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11">
  <p:sldMasterIdLst>
    <p:sldMasterId id="2147483682" r:id="rId1"/>
    <p:sldMasterId id="2147483697" r:id="rId2"/>
  </p:sldMasterIdLst>
  <p:notesMasterIdLst>
    <p:notesMasterId r:id="rId29"/>
  </p:notesMasterIdLst>
  <p:handoutMasterIdLst>
    <p:handoutMasterId r:id="rId30"/>
  </p:handoutMasterIdLst>
  <p:sldIdLst>
    <p:sldId id="603" r:id="rId3"/>
    <p:sldId id="574" r:id="rId4"/>
    <p:sldId id="609" r:id="rId5"/>
    <p:sldId id="604" r:id="rId6"/>
    <p:sldId id="605" r:id="rId7"/>
    <p:sldId id="606" r:id="rId8"/>
    <p:sldId id="607" r:id="rId9"/>
    <p:sldId id="624" r:id="rId10"/>
    <p:sldId id="623" r:id="rId11"/>
    <p:sldId id="608" r:id="rId12"/>
    <p:sldId id="521" r:id="rId13"/>
    <p:sldId id="588" r:id="rId14"/>
    <p:sldId id="610" r:id="rId15"/>
    <p:sldId id="611" r:id="rId16"/>
    <p:sldId id="612" r:id="rId17"/>
    <p:sldId id="613" r:id="rId18"/>
    <p:sldId id="614" r:id="rId19"/>
    <p:sldId id="615" r:id="rId20"/>
    <p:sldId id="616" r:id="rId21"/>
    <p:sldId id="617" r:id="rId22"/>
    <p:sldId id="618" r:id="rId23"/>
    <p:sldId id="619" r:id="rId24"/>
    <p:sldId id="620" r:id="rId25"/>
    <p:sldId id="621" r:id="rId26"/>
    <p:sldId id="622" r:id="rId27"/>
    <p:sldId id="601" r:id="rId28"/>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7"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66FF"/>
    <a:srgbClr val="FF5050"/>
    <a:srgbClr val="24A02A"/>
    <a:srgbClr val="9999FF"/>
    <a:srgbClr val="9FBFDF"/>
    <a:srgbClr val="6699FF"/>
    <a:srgbClr val="035D18"/>
    <a:srgbClr val="414020"/>
    <a:srgbClr val="97B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75E617-AE29-4859-B03B-833F5C90CB3E}" v="1" dt="2022-07-20T16:35:23.4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11" autoAdjust="0"/>
    <p:restoredTop sz="76286" autoAdjust="0"/>
  </p:normalViewPr>
  <p:slideViewPr>
    <p:cSldViewPr>
      <p:cViewPr varScale="1">
        <p:scale>
          <a:sx n="104" d="100"/>
          <a:sy n="104" d="100"/>
        </p:scale>
        <p:origin x="90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714" y="786"/>
      </p:cViewPr>
      <p:guideLst>
        <p:guide orient="horz" pos="2927"/>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youssif, Zina" userId="97f04f14-cb6e-4f2c-9186-c96b89a86eb4" providerId="ADAL" clId="{F175E617-AE29-4859-B03B-833F5C90CB3E}"/>
    <pc:docChg chg="addSld modSld sldOrd">
      <pc:chgData name="Alyoussif, Zina" userId="97f04f14-cb6e-4f2c-9186-c96b89a86eb4" providerId="ADAL" clId="{F175E617-AE29-4859-B03B-833F5C90CB3E}" dt="2022-07-20T16:48:46.022" v="5" actId="2711"/>
      <pc:docMkLst>
        <pc:docMk/>
      </pc:docMkLst>
      <pc:sldChg chg="modSp add mod ord">
        <pc:chgData name="Alyoussif, Zina" userId="97f04f14-cb6e-4f2c-9186-c96b89a86eb4" providerId="ADAL" clId="{F175E617-AE29-4859-B03B-833F5C90CB3E}" dt="2022-07-20T16:48:46.022" v="5" actId="2711"/>
        <pc:sldMkLst>
          <pc:docMk/>
          <pc:sldMk cId="4208524741" sldId="624"/>
        </pc:sldMkLst>
        <pc:spChg chg="mod">
          <ac:chgData name="Alyoussif, Zina" userId="97f04f14-cb6e-4f2c-9186-c96b89a86eb4" providerId="ADAL" clId="{F175E617-AE29-4859-B03B-833F5C90CB3E}" dt="2022-07-20T16:48:46.022" v="5" actId="2711"/>
          <ac:spMkLst>
            <pc:docMk/>
            <pc:sldMk cId="4208524741" sldId="624"/>
            <ac:spMk id="6" creationId="{72ACD877-A09C-8212-6D5D-54798E89331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0210" name="Rectangle 2"/>
          <p:cNvSpPr>
            <a:spLocks noGrp="1" noChangeArrowheads="1"/>
          </p:cNvSpPr>
          <p:nvPr>
            <p:ph type="hdr" sz="quarter"/>
          </p:nvPr>
        </p:nvSpPr>
        <p:spPr bwMode="auto">
          <a:xfrm>
            <a:off x="1" y="0"/>
            <a:ext cx="3037628" cy="464740"/>
          </a:xfrm>
          <a:prstGeom prst="rect">
            <a:avLst/>
          </a:prstGeom>
          <a:noFill/>
          <a:ln w="9525">
            <a:noFill/>
            <a:miter lim="800000"/>
            <a:headEnd/>
            <a:tailEnd/>
          </a:ln>
          <a:effectLst/>
        </p:spPr>
        <p:txBody>
          <a:bodyPr vert="horz" wrap="square" lIns="91426" tIns="45713" rIns="91426" bIns="45713" numCol="1" anchor="t" anchorCtr="0" compatLnSpc="1">
            <a:prstTxWarp prst="textNoShape">
              <a:avLst/>
            </a:prstTxWarp>
          </a:bodyPr>
          <a:lstStyle>
            <a:lvl1pPr>
              <a:defRPr sz="1200">
                <a:latin typeface="Arial" charset="0"/>
              </a:defRPr>
            </a:lvl1pPr>
          </a:lstStyle>
          <a:p>
            <a:pPr>
              <a:defRPr/>
            </a:pPr>
            <a:endParaRPr lang="en-US"/>
          </a:p>
        </p:txBody>
      </p:sp>
      <p:sp>
        <p:nvSpPr>
          <p:cNvPr id="350211" name="Rectangle 3"/>
          <p:cNvSpPr>
            <a:spLocks noGrp="1" noChangeArrowheads="1"/>
          </p:cNvSpPr>
          <p:nvPr>
            <p:ph type="dt" sz="quarter" idx="1"/>
          </p:nvPr>
        </p:nvSpPr>
        <p:spPr bwMode="auto">
          <a:xfrm>
            <a:off x="3971184" y="0"/>
            <a:ext cx="3037628" cy="464740"/>
          </a:xfrm>
          <a:prstGeom prst="rect">
            <a:avLst/>
          </a:prstGeom>
          <a:noFill/>
          <a:ln w="9525">
            <a:noFill/>
            <a:miter lim="800000"/>
            <a:headEnd/>
            <a:tailEnd/>
          </a:ln>
          <a:effectLst/>
        </p:spPr>
        <p:txBody>
          <a:bodyPr vert="horz" wrap="square" lIns="91426" tIns="45713" rIns="91426" bIns="45713" numCol="1" anchor="t" anchorCtr="0" compatLnSpc="1">
            <a:prstTxWarp prst="textNoShape">
              <a:avLst/>
            </a:prstTxWarp>
          </a:bodyPr>
          <a:lstStyle>
            <a:lvl1pPr algn="r">
              <a:defRPr sz="1200">
                <a:latin typeface="Arial" charset="0"/>
              </a:defRPr>
            </a:lvl1pPr>
          </a:lstStyle>
          <a:p>
            <a:pPr>
              <a:defRPr/>
            </a:pPr>
            <a:endParaRPr lang="en-US"/>
          </a:p>
        </p:txBody>
      </p:sp>
      <p:sp>
        <p:nvSpPr>
          <p:cNvPr id="350212" name="Rectangle 4"/>
          <p:cNvSpPr>
            <a:spLocks noGrp="1" noChangeArrowheads="1"/>
          </p:cNvSpPr>
          <p:nvPr>
            <p:ph type="ftr" sz="quarter" idx="2"/>
          </p:nvPr>
        </p:nvSpPr>
        <p:spPr bwMode="auto">
          <a:xfrm>
            <a:off x="1" y="8830068"/>
            <a:ext cx="3037628" cy="464740"/>
          </a:xfrm>
          <a:prstGeom prst="rect">
            <a:avLst/>
          </a:prstGeom>
          <a:noFill/>
          <a:ln w="9525">
            <a:noFill/>
            <a:miter lim="800000"/>
            <a:headEnd/>
            <a:tailEnd/>
          </a:ln>
          <a:effectLst/>
        </p:spPr>
        <p:txBody>
          <a:bodyPr vert="horz" wrap="square" lIns="91426" tIns="45713" rIns="91426" bIns="45713" numCol="1" anchor="b" anchorCtr="0" compatLnSpc="1">
            <a:prstTxWarp prst="textNoShape">
              <a:avLst/>
            </a:prstTxWarp>
          </a:bodyPr>
          <a:lstStyle>
            <a:lvl1pPr>
              <a:defRPr sz="1200">
                <a:latin typeface="Arial" charset="0"/>
              </a:defRPr>
            </a:lvl1pPr>
          </a:lstStyle>
          <a:p>
            <a:pPr>
              <a:defRPr/>
            </a:pPr>
            <a:endParaRPr lang="en-US"/>
          </a:p>
        </p:txBody>
      </p:sp>
      <p:sp>
        <p:nvSpPr>
          <p:cNvPr id="350213" name="Rectangle 5"/>
          <p:cNvSpPr>
            <a:spLocks noGrp="1" noChangeArrowheads="1"/>
          </p:cNvSpPr>
          <p:nvPr>
            <p:ph type="sldNum" sz="quarter" idx="3"/>
          </p:nvPr>
        </p:nvSpPr>
        <p:spPr bwMode="auto">
          <a:xfrm>
            <a:off x="3971184" y="8830068"/>
            <a:ext cx="3037628" cy="464740"/>
          </a:xfrm>
          <a:prstGeom prst="rect">
            <a:avLst/>
          </a:prstGeom>
          <a:noFill/>
          <a:ln w="9525">
            <a:noFill/>
            <a:miter lim="800000"/>
            <a:headEnd/>
            <a:tailEnd/>
          </a:ln>
          <a:effectLst/>
        </p:spPr>
        <p:txBody>
          <a:bodyPr vert="horz" wrap="square" lIns="91426" tIns="45713" rIns="91426" bIns="45713" numCol="1" anchor="b" anchorCtr="0" compatLnSpc="1">
            <a:prstTxWarp prst="textNoShape">
              <a:avLst/>
            </a:prstTxWarp>
          </a:bodyPr>
          <a:lstStyle>
            <a:lvl1pPr algn="r">
              <a:defRPr sz="1200">
                <a:latin typeface="Arial" charset="0"/>
              </a:defRPr>
            </a:lvl1pPr>
          </a:lstStyle>
          <a:p>
            <a:pPr>
              <a:defRPr/>
            </a:pPr>
            <a:fld id="{4CC5008B-C7C6-4DBB-937F-E22DEA9EDAFC}" type="slidenum">
              <a:rPr lang="en-US"/>
              <a:pPr>
                <a:defRPr/>
              </a:pPr>
              <a:t>‹#›</a:t>
            </a:fld>
            <a:endParaRPr lang="en-US"/>
          </a:p>
        </p:txBody>
      </p:sp>
    </p:spTree>
    <p:extLst>
      <p:ext uri="{BB962C8B-B14F-4D97-AF65-F5344CB8AC3E}">
        <p14:creationId xmlns:p14="http://schemas.microsoft.com/office/powerpoint/2010/main" val="288245818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1" y="0"/>
            <a:ext cx="3037628" cy="464740"/>
          </a:xfrm>
          <a:prstGeom prst="rect">
            <a:avLst/>
          </a:prstGeom>
          <a:noFill/>
          <a:ln w="9525">
            <a:noFill/>
            <a:miter lim="800000"/>
            <a:headEnd/>
            <a:tailEnd/>
          </a:ln>
          <a:effectLst/>
        </p:spPr>
        <p:txBody>
          <a:bodyPr vert="horz" wrap="square" lIns="92945" tIns="46473" rIns="92945" bIns="46473" numCol="1" anchor="t" anchorCtr="0" compatLnSpc="1">
            <a:prstTxWarp prst="textNoShape">
              <a:avLst/>
            </a:prstTxWarp>
          </a:bodyPr>
          <a:lstStyle>
            <a:lvl1pPr defTabSz="931717">
              <a:defRPr sz="1200">
                <a:latin typeface="Arial" charset="0"/>
              </a:defRPr>
            </a:lvl1pPr>
          </a:lstStyle>
          <a:p>
            <a:pPr>
              <a:defRPr/>
            </a:pPr>
            <a:endParaRPr lang="en-US"/>
          </a:p>
        </p:txBody>
      </p:sp>
      <p:sp>
        <p:nvSpPr>
          <p:cNvPr id="107523" name="Rectangle 3"/>
          <p:cNvSpPr>
            <a:spLocks noGrp="1" noChangeArrowheads="1"/>
          </p:cNvSpPr>
          <p:nvPr>
            <p:ph type="dt" idx="1"/>
          </p:nvPr>
        </p:nvSpPr>
        <p:spPr bwMode="auto">
          <a:xfrm>
            <a:off x="3971184" y="0"/>
            <a:ext cx="3037628" cy="464740"/>
          </a:xfrm>
          <a:prstGeom prst="rect">
            <a:avLst/>
          </a:prstGeom>
          <a:noFill/>
          <a:ln w="9525">
            <a:noFill/>
            <a:miter lim="800000"/>
            <a:headEnd/>
            <a:tailEnd/>
          </a:ln>
          <a:effectLst/>
        </p:spPr>
        <p:txBody>
          <a:bodyPr vert="horz" wrap="square" lIns="92945" tIns="46473" rIns="92945" bIns="46473" numCol="1" anchor="t" anchorCtr="0" compatLnSpc="1">
            <a:prstTxWarp prst="textNoShape">
              <a:avLst/>
            </a:prstTxWarp>
          </a:bodyPr>
          <a:lstStyle>
            <a:lvl1pPr algn="r" defTabSz="931717">
              <a:defRPr sz="1200">
                <a:latin typeface="Arial" charset="0"/>
              </a:defRPr>
            </a:lvl1pPr>
          </a:lstStyle>
          <a:p>
            <a:pPr>
              <a:defRPr/>
            </a:pPr>
            <a:endParaRPr lang="en-US"/>
          </a:p>
        </p:txBody>
      </p:sp>
      <p:sp>
        <p:nvSpPr>
          <p:cNvPr id="2048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07525" name="Rectangle 5"/>
          <p:cNvSpPr>
            <a:spLocks noGrp="1" noChangeArrowheads="1"/>
          </p:cNvSpPr>
          <p:nvPr>
            <p:ph type="body" sz="quarter" idx="3"/>
          </p:nvPr>
        </p:nvSpPr>
        <p:spPr bwMode="auto">
          <a:xfrm>
            <a:off x="699769" y="4413445"/>
            <a:ext cx="5610864" cy="4185847"/>
          </a:xfrm>
          <a:prstGeom prst="rect">
            <a:avLst/>
          </a:prstGeom>
          <a:noFill/>
          <a:ln w="9525">
            <a:noFill/>
            <a:miter lim="800000"/>
            <a:headEnd/>
            <a:tailEnd/>
          </a:ln>
          <a:effectLst/>
        </p:spPr>
        <p:txBody>
          <a:bodyPr vert="horz" wrap="square" lIns="92945" tIns="46473" rIns="92945" bIns="4647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7526" name="Rectangle 6"/>
          <p:cNvSpPr>
            <a:spLocks noGrp="1" noChangeArrowheads="1"/>
          </p:cNvSpPr>
          <p:nvPr>
            <p:ph type="ftr" sz="quarter" idx="4"/>
          </p:nvPr>
        </p:nvSpPr>
        <p:spPr bwMode="auto">
          <a:xfrm>
            <a:off x="1" y="8830068"/>
            <a:ext cx="3037628" cy="464740"/>
          </a:xfrm>
          <a:prstGeom prst="rect">
            <a:avLst/>
          </a:prstGeom>
          <a:noFill/>
          <a:ln w="9525">
            <a:noFill/>
            <a:miter lim="800000"/>
            <a:headEnd/>
            <a:tailEnd/>
          </a:ln>
          <a:effectLst/>
        </p:spPr>
        <p:txBody>
          <a:bodyPr vert="horz" wrap="square" lIns="92945" tIns="46473" rIns="92945" bIns="46473" numCol="1" anchor="b" anchorCtr="0" compatLnSpc="1">
            <a:prstTxWarp prst="textNoShape">
              <a:avLst/>
            </a:prstTxWarp>
          </a:bodyPr>
          <a:lstStyle>
            <a:lvl1pPr defTabSz="931717">
              <a:defRPr sz="1200">
                <a:latin typeface="Arial" charset="0"/>
              </a:defRPr>
            </a:lvl1pPr>
          </a:lstStyle>
          <a:p>
            <a:pPr>
              <a:defRPr/>
            </a:pPr>
            <a:endParaRPr lang="en-US"/>
          </a:p>
        </p:txBody>
      </p:sp>
      <p:sp>
        <p:nvSpPr>
          <p:cNvPr id="107527" name="Rectangle 7"/>
          <p:cNvSpPr>
            <a:spLocks noGrp="1" noChangeArrowheads="1"/>
          </p:cNvSpPr>
          <p:nvPr>
            <p:ph type="sldNum" sz="quarter" idx="5"/>
          </p:nvPr>
        </p:nvSpPr>
        <p:spPr bwMode="auto">
          <a:xfrm>
            <a:off x="3971184" y="8830068"/>
            <a:ext cx="3037628" cy="464740"/>
          </a:xfrm>
          <a:prstGeom prst="rect">
            <a:avLst/>
          </a:prstGeom>
          <a:noFill/>
          <a:ln w="9525">
            <a:noFill/>
            <a:miter lim="800000"/>
            <a:headEnd/>
            <a:tailEnd/>
          </a:ln>
          <a:effectLst/>
        </p:spPr>
        <p:txBody>
          <a:bodyPr vert="horz" wrap="square" lIns="92945" tIns="46473" rIns="92945" bIns="46473" numCol="1" anchor="b" anchorCtr="0" compatLnSpc="1">
            <a:prstTxWarp prst="textNoShape">
              <a:avLst/>
            </a:prstTxWarp>
          </a:bodyPr>
          <a:lstStyle>
            <a:lvl1pPr algn="r" defTabSz="931717">
              <a:defRPr sz="1200">
                <a:latin typeface="Arial" charset="0"/>
              </a:defRPr>
            </a:lvl1pPr>
          </a:lstStyle>
          <a:p>
            <a:pPr>
              <a:defRPr/>
            </a:pPr>
            <a:fld id="{81F5482D-8731-4877-92D8-AEAC4A93C1C3}" type="slidenum">
              <a:rPr lang="en-US"/>
              <a:pPr>
                <a:defRPr/>
              </a:pPr>
              <a:t>‹#›</a:t>
            </a:fld>
            <a:endParaRPr lang="en-US"/>
          </a:p>
        </p:txBody>
      </p:sp>
    </p:spTree>
    <p:extLst>
      <p:ext uri="{BB962C8B-B14F-4D97-AF65-F5344CB8AC3E}">
        <p14:creationId xmlns:p14="http://schemas.microsoft.com/office/powerpoint/2010/main" val="3774536202"/>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685377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Here is an example topic from our current announcement.  Note that</a:t>
            </a:r>
            <a:r>
              <a:rPr lang="en-US" baseline="0" dirty="0"/>
              <a:t> every SBIR or STTR application must include the topic and subtopic to which you are applying.  The general topic description describes the general field of technology that is of interest.  The subtopics describe specific opportunities in which proposals are requested.  Each topic at DOE will also have an “other” subtopic.  Under this subtopic you can submit proposals that fall within the general topic description, but do not fit with any of the other subtopics.  We have found that when we write the subtopics too narrow sometimes we miss good opportunities, and this “other” subtopic is a means collecting disruptive solutions.  </a:t>
            </a:r>
          </a:p>
          <a:p>
            <a:endParaRPr lang="en-US" baseline="0" dirty="0"/>
          </a:p>
        </p:txBody>
      </p:sp>
      <p:sp>
        <p:nvSpPr>
          <p:cNvPr id="4" name="Slide Number Placeholder 3"/>
          <p:cNvSpPr>
            <a:spLocks noGrp="1"/>
          </p:cNvSpPr>
          <p:nvPr>
            <p:ph type="sldNum" sz="quarter" idx="10"/>
          </p:nvPr>
        </p:nvSpPr>
        <p:spPr/>
        <p:txBody>
          <a:bodyPr/>
          <a:lstStyle/>
          <a:p>
            <a:pPr>
              <a:defRPr/>
            </a:pPr>
            <a:fld id="{81F5482D-8731-4877-92D8-AEAC4A93C1C3}" type="slidenum">
              <a:rPr lang="en-US" smtClean="0">
                <a:solidFill>
                  <a:srgbClr val="000000"/>
                </a:solidFill>
              </a:rPr>
              <a:pPr>
                <a:defRPr/>
              </a:pPr>
              <a:t>10</a:t>
            </a:fld>
            <a:endParaRPr lang="en-US">
              <a:solidFill>
                <a:srgbClr val="000000"/>
              </a:solidFill>
            </a:endParaRPr>
          </a:p>
        </p:txBody>
      </p:sp>
    </p:spTree>
    <p:extLst>
      <p:ext uri="{BB962C8B-B14F-4D97-AF65-F5344CB8AC3E}">
        <p14:creationId xmlns:p14="http://schemas.microsoft.com/office/powerpoint/2010/main" val="2161607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97747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78790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18816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11016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470590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061377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268927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33911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3218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xfrm>
            <a:off x="701359" y="4386384"/>
            <a:ext cx="5607684" cy="4157104"/>
          </a:xfrm>
          <a:noFill/>
          <a:ln/>
        </p:spPr>
        <p:txBody>
          <a:bodyPr/>
          <a:lstStyle/>
          <a:p>
            <a:pPr eaLnBrk="1" hangingPunct="1"/>
            <a:endParaRPr lang="en-US" dirty="0"/>
          </a:p>
          <a:p>
            <a:pPr eaLnBrk="1" hangingPunct="1"/>
            <a:endParaRPr lang="en-US" dirty="0"/>
          </a:p>
          <a:p>
            <a:pPr eaLnBrk="1" hangingPunct="1"/>
            <a:endParaRPr lang="en-US" dirty="0"/>
          </a:p>
        </p:txBody>
      </p:sp>
    </p:spTree>
    <p:extLst>
      <p:ext uri="{BB962C8B-B14F-4D97-AF65-F5344CB8AC3E}">
        <p14:creationId xmlns:p14="http://schemas.microsoft.com/office/powerpoint/2010/main" val="25863220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942919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832530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370598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026672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809106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242784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Tree>
    <p:extLst>
      <p:ext uri="{BB962C8B-B14F-4D97-AF65-F5344CB8AC3E}">
        <p14:creationId xmlns:p14="http://schemas.microsoft.com/office/powerpoint/2010/main" val="1019982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85765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701359" y="4386384"/>
            <a:ext cx="5607684" cy="4157104"/>
          </a:xfrm>
          <a:noFill/>
          <a:ln/>
        </p:spPr>
        <p:txBody>
          <a:bodyPr/>
          <a:lstStyle/>
          <a:p>
            <a:pPr eaLnBrk="1" hangingPunct="1"/>
            <a:endParaRPr lang="en-US" baseline="0" dirty="0"/>
          </a:p>
          <a:p>
            <a:pPr eaLnBrk="1" hangingPunct="1"/>
            <a:endParaRPr lang="en-US" baseline="0" dirty="0"/>
          </a:p>
          <a:p>
            <a:pPr eaLnBrk="1" hangingPunct="1"/>
            <a:endParaRPr lang="en-US" dirty="0"/>
          </a:p>
        </p:txBody>
      </p:sp>
    </p:spTree>
    <p:extLst>
      <p:ext uri="{BB962C8B-B14F-4D97-AF65-F5344CB8AC3E}">
        <p14:creationId xmlns:p14="http://schemas.microsoft.com/office/powerpoint/2010/main" val="3383105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320124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16029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44936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 </a:t>
            </a:r>
          </a:p>
        </p:txBody>
      </p:sp>
    </p:spTree>
    <p:extLst>
      <p:ext uri="{BB962C8B-B14F-4D97-AF65-F5344CB8AC3E}">
        <p14:creationId xmlns:p14="http://schemas.microsoft.com/office/powerpoint/2010/main" val="323011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18063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180561E4-745D-4CB7-AD9C-B4547170F673}"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807BBC0C-5D8A-42AA-B13D-5AF11D9B810A}"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8259B4B0-E9B4-480A-8B53-20DB36DAD709}"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6705600" cy="1371600"/>
          </a:xfrm>
        </p:spPr>
        <p:txBody>
          <a:bodyPr/>
          <a:lstStyle>
            <a:lvl1pPr>
              <a:defRPr sz="3200" b="1">
                <a:latin typeface="Cambria" pitchFamily="18" charset="0"/>
              </a:defRPr>
            </a:lvl1pPr>
          </a:lstStyle>
          <a:p>
            <a:r>
              <a:rPr lang="en-US" dirty="0"/>
              <a:t>Click to edit Master title style</a:t>
            </a:r>
          </a:p>
        </p:txBody>
      </p:sp>
      <p:sp>
        <p:nvSpPr>
          <p:cNvPr id="3" name="Text Placeholder 2"/>
          <p:cNvSpPr>
            <a:spLocks noGrp="1"/>
          </p:cNvSpPr>
          <p:nvPr>
            <p:ph type="body" sz="half" idx="1"/>
          </p:nvPr>
        </p:nvSpPr>
        <p:spPr>
          <a:xfrm>
            <a:off x="457200" y="1981200"/>
            <a:ext cx="4038600" cy="3886200"/>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81200"/>
            <a:ext cx="4038600" cy="3886200"/>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BBAFF6DD-E697-44D3-B473-45CF239FEBE6}"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6705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0005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p:cNvSpPr>
            <a:spLocks noGrp="1" noChangeArrowheads="1"/>
          </p:cNvSpPr>
          <p:nvPr>
            <p:ph type="ftr" sz="quarter" idx="10"/>
          </p:nvPr>
        </p:nvSpPr>
        <p:spPr>
          <a:ln/>
        </p:spPr>
        <p:txBody>
          <a:bodyPr/>
          <a:lstStyle>
            <a:lvl1pPr>
              <a:defRPr/>
            </a:lvl1pPr>
          </a:lstStyle>
          <a:p>
            <a:pPr>
              <a:defRPr/>
            </a:pPr>
            <a:endParaRPr lang="en-US"/>
          </a:p>
        </p:txBody>
      </p:sp>
      <p:sp>
        <p:nvSpPr>
          <p:cNvPr id="7" name="Rectangle 3"/>
          <p:cNvSpPr>
            <a:spLocks noGrp="1" noChangeArrowheads="1"/>
          </p:cNvSpPr>
          <p:nvPr>
            <p:ph type="sldNum" sz="quarter" idx="11"/>
          </p:nvPr>
        </p:nvSpPr>
        <p:spPr>
          <a:ln/>
        </p:spPr>
        <p:txBody>
          <a:bodyPr/>
          <a:lstStyle>
            <a:lvl1pPr>
              <a:defRPr/>
            </a:lvl1pPr>
          </a:lstStyle>
          <a:p>
            <a:pPr>
              <a:defRPr/>
            </a:pPr>
            <a:fld id="{04F5CB06-5FE7-4B57-9060-90159B6FEB8A}" type="slidenum">
              <a:rPr lang="en-US"/>
              <a:pPr>
                <a:defRPr/>
              </a:pPr>
              <a:t>‹#›</a:t>
            </a:fld>
            <a:endParaRPr lang="en-US"/>
          </a:p>
        </p:txBody>
      </p:sp>
      <p:sp>
        <p:nvSpPr>
          <p:cNvPr id="8"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6705600" cy="1371600"/>
          </a:xfrm>
        </p:spPr>
        <p:txBody>
          <a:bodyPr/>
          <a:lstStyle>
            <a:lvl1pPr>
              <a:defRPr>
                <a:latin typeface="Cambria" pitchFamily="18" charset="0"/>
              </a:defRPr>
            </a:lvl1pPr>
          </a:lstStyle>
          <a:p>
            <a:r>
              <a:rPr lang="en-US"/>
              <a:t>Click to edit Master title style</a:t>
            </a:r>
          </a:p>
        </p:txBody>
      </p:sp>
      <p:sp>
        <p:nvSpPr>
          <p:cNvPr id="3" name="Table Placeholder 2"/>
          <p:cNvSpPr>
            <a:spLocks noGrp="1"/>
          </p:cNvSpPr>
          <p:nvPr>
            <p:ph type="tbl" idx="1"/>
          </p:nvPr>
        </p:nvSpPr>
        <p:spPr>
          <a:xfrm>
            <a:off x="457200" y="1981200"/>
            <a:ext cx="8229600" cy="3886200"/>
          </a:xfrm>
        </p:spPr>
        <p:txBody>
          <a:bodyPr/>
          <a:lstStyle/>
          <a:p>
            <a:pPr lvl="0"/>
            <a:endParaRPr lang="en-US" noProof="0"/>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66ADE7E5-3EC8-48D9-8F01-E77CBDC9EA29}"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80561E4-745D-4CB7-AD9C-B4547170F673}" type="slidenum">
              <a:rPr lang="en-US" smtClean="0"/>
              <a:pPr>
                <a:defRPr/>
              </a:pPr>
              <a:t>‹#›</a:t>
            </a:fld>
            <a:endParaRPr lang="en-US"/>
          </a:p>
        </p:txBody>
      </p:sp>
    </p:spTree>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baseline="0">
                <a:latin typeface="Arial Narrow" panose="020B0606020202030204" pitchFamily="34" charset="0"/>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400" baseline="0">
                <a:latin typeface="Arial Narrow" panose="020B0606020202030204" pitchFamily="34" charset="0"/>
              </a:defRPr>
            </a:lvl1pPr>
            <a:lvl2pPr>
              <a:defRPr sz="2000" baseline="0">
                <a:latin typeface="Arial Narrow" panose="020B0606020202030204" pitchFamily="34" charset="0"/>
              </a:defRPr>
            </a:lvl2pPr>
            <a:lvl3pPr>
              <a:defRPr sz="1800" baseline="0">
                <a:latin typeface="Arial Narrow" panose="020B0606020202030204" pitchFamily="34" charset="0"/>
              </a:defRPr>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lvl1pPr>
              <a:defRPr>
                <a:latin typeface="Arial Narrow" panose="020B0606020202030204" pitchFamily="34" charset="0"/>
              </a:defRPr>
            </a:lvl1pPr>
          </a:lstStyle>
          <a:p>
            <a:pPr>
              <a:defRPr/>
            </a:pPr>
            <a:r>
              <a:rPr lang="en-US" dirty="0">
                <a:hlinkClick r:id="rId2"/>
              </a:rPr>
              <a:t>http://science.energy.gov/sbir</a:t>
            </a:r>
            <a:endParaRPr lang="en-US" dirty="0"/>
          </a:p>
        </p:txBody>
      </p:sp>
      <p:sp>
        <p:nvSpPr>
          <p:cNvPr id="6" name="Slide Number Placeholder 5"/>
          <p:cNvSpPr>
            <a:spLocks noGrp="1"/>
          </p:cNvSpPr>
          <p:nvPr>
            <p:ph type="sldNum" sz="quarter" idx="12"/>
          </p:nvPr>
        </p:nvSpPr>
        <p:spPr/>
        <p:txBody>
          <a:bodyPr/>
          <a:lstStyle/>
          <a:p>
            <a:pPr>
              <a:defRPr/>
            </a:pPr>
            <a:endParaRPr lang="en-US" dirty="0">
              <a:solidFill>
                <a:schemeClr val="tx1"/>
              </a:solidFill>
              <a:latin typeface="Arial Narrow" pitchFamily="34" charset="0"/>
            </a:endParaRPr>
          </a:p>
          <a:p>
            <a:pPr>
              <a:defRPr/>
            </a:pPr>
            <a:r>
              <a:rPr lang="en-US" dirty="0"/>
              <a:t> </a:t>
            </a:r>
            <a:fld id="{CFB0700A-AA3D-461B-A3B6-39C39373F01C}" type="slidenum">
              <a:rPr lang="en-US" smtClean="0"/>
              <a:pPr>
                <a:defRPr/>
              </a:pPr>
              <a:t>‹#›</a:t>
            </a:fld>
            <a:endParaRPr lang="en-US" dirty="0"/>
          </a:p>
        </p:txBody>
      </p:sp>
      <p:pic>
        <p:nvPicPr>
          <p:cNvPr id="7" name="Picture 6" descr="horizontal-logo-green-text.jpg"/>
          <p:cNvPicPr>
            <a:picLocks noChangeAspect="1"/>
          </p:cNvPicPr>
          <p:nvPr userDrawn="1"/>
        </p:nvPicPr>
        <p:blipFill>
          <a:blip r:embed="rId3" cstate="print"/>
          <a:srcRect/>
          <a:stretch>
            <a:fillRect/>
          </a:stretch>
        </p:blipFill>
        <p:spPr bwMode="auto">
          <a:xfrm>
            <a:off x="152400" y="6324600"/>
            <a:ext cx="2438400" cy="407987"/>
          </a:xfrm>
          <a:prstGeom prst="rect">
            <a:avLst/>
          </a:prstGeom>
          <a:noFill/>
          <a:ln w="9525">
            <a:noFill/>
            <a:miter lim="800000"/>
            <a:headEnd/>
            <a:tailEnd/>
          </a:ln>
        </p:spPr>
      </p:pic>
      <p:sp>
        <p:nvSpPr>
          <p:cNvPr id="8" name="Footer Placeholder 4"/>
          <p:cNvSpPr txBox="1">
            <a:spLocks/>
          </p:cNvSpPr>
          <p:nvPr userDrawn="1"/>
        </p:nvSpPr>
        <p:spPr>
          <a:xfrm>
            <a:off x="1905000" y="6264275"/>
            <a:ext cx="14478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rPr>
              <a:t>SBIR/STTR Programs Office</a:t>
            </a:r>
          </a:p>
        </p:txBody>
      </p:sp>
    </p:spTree>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lvl1pPr>
              <a:defRPr>
                <a:latin typeface="Arial Narrow" panose="020B0606020202030204" pitchFamily="34" charset="0"/>
              </a:defRPr>
            </a:lvl1pPr>
          </a:lstStyle>
          <a:p>
            <a:pPr>
              <a:defRPr/>
            </a:pPr>
            <a:r>
              <a:rPr lang="en-US" dirty="0">
                <a:hlinkClick r:id="rId2"/>
              </a:rPr>
              <a:t>http://science.energy.gov/sbir</a:t>
            </a:r>
            <a:endParaRPr lang="en-US" dirty="0"/>
          </a:p>
        </p:txBody>
      </p:sp>
      <p:sp>
        <p:nvSpPr>
          <p:cNvPr id="6" name="Slide Number Placeholder 5"/>
          <p:cNvSpPr>
            <a:spLocks noGrp="1"/>
          </p:cNvSpPr>
          <p:nvPr>
            <p:ph type="sldNum" sz="quarter" idx="12"/>
          </p:nvPr>
        </p:nvSpPr>
        <p:spPr/>
        <p:txBody>
          <a:bodyPr/>
          <a:lstStyle/>
          <a:p>
            <a:pPr>
              <a:defRPr/>
            </a:pPr>
            <a:fld id="{0F93D773-B35F-4FB7-8D60-3A0370754F72}" type="slidenum">
              <a:rPr lang="en-US" smtClean="0"/>
              <a:pPr>
                <a:defRPr/>
              </a:pPr>
              <a:t>‹#›</a:t>
            </a:fld>
            <a:endParaRPr lang="en-US"/>
          </a:p>
        </p:txBody>
      </p:sp>
      <p:pic>
        <p:nvPicPr>
          <p:cNvPr id="7" name="Picture 6" descr="horizontal-logo-green-text.jpg"/>
          <p:cNvPicPr>
            <a:picLocks noChangeAspect="1"/>
          </p:cNvPicPr>
          <p:nvPr userDrawn="1"/>
        </p:nvPicPr>
        <p:blipFill>
          <a:blip r:embed="rId3" cstate="print"/>
          <a:srcRect/>
          <a:stretch>
            <a:fillRect/>
          </a:stretch>
        </p:blipFill>
        <p:spPr bwMode="auto">
          <a:xfrm>
            <a:off x="152400" y="6324600"/>
            <a:ext cx="2438400" cy="407987"/>
          </a:xfrm>
          <a:prstGeom prst="rect">
            <a:avLst/>
          </a:prstGeom>
          <a:noFill/>
          <a:ln w="9525">
            <a:noFill/>
            <a:miter lim="800000"/>
            <a:headEnd/>
            <a:tailEnd/>
          </a:ln>
        </p:spPr>
      </p:pic>
      <p:sp>
        <p:nvSpPr>
          <p:cNvPr id="8" name="Footer Placeholder 4"/>
          <p:cNvSpPr txBox="1">
            <a:spLocks/>
          </p:cNvSpPr>
          <p:nvPr userDrawn="1"/>
        </p:nvSpPr>
        <p:spPr>
          <a:xfrm>
            <a:off x="1905000" y="6264275"/>
            <a:ext cx="14478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rPr>
              <a:t>SBIR/STTR Programs Office</a:t>
            </a:r>
          </a:p>
        </p:txBody>
      </p:sp>
    </p:spTree>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dirty="0">
                <a:hlinkClick r:id="rId2"/>
              </a:rPr>
              <a:t>http://science.energy.gov/sbir</a:t>
            </a:r>
            <a:endParaRPr lang="en-US" dirty="0"/>
          </a:p>
        </p:txBody>
      </p:sp>
      <p:sp>
        <p:nvSpPr>
          <p:cNvPr id="7" name="Slide Number Placeholder 6"/>
          <p:cNvSpPr>
            <a:spLocks noGrp="1"/>
          </p:cNvSpPr>
          <p:nvPr>
            <p:ph type="sldNum" sz="quarter" idx="12"/>
          </p:nvPr>
        </p:nvSpPr>
        <p:spPr/>
        <p:txBody>
          <a:bodyPr/>
          <a:lstStyle/>
          <a:p>
            <a:pPr>
              <a:defRPr/>
            </a:pPr>
            <a:fld id="{F2898D1E-D11C-45C6-A7D1-F709A31F086A}" type="slidenum">
              <a:rPr lang="en-US" smtClean="0"/>
              <a:pPr>
                <a:defRPr/>
              </a:pPr>
              <a:t>‹#›</a:t>
            </a:fld>
            <a:endParaRPr lang="en-US"/>
          </a:p>
        </p:txBody>
      </p:sp>
      <p:pic>
        <p:nvPicPr>
          <p:cNvPr id="8" name="Picture 7" descr="horizontal-logo-green-text.jpg"/>
          <p:cNvPicPr>
            <a:picLocks noChangeAspect="1"/>
          </p:cNvPicPr>
          <p:nvPr userDrawn="1"/>
        </p:nvPicPr>
        <p:blipFill>
          <a:blip r:embed="rId3" cstate="print"/>
          <a:srcRect/>
          <a:stretch>
            <a:fillRect/>
          </a:stretch>
        </p:blipFill>
        <p:spPr bwMode="auto">
          <a:xfrm>
            <a:off x="152400" y="6324600"/>
            <a:ext cx="2438400" cy="407987"/>
          </a:xfrm>
          <a:prstGeom prst="rect">
            <a:avLst/>
          </a:prstGeom>
          <a:noFill/>
          <a:ln w="9525">
            <a:noFill/>
            <a:miter lim="800000"/>
            <a:headEnd/>
            <a:tailEnd/>
          </a:ln>
        </p:spPr>
      </p:pic>
      <p:sp>
        <p:nvSpPr>
          <p:cNvPr id="9" name="Footer Placeholder 4"/>
          <p:cNvSpPr txBox="1">
            <a:spLocks/>
          </p:cNvSpPr>
          <p:nvPr userDrawn="1"/>
        </p:nvSpPr>
        <p:spPr>
          <a:xfrm>
            <a:off x="1905000" y="6264275"/>
            <a:ext cx="14478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rPr>
              <a:t>SBIR/STTR Programs Office</a:t>
            </a:r>
          </a:p>
        </p:txBody>
      </p:sp>
    </p:spTree>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dirty="0">
                <a:hlinkClick r:id="rId2"/>
              </a:rPr>
              <a:t>http://science.energy.gov/sbir</a:t>
            </a:r>
            <a:endParaRPr lang="en-US" dirty="0"/>
          </a:p>
        </p:txBody>
      </p:sp>
      <p:sp>
        <p:nvSpPr>
          <p:cNvPr id="9" name="Slide Number Placeholder 8"/>
          <p:cNvSpPr>
            <a:spLocks noGrp="1"/>
          </p:cNvSpPr>
          <p:nvPr>
            <p:ph type="sldNum" sz="quarter" idx="12"/>
          </p:nvPr>
        </p:nvSpPr>
        <p:spPr/>
        <p:txBody>
          <a:bodyPr/>
          <a:lstStyle/>
          <a:p>
            <a:pPr>
              <a:defRPr/>
            </a:pPr>
            <a:fld id="{51495A43-CCF2-4517-9B2B-A16D7D619FAF}" type="slidenum">
              <a:rPr lang="en-US" smtClean="0"/>
              <a:pPr>
                <a:defRPr/>
              </a:pPr>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CFB0700A-AA3D-461B-A3B6-39C39373F01C}"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baseline="0">
                <a:latin typeface="Arial Narrow" panose="020B0606020202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lvl1pPr>
              <a:defRPr>
                <a:latin typeface="Arial Narrow" panose="020B0606020202030204" pitchFamily="34" charset="0"/>
              </a:defRPr>
            </a:lvl1pPr>
          </a:lstStyle>
          <a:p>
            <a:pPr>
              <a:defRPr/>
            </a:pPr>
            <a:r>
              <a:rPr lang="en-US" dirty="0">
                <a:hlinkClick r:id="rId2"/>
              </a:rPr>
              <a:t>http://science.energy.gov/sbir</a:t>
            </a:r>
            <a:endParaRPr lang="en-US" dirty="0"/>
          </a:p>
        </p:txBody>
      </p:sp>
      <p:sp>
        <p:nvSpPr>
          <p:cNvPr id="5" name="Slide Number Placeholder 4"/>
          <p:cNvSpPr>
            <a:spLocks noGrp="1"/>
          </p:cNvSpPr>
          <p:nvPr>
            <p:ph type="sldNum" sz="quarter" idx="12"/>
          </p:nvPr>
        </p:nvSpPr>
        <p:spPr/>
        <p:txBody>
          <a:bodyPr/>
          <a:lstStyle/>
          <a:p>
            <a:pPr>
              <a:defRPr/>
            </a:pPr>
            <a:fld id="{05049ED1-3483-43B8-8DF2-5521B918A34E}" type="slidenum">
              <a:rPr lang="en-US" smtClean="0"/>
              <a:pPr>
                <a:defRPr/>
              </a:pPr>
              <a:t>‹#›</a:t>
            </a:fld>
            <a:endParaRPr lang="en-US"/>
          </a:p>
        </p:txBody>
      </p:sp>
      <p:pic>
        <p:nvPicPr>
          <p:cNvPr id="6" name="Picture 5" descr="horizontal-logo-green-text.jpg"/>
          <p:cNvPicPr>
            <a:picLocks noChangeAspect="1"/>
          </p:cNvPicPr>
          <p:nvPr userDrawn="1"/>
        </p:nvPicPr>
        <p:blipFill>
          <a:blip r:embed="rId3" cstate="print"/>
          <a:srcRect/>
          <a:stretch>
            <a:fillRect/>
          </a:stretch>
        </p:blipFill>
        <p:spPr bwMode="auto">
          <a:xfrm>
            <a:off x="152400" y="6324600"/>
            <a:ext cx="2438400" cy="407987"/>
          </a:xfrm>
          <a:prstGeom prst="rect">
            <a:avLst/>
          </a:prstGeom>
          <a:noFill/>
          <a:ln w="9525">
            <a:noFill/>
            <a:miter lim="800000"/>
            <a:headEnd/>
            <a:tailEnd/>
          </a:ln>
        </p:spPr>
      </p:pic>
      <p:sp>
        <p:nvSpPr>
          <p:cNvPr id="7" name="Footer Placeholder 4"/>
          <p:cNvSpPr txBox="1">
            <a:spLocks/>
          </p:cNvSpPr>
          <p:nvPr userDrawn="1"/>
        </p:nvSpPr>
        <p:spPr>
          <a:xfrm>
            <a:off x="1905000" y="6264275"/>
            <a:ext cx="14478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rPr>
              <a:t>SBIR/STTR Programs Office</a:t>
            </a:r>
          </a:p>
        </p:txBody>
      </p:sp>
    </p:spTree>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lvl1pPr>
              <a:defRPr>
                <a:latin typeface="Arial Narrow" panose="020B0606020202030204" pitchFamily="34" charset="0"/>
              </a:defRPr>
            </a:lvl1pPr>
          </a:lstStyle>
          <a:p>
            <a:pPr>
              <a:defRPr/>
            </a:pPr>
            <a:r>
              <a:rPr lang="en-US" dirty="0">
                <a:hlinkClick r:id="rId2"/>
              </a:rPr>
              <a:t>http://science.energy.gov/sbir</a:t>
            </a:r>
            <a:endParaRPr lang="en-US" dirty="0"/>
          </a:p>
        </p:txBody>
      </p:sp>
      <p:sp>
        <p:nvSpPr>
          <p:cNvPr id="4" name="Slide Number Placeholder 3"/>
          <p:cNvSpPr>
            <a:spLocks noGrp="1"/>
          </p:cNvSpPr>
          <p:nvPr>
            <p:ph type="sldNum" sz="quarter" idx="12"/>
          </p:nvPr>
        </p:nvSpPr>
        <p:spPr/>
        <p:txBody>
          <a:bodyPr/>
          <a:lstStyle/>
          <a:p>
            <a:pPr>
              <a:defRPr/>
            </a:pPr>
            <a:fld id="{1D6C4B29-14BB-4B14-B5AA-B94BB29F99A3}" type="slidenum">
              <a:rPr lang="en-US" smtClean="0"/>
              <a:pPr>
                <a:defRPr/>
              </a:pPr>
              <a:t>‹#›</a:t>
            </a:fld>
            <a:endParaRPr lang="en-US"/>
          </a:p>
        </p:txBody>
      </p:sp>
      <p:pic>
        <p:nvPicPr>
          <p:cNvPr id="5" name="Picture 4" descr="horizontal-logo-green-text.jpg"/>
          <p:cNvPicPr>
            <a:picLocks noChangeAspect="1"/>
          </p:cNvPicPr>
          <p:nvPr userDrawn="1"/>
        </p:nvPicPr>
        <p:blipFill>
          <a:blip r:embed="rId3" cstate="print"/>
          <a:srcRect/>
          <a:stretch>
            <a:fillRect/>
          </a:stretch>
        </p:blipFill>
        <p:spPr bwMode="auto">
          <a:xfrm>
            <a:off x="152400" y="6324600"/>
            <a:ext cx="2438400" cy="407987"/>
          </a:xfrm>
          <a:prstGeom prst="rect">
            <a:avLst/>
          </a:prstGeom>
          <a:noFill/>
          <a:ln w="9525">
            <a:noFill/>
            <a:miter lim="800000"/>
            <a:headEnd/>
            <a:tailEnd/>
          </a:ln>
        </p:spPr>
      </p:pic>
      <p:sp>
        <p:nvSpPr>
          <p:cNvPr id="6" name="Footer Placeholder 4"/>
          <p:cNvSpPr txBox="1">
            <a:spLocks/>
          </p:cNvSpPr>
          <p:nvPr userDrawn="1"/>
        </p:nvSpPr>
        <p:spPr>
          <a:xfrm>
            <a:off x="1905000" y="6264275"/>
            <a:ext cx="14478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rPr>
              <a:t>SBIR/STTR Programs Office</a:t>
            </a:r>
          </a:p>
        </p:txBody>
      </p:sp>
    </p:spTree>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F841290-C250-4FDF-A292-3556F08F4707}" type="slidenum">
              <a:rPr lang="en-US" smtClean="0"/>
              <a:pPr>
                <a:defRPr/>
              </a:pPr>
              <a:t>‹#›</a:t>
            </a:fld>
            <a:endParaRPr lang="en-US"/>
          </a:p>
        </p:txBody>
      </p:sp>
    </p:spTree>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48E3D4D-A005-49AE-9582-16EC829995D5}" type="slidenum">
              <a:rPr lang="en-US" smtClean="0"/>
              <a:pPr>
                <a:defRPr/>
              </a:pPr>
              <a:t>‹#›</a:t>
            </a:fld>
            <a:endParaRPr lang="en-US"/>
          </a:p>
        </p:txBody>
      </p:sp>
    </p:spTree>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07BBC0C-5D8A-42AA-B13D-5AF11D9B810A}" type="slidenum">
              <a:rPr lang="en-US" smtClean="0"/>
              <a:pPr>
                <a:defRPr/>
              </a:pPr>
              <a:t>‹#›</a:t>
            </a:fld>
            <a:endParaRPr lang="en-US"/>
          </a:p>
        </p:txBody>
      </p:sp>
    </p:spTree>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259B4B0-E9B4-480A-8B53-20DB36DAD709}" type="slidenum">
              <a:rPr lang="en-US" smtClean="0"/>
              <a:pPr>
                <a:defRPr/>
              </a:pPr>
              <a:t>‹#›</a:t>
            </a:fld>
            <a:endParaRPr lang="en-US"/>
          </a:p>
        </p:txBody>
      </p:sp>
    </p:spTree>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6705600" cy="1371600"/>
          </a:xfrm>
        </p:spPr>
        <p:txBody>
          <a:bodyPr/>
          <a:lstStyle>
            <a:lvl1pPr>
              <a:defRPr sz="3200" b="1">
                <a:latin typeface="Cambria" pitchFamily="18" charset="0"/>
              </a:defRPr>
            </a:lvl1pPr>
          </a:lstStyle>
          <a:p>
            <a:r>
              <a:rPr lang="en-US" dirty="0"/>
              <a:t>Click to edit Master title style</a:t>
            </a:r>
          </a:p>
        </p:txBody>
      </p:sp>
      <p:sp>
        <p:nvSpPr>
          <p:cNvPr id="3" name="Text Placeholder 2"/>
          <p:cNvSpPr>
            <a:spLocks noGrp="1"/>
          </p:cNvSpPr>
          <p:nvPr>
            <p:ph type="body" sz="half" idx="1"/>
          </p:nvPr>
        </p:nvSpPr>
        <p:spPr>
          <a:xfrm>
            <a:off x="457200" y="1981200"/>
            <a:ext cx="4038600" cy="3886200"/>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81200"/>
            <a:ext cx="4038600" cy="3886200"/>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BBAFF6DD-E697-44D3-B473-45CF239FEBE6}"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6705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0005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p:cNvSpPr>
            <a:spLocks noGrp="1" noChangeArrowheads="1"/>
          </p:cNvSpPr>
          <p:nvPr>
            <p:ph type="ftr" sz="quarter" idx="10"/>
          </p:nvPr>
        </p:nvSpPr>
        <p:spPr>
          <a:ln/>
        </p:spPr>
        <p:txBody>
          <a:bodyPr/>
          <a:lstStyle>
            <a:lvl1pPr>
              <a:defRPr/>
            </a:lvl1pPr>
          </a:lstStyle>
          <a:p>
            <a:pPr>
              <a:defRPr/>
            </a:pPr>
            <a:endParaRPr lang="en-US"/>
          </a:p>
        </p:txBody>
      </p:sp>
      <p:sp>
        <p:nvSpPr>
          <p:cNvPr id="7" name="Rectangle 3"/>
          <p:cNvSpPr>
            <a:spLocks noGrp="1" noChangeArrowheads="1"/>
          </p:cNvSpPr>
          <p:nvPr>
            <p:ph type="sldNum" sz="quarter" idx="11"/>
          </p:nvPr>
        </p:nvSpPr>
        <p:spPr>
          <a:ln/>
        </p:spPr>
        <p:txBody>
          <a:bodyPr/>
          <a:lstStyle>
            <a:lvl1pPr>
              <a:defRPr/>
            </a:lvl1pPr>
          </a:lstStyle>
          <a:p>
            <a:pPr>
              <a:defRPr/>
            </a:pPr>
            <a:fld id="{04F5CB06-5FE7-4B57-9060-90159B6FEB8A}" type="slidenum">
              <a:rPr lang="en-US"/>
              <a:pPr>
                <a:defRPr/>
              </a:pPr>
              <a:t>‹#›</a:t>
            </a:fld>
            <a:endParaRPr lang="en-US"/>
          </a:p>
        </p:txBody>
      </p:sp>
      <p:sp>
        <p:nvSpPr>
          <p:cNvPr id="8"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0F93D773-B35F-4FB7-8D60-3A0370754F72}"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F2898D1E-D11C-45C6-A7D1-F709A31F086A}"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ftr" sz="quarter"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51495A43-CCF2-4517-9B2B-A16D7D619FAF}" type="slidenum">
              <a:rPr lang="en-US"/>
              <a:pPr>
                <a:defRPr/>
              </a:pPr>
              <a:t>‹#›</a:t>
            </a:fld>
            <a:endParaRPr lang="en-US"/>
          </a:p>
        </p:txBody>
      </p:sp>
      <p:sp>
        <p:nvSpPr>
          <p:cNvPr id="9"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05049ED1-3483-43B8-8DF2-5521B918A34E}" type="slidenum">
              <a:rPr lang="en-US"/>
              <a:pPr>
                <a:defRPr/>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1D6C4B29-14BB-4B14-B5AA-B94BB29F99A3}" type="slidenum">
              <a:rPr lang="en-US"/>
              <a:pPr>
                <a:defRPr/>
              </a:pPr>
              <a:t>‹#›</a:t>
            </a:fld>
            <a:endParaRPr lang="en-US"/>
          </a:p>
        </p:txBody>
      </p:sp>
      <p:sp>
        <p:nvSpPr>
          <p:cNvPr id="4"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1F841290-C250-4FDF-A292-3556F08F4707}"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848E3D4D-A005-49AE-9582-16EC829995D5}"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charset="0"/>
              </a:defRPr>
            </a:lvl1pPr>
          </a:lstStyle>
          <a:p>
            <a:pPr>
              <a:defRPr/>
            </a:pPr>
            <a:endParaRPr lang="en-US"/>
          </a:p>
        </p:txBody>
      </p:sp>
      <p:sp>
        <p:nvSpPr>
          <p:cNvPr id="37891"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A7A76098-7D4E-4604-B8FB-201F4C05C3A2}" type="slidenum">
              <a:rPr lang="en-US"/>
              <a:pPr>
                <a:defRPr/>
              </a:pPr>
              <a:t>‹#›</a:t>
            </a:fld>
            <a:endParaRPr lang="en-US"/>
          </a:p>
        </p:txBody>
      </p:sp>
      <p:grpSp>
        <p:nvGrpSpPr>
          <p:cNvPr id="1028" name="Group 4"/>
          <p:cNvGrpSpPr>
            <a:grpSpLocks/>
          </p:cNvGrpSpPr>
          <p:nvPr/>
        </p:nvGrpSpPr>
        <p:grpSpPr bwMode="auto">
          <a:xfrm>
            <a:off x="0" y="0"/>
            <a:ext cx="9144000" cy="546100"/>
            <a:chOff x="0" y="0"/>
            <a:chExt cx="5760" cy="344"/>
          </a:xfrm>
        </p:grpSpPr>
        <p:sp>
          <p:nvSpPr>
            <p:cNvPr id="37893"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a:p>
          </p:txBody>
        </p:sp>
        <p:sp>
          <p:nvSpPr>
            <p:cNvPr id="37894"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en-US"/>
            </a:p>
          </p:txBody>
        </p:sp>
        <p:sp>
          <p:nvSpPr>
            <p:cNvPr id="37895"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en-US" sz="1800">
                <a:solidFill>
                  <a:schemeClr val="hlink"/>
                </a:solidFill>
                <a:latin typeface="Arial" charset="0"/>
              </a:endParaRPr>
            </a:p>
          </p:txBody>
        </p:sp>
        <p:sp>
          <p:nvSpPr>
            <p:cNvPr id="37896"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en-US" sz="1800">
                <a:solidFill>
                  <a:schemeClr val="hlink"/>
                </a:solidFill>
                <a:latin typeface="Arial" charset="0"/>
              </a:endParaRPr>
            </a:p>
          </p:txBody>
        </p:sp>
        <p:sp>
          <p:nvSpPr>
            <p:cNvPr id="37897"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en-US" sz="1800">
                <a:solidFill>
                  <a:schemeClr val="accent2"/>
                </a:solidFill>
                <a:latin typeface="Arial" charset="0"/>
              </a:endParaRPr>
            </a:p>
          </p:txBody>
        </p:sp>
        <p:sp>
          <p:nvSpPr>
            <p:cNvPr id="37898"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en-US" sz="1800">
                <a:solidFill>
                  <a:schemeClr val="hlink"/>
                </a:solidFill>
                <a:latin typeface="Arial" charset="0"/>
              </a:endParaRPr>
            </a:p>
          </p:txBody>
        </p:sp>
        <p:sp>
          <p:nvSpPr>
            <p:cNvPr id="37899"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en-US"/>
            </a:p>
          </p:txBody>
        </p:sp>
        <p:sp>
          <p:nvSpPr>
            <p:cNvPr id="37900"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en-US" sz="1800">
                <a:solidFill>
                  <a:schemeClr val="accent2"/>
                </a:solidFill>
                <a:latin typeface="Arial" charset="0"/>
              </a:endParaRPr>
            </a:p>
          </p:txBody>
        </p:sp>
        <p:sp>
          <p:nvSpPr>
            <p:cNvPr id="37901"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en-US" sz="1800">
                <a:solidFill>
                  <a:schemeClr val="accent2"/>
                </a:solidFill>
                <a:latin typeface="Arial" charset="0"/>
              </a:endParaRPr>
            </a:p>
          </p:txBody>
        </p:sp>
      </p:grpSp>
      <p:sp>
        <p:nvSpPr>
          <p:cNvPr id="1029" name="Rectangle 14"/>
          <p:cNvSpPr>
            <a:spLocks noGrp="1" noChangeArrowheads="1"/>
          </p:cNvSpPr>
          <p:nvPr>
            <p:ph type="title"/>
          </p:nvPr>
        </p:nvSpPr>
        <p:spPr bwMode="auto">
          <a:xfrm>
            <a:off x="446314" y="457200"/>
            <a:ext cx="8240486"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904"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Lst>
  <p:transition spd="slow">
    <p:fade/>
  </p:transition>
  <p:hf hdr="0" ftr="0" dt="0"/>
  <p:txStyles>
    <p:titleStyle>
      <a:lvl1pPr algn="l" rtl="0" eaLnBrk="0" fontAlgn="base" hangingPunct="0">
        <a:spcBef>
          <a:spcPct val="0"/>
        </a:spcBef>
        <a:spcAft>
          <a:spcPct val="0"/>
        </a:spcAft>
        <a:defRPr sz="3200" b="1">
          <a:solidFill>
            <a:schemeClr val="tx1"/>
          </a:solidFill>
          <a:latin typeface="Cambria" pitchFamily="18" charset="0"/>
          <a:ea typeface="+mj-ea"/>
          <a:cs typeface="+mj-cs"/>
        </a:defRPr>
      </a:lvl1pPr>
      <a:lvl2pPr algn="l" rtl="0" eaLnBrk="0" fontAlgn="base" hangingPunct="0">
        <a:spcBef>
          <a:spcPct val="0"/>
        </a:spcBef>
        <a:spcAft>
          <a:spcPct val="0"/>
        </a:spcAft>
        <a:defRPr sz="3600">
          <a:solidFill>
            <a:schemeClr val="tx1"/>
          </a:solidFill>
          <a:latin typeface="Times New Roman" pitchFamily="18" charset="0"/>
        </a:defRPr>
      </a:lvl2pPr>
      <a:lvl3pPr algn="l" rtl="0" eaLnBrk="0" fontAlgn="base" hangingPunct="0">
        <a:spcBef>
          <a:spcPct val="0"/>
        </a:spcBef>
        <a:spcAft>
          <a:spcPct val="0"/>
        </a:spcAft>
        <a:defRPr sz="3600">
          <a:solidFill>
            <a:schemeClr val="tx1"/>
          </a:solidFill>
          <a:latin typeface="Times New Roman" pitchFamily="18" charset="0"/>
        </a:defRPr>
      </a:lvl3pPr>
      <a:lvl4pPr algn="l" rtl="0" eaLnBrk="0" fontAlgn="base" hangingPunct="0">
        <a:spcBef>
          <a:spcPct val="0"/>
        </a:spcBef>
        <a:spcAft>
          <a:spcPct val="0"/>
        </a:spcAft>
        <a:defRPr sz="3600">
          <a:solidFill>
            <a:schemeClr val="tx1"/>
          </a:solidFill>
          <a:latin typeface="Times New Roman" pitchFamily="18" charset="0"/>
        </a:defRPr>
      </a:lvl4pPr>
      <a:lvl5pPr algn="l" rtl="0" eaLnBrk="0" fontAlgn="base" hangingPunct="0">
        <a:spcBef>
          <a:spcPct val="0"/>
        </a:spcBef>
        <a:spcAft>
          <a:spcPct val="0"/>
        </a:spcAft>
        <a:defRPr sz="3600">
          <a:solidFill>
            <a:schemeClr val="tx1"/>
          </a:solidFill>
          <a:latin typeface="Times New Roman" pitchFamily="18" charset="0"/>
        </a:defRPr>
      </a:lvl5pPr>
      <a:lvl6pPr marL="457200" algn="l" rtl="0" fontAlgn="base">
        <a:spcBef>
          <a:spcPct val="0"/>
        </a:spcBef>
        <a:spcAft>
          <a:spcPct val="0"/>
        </a:spcAft>
        <a:defRPr sz="3600">
          <a:solidFill>
            <a:schemeClr val="tx1"/>
          </a:solidFill>
          <a:latin typeface="Times New Roman" pitchFamily="18" charset="0"/>
        </a:defRPr>
      </a:lvl6pPr>
      <a:lvl7pPr marL="914400" algn="l" rtl="0" fontAlgn="base">
        <a:spcBef>
          <a:spcPct val="0"/>
        </a:spcBef>
        <a:spcAft>
          <a:spcPct val="0"/>
        </a:spcAft>
        <a:defRPr sz="3600">
          <a:solidFill>
            <a:schemeClr val="tx1"/>
          </a:solidFill>
          <a:latin typeface="Times New Roman" pitchFamily="18" charset="0"/>
        </a:defRPr>
      </a:lvl7pPr>
      <a:lvl8pPr marL="1371600" algn="l" rtl="0" fontAlgn="base">
        <a:spcBef>
          <a:spcPct val="0"/>
        </a:spcBef>
        <a:spcAft>
          <a:spcPct val="0"/>
        </a:spcAft>
        <a:defRPr sz="3600">
          <a:solidFill>
            <a:schemeClr val="tx1"/>
          </a:solidFill>
          <a:latin typeface="Times New Roman" pitchFamily="18" charset="0"/>
        </a:defRPr>
      </a:lvl8pPr>
      <a:lvl9pPr marL="1828800" algn="l" rtl="0" fontAlgn="base">
        <a:spcBef>
          <a:spcPct val="0"/>
        </a:spcBef>
        <a:spcAft>
          <a:spcPct val="0"/>
        </a:spcAft>
        <a:defRPr sz="3600">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Calibri" pitchFamily="34" charset="0"/>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1800">
          <a:solidFill>
            <a:schemeClr val="tx1"/>
          </a:solidFill>
          <a:latin typeface="Calibri" pitchFamily="34" charset="0"/>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Calibri" pitchFamily="34" charset="0"/>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Calibri" pitchFamily="34" charset="0"/>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7A76098-7D4E-4604-B8FB-201F4C05C3A2}"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Lst>
  <p:transition spd="slow">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cience.osti.gov/sbir/Funding-Opportunities" TargetMode="External"/><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hyperlink" Target="mailto:sbir-sttr@science.doe.gov"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6.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hyperlink" Target="mailto:Hal.Finkel@science.doe.gov"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hyperlink" Target="mailto:William.Spotz@science.doe.gov"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mailto:robinson.pino@science.doe.gov" TargetMode="External"/><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mailto:Richard.Carlson@Science.doe.gov" TargetMode="External"/><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hyperlink" Target="mailto:Claire.Cramer@science.doe.gov" TargetMode="External"/><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hyperlink" Target="mailto:Carol.Hawk@science.doe.gov"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mailto:Aaron.Holder@science.doe.gov" TargetMode="External"/><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hyperlink" Target="mailto:Raul.Miranda@science.doe.gov"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mailto:Eliane.Lessner@science.doe.gov" TargetMode="External"/><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hyperlink" Target="mailto:Eliane.Lessner@science.doe.gov"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hyperlink" Target="mailto:Eliane.Lessner@science.doe.gov" TargetMode="External"/><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hyperlink" Target="mailto:claudia.cantoni@science.doe.gov" TargetMode="External"/><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hyperlink" Target="mailto:claudia.cantoni@science.doe.gov" TargetMode="External"/><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hyperlink" Target="mailto:eliane.lessner@science.doe.gov" TargetMode="External"/><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hyperlink" Target="mailto:sue.lesica@nuclear.energy.gov" TargetMode="External"/><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hyperlink" Target="mailto:James.Willit@nuclear.energy.gov"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mailto:william.vandermeer@ee.doe.gov" TargetMode="External"/><Relationship Id="rId2" Type="http://schemas.openxmlformats.org/officeDocument/2006/relationships/notesSlide" Target="../notesSlides/notesSlide23.xml"/><Relationship Id="rId1" Type="http://schemas.openxmlformats.org/officeDocument/2006/relationships/slideLayout" Target="../slideLayouts/slideLayout15.xml"/><Relationship Id="rId4" Type="http://schemas.openxmlformats.org/officeDocument/2006/relationships/hyperlink" Target="mailto:sarah.leung@hq.doe.gov"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mailto:jai-woh.kim@hq.doe.gov" TargetMode="External"/><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hyperlink" Target="mailto:eliane.lessner@science.doe.gov" TargetMode="External"/><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hyperlink" Target="https://science.osti.gov/sbir" TargetMode="External"/><Relationship Id="rId7"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16.xml"/><Relationship Id="rId6" Type="http://schemas.openxmlformats.org/officeDocument/2006/relationships/hyperlink" Target="https://science.osti.gov/SBIRLearning" TargetMode="External"/><Relationship Id="rId5" Type="http://schemas.openxmlformats.org/officeDocument/2006/relationships/hyperlink" Target="https://doephase0.dawnbreaker.com/" TargetMode="External"/><Relationship Id="rId4" Type="http://schemas.openxmlformats.org/officeDocument/2006/relationships/hyperlink" Target="mailto:sbir-sttr@science.doe.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hyperlink" Target="http://www.dawnbreaker.com/doephase0/" TargetMode="External"/><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304800"/>
            <a:ext cx="5132624" cy="461665"/>
          </a:xfrm>
          <a:prstGeom prst="rect">
            <a:avLst/>
          </a:prstGeom>
          <a:noFill/>
        </p:spPr>
        <p:txBody>
          <a:bodyPr wrap="none" rtlCol="0">
            <a:spAutoFit/>
          </a:bodyPr>
          <a:lstStyle/>
          <a:p>
            <a:r>
              <a:rPr lang="en-US" b="1" i="1" dirty="0">
                <a:solidFill>
                  <a:srgbClr val="1F497D"/>
                </a:solidFill>
                <a:latin typeface="Calibri"/>
              </a:rPr>
              <a:t>The DOE Webinar will begin shortly . . .</a:t>
            </a:r>
          </a:p>
        </p:txBody>
      </p:sp>
      <p:sp>
        <p:nvSpPr>
          <p:cNvPr id="7" name="Content Placeholder 6"/>
          <p:cNvSpPr>
            <a:spLocks noGrp="1"/>
          </p:cNvSpPr>
          <p:nvPr>
            <p:ph idx="1"/>
          </p:nvPr>
        </p:nvSpPr>
        <p:spPr>
          <a:xfrm>
            <a:off x="209550" y="952500"/>
            <a:ext cx="8629650" cy="5143499"/>
          </a:xfrm>
        </p:spPr>
        <p:txBody>
          <a:bodyPr>
            <a:normAutofit/>
          </a:bodyPr>
          <a:lstStyle/>
          <a:p>
            <a:r>
              <a:rPr lang="en-US" sz="2200" b="1" dirty="0">
                <a:solidFill>
                  <a:prstClr val="black"/>
                </a:solidFill>
              </a:rPr>
              <a:t>Why is there no sound?</a:t>
            </a:r>
          </a:p>
          <a:p>
            <a:pPr marL="628650" lvl="1" indent="-228600"/>
            <a:r>
              <a:rPr lang="en-US" sz="1700" dirty="0">
                <a:solidFill>
                  <a:prstClr val="black"/>
                </a:solidFill>
              </a:rPr>
              <a:t>Once you logged into the webinar, you were provided two options to listen to this broadcast.  The first option is through your computer speakers, the second option is via dialing the phone number provided to you upon login to the webinar.  If you chose to listen through your computer speakers, you may need to turn your speaker volume on or up.    </a:t>
            </a:r>
          </a:p>
          <a:p>
            <a:r>
              <a:rPr lang="en-US" sz="2200" b="1" dirty="0">
                <a:solidFill>
                  <a:prstClr val="black"/>
                </a:solidFill>
              </a:rPr>
              <a:t>Will DOE provide access to the recorded webinar after the meeting?</a:t>
            </a:r>
          </a:p>
          <a:p>
            <a:pPr marL="628650" lvl="1" indent="-228600"/>
            <a:r>
              <a:rPr lang="en-US" sz="1700" dirty="0">
                <a:solidFill>
                  <a:prstClr val="black"/>
                </a:solidFill>
              </a:rPr>
              <a:t>Yes, all those who registered will receive a link to the slides and to the recorded webinar soon after the meeting.  It will also be available on the DOE SBIR/STTR web site.</a:t>
            </a:r>
          </a:p>
          <a:p>
            <a:r>
              <a:rPr lang="en-US" sz="2200" b="1" dirty="0">
                <a:solidFill>
                  <a:prstClr val="black"/>
                </a:solidFill>
              </a:rPr>
              <a:t>Where can I find the Topics being discussed today?</a:t>
            </a:r>
          </a:p>
          <a:p>
            <a:pPr marL="628650" lvl="1" indent="-228600"/>
            <a:r>
              <a:rPr lang="en-US" sz="1700" dirty="0">
                <a:solidFill>
                  <a:prstClr val="black"/>
                </a:solidFill>
              </a:rPr>
              <a:t>This link will take you to the Funding Opportunity Announcement (FOA) page that lists the </a:t>
            </a:r>
            <a:r>
              <a:rPr lang="en-US" sz="1700">
                <a:solidFill>
                  <a:prstClr val="black"/>
                </a:solidFill>
              </a:rPr>
              <a:t>FY 2023 </a:t>
            </a:r>
            <a:r>
              <a:rPr lang="en-US" sz="1700" dirty="0">
                <a:solidFill>
                  <a:prstClr val="black"/>
                </a:solidFill>
              </a:rPr>
              <a:t>Phase I Release 1 Topics:  </a:t>
            </a:r>
            <a:r>
              <a:rPr lang="en-US" sz="1700" dirty="0">
                <a:solidFill>
                  <a:prstClr val="black"/>
                </a:solidFill>
                <a:hlinkClick r:id="rId3"/>
              </a:rPr>
              <a:t>https://science.osti.gov/sbir/Funding-Opportunities</a:t>
            </a:r>
            <a:r>
              <a:rPr lang="en-US" sz="1700" dirty="0">
                <a:solidFill>
                  <a:prstClr val="black"/>
                </a:solidFill>
              </a:rPr>
              <a:t> </a:t>
            </a:r>
          </a:p>
          <a:p>
            <a:r>
              <a:rPr lang="en-US" sz="2200" b="1" dirty="0">
                <a:solidFill>
                  <a:prstClr val="black"/>
                </a:solidFill>
              </a:rPr>
              <a:t>What if my question was not answered at today’s webinar?</a:t>
            </a:r>
          </a:p>
          <a:p>
            <a:pPr marL="628650" lvl="1" indent="-228600"/>
            <a:r>
              <a:rPr lang="en-US" sz="1700" dirty="0">
                <a:solidFill>
                  <a:prstClr val="black"/>
                </a:solidFill>
              </a:rPr>
              <a:t>Please contact the point of contact that follows each subtopic in the document listed above for further clarification.</a:t>
            </a:r>
          </a:p>
          <a:p>
            <a:pPr marL="628650" lvl="1" indent="-228600"/>
            <a:r>
              <a:rPr lang="en-US" sz="1700" dirty="0">
                <a:solidFill>
                  <a:prstClr val="black"/>
                </a:solidFill>
              </a:rPr>
              <a:t>If you have a question about the grant application process, please send us an email at:                                   </a:t>
            </a:r>
            <a:r>
              <a:rPr lang="en-US" sz="1700" dirty="0">
                <a:solidFill>
                  <a:prstClr val="black"/>
                </a:solidFill>
                <a:hlinkClick r:id="rId4"/>
              </a:rPr>
              <a:t>sbir-sttr@science.doe.gov</a:t>
            </a:r>
            <a:r>
              <a:rPr lang="en-US" sz="1700" dirty="0">
                <a:solidFill>
                  <a:prstClr val="black"/>
                </a:solidFill>
              </a:rPr>
              <a:t>.  </a:t>
            </a:r>
          </a:p>
          <a:p>
            <a:pPr marL="231775" lvl="1" indent="-231775">
              <a:buFont typeface="Arial" pitchFamily="34" charset="0"/>
              <a:buChar char="•"/>
            </a:pPr>
            <a:endParaRPr lang="en-US" sz="1400" dirty="0"/>
          </a:p>
          <a:p>
            <a:endParaRPr lang="en-US" dirty="0"/>
          </a:p>
        </p:txBody>
      </p:sp>
    </p:spTree>
    <p:extLst>
      <p:ext uri="{BB962C8B-B14F-4D97-AF65-F5344CB8AC3E}">
        <p14:creationId xmlns:p14="http://schemas.microsoft.com/office/powerpoint/2010/main" val="3865195600"/>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02175"/>
            <a:ext cx="2590800" cy="685800"/>
          </a:xfrm>
        </p:spPr>
        <p:txBody>
          <a:bodyPr/>
          <a:lstStyle/>
          <a:p>
            <a:pPr algn="l"/>
            <a:r>
              <a:rPr lang="en-US" dirty="0"/>
              <a:t>Example Topic</a:t>
            </a:r>
          </a:p>
        </p:txBody>
      </p:sp>
      <p:sp>
        <p:nvSpPr>
          <p:cNvPr id="5" name="Content Placeholder 4"/>
          <p:cNvSpPr>
            <a:spLocks noGrp="1"/>
          </p:cNvSpPr>
          <p:nvPr>
            <p:ph idx="1"/>
          </p:nvPr>
        </p:nvSpPr>
        <p:spPr>
          <a:xfrm>
            <a:off x="76200" y="1132041"/>
            <a:ext cx="4572000" cy="3962400"/>
          </a:xfrm>
        </p:spPr>
        <p:txBody>
          <a:bodyPr>
            <a:normAutofit lnSpcReduction="10000"/>
          </a:bodyPr>
          <a:lstStyle/>
          <a:p>
            <a:r>
              <a:rPr lang="en-US" sz="2000" dirty="0"/>
              <a:t>Topic &amp; Subtopic</a:t>
            </a:r>
          </a:p>
          <a:p>
            <a:pPr lvl="1"/>
            <a:r>
              <a:rPr lang="en-US" sz="1800" dirty="0"/>
              <a:t>You must specify the same topic and subtopic in your Letter of Intent and grant application</a:t>
            </a:r>
          </a:p>
          <a:p>
            <a:r>
              <a:rPr lang="en-US" sz="2000" dirty="0"/>
              <a:t>Topic Header</a:t>
            </a:r>
          </a:p>
          <a:p>
            <a:pPr lvl="1"/>
            <a:r>
              <a:rPr lang="en-US" sz="1800" dirty="0"/>
              <a:t>Lists the maximum award amounts for Phase I &amp; Phase II and the types of application accepted (SBIR and/or STTR)</a:t>
            </a:r>
          </a:p>
          <a:p>
            <a:r>
              <a:rPr lang="en-US" sz="2000" dirty="0"/>
              <a:t>Program Manager </a:t>
            </a:r>
          </a:p>
          <a:p>
            <a:pPr lvl="1"/>
            <a:r>
              <a:rPr lang="en-US" sz="1800" dirty="0"/>
              <a:t>Each subtopic lists the responsible DOE program manager</a:t>
            </a:r>
          </a:p>
          <a:p>
            <a:r>
              <a:rPr lang="en-US" sz="2000" dirty="0"/>
              <a:t>“Other” Subtopic</a:t>
            </a:r>
          </a:p>
          <a:p>
            <a:r>
              <a:rPr lang="en-US" sz="2000" dirty="0"/>
              <a:t>References</a:t>
            </a:r>
          </a:p>
        </p:txBody>
      </p:sp>
      <p:sp>
        <p:nvSpPr>
          <p:cNvPr id="17" name="Slide Number Placeholder 16"/>
          <p:cNvSpPr>
            <a:spLocks noGrp="1"/>
          </p:cNvSpPr>
          <p:nvPr>
            <p:ph type="sldNum" sz="quarter" idx="12"/>
          </p:nvPr>
        </p:nvSpPr>
        <p:spPr/>
        <p:txBody>
          <a:bodyPr/>
          <a:lstStyle/>
          <a:p>
            <a:pPr>
              <a:defRPr/>
            </a:pPr>
            <a:fld id="{05049ED1-3483-43B8-8DF2-5521B918A34E}" type="slidenum">
              <a:rPr lang="en-US" smtClean="0">
                <a:solidFill>
                  <a:prstClr val="black">
                    <a:tint val="75000"/>
                  </a:prstClr>
                </a:solidFill>
              </a:rPr>
              <a:pPr>
                <a:defRPr/>
              </a:pPr>
              <a:t>10</a:t>
            </a:fld>
            <a:endParaRPr lang="en-US" dirty="0">
              <a:solidFill>
                <a:prstClr val="black">
                  <a:tint val="75000"/>
                </a:prstClr>
              </a:solidFill>
            </a:endParaRPr>
          </a:p>
        </p:txBody>
      </p:sp>
      <p:pic>
        <p:nvPicPr>
          <p:cNvPr id="6" name="Picture 5"/>
          <p:cNvPicPr/>
          <p:nvPr/>
        </p:nvPicPr>
        <p:blipFill rotWithShape="1">
          <a:blip r:embed="rId3"/>
          <a:srcRect l="25383" t="14422" r="28461" b="16346"/>
          <a:stretch/>
        </p:blipFill>
        <p:spPr bwMode="auto">
          <a:xfrm>
            <a:off x="4495800" y="76200"/>
            <a:ext cx="4343400" cy="5181600"/>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4"/>
          <a:srcRect l="25383" t="38462" r="26922" b="46154"/>
          <a:stretch/>
        </p:blipFill>
        <p:spPr bwMode="auto">
          <a:xfrm>
            <a:off x="4648200" y="5257800"/>
            <a:ext cx="4191000" cy="1295400"/>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5"/>
          <a:srcRect l="25040" t="17966" r="37380" b="77949"/>
          <a:stretch/>
        </p:blipFill>
        <p:spPr bwMode="auto">
          <a:xfrm>
            <a:off x="4572000" y="345911"/>
            <a:ext cx="4191000" cy="26368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91916036"/>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153399" cy="838199"/>
          </a:xfrm>
        </p:spPr>
        <p:txBody>
          <a:bodyPr>
            <a:normAutofit/>
          </a:bodyPr>
          <a:lstStyle/>
          <a:p>
            <a:pPr marL="1090613" indent="-1090613" algn="l">
              <a:tabLst>
                <a:tab pos="461963" algn="l"/>
                <a:tab pos="1025525" algn="l"/>
              </a:tabLst>
            </a:pPr>
            <a:r>
              <a:rPr lang="en-US" sz="2200" b="1" dirty="0">
                <a:latin typeface="Arial Narrow" panose="020B0606020202030204" pitchFamily="34" charset="0"/>
              </a:rPr>
              <a:t>Topic 01: ACCELERATING THE DEPLOYMENT OF ADVANCED SOFTWARE TECHNOLOGIES </a:t>
            </a:r>
          </a:p>
        </p:txBody>
      </p:sp>
      <p:sp>
        <p:nvSpPr>
          <p:cNvPr id="3" name="Subtitle 2"/>
          <p:cNvSpPr>
            <a:spLocks noGrp="1"/>
          </p:cNvSpPr>
          <p:nvPr>
            <p:ph type="subTitle" idx="1"/>
          </p:nvPr>
        </p:nvSpPr>
        <p:spPr>
          <a:xfrm>
            <a:off x="685801" y="2057400"/>
            <a:ext cx="7924800" cy="4267200"/>
          </a:xfrm>
        </p:spPr>
        <p:txBody>
          <a:bodyPr>
            <a:normAutofit/>
          </a:bodyPr>
          <a:lstStyle/>
          <a:p>
            <a:pPr algn="l">
              <a:tabLst>
                <a:tab pos="457200" algn="l"/>
              </a:tabLst>
            </a:pPr>
            <a:endParaRPr lang="en-US" sz="1800" dirty="0">
              <a:solidFill>
                <a:schemeClr val="tx1"/>
              </a:solidFill>
              <a:latin typeface="Arial Narrow" panose="020B0606020202030204" pitchFamily="34" charset="0"/>
            </a:endParaRP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Deployment of ASCR-Funded Software</a:t>
            </a: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Integration of ASCR-Funded Libraries</a:t>
            </a: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Other</a:t>
            </a:r>
          </a:p>
          <a:p>
            <a:pPr algn="l">
              <a:tabLst>
                <a:tab pos="457200" algn="l"/>
              </a:tabLst>
            </a:pPr>
            <a:endParaRPr lang="en-US" sz="1800" dirty="0">
              <a:solidFill>
                <a:schemeClr val="tx1"/>
              </a:solidFill>
              <a:latin typeface="Arial Narrow" panose="020B0606020202030204" pitchFamily="34" charset="0"/>
            </a:endParaRPr>
          </a:p>
          <a:p>
            <a:pPr marL="914400" indent="-914400" algn="l">
              <a:tabLst>
                <a:tab pos="457200" algn="l"/>
              </a:tabLst>
            </a:pPr>
            <a:r>
              <a:rPr lang="en-US" sz="1800" dirty="0">
                <a:solidFill>
                  <a:schemeClr val="tx1"/>
                </a:solidFill>
                <a:latin typeface="Arial Narrow" panose="020B0606020202030204" pitchFamily="34" charset="0"/>
              </a:rPr>
              <a:t>Questions: Hal Finkel, </a:t>
            </a:r>
            <a:r>
              <a:rPr lang="en-US" sz="1800" dirty="0">
                <a:solidFill>
                  <a:schemeClr val="tx1"/>
                </a:solidFill>
                <a:latin typeface="Arial Narrow" panose="020B0606020202030204" pitchFamily="34" charset="0"/>
                <a:hlinkClick r:id="rId3"/>
              </a:rPr>
              <a:t>Hal.Finkel@science.doe.gov</a:t>
            </a:r>
            <a:r>
              <a:rPr lang="en-US" sz="1800" dirty="0">
                <a:solidFill>
                  <a:schemeClr val="tx1"/>
                </a:solidFill>
                <a:latin typeface="Arial Narrow" panose="020B0606020202030204" pitchFamily="34" charset="0"/>
              </a:rPr>
              <a:t>                                                        William Spotz, </a:t>
            </a:r>
            <a:r>
              <a:rPr lang="en-US" sz="1800" dirty="0">
                <a:solidFill>
                  <a:schemeClr val="tx1"/>
                </a:solidFill>
                <a:latin typeface="Arial Narrow" panose="020B0606020202030204" pitchFamily="34" charset="0"/>
                <a:hlinkClick r:id="rId4"/>
              </a:rPr>
              <a:t>William.Spotz@science.doe.gov</a:t>
            </a:r>
            <a:r>
              <a:rPr lang="en-US" sz="18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3611929006"/>
              </p:ext>
            </p:extLst>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10066052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000998" cy="838199"/>
          </a:xfrm>
        </p:spPr>
        <p:txBody>
          <a:bodyPr>
            <a:normAutofit/>
          </a:bodyPr>
          <a:lstStyle/>
          <a:p>
            <a:pPr marL="1025525" indent="-1025525" algn="l">
              <a:tabLst>
                <a:tab pos="461963" algn="l"/>
                <a:tab pos="1025525" algn="l"/>
              </a:tabLst>
            </a:pPr>
            <a:r>
              <a:rPr lang="en-US" sz="2200" b="1" dirty="0">
                <a:latin typeface="Arial Narrow" panose="020B0606020202030204" pitchFamily="34" charset="0"/>
              </a:rPr>
              <a:t>Topic 02: HPC CYBERSECURITY</a:t>
            </a:r>
          </a:p>
        </p:txBody>
      </p:sp>
      <p:sp>
        <p:nvSpPr>
          <p:cNvPr id="3" name="Subtitle 2"/>
          <p:cNvSpPr>
            <a:spLocks noGrp="1"/>
          </p:cNvSpPr>
          <p:nvPr>
            <p:ph type="subTitle" idx="1"/>
          </p:nvPr>
        </p:nvSpPr>
        <p:spPr>
          <a:xfrm>
            <a:off x="762000" y="2209800"/>
            <a:ext cx="7924799" cy="4038600"/>
          </a:xfrm>
        </p:spPr>
        <p:txBody>
          <a:bodyPr>
            <a:noAutofit/>
          </a:bodyPr>
          <a:lstStyle/>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Cybersecurity Technologies</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Other</a:t>
            </a: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marL="2687638" indent="-2687638" algn="l">
              <a:tabLst>
                <a:tab pos="457200" algn="l"/>
              </a:tabLst>
            </a:pPr>
            <a:r>
              <a:rPr lang="en-US" sz="2000" dirty="0">
                <a:solidFill>
                  <a:schemeClr val="tx1"/>
                </a:solidFill>
                <a:latin typeface="Arial Narrow" panose="020B0606020202030204" pitchFamily="34" charset="0"/>
              </a:rPr>
              <a:t>Questions: </a:t>
            </a:r>
            <a:r>
              <a:rPr lang="es-ES" sz="2000" dirty="0">
                <a:solidFill>
                  <a:schemeClr val="tx1"/>
                </a:solidFill>
                <a:latin typeface="Arial Narrow" panose="020B0606020202030204" pitchFamily="34" charset="0"/>
              </a:rPr>
              <a:t>Robinson Pino, </a:t>
            </a:r>
            <a:r>
              <a:rPr lang="es-ES" sz="2000" dirty="0">
                <a:solidFill>
                  <a:schemeClr val="tx1"/>
                </a:solidFill>
                <a:latin typeface="Arial Narrow" panose="020B0606020202030204" pitchFamily="34" charset="0"/>
                <a:hlinkClick r:id="rId3"/>
              </a:rPr>
              <a:t>robinson.pino@science.doe.gov</a:t>
            </a:r>
            <a:r>
              <a:rPr lang="es-ES" sz="2000" dirty="0">
                <a:solidFill>
                  <a:schemeClr val="tx1"/>
                </a:solidFill>
                <a:latin typeface="Arial Narrow" panose="020B0606020202030204" pitchFamily="34" charset="0"/>
              </a:rPr>
              <a:t>  </a:t>
            </a:r>
            <a:endParaRPr lang="en-US" sz="2000" dirty="0">
              <a:solidFill>
                <a:schemeClr val="tx1"/>
              </a:solidFill>
              <a:latin typeface="Arial Narrow" panose="020B0606020202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530922701"/>
              </p:ext>
            </p:extLst>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52214260"/>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804" y="304801"/>
            <a:ext cx="7620000" cy="838199"/>
          </a:xfrm>
        </p:spPr>
        <p:txBody>
          <a:bodyPr>
            <a:normAutofit/>
          </a:bodyPr>
          <a:lstStyle/>
          <a:p>
            <a:pPr marL="1020763" indent="-1641475" algn="l">
              <a:tabLst>
                <a:tab pos="461963" algn="l"/>
                <a:tab pos="1081088" algn="l"/>
              </a:tabLst>
            </a:pPr>
            <a:r>
              <a:rPr lang="en-US" sz="2200" b="1" dirty="0">
                <a:latin typeface="Arial Narrow" panose="020B0606020202030204" pitchFamily="34" charset="0"/>
              </a:rPr>
              <a:t>Topic 03: DIGITAL TWIN CAPABILITIES FOR SCIENCE NETWORK INFRASTRUCTURES</a:t>
            </a:r>
          </a:p>
        </p:txBody>
      </p:sp>
      <p:sp>
        <p:nvSpPr>
          <p:cNvPr id="3" name="Subtitle 2"/>
          <p:cNvSpPr>
            <a:spLocks noGrp="1"/>
          </p:cNvSpPr>
          <p:nvPr>
            <p:ph type="subTitle" idx="1"/>
          </p:nvPr>
        </p:nvSpPr>
        <p:spPr>
          <a:xfrm>
            <a:off x="762001" y="2209800"/>
            <a:ext cx="7650804" cy="4038600"/>
          </a:xfrm>
        </p:spPr>
        <p:txBody>
          <a:bodyPr>
            <a:noAutofit/>
          </a:bodyPr>
          <a:lstStyle/>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Network Simulation Tools</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Other</a:t>
            </a: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algn="l">
              <a:tabLst>
                <a:tab pos="457200" algn="l"/>
              </a:tabLst>
            </a:pPr>
            <a:r>
              <a:rPr lang="en-US" sz="2000" dirty="0">
                <a:solidFill>
                  <a:schemeClr val="tx1"/>
                </a:solidFill>
                <a:latin typeface="Arial Narrow" panose="020B0606020202030204" pitchFamily="34" charset="0"/>
              </a:rPr>
              <a:t>Questions: Richard Carlson, </a:t>
            </a:r>
            <a:r>
              <a:rPr lang="en-US" sz="2000" dirty="0">
                <a:solidFill>
                  <a:schemeClr val="tx1"/>
                </a:solidFill>
                <a:latin typeface="Arial Narrow" panose="020B0606020202030204" pitchFamily="34" charset="0"/>
                <a:hlinkClick r:id="rId3"/>
              </a:rPr>
              <a:t>Richard.Carlson@Science.doe.gov</a:t>
            </a:r>
            <a:r>
              <a:rPr lang="en-US" sz="20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1603062613"/>
              </p:ext>
            </p:extLst>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99387263"/>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7757806" cy="838199"/>
          </a:xfrm>
        </p:spPr>
        <p:txBody>
          <a:bodyPr>
            <a:normAutofit/>
          </a:bodyPr>
          <a:lstStyle/>
          <a:p>
            <a:pPr marL="1082675" indent="-1703388" algn="l">
              <a:tabLst>
                <a:tab pos="461963" algn="l"/>
                <a:tab pos="1081088" algn="l"/>
              </a:tabLst>
            </a:pPr>
            <a:r>
              <a:rPr lang="en-US" sz="2200" b="1" dirty="0">
                <a:latin typeface="Arial Narrow" panose="020B0606020202030204" pitchFamily="34" charset="0"/>
              </a:rPr>
              <a:t>Topic 04: TECHNOLOGY TO FACILITATE THE USE OF NEAR-TERM QUANTUM COMPUTING HARDWARE</a:t>
            </a:r>
          </a:p>
        </p:txBody>
      </p:sp>
      <p:sp>
        <p:nvSpPr>
          <p:cNvPr id="3" name="Subtitle 2"/>
          <p:cNvSpPr>
            <a:spLocks noGrp="1"/>
          </p:cNvSpPr>
          <p:nvPr>
            <p:ph type="subTitle" idx="1"/>
          </p:nvPr>
        </p:nvSpPr>
        <p:spPr>
          <a:xfrm>
            <a:off x="762001" y="2209800"/>
            <a:ext cx="7650804" cy="4038600"/>
          </a:xfrm>
        </p:spPr>
        <p:txBody>
          <a:bodyPr>
            <a:noAutofit/>
          </a:bodyPr>
          <a:lstStyle/>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Software for Calibration, Characterization, and Control of Quantum Processors</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Ultra-Low-Loss Integration of Heterogeneous Quantum Internet Devices</a:t>
            </a: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algn="l">
              <a:tabLst>
                <a:tab pos="457200" algn="l"/>
              </a:tabLst>
            </a:pPr>
            <a:r>
              <a:rPr lang="en-US" sz="2000" dirty="0">
                <a:solidFill>
                  <a:schemeClr val="tx1"/>
                </a:solidFill>
                <a:latin typeface="Arial Narrow" panose="020B0606020202030204" pitchFamily="34" charset="0"/>
              </a:rPr>
              <a:t>Questions – Subtopic a: </a:t>
            </a:r>
            <a:r>
              <a:rPr lang="fr-FR" sz="2000" dirty="0">
                <a:solidFill>
                  <a:schemeClr val="tx1"/>
                </a:solidFill>
                <a:latin typeface="Arial Narrow" panose="020B0606020202030204" pitchFamily="34" charset="0"/>
              </a:rPr>
              <a:t>Claire Cramer, </a:t>
            </a:r>
            <a:r>
              <a:rPr lang="fr-FR" sz="2000" dirty="0">
                <a:solidFill>
                  <a:schemeClr val="tx1"/>
                </a:solidFill>
                <a:latin typeface="Arial Narrow" panose="020B0606020202030204" pitchFamily="34" charset="0"/>
                <a:hlinkClick r:id="rId3"/>
              </a:rPr>
              <a:t>Claire.Cramer@science.doe.gov</a:t>
            </a:r>
            <a:r>
              <a:rPr lang="fr-FR" sz="2000" dirty="0">
                <a:solidFill>
                  <a:schemeClr val="tx1"/>
                </a:solidFill>
                <a:latin typeface="Arial Narrow" panose="020B0606020202030204" pitchFamily="34" charset="0"/>
              </a:rPr>
              <a:t> </a:t>
            </a:r>
            <a:endParaRPr lang="en-US" sz="2000" dirty="0">
              <a:solidFill>
                <a:schemeClr val="tx1"/>
              </a:solidFill>
              <a:latin typeface="Arial Narrow" panose="020B0606020202030204" pitchFamily="34" charset="0"/>
            </a:endParaRPr>
          </a:p>
          <a:p>
            <a:pPr algn="l">
              <a:tabLst>
                <a:tab pos="457200" algn="l"/>
              </a:tabLst>
            </a:pPr>
            <a:r>
              <a:rPr lang="en-US" sz="2000" dirty="0">
                <a:solidFill>
                  <a:schemeClr val="tx1"/>
                </a:solidFill>
                <a:latin typeface="Arial Narrow" panose="020B0606020202030204" pitchFamily="34" charset="0"/>
              </a:rPr>
              <a:t>Questions – Subtopic b: Carol Hawk, </a:t>
            </a:r>
            <a:r>
              <a:rPr lang="en-US" sz="2000" dirty="0">
                <a:solidFill>
                  <a:schemeClr val="tx1"/>
                </a:solidFill>
                <a:latin typeface="Arial Narrow" panose="020B0606020202030204" pitchFamily="34" charset="0"/>
                <a:hlinkClick r:id="rId4"/>
              </a:rPr>
              <a:t>Carol.Hawk@science.doe.gov</a:t>
            </a:r>
            <a:r>
              <a:rPr lang="en-US" sz="2000" dirty="0">
                <a:solidFill>
                  <a:schemeClr val="tx1"/>
                </a:solidFill>
                <a:latin typeface="Arial Narrow" panose="020B0606020202030204" pitchFamily="34" charset="0"/>
              </a:rPr>
              <a:t> </a:t>
            </a:r>
          </a:p>
          <a:p>
            <a:pPr algn="l">
              <a:tabLst>
                <a:tab pos="457200" algn="l"/>
              </a:tabLst>
            </a:pPr>
            <a:endParaRPr lang="en-US" sz="2000" dirty="0">
              <a:solidFill>
                <a:schemeClr val="tx1"/>
              </a:solidFill>
              <a:latin typeface="Arial Narrow" panose="020B0606020202030204" pitchFamily="34" charset="0"/>
            </a:endParaRPr>
          </a:p>
          <a:p>
            <a:pPr algn="l">
              <a:tabLst>
                <a:tab pos="457200" algn="l"/>
              </a:tabLst>
            </a:pPr>
            <a:endParaRPr lang="en-US" sz="2000" dirty="0">
              <a:solidFill>
                <a:schemeClr val="tx1"/>
              </a:solidFill>
              <a:latin typeface="Arial Narrow" panose="020B0606020202030204" pitchFamily="34" charset="0"/>
            </a:endParaRPr>
          </a:p>
          <a:p>
            <a:pPr algn="l">
              <a:tabLst>
                <a:tab pos="457200" algn="l"/>
              </a:tabLst>
            </a:pPr>
            <a:endParaRPr lang="en-US" sz="2000" dirty="0">
              <a:solidFill>
                <a:schemeClr val="tx1"/>
              </a:solidFill>
              <a:latin typeface="Arial Narrow" panose="020B0606020202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037610065"/>
              </p:ext>
            </p:extLst>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43342998"/>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803" y="304801"/>
            <a:ext cx="7650803" cy="838199"/>
          </a:xfrm>
        </p:spPr>
        <p:txBody>
          <a:bodyPr>
            <a:normAutofit fontScale="90000"/>
          </a:bodyPr>
          <a:lstStyle/>
          <a:p>
            <a:pPr marL="963613" indent="-1584325" algn="l">
              <a:tabLst>
                <a:tab pos="461963" algn="l"/>
                <a:tab pos="971550" algn="l"/>
              </a:tabLst>
            </a:pPr>
            <a:r>
              <a:rPr lang="en-US" sz="2200" b="1" dirty="0">
                <a:latin typeface="Arial Narrow" panose="020B0606020202030204" pitchFamily="34" charset="0"/>
              </a:rPr>
              <a:t>Topic 05: DEVELOPMENT OF TOOLS FOR INTEGRATING AND UTILIZING COMPLEX DATA FROM CHEMICAL SCIENCES, GEOSCIENCES, AND BIOSCIENCES</a:t>
            </a:r>
          </a:p>
        </p:txBody>
      </p:sp>
      <p:sp>
        <p:nvSpPr>
          <p:cNvPr id="3" name="Subtitle 2"/>
          <p:cNvSpPr>
            <a:spLocks noGrp="1"/>
          </p:cNvSpPr>
          <p:nvPr>
            <p:ph type="subTitle" idx="1"/>
          </p:nvPr>
        </p:nvSpPr>
        <p:spPr>
          <a:xfrm>
            <a:off x="762001" y="2209800"/>
            <a:ext cx="7650804" cy="4038600"/>
          </a:xfrm>
        </p:spPr>
        <p:txBody>
          <a:bodyPr>
            <a:noAutofit/>
          </a:bodyPr>
          <a:lstStyle/>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AI/ML Framework for Multi-Modal Analysis of Complex Data</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Other</a:t>
            </a: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algn="l">
              <a:tabLst>
                <a:tab pos="457200" algn="l"/>
              </a:tabLst>
            </a:pPr>
            <a:r>
              <a:rPr lang="en-US" sz="2000" dirty="0">
                <a:solidFill>
                  <a:schemeClr val="tx1"/>
                </a:solidFill>
                <a:latin typeface="Arial Narrow" panose="020B0606020202030204" pitchFamily="34" charset="0"/>
              </a:rPr>
              <a:t>Questions: Aaron Holder, </a:t>
            </a:r>
            <a:r>
              <a:rPr lang="en-US" sz="2000" dirty="0">
                <a:solidFill>
                  <a:schemeClr val="tx1"/>
                </a:solidFill>
                <a:latin typeface="Arial Narrow" panose="020B0606020202030204" pitchFamily="34" charset="0"/>
                <a:hlinkClick r:id="rId3"/>
              </a:rPr>
              <a:t>Aaron.Holder@science.doe.gov</a:t>
            </a:r>
            <a:r>
              <a:rPr lang="en-US" sz="2000" dirty="0">
                <a:solidFill>
                  <a:schemeClr val="tx1"/>
                </a:solidFill>
                <a:latin typeface="Arial Narrow" panose="020B0606020202030204" pitchFamily="34" charset="0"/>
              </a:rPr>
              <a:t> </a:t>
            </a:r>
          </a:p>
          <a:p>
            <a:pPr algn="l">
              <a:tabLst>
                <a:tab pos="457200" algn="l"/>
              </a:tabLst>
            </a:pPr>
            <a:r>
              <a:rPr lang="en-US" sz="2000" dirty="0">
                <a:solidFill>
                  <a:schemeClr val="tx1"/>
                </a:solidFill>
                <a:latin typeface="Arial Narrow" panose="020B0606020202030204" pitchFamily="34" charset="0"/>
              </a:rPr>
              <a:t>                  Raul Miranda, </a:t>
            </a:r>
            <a:r>
              <a:rPr lang="en-US" sz="2000" dirty="0">
                <a:solidFill>
                  <a:schemeClr val="tx1"/>
                </a:solidFill>
                <a:latin typeface="Arial Narrow" panose="020B0606020202030204" pitchFamily="34" charset="0"/>
                <a:hlinkClick r:id="rId4"/>
              </a:rPr>
              <a:t>Raul.Miranda@science.doe.gov</a:t>
            </a:r>
            <a:r>
              <a:rPr lang="en-US" sz="20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3377565876"/>
              </p:ext>
            </p:extLst>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37889100"/>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804" y="304801"/>
            <a:ext cx="7620000" cy="838199"/>
          </a:xfrm>
        </p:spPr>
        <p:txBody>
          <a:bodyPr>
            <a:normAutofit/>
          </a:bodyPr>
          <a:lstStyle/>
          <a:p>
            <a:pPr marL="1082675" indent="-1703388" algn="l">
              <a:tabLst>
                <a:tab pos="461963" algn="l"/>
                <a:tab pos="1081088" algn="l"/>
              </a:tabLst>
            </a:pPr>
            <a:r>
              <a:rPr lang="en-US" sz="2200" b="1" dirty="0">
                <a:latin typeface="Arial Narrow" panose="020B0606020202030204" pitchFamily="34" charset="0"/>
              </a:rPr>
              <a:t>Topic 06:</a:t>
            </a:r>
            <a:r>
              <a:rPr lang="fr-FR" sz="2200" b="1" dirty="0">
                <a:latin typeface="Arial Narrow" panose="020B0606020202030204" pitchFamily="34" charset="0"/>
              </a:rPr>
              <a:t>	C</a:t>
            </a:r>
            <a:r>
              <a:rPr lang="en-US" sz="2200" b="1" dirty="0">
                <a:latin typeface="Arial Narrow" panose="020B0606020202030204" pitchFamily="34" charset="0"/>
              </a:rPr>
              <a:t>RYOSTAT FOR TESTING SUPERCONDUCTING UNDULATOR MAGNETS </a:t>
            </a:r>
          </a:p>
        </p:txBody>
      </p:sp>
      <p:sp>
        <p:nvSpPr>
          <p:cNvPr id="3" name="Subtitle 2"/>
          <p:cNvSpPr>
            <a:spLocks noGrp="1"/>
          </p:cNvSpPr>
          <p:nvPr>
            <p:ph type="subTitle" idx="1"/>
          </p:nvPr>
        </p:nvSpPr>
        <p:spPr>
          <a:xfrm>
            <a:off x="762001" y="2209800"/>
            <a:ext cx="7650804" cy="4038600"/>
          </a:xfrm>
        </p:spPr>
        <p:txBody>
          <a:bodyPr>
            <a:noAutofit/>
          </a:bodyPr>
          <a:lstStyle/>
          <a:p>
            <a:pPr algn="l">
              <a:tabLst>
                <a:tab pos="457200" algn="l"/>
              </a:tabLst>
            </a:pPr>
            <a:endParaRPr lang="en-US" sz="2000" dirty="0">
              <a:solidFill>
                <a:schemeClr val="tx1"/>
              </a:solidFill>
              <a:latin typeface="Arial Narrow" panose="020B0606020202030204" pitchFamily="34" charset="0"/>
            </a:endParaRPr>
          </a:p>
          <a:p>
            <a:pPr marL="457200" indent="-457200" algn="l">
              <a:buAutoNum type="alphaLcPeriod"/>
              <a:tabLst>
                <a:tab pos="457200" algn="l"/>
              </a:tabLst>
            </a:pPr>
            <a:r>
              <a:rPr lang="en-US" sz="2000" dirty="0">
                <a:solidFill>
                  <a:schemeClr val="tx1"/>
                </a:solidFill>
                <a:latin typeface="Arial Narrow" panose="020B0606020202030204" pitchFamily="34" charset="0"/>
              </a:rPr>
              <a:t>Development of Cryostat for Testing Superconducting Undulator Magnets</a:t>
            </a:r>
          </a:p>
          <a:p>
            <a:pPr marL="457200" indent="-457200" algn="l">
              <a:buAutoNum type="alphaLcPeriod"/>
              <a:tabLst>
                <a:tab pos="457200" algn="l"/>
              </a:tabLst>
            </a:pPr>
            <a:r>
              <a:rPr lang="en-US" sz="2000" dirty="0">
                <a:solidFill>
                  <a:schemeClr val="tx1"/>
                </a:solidFill>
                <a:latin typeface="Arial Narrow" panose="020B0606020202030204" pitchFamily="34" charset="0"/>
              </a:rPr>
              <a:t>Other </a:t>
            </a:r>
          </a:p>
          <a:p>
            <a:pPr marL="457200" indent="-457200" algn="l">
              <a:buAutoNum type="alphaLcPeriod"/>
              <a:tabLst>
                <a:tab pos="457200" algn="l"/>
              </a:tabLst>
            </a:pPr>
            <a:endParaRPr lang="en-US" sz="2000" dirty="0">
              <a:solidFill>
                <a:schemeClr val="tx1"/>
              </a:solidFill>
              <a:latin typeface="Arial Narrow" panose="020B0606020202030204" pitchFamily="34" charset="0"/>
            </a:endParaRPr>
          </a:p>
          <a:p>
            <a:pPr algn="l">
              <a:tabLst>
                <a:tab pos="457200" algn="l"/>
              </a:tabLst>
            </a:pPr>
            <a:r>
              <a:rPr lang="en-US" sz="2000" dirty="0">
                <a:solidFill>
                  <a:schemeClr val="tx1"/>
                </a:solidFill>
                <a:latin typeface="Arial Narrow" panose="020B0606020202030204" pitchFamily="34" charset="0"/>
              </a:rPr>
              <a:t>Questions: Eliane Lessner, </a:t>
            </a:r>
            <a:r>
              <a:rPr lang="en-US" sz="2000" dirty="0">
                <a:solidFill>
                  <a:schemeClr val="tx1"/>
                </a:solidFill>
                <a:latin typeface="Arial Narrow" panose="020B0606020202030204" pitchFamily="34" charset="0"/>
                <a:hlinkClick r:id="rId3"/>
              </a:rPr>
              <a:t>Eliane.Lessner@science.doe.gov</a:t>
            </a:r>
            <a:r>
              <a:rPr lang="en-US" sz="20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1242713880"/>
              </p:ext>
            </p:extLst>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$250,000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$1,600,000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85226323"/>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1"/>
            <a:ext cx="8077199" cy="1600199"/>
          </a:xfrm>
        </p:spPr>
        <p:txBody>
          <a:bodyPr>
            <a:normAutofit/>
          </a:bodyPr>
          <a:lstStyle/>
          <a:p>
            <a:pPr marL="963613" indent="-1584325" algn="l">
              <a:tabLst>
                <a:tab pos="461963" algn="l"/>
                <a:tab pos="971550" algn="l"/>
              </a:tabLst>
            </a:pPr>
            <a:r>
              <a:rPr lang="en-US" sz="2200" b="1" dirty="0">
                <a:latin typeface="Arial Narrow" panose="020B0606020202030204" pitchFamily="34" charset="0"/>
              </a:rPr>
              <a:t>Topic 07: NOVEL INSTRUMENTS AND TECHNIQUES FOR DETECTION AND REMOVAL OF CONTAMINATION PARTICULATES IN HIGH-POWER PROTON SUPERCONDUCTING LINAC RADIO FREQUENCY CAVITIES</a:t>
            </a:r>
          </a:p>
        </p:txBody>
      </p:sp>
      <p:sp>
        <p:nvSpPr>
          <p:cNvPr id="3" name="Subtitle 2"/>
          <p:cNvSpPr>
            <a:spLocks noGrp="1"/>
          </p:cNvSpPr>
          <p:nvPr>
            <p:ph type="subTitle" idx="1"/>
          </p:nvPr>
        </p:nvSpPr>
        <p:spPr>
          <a:xfrm>
            <a:off x="762001" y="2870200"/>
            <a:ext cx="7650804" cy="3378200"/>
          </a:xfrm>
        </p:spPr>
        <p:txBody>
          <a:bodyPr>
            <a:noAutofit/>
          </a:bodyPr>
          <a:lstStyle/>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Non-Invasive Instruments for Detecting Particulate Movement in SRF </a:t>
            </a:r>
            <a:r>
              <a:rPr lang="en-US" sz="2000" dirty="0" err="1">
                <a:solidFill>
                  <a:schemeClr val="tx1"/>
                </a:solidFill>
                <a:latin typeface="Arial Narrow" panose="020B0606020202030204" pitchFamily="34" charset="0"/>
              </a:rPr>
              <a:t>Linac</a:t>
            </a:r>
            <a:r>
              <a:rPr lang="en-US" sz="2000" dirty="0">
                <a:solidFill>
                  <a:schemeClr val="tx1"/>
                </a:solidFill>
                <a:latin typeface="Arial Narrow" panose="020B0606020202030204" pitchFamily="34" charset="0"/>
              </a:rPr>
              <a:t> Beamlines and Tools and Processes for In-Situ Removal of Particulates from SRF Cavity Surfaces of a Cryomodule Without Taking Apart Cryomodule Components</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Other</a:t>
            </a: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algn="l">
              <a:tabLst>
                <a:tab pos="457200" algn="l"/>
              </a:tabLst>
            </a:pPr>
            <a:endParaRPr lang="en-US" sz="2000" dirty="0">
              <a:solidFill>
                <a:schemeClr val="tx1"/>
              </a:solidFill>
              <a:latin typeface="Arial Narrow" panose="020B0606020202030204" pitchFamily="34" charset="0"/>
            </a:endParaRPr>
          </a:p>
          <a:p>
            <a:pPr algn="l">
              <a:tabLst>
                <a:tab pos="457200" algn="l"/>
              </a:tabLst>
            </a:pPr>
            <a:r>
              <a:rPr lang="en-US" sz="2000" dirty="0">
                <a:solidFill>
                  <a:schemeClr val="tx1"/>
                </a:solidFill>
                <a:latin typeface="Arial Narrow" panose="020B0606020202030204" pitchFamily="34" charset="0"/>
              </a:rPr>
              <a:t>Questions: Eliane Lessner, </a:t>
            </a:r>
            <a:r>
              <a:rPr lang="en-US" sz="2000" dirty="0">
                <a:solidFill>
                  <a:schemeClr val="tx1"/>
                </a:solidFill>
                <a:latin typeface="Arial Narrow" panose="020B0606020202030204" pitchFamily="34" charset="0"/>
                <a:hlinkClick r:id="rId3"/>
              </a:rPr>
              <a:t>Eliane.Lessner@science.doe.gov</a:t>
            </a:r>
            <a:r>
              <a:rPr lang="en-US" sz="2000" dirty="0">
                <a:solidFill>
                  <a:schemeClr val="tx1"/>
                </a:solidFill>
                <a:latin typeface="Arial Narrow" panose="020B0606020202030204" pitchFamily="34" charset="0"/>
              </a:rPr>
              <a:t> </a:t>
            </a:r>
          </a:p>
          <a:p>
            <a:pPr marL="1090613" indent="-1090613" algn="l">
              <a:tabLst>
                <a:tab pos="457200" algn="l"/>
              </a:tabLst>
            </a:pPr>
            <a:endParaRPr lang="en-US" sz="2000" dirty="0">
              <a:solidFill>
                <a:schemeClr val="tx1"/>
              </a:solidFill>
              <a:latin typeface="Arial Narrow" panose="020B0606020202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278992259"/>
              </p:ext>
            </p:extLst>
          </p:nvPr>
        </p:nvGraphicFramePr>
        <p:xfrm>
          <a:off x="822797" y="2057400"/>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71971708"/>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804" y="304801"/>
            <a:ext cx="7893996" cy="1142999"/>
          </a:xfrm>
        </p:spPr>
        <p:txBody>
          <a:bodyPr>
            <a:normAutofit/>
          </a:bodyPr>
          <a:lstStyle/>
          <a:p>
            <a:pPr marL="1077913" indent="-1698625" algn="l">
              <a:tabLst>
                <a:tab pos="461963" algn="l"/>
                <a:tab pos="1025525" algn="l"/>
              </a:tabLst>
            </a:pPr>
            <a:r>
              <a:rPr lang="en-US" sz="2200" b="1" dirty="0">
                <a:latin typeface="Arial Narrow" panose="020B0606020202030204" pitchFamily="34" charset="0"/>
              </a:rPr>
              <a:t>Topic 08: HIGH REPETITION RATE SAMPLE DELIVERY SYSTEM FOR SUPERCONDUCTING-RF AND MULTI-BUNCH X-RAY FREE ELECTRON LASER </a:t>
            </a:r>
          </a:p>
        </p:txBody>
      </p:sp>
      <p:sp>
        <p:nvSpPr>
          <p:cNvPr id="3" name="Subtitle 2"/>
          <p:cNvSpPr>
            <a:spLocks noGrp="1"/>
          </p:cNvSpPr>
          <p:nvPr>
            <p:ph type="subTitle" idx="1"/>
          </p:nvPr>
        </p:nvSpPr>
        <p:spPr>
          <a:xfrm>
            <a:off x="762001" y="2590800"/>
            <a:ext cx="7650804" cy="3657600"/>
          </a:xfrm>
        </p:spPr>
        <p:txBody>
          <a:bodyPr>
            <a:noAutofit/>
          </a:bodyPr>
          <a:lstStyle/>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Development of High-Variable Speed Rotating Disks with Vibration Control and Long Lifetime</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Other</a:t>
            </a:r>
          </a:p>
          <a:p>
            <a:pPr algn="l">
              <a:tabLst>
                <a:tab pos="457200" algn="l"/>
              </a:tabLst>
            </a:pPr>
            <a:endParaRPr lang="en-US" sz="2000" dirty="0">
              <a:solidFill>
                <a:schemeClr val="tx1"/>
              </a:solidFill>
              <a:latin typeface="Arial Narrow" panose="020B0606020202030204" pitchFamily="34" charset="0"/>
            </a:endParaRPr>
          </a:p>
          <a:p>
            <a:pPr algn="l">
              <a:tabLst>
                <a:tab pos="457200" algn="l"/>
              </a:tabLst>
            </a:pPr>
            <a:r>
              <a:rPr lang="en-US" sz="2000" dirty="0">
                <a:solidFill>
                  <a:schemeClr val="tx1"/>
                </a:solidFill>
                <a:latin typeface="Arial Narrow" panose="020B0606020202030204" pitchFamily="34" charset="0"/>
              </a:rPr>
              <a:t>Questions: Eliane Lessner, </a:t>
            </a:r>
            <a:r>
              <a:rPr lang="en-US" sz="2000" dirty="0">
                <a:solidFill>
                  <a:schemeClr val="tx1"/>
                </a:solidFill>
                <a:latin typeface="Arial Narrow" panose="020B0606020202030204" pitchFamily="34" charset="0"/>
                <a:hlinkClick r:id="rId3"/>
              </a:rPr>
              <a:t>Eliane.Lessner@science.doe.gov</a:t>
            </a:r>
            <a:r>
              <a:rPr lang="en-US" sz="20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1056389023"/>
              </p:ext>
            </p:extLst>
          </p:nvPr>
        </p:nvGraphicFramePr>
        <p:xfrm>
          <a:off x="731195" y="1577975"/>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33229774"/>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804" y="304801"/>
            <a:ext cx="7620000" cy="838199"/>
          </a:xfrm>
        </p:spPr>
        <p:txBody>
          <a:bodyPr>
            <a:normAutofit/>
          </a:bodyPr>
          <a:lstStyle/>
          <a:p>
            <a:pPr marL="1082675" indent="-1703388" algn="l">
              <a:tabLst>
                <a:tab pos="461963" algn="l"/>
                <a:tab pos="1025525" algn="l"/>
              </a:tabLst>
            </a:pPr>
            <a:r>
              <a:rPr lang="en-US" sz="2200" b="1" dirty="0">
                <a:latin typeface="Arial Narrow" panose="020B0606020202030204" pitchFamily="34" charset="0"/>
              </a:rPr>
              <a:t>Topic 09: TIME RESOLVED ULTRAFAST CIRCULAR DICHROISM SPECTROSCOPY</a:t>
            </a:r>
          </a:p>
        </p:txBody>
      </p:sp>
      <p:sp>
        <p:nvSpPr>
          <p:cNvPr id="3" name="Subtitle 2"/>
          <p:cNvSpPr>
            <a:spLocks noGrp="1"/>
          </p:cNvSpPr>
          <p:nvPr>
            <p:ph type="subTitle" idx="1"/>
          </p:nvPr>
        </p:nvSpPr>
        <p:spPr>
          <a:xfrm>
            <a:off x="762001" y="2209800"/>
            <a:ext cx="7650803" cy="4038600"/>
          </a:xfrm>
        </p:spPr>
        <p:txBody>
          <a:bodyPr>
            <a:noAutofit/>
          </a:bodyPr>
          <a:lstStyle/>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Development of Ultrafast, Transient Circular Dichroism Spectroscopy for Chiral Optical Materials</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Other</a:t>
            </a: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algn="l">
              <a:tabLst>
                <a:tab pos="457200" algn="l"/>
              </a:tabLst>
            </a:pPr>
            <a:r>
              <a:rPr lang="en-US" sz="2000" dirty="0">
                <a:solidFill>
                  <a:schemeClr val="tx1"/>
                </a:solidFill>
                <a:latin typeface="Arial Narrow" panose="020B0606020202030204" pitchFamily="34" charset="0"/>
              </a:rPr>
              <a:t>Questions: </a:t>
            </a:r>
            <a:r>
              <a:rPr lang="it-IT" sz="2000" dirty="0">
                <a:solidFill>
                  <a:schemeClr val="tx1"/>
                </a:solidFill>
                <a:latin typeface="Arial Narrow" panose="020B0606020202030204" pitchFamily="34" charset="0"/>
              </a:rPr>
              <a:t>Claudia Cantoni, </a:t>
            </a:r>
            <a:r>
              <a:rPr lang="it-IT" sz="2000" dirty="0">
                <a:solidFill>
                  <a:schemeClr val="tx1"/>
                </a:solidFill>
                <a:latin typeface="Arial Narrow" panose="020B0606020202030204" pitchFamily="34" charset="0"/>
                <a:hlinkClick r:id="rId3"/>
              </a:rPr>
              <a:t>claudia.cantoni@science.doe.gov</a:t>
            </a:r>
            <a:r>
              <a:rPr lang="it-IT" sz="2000" dirty="0">
                <a:solidFill>
                  <a:schemeClr val="tx1"/>
                </a:solidFill>
                <a:latin typeface="Arial Narrow" panose="020B0606020202030204" pitchFamily="34" charset="0"/>
              </a:rPr>
              <a:t> </a:t>
            </a:r>
            <a:endParaRPr lang="en-US" sz="2000" dirty="0">
              <a:solidFill>
                <a:schemeClr val="tx1"/>
              </a:solidFill>
              <a:latin typeface="Arial Narrow" panose="020B0606020202030204" pitchFamily="34" charset="0"/>
            </a:endParaRPr>
          </a:p>
          <a:p>
            <a:pPr marL="1090613" indent="-1090613" algn="l">
              <a:tabLst>
                <a:tab pos="457200" algn="l"/>
              </a:tabLst>
            </a:pPr>
            <a:endParaRPr lang="en-US" sz="2000" dirty="0">
              <a:solidFill>
                <a:schemeClr val="tx1"/>
              </a:solidFill>
              <a:latin typeface="Arial Narrow" panose="020B0606020202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705859206"/>
              </p:ext>
            </p:extLst>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43398372"/>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85000">
              <a:schemeClr val="accent1">
                <a:lumMod val="5000"/>
                <a:lumOff val="95000"/>
                <a:alpha val="21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058" name="Picture 10"/>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1" y="0"/>
            <a:ext cx="9144000"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extBox 4"/>
          <p:cNvSpPr txBox="1">
            <a:spLocks noChangeArrowheads="1"/>
          </p:cNvSpPr>
          <p:nvPr/>
        </p:nvSpPr>
        <p:spPr bwMode="auto">
          <a:xfrm>
            <a:off x="2419350" y="4953000"/>
            <a:ext cx="4305300" cy="461665"/>
          </a:xfrm>
          <a:prstGeom prst="rect">
            <a:avLst/>
          </a:prstGeom>
          <a:noFill/>
          <a:ln w="9525">
            <a:noFill/>
            <a:miter lim="800000"/>
            <a:headEnd/>
            <a:tailEnd/>
          </a:ln>
        </p:spPr>
        <p:txBody>
          <a:bodyPr wrap="square">
            <a:spAutoFit/>
          </a:bodyPr>
          <a:lstStyle/>
          <a:p>
            <a:pPr algn="ctr">
              <a:spcBef>
                <a:spcPts val="0"/>
              </a:spcBef>
            </a:pPr>
            <a:r>
              <a:rPr lang="en-US" b="1" dirty="0">
                <a:solidFill>
                  <a:prstClr val="black"/>
                </a:solidFill>
                <a:latin typeface="Calibri" pitchFamily="34" charset="0"/>
              </a:rPr>
              <a:t>DOE SBIR/STTR Programs Office</a:t>
            </a:r>
          </a:p>
        </p:txBody>
      </p:sp>
      <p:sp>
        <p:nvSpPr>
          <p:cNvPr id="4" name="Rectangle 2"/>
          <p:cNvSpPr>
            <a:spLocks noGrp="1" noChangeArrowheads="1"/>
          </p:cNvSpPr>
          <p:nvPr>
            <p:ph type="ctrTitle"/>
          </p:nvPr>
        </p:nvSpPr>
        <p:spPr>
          <a:xfrm>
            <a:off x="990600" y="1143000"/>
            <a:ext cx="7162800" cy="3469333"/>
          </a:xfrm>
          <a:noFill/>
        </p:spPr>
        <p:txBody>
          <a:bodyPr>
            <a:normAutofit fontScale="90000"/>
          </a:bodyPr>
          <a:lstStyle/>
          <a:p>
            <a:pPr>
              <a:lnSpc>
                <a:spcPct val="80000"/>
              </a:lnSpc>
            </a:pPr>
            <a:r>
              <a:rPr lang="en-US" sz="3600" dirty="0"/>
              <a:t>DOE SBIR/STTR </a:t>
            </a:r>
            <a:br>
              <a:rPr lang="en-US" sz="3600" dirty="0"/>
            </a:br>
            <a:r>
              <a:rPr lang="en-US" sz="3600" dirty="0"/>
              <a:t>Phase I Release 1 Topics Webinar</a:t>
            </a:r>
            <a:br>
              <a:rPr lang="en-US" sz="3600" dirty="0"/>
            </a:br>
            <a:br>
              <a:rPr lang="en-US" sz="3600" dirty="0"/>
            </a:br>
            <a:r>
              <a:rPr lang="en-US" sz="3600" dirty="0"/>
              <a:t>Topics associated with the</a:t>
            </a:r>
            <a:br>
              <a:rPr lang="en-US" sz="3600" dirty="0"/>
            </a:br>
            <a:r>
              <a:rPr lang="en-US" sz="3600" dirty="0"/>
              <a:t>FY 2023 Phase I Release 1</a:t>
            </a:r>
            <a:br>
              <a:rPr lang="en-US" sz="3600" dirty="0"/>
            </a:br>
            <a:r>
              <a:rPr lang="en-US" sz="3600" dirty="0"/>
              <a:t>Funding Opportunity Announcement</a:t>
            </a:r>
            <a:br>
              <a:rPr lang="en-US" sz="3600" dirty="0"/>
            </a:br>
            <a:br>
              <a:rPr lang="en-US" sz="3600" dirty="0"/>
            </a:br>
            <a:r>
              <a:rPr lang="en-US" sz="3200" b="1" u="sng" dirty="0">
                <a:latin typeface="Calibri" pitchFamily="34" charset="0"/>
              </a:rPr>
              <a:t>Topics 1-15</a:t>
            </a:r>
            <a:br>
              <a:rPr lang="en-US" sz="3200" dirty="0"/>
            </a:br>
            <a:endParaRPr lang="en-US" sz="1700" dirty="0"/>
          </a:p>
        </p:txBody>
      </p:sp>
      <p:sp>
        <p:nvSpPr>
          <p:cNvPr id="9" name="TextBox 4"/>
          <p:cNvSpPr txBox="1">
            <a:spLocks noChangeArrowheads="1"/>
          </p:cNvSpPr>
          <p:nvPr/>
        </p:nvSpPr>
        <p:spPr bwMode="auto">
          <a:xfrm>
            <a:off x="3162300" y="5639143"/>
            <a:ext cx="2819400" cy="369332"/>
          </a:xfrm>
          <a:prstGeom prst="rect">
            <a:avLst/>
          </a:prstGeom>
          <a:noFill/>
          <a:ln w="9525">
            <a:noFill/>
            <a:miter lim="800000"/>
            <a:headEnd/>
            <a:tailEnd/>
          </a:ln>
        </p:spPr>
        <p:txBody>
          <a:bodyPr wrap="square">
            <a:spAutoFit/>
          </a:bodyPr>
          <a:lstStyle/>
          <a:p>
            <a:pPr algn="ctr">
              <a:spcBef>
                <a:spcPts val="0"/>
              </a:spcBef>
            </a:pPr>
            <a:r>
              <a:rPr lang="en-US" sz="1800" b="1" u="sng" dirty="0">
                <a:solidFill>
                  <a:prstClr val="black"/>
                </a:solidFill>
                <a:latin typeface="Calibri" pitchFamily="34" charset="0"/>
              </a:rPr>
              <a:t>July 20, 2022</a:t>
            </a:r>
          </a:p>
        </p:txBody>
      </p:sp>
    </p:spTree>
    <p:extLst>
      <p:ext uri="{BB962C8B-B14F-4D97-AF65-F5344CB8AC3E}">
        <p14:creationId xmlns:p14="http://schemas.microsoft.com/office/powerpoint/2010/main" val="3948515747"/>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804" y="152400"/>
            <a:ext cx="7970196" cy="1600199"/>
          </a:xfrm>
        </p:spPr>
        <p:txBody>
          <a:bodyPr>
            <a:normAutofit/>
          </a:bodyPr>
          <a:lstStyle/>
          <a:p>
            <a:pPr marL="962025" indent="-1582738" algn="l">
              <a:tabLst>
                <a:tab pos="461963" algn="l"/>
                <a:tab pos="969963" algn="l"/>
              </a:tabLst>
            </a:pPr>
            <a:r>
              <a:rPr lang="en-US" sz="2000" b="1" dirty="0">
                <a:latin typeface="Arial Narrow" panose="020B0606020202030204" pitchFamily="34" charset="0"/>
              </a:rPr>
              <a:t>Topic 10: ADVANCED ELECTRON MICROSCOPY – PRECISION CONTROLS</a:t>
            </a:r>
          </a:p>
        </p:txBody>
      </p:sp>
      <p:sp>
        <p:nvSpPr>
          <p:cNvPr id="3" name="Subtitle 2"/>
          <p:cNvSpPr>
            <a:spLocks noGrp="1"/>
          </p:cNvSpPr>
          <p:nvPr>
            <p:ph type="subTitle" idx="1"/>
          </p:nvPr>
        </p:nvSpPr>
        <p:spPr>
          <a:xfrm>
            <a:off x="762001" y="2743200"/>
            <a:ext cx="7650804" cy="3505200"/>
          </a:xfrm>
        </p:spPr>
        <p:txBody>
          <a:bodyPr>
            <a:noAutofit/>
          </a:bodyPr>
          <a:lstStyle/>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Sample Stage for Fast, Continuous Tomography in In Situ Transmission Electron Microscopy</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Electrostatic STEM Position Control</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Other</a:t>
            </a: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algn="l">
              <a:tabLst>
                <a:tab pos="457200" algn="l"/>
              </a:tabLst>
            </a:pPr>
            <a:r>
              <a:rPr lang="en-US" sz="2000" dirty="0">
                <a:solidFill>
                  <a:schemeClr val="tx1"/>
                </a:solidFill>
                <a:latin typeface="Arial Narrow" panose="020B0606020202030204" pitchFamily="34" charset="0"/>
              </a:rPr>
              <a:t>Questions: </a:t>
            </a:r>
            <a:r>
              <a:rPr lang="it-IT" sz="2000" dirty="0">
                <a:solidFill>
                  <a:schemeClr val="tx1"/>
                </a:solidFill>
                <a:latin typeface="Arial Narrow" panose="020B0606020202030204" pitchFamily="34" charset="0"/>
              </a:rPr>
              <a:t>Claudia Cantoni, </a:t>
            </a:r>
            <a:r>
              <a:rPr lang="it-IT" sz="2000" dirty="0">
                <a:solidFill>
                  <a:schemeClr val="tx1"/>
                </a:solidFill>
                <a:latin typeface="Arial Narrow" panose="020B0606020202030204" pitchFamily="34" charset="0"/>
                <a:hlinkClick r:id="rId3"/>
              </a:rPr>
              <a:t>claudia.cantoni@science.doe.gov</a:t>
            </a:r>
            <a:r>
              <a:rPr lang="it-IT" sz="2000" dirty="0">
                <a:solidFill>
                  <a:schemeClr val="tx1"/>
                </a:solidFill>
                <a:latin typeface="Arial Narrow" panose="020B0606020202030204" pitchFamily="34" charset="0"/>
              </a:rPr>
              <a:t> </a:t>
            </a:r>
            <a:endParaRPr lang="en-US" sz="2000" dirty="0">
              <a:solidFill>
                <a:schemeClr val="tx1"/>
              </a:solidFill>
              <a:latin typeface="Arial Narrow" panose="020B0606020202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077849179"/>
              </p:ext>
            </p:extLst>
          </p:nvPr>
        </p:nvGraphicFramePr>
        <p:xfrm>
          <a:off x="762001" y="1768414"/>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97008754"/>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1"/>
            <a:ext cx="8077200" cy="1041399"/>
          </a:xfrm>
        </p:spPr>
        <p:txBody>
          <a:bodyPr>
            <a:normAutofit fontScale="90000"/>
          </a:bodyPr>
          <a:lstStyle/>
          <a:p>
            <a:pPr marL="963613" indent="-1584325" algn="l">
              <a:tabLst>
                <a:tab pos="461963" algn="l"/>
                <a:tab pos="914400" algn="l"/>
              </a:tabLst>
            </a:pPr>
            <a:r>
              <a:rPr lang="en-US" sz="2200" b="1" dirty="0">
                <a:latin typeface="Arial Narrow" panose="020B0606020202030204" pitchFamily="34" charset="0"/>
              </a:rPr>
              <a:t>Topic 11: ENHANCEMENT OF SCATTERING INSTRUMENTATION TECHNOLOGY USED AT PULSED AND CONTINUOUS NEUTRON SOURCES</a:t>
            </a:r>
          </a:p>
        </p:txBody>
      </p:sp>
      <p:sp>
        <p:nvSpPr>
          <p:cNvPr id="3" name="Subtitle 2"/>
          <p:cNvSpPr>
            <a:spLocks noGrp="1"/>
          </p:cNvSpPr>
          <p:nvPr>
            <p:ph type="subTitle" idx="1"/>
          </p:nvPr>
        </p:nvSpPr>
        <p:spPr>
          <a:xfrm>
            <a:off x="762001" y="2209800"/>
            <a:ext cx="7650804" cy="4038600"/>
          </a:xfrm>
        </p:spPr>
        <p:txBody>
          <a:bodyPr>
            <a:noAutofit/>
          </a:bodyPr>
          <a:lstStyle/>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Large-scale Fabrication of Super-mirror Reflection Surfaces for Neutron Guides, Mirrors and Filters</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Compact, Portable Single-Crystal Neutron Diffractometer</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High Rate, High Resolution Imaging Data Acquisition and Processing</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Other</a:t>
            </a: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algn="l">
              <a:tabLst>
                <a:tab pos="457200" algn="l"/>
              </a:tabLst>
            </a:pPr>
            <a:endParaRPr lang="en-US" sz="2000" dirty="0">
              <a:solidFill>
                <a:schemeClr val="tx1"/>
              </a:solidFill>
              <a:latin typeface="Arial Narrow" panose="020B0606020202030204" pitchFamily="34" charset="0"/>
            </a:endParaRPr>
          </a:p>
          <a:p>
            <a:pPr algn="l">
              <a:tabLst>
                <a:tab pos="457200" algn="l"/>
              </a:tabLst>
            </a:pPr>
            <a:r>
              <a:rPr lang="en-US" sz="2000" dirty="0">
                <a:solidFill>
                  <a:schemeClr val="tx1"/>
                </a:solidFill>
                <a:latin typeface="Arial Narrow" panose="020B0606020202030204" pitchFamily="34" charset="0"/>
              </a:rPr>
              <a:t>Questions: Eliane Lessner, </a:t>
            </a:r>
            <a:r>
              <a:rPr lang="en-US" sz="2000" dirty="0">
                <a:solidFill>
                  <a:schemeClr val="tx1"/>
                </a:solidFill>
                <a:latin typeface="Arial Narrow" panose="020B0606020202030204" pitchFamily="34" charset="0"/>
                <a:hlinkClick r:id="rId3"/>
              </a:rPr>
              <a:t>eliane.lessner@science.doe.gov</a:t>
            </a:r>
            <a:r>
              <a:rPr lang="en-US" sz="2000" dirty="0">
                <a:solidFill>
                  <a:schemeClr val="tx1"/>
                </a:solidFill>
                <a:latin typeface="Arial Narrow" panose="020B0606020202030204" pitchFamily="34" charset="0"/>
              </a:rPr>
              <a:t> </a:t>
            </a:r>
          </a:p>
          <a:p>
            <a:pPr marL="1090613" indent="-1090613" algn="l">
              <a:tabLst>
                <a:tab pos="457200" algn="l"/>
              </a:tabLst>
            </a:pPr>
            <a:endParaRPr lang="en-US" sz="2000" dirty="0">
              <a:solidFill>
                <a:schemeClr val="tx1"/>
              </a:solidFill>
              <a:latin typeface="Arial Narrow" panose="020B0606020202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738780734"/>
              </p:ext>
            </p:extLst>
          </p:nvPr>
        </p:nvGraphicFramePr>
        <p:xfrm>
          <a:off x="716907" y="1346200"/>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77154336"/>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1"/>
            <a:ext cx="8305800" cy="1041399"/>
          </a:xfrm>
        </p:spPr>
        <p:txBody>
          <a:bodyPr>
            <a:normAutofit/>
          </a:bodyPr>
          <a:lstStyle/>
          <a:p>
            <a:pPr marL="1077913" indent="-1698625" algn="l">
              <a:tabLst>
                <a:tab pos="461963" algn="l"/>
                <a:tab pos="1085850" algn="l"/>
              </a:tabLst>
            </a:pPr>
            <a:r>
              <a:rPr lang="en-US" sz="2200" b="1" dirty="0">
                <a:latin typeface="Arial Narrow" panose="020B0606020202030204" pitchFamily="34" charset="0"/>
              </a:rPr>
              <a:t>Topic 12: HIGH PERFORMANCE MATERIALS FOR NUCLEAR APPLICATION</a:t>
            </a:r>
          </a:p>
        </p:txBody>
      </p:sp>
      <p:sp>
        <p:nvSpPr>
          <p:cNvPr id="3" name="Subtitle 2"/>
          <p:cNvSpPr>
            <a:spLocks noGrp="1"/>
          </p:cNvSpPr>
          <p:nvPr>
            <p:ph type="subTitle" idx="1"/>
          </p:nvPr>
        </p:nvSpPr>
        <p:spPr>
          <a:xfrm>
            <a:off x="533400" y="2209800"/>
            <a:ext cx="8077199" cy="4038600"/>
          </a:xfrm>
        </p:spPr>
        <p:txBody>
          <a:bodyPr>
            <a:noAutofit/>
          </a:bodyPr>
          <a:lstStyle/>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Bimetallic Structures for Liquid-Cooled, High Temperature Reactor Systems</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Powder Metallurgy-Hot Isostatic Pressing of High Temperature Metallic Alloys</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Simultaneous Measurement of Density and Viscosity for High-Temperature Molten Salts</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Other</a:t>
            </a: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algn="l">
              <a:tabLst>
                <a:tab pos="457200" algn="l"/>
              </a:tabLst>
            </a:pPr>
            <a:endParaRPr lang="en-US" sz="2000" dirty="0">
              <a:solidFill>
                <a:schemeClr val="tx1"/>
              </a:solidFill>
              <a:latin typeface="Arial Narrow" panose="020B0606020202030204" pitchFamily="34" charset="0"/>
            </a:endParaRPr>
          </a:p>
          <a:p>
            <a:pPr algn="l">
              <a:tabLst>
                <a:tab pos="457200" algn="l"/>
              </a:tabLst>
            </a:pPr>
            <a:r>
              <a:rPr lang="en-US" sz="2000" dirty="0">
                <a:solidFill>
                  <a:schemeClr val="tx1"/>
                </a:solidFill>
                <a:latin typeface="Arial Narrow" panose="020B0606020202030204" pitchFamily="34" charset="0"/>
              </a:rPr>
              <a:t>Questions: Subtopics a, b &amp;d – </a:t>
            </a:r>
            <a:r>
              <a:rPr lang="it-IT" sz="2000" dirty="0">
                <a:solidFill>
                  <a:schemeClr val="tx1"/>
                </a:solidFill>
                <a:latin typeface="Arial Narrow" panose="020B0606020202030204" pitchFamily="34" charset="0"/>
              </a:rPr>
              <a:t>Sue Lesica, </a:t>
            </a:r>
            <a:r>
              <a:rPr lang="it-IT" sz="2000" dirty="0">
                <a:solidFill>
                  <a:schemeClr val="tx1"/>
                </a:solidFill>
                <a:latin typeface="Arial Narrow" panose="020B0606020202030204" pitchFamily="34" charset="0"/>
                <a:hlinkClick r:id="rId3"/>
              </a:rPr>
              <a:t>sue.lesica@nuclear.energy.gov</a:t>
            </a:r>
            <a:r>
              <a:rPr lang="it-IT" sz="2000" dirty="0">
                <a:solidFill>
                  <a:schemeClr val="tx1"/>
                </a:solidFill>
                <a:latin typeface="Arial Narrow" panose="020B0606020202030204" pitchFamily="34" charset="0"/>
              </a:rPr>
              <a:t> </a:t>
            </a:r>
          </a:p>
          <a:p>
            <a:pPr algn="l">
              <a:tabLst>
                <a:tab pos="457200" algn="l"/>
              </a:tabLst>
            </a:pPr>
            <a:r>
              <a:rPr lang="it-IT" sz="2000" dirty="0">
                <a:solidFill>
                  <a:schemeClr val="tx1"/>
                </a:solidFill>
                <a:latin typeface="Arial Narrow" panose="020B0606020202030204" pitchFamily="34" charset="0"/>
              </a:rPr>
              <a:t>                   Subtopic c – </a:t>
            </a:r>
            <a:r>
              <a:rPr lang="en-US" sz="2000" dirty="0">
                <a:solidFill>
                  <a:schemeClr val="tx1"/>
                </a:solidFill>
                <a:latin typeface="Arial Narrow" panose="020B0606020202030204" pitchFamily="34" charset="0"/>
              </a:rPr>
              <a:t>James Willit, </a:t>
            </a:r>
            <a:r>
              <a:rPr lang="en-US" sz="2000" dirty="0">
                <a:solidFill>
                  <a:schemeClr val="tx1"/>
                </a:solidFill>
                <a:latin typeface="Arial Narrow" panose="020B0606020202030204" pitchFamily="34" charset="0"/>
                <a:hlinkClick r:id="rId4"/>
              </a:rPr>
              <a:t>James.Willit@nuclear.energy.gov</a:t>
            </a:r>
            <a:r>
              <a:rPr lang="en-US" sz="20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3551059444"/>
              </p:ext>
            </p:extLst>
          </p:nvPr>
        </p:nvGraphicFramePr>
        <p:xfrm>
          <a:off x="716907" y="1346200"/>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$250,000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$1,600,000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27036938"/>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1"/>
            <a:ext cx="8077200" cy="1041399"/>
          </a:xfrm>
        </p:spPr>
        <p:txBody>
          <a:bodyPr>
            <a:normAutofit/>
          </a:bodyPr>
          <a:lstStyle/>
          <a:p>
            <a:pPr marL="963613" indent="-1584325" algn="l">
              <a:tabLst>
                <a:tab pos="461963" algn="l"/>
                <a:tab pos="914400" algn="l"/>
              </a:tabLst>
            </a:pPr>
            <a:r>
              <a:rPr lang="en-US" sz="2200" b="1" dirty="0">
                <a:latin typeface="Arial Narrow" panose="020B0606020202030204" pitchFamily="34" charset="0"/>
              </a:rPr>
              <a:t>Topic 13: ADVANCED SUBSURFACE ENERGY TECHNOLOGIES</a:t>
            </a:r>
          </a:p>
        </p:txBody>
      </p:sp>
      <p:sp>
        <p:nvSpPr>
          <p:cNvPr id="3" name="Subtitle 2"/>
          <p:cNvSpPr>
            <a:spLocks noGrp="1"/>
          </p:cNvSpPr>
          <p:nvPr>
            <p:ph type="subTitle" idx="1"/>
          </p:nvPr>
        </p:nvSpPr>
        <p:spPr>
          <a:xfrm>
            <a:off x="762001" y="2209800"/>
            <a:ext cx="7650804" cy="4191000"/>
          </a:xfrm>
        </p:spPr>
        <p:txBody>
          <a:bodyPr>
            <a:noAutofit/>
          </a:bodyPr>
          <a:lstStyle/>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Geothermal </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Development of Wellbore Repair and Remediation Systems for a Gigaton Carbon Storage Industry </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Turn-Key Service to Create a Geophysical (Electrical and/or Electromagnetic Methods) Monitoring Network for Use During Carbon Storage Site Characterization and/or Carbon Storage Operations</a:t>
            </a: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algn="l">
              <a:tabLst>
                <a:tab pos="457200" algn="l"/>
              </a:tabLst>
            </a:pPr>
            <a:endParaRPr lang="en-US" sz="2000" dirty="0">
              <a:solidFill>
                <a:schemeClr val="tx1"/>
              </a:solidFill>
              <a:latin typeface="Arial Narrow" panose="020B0606020202030204" pitchFamily="34" charset="0"/>
            </a:endParaRPr>
          </a:p>
          <a:p>
            <a:pPr algn="l">
              <a:tabLst>
                <a:tab pos="457200" algn="l"/>
              </a:tabLst>
            </a:pPr>
            <a:endParaRPr lang="en-US" sz="2000" dirty="0">
              <a:solidFill>
                <a:schemeClr val="tx1"/>
              </a:solidFill>
              <a:latin typeface="Arial Narrow" panose="020B0606020202030204" pitchFamily="34" charset="0"/>
            </a:endParaRPr>
          </a:p>
          <a:p>
            <a:pPr algn="l">
              <a:tabLst>
                <a:tab pos="457200" algn="l"/>
              </a:tabLst>
            </a:pPr>
            <a:r>
              <a:rPr lang="en-US" sz="2000" dirty="0">
                <a:solidFill>
                  <a:schemeClr val="tx1"/>
                </a:solidFill>
                <a:latin typeface="Arial Narrow" panose="020B0606020202030204" pitchFamily="34" charset="0"/>
              </a:rPr>
              <a:t>Questions: Subtopic a – </a:t>
            </a:r>
            <a:r>
              <a:rPr lang="nl-NL" sz="2000" dirty="0">
                <a:solidFill>
                  <a:schemeClr val="tx1"/>
                </a:solidFill>
                <a:latin typeface="Arial Narrow" panose="020B0606020202030204" pitchFamily="34" charset="0"/>
              </a:rPr>
              <a:t>William Vandermeer, </a:t>
            </a:r>
            <a:r>
              <a:rPr lang="nl-NL" sz="2000" dirty="0">
                <a:solidFill>
                  <a:schemeClr val="tx1"/>
                </a:solidFill>
                <a:latin typeface="Arial Narrow" panose="020B0606020202030204" pitchFamily="34" charset="0"/>
                <a:hlinkClick r:id="rId3"/>
              </a:rPr>
              <a:t>william.vandermeer@ee.doe.gov</a:t>
            </a:r>
            <a:r>
              <a:rPr lang="nl-NL" sz="2000" dirty="0">
                <a:solidFill>
                  <a:schemeClr val="tx1"/>
                </a:solidFill>
                <a:latin typeface="Arial Narrow" panose="020B0606020202030204" pitchFamily="34" charset="0"/>
              </a:rPr>
              <a:t> </a:t>
            </a:r>
          </a:p>
          <a:p>
            <a:pPr algn="l">
              <a:tabLst>
                <a:tab pos="457200" algn="l"/>
              </a:tabLst>
            </a:pPr>
            <a:r>
              <a:rPr lang="nl-NL" sz="2000" dirty="0">
                <a:solidFill>
                  <a:schemeClr val="tx1"/>
                </a:solidFill>
                <a:latin typeface="Arial Narrow" panose="020B0606020202030204" pitchFamily="34" charset="0"/>
              </a:rPr>
              <a:t>                   Subtopics b &amp; c </a:t>
            </a:r>
            <a:r>
              <a:rPr lang="en-US" sz="2000" dirty="0">
                <a:solidFill>
                  <a:schemeClr val="tx1"/>
                </a:solidFill>
                <a:latin typeface="Arial Narrow" panose="020B0606020202030204" pitchFamily="34" charset="0"/>
              </a:rPr>
              <a:t>–</a:t>
            </a:r>
            <a:r>
              <a:rPr lang="nl-NL" sz="2000" dirty="0">
                <a:solidFill>
                  <a:schemeClr val="tx1"/>
                </a:solidFill>
                <a:latin typeface="Arial Narrow" panose="020B0606020202030204" pitchFamily="34" charset="0"/>
              </a:rPr>
              <a:t> </a:t>
            </a:r>
            <a:r>
              <a:rPr lang="de-DE" sz="2000" dirty="0">
                <a:solidFill>
                  <a:schemeClr val="tx1"/>
                </a:solidFill>
                <a:latin typeface="Arial Narrow" panose="020B0606020202030204" pitchFamily="34" charset="0"/>
              </a:rPr>
              <a:t>Sarah Leung, </a:t>
            </a:r>
            <a:r>
              <a:rPr lang="de-DE" sz="2000" dirty="0">
                <a:solidFill>
                  <a:schemeClr val="tx1"/>
                </a:solidFill>
                <a:latin typeface="Arial Narrow" panose="020B0606020202030204" pitchFamily="34" charset="0"/>
                <a:hlinkClick r:id="rId4"/>
              </a:rPr>
              <a:t>sarah.leung@hq.doe.gov</a:t>
            </a:r>
            <a:r>
              <a:rPr lang="de-DE" sz="2000" dirty="0">
                <a:solidFill>
                  <a:schemeClr val="tx1"/>
                </a:solidFill>
                <a:latin typeface="Arial Narrow" panose="020B0606020202030204" pitchFamily="34" charset="0"/>
              </a:rPr>
              <a:t> </a:t>
            </a:r>
            <a:r>
              <a:rPr lang="nl-NL" sz="2000" dirty="0">
                <a:solidFill>
                  <a:schemeClr val="tx1"/>
                </a:solidFill>
                <a:latin typeface="Arial Narrow" panose="020B0606020202030204" pitchFamily="34" charset="0"/>
              </a:rPr>
              <a:t>  </a:t>
            </a:r>
            <a:endParaRPr lang="en-US" sz="2000" dirty="0">
              <a:solidFill>
                <a:schemeClr val="tx1"/>
              </a:solidFill>
              <a:latin typeface="Arial Narrow" panose="020B0606020202030204" pitchFamily="34" charset="0"/>
            </a:endParaRPr>
          </a:p>
          <a:p>
            <a:pPr marL="1090613" indent="-1090613" algn="l">
              <a:tabLst>
                <a:tab pos="457200" algn="l"/>
              </a:tabLst>
            </a:pPr>
            <a:endParaRPr lang="en-US" sz="2000" dirty="0">
              <a:solidFill>
                <a:schemeClr val="tx1"/>
              </a:solidFill>
              <a:latin typeface="Arial Narrow" panose="020B0606020202030204" pitchFamily="34" charset="0"/>
            </a:endParaRPr>
          </a:p>
        </p:txBody>
      </p:sp>
      <p:graphicFrame>
        <p:nvGraphicFramePr>
          <p:cNvPr id="4" name="Table 3"/>
          <p:cNvGraphicFramePr>
            <a:graphicFrameLocks noGrp="1"/>
          </p:cNvGraphicFramePr>
          <p:nvPr/>
        </p:nvGraphicFramePr>
        <p:xfrm>
          <a:off x="716907" y="1346200"/>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9766426"/>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1"/>
            <a:ext cx="8077200" cy="1041399"/>
          </a:xfrm>
        </p:spPr>
        <p:txBody>
          <a:bodyPr>
            <a:normAutofit/>
          </a:bodyPr>
          <a:lstStyle/>
          <a:p>
            <a:pPr marL="1077913" indent="-1698625" algn="l">
              <a:tabLst>
                <a:tab pos="461963" algn="l"/>
                <a:tab pos="1028700" algn="l"/>
              </a:tabLst>
            </a:pPr>
            <a:r>
              <a:rPr lang="en-US" sz="2200" b="1" dirty="0">
                <a:latin typeface="Arial Narrow" panose="020B0606020202030204" pitchFamily="34" charset="0"/>
              </a:rPr>
              <a:t>Topic 14: ADVANCED FOSSIL ENERGY AND CARBON MANAGEMENT TECHNOLOGY RESEARCH </a:t>
            </a:r>
          </a:p>
        </p:txBody>
      </p:sp>
      <p:sp>
        <p:nvSpPr>
          <p:cNvPr id="3" name="Subtitle 2"/>
          <p:cNvSpPr>
            <a:spLocks noGrp="1"/>
          </p:cNvSpPr>
          <p:nvPr>
            <p:ph type="subTitle" idx="1"/>
          </p:nvPr>
        </p:nvSpPr>
        <p:spPr>
          <a:xfrm>
            <a:off x="762000" y="2209800"/>
            <a:ext cx="7924799" cy="4038600"/>
          </a:xfrm>
        </p:spPr>
        <p:txBody>
          <a:bodyPr>
            <a:noAutofit/>
          </a:bodyPr>
          <a:lstStyle/>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Advanced Technology Development of High Purity Oxygen Separation from Air</a:t>
            </a:r>
          </a:p>
          <a:p>
            <a:pPr algn="l">
              <a:tabLst>
                <a:tab pos="457200" algn="l"/>
              </a:tabLst>
            </a:pPr>
            <a:endParaRPr lang="en-US" sz="2000" dirty="0">
              <a:solidFill>
                <a:schemeClr val="tx1"/>
              </a:solidFill>
              <a:latin typeface="Arial Narrow" panose="020B0606020202030204" pitchFamily="34" charset="0"/>
            </a:endParaRPr>
          </a:p>
          <a:p>
            <a:pPr algn="l">
              <a:tabLst>
                <a:tab pos="457200" algn="l"/>
              </a:tabLst>
            </a:pPr>
            <a:endParaRPr lang="en-US" sz="2000" dirty="0">
              <a:solidFill>
                <a:schemeClr val="tx1"/>
              </a:solidFill>
              <a:latin typeface="Arial Narrow" panose="020B0606020202030204" pitchFamily="34" charset="0"/>
            </a:endParaRPr>
          </a:p>
          <a:p>
            <a:pPr algn="l">
              <a:tabLst>
                <a:tab pos="457200" algn="l"/>
              </a:tabLst>
            </a:pPr>
            <a:endParaRPr lang="en-US" sz="2000" dirty="0">
              <a:solidFill>
                <a:schemeClr val="tx1"/>
              </a:solidFill>
              <a:latin typeface="Arial Narrow" panose="020B0606020202030204" pitchFamily="34" charset="0"/>
            </a:endParaRPr>
          </a:p>
          <a:p>
            <a:pPr algn="l">
              <a:tabLst>
                <a:tab pos="457200" algn="l"/>
              </a:tabLst>
            </a:pPr>
            <a:r>
              <a:rPr lang="en-US" sz="2000" dirty="0">
                <a:solidFill>
                  <a:schemeClr val="tx1"/>
                </a:solidFill>
                <a:latin typeface="Arial Narrow" panose="020B0606020202030204" pitchFamily="34" charset="0"/>
              </a:rPr>
              <a:t>Questions: </a:t>
            </a:r>
            <a:r>
              <a:rPr lang="pl-PL" sz="2000" dirty="0">
                <a:solidFill>
                  <a:schemeClr val="tx1"/>
                </a:solidFill>
                <a:latin typeface="Arial Narrow" panose="020B0606020202030204" pitchFamily="34" charset="0"/>
              </a:rPr>
              <a:t>Jai-woh Kim, </a:t>
            </a:r>
            <a:r>
              <a:rPr lang="pl-PL" sz="2000" dirty="0">
                <a:solidFill>
                  <a:schemeClr val="tx1"/>
                </a:solidFill>
                <a:latin typeface="Arial Narrow" panose="020B0606020202030204" pitchFamily="34" charset="0"/>
                <a:hlinkClick r:id="rId3"/>
              </a:rPr>
              <a:t>jai-woh.kim@hq.doe.gov</a:t>
            </a:r>
            <a:r>
              <a:rPr lang="en-US" sz="20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2886520579"/>
              </p:ext>
            </p:extLst>
          </p:nvPr>
        </p:nvGraphicFramePr>
        <p:xfrm>
          <a:off x="733425" y="1447800"/>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126137187"/>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1"/>
            <a:ext cx="8077200" cy="1041399"/>
          </a:xfrm>
        </p:spPr>
        <p:txBody>
          <a:bodyPr>
            <a:normAutofit/>
          </a:bodyPr>
          <a:lstStyle/>
          <a:p>
            <a:pPr marL="1077913" indent="-1698625" algn="l">
              <a:tabLst>
                <a:tab pos="461963" algn="l"/>
                <a:tab pos="1028700" algn="l"/>
              </a:tabLst>
            </a:pPr>
            <a:r>
              <a:rPr lang="en-US" sz="2200" b="1" dirty="0">
                <a:latin typeface="Arial Narrow" panose="020B0606020202030204" pitchFamily="34" charset="0"/>
              </a:rPr>
              <a:t>Topic 15: TECHNOLOGY TRANSFER OPPORTUNITIES: BASIC ENERGY SCIENCES</a:t>
            </a:r>
          </a:p>
        </p:txBody>
      </p:sp>
      <p:sp>
        <p:nvSpPr>
          <p:cNvPr id="3" name="Subtitle 2"/>
          <p:cNvSpPr>
            <a:spLocks noGrp="1"/>
          </p:cNvSpPr>
          <p:nvPr>
            <p:ph type="subTitle" idx="1"/>
          </p:nvPr>
        </p:nvSpPr>
        <p:spPr>
          <a:xfrm>
            <a:off x="762001" y="2209800"/>
            <a:ext cx="7650804" cy="4038600"/>
          </a:xfrm>
        </p:spPr>
        <p:txBody>
          <a:bodyPr>
            <a:noAutofit/>
          </a:bodyPr>
          <a:lstStyle/>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marL="457200" indent="-457200" algn="l">
              <a:buFont typeface="+mj-lt"/>
              <a:buAutoNum type="alphaLcPeriod"/>
              <a:tabLst>
                <a:tab pos="457200" algn="l"/>
              </a:tabLst>
            </a:pPr>
            <a:r>
              <a:rPr lang="en-US" sz="2000">
                <a:solidFill>
                  <a:schemeClr val="tx1"/>
                </a:solidFill>
                <a:latin typeface="Arial Narrow" panose="020B0606020202030204" pitchFamily="34" charset="0"/>
              </a:rPr>
              <a:t>Refractive </a:t>
            </a:r>
            <a:r>
              <a:rPr lang="en-US" sz="2000" dirty="0">
                <a:solidFill>
                  <a:schemeClr val="tx1"/>
                </a:solidFill>
                <a:latin typeface="Arial Narrow" panose="020B0606020202030204" pitchFamily="34" charset="0"/>
              </a:rPr>
              <a:t>Polymer-Based X-Ray Optical Components</a:t>
            </a:r>
          </a:p>
          <a:p>
            <a:pPr algn="l">
              <a:tabLst>
                <a:tab pos="457200" algn="l"/>
              </a:tabLst>
            </a:pPr>
            <a:endParaRPr lang="en-US" sz="2000" dirty="0">
              <a:solidFill>
                <a:schemeClr val="tx1"/>
              </a:solidFill>
              <a:latin typeface="Arial Narrow" panose="020B0606020202030204" pitchFamily="34" charset="0"/>
            </a:endParaRPr>
          </a:p>
          <a:p>
            <a:pPr algn="l">
              <a:tabLst>
                <a:tab pos="457200" algn="l"/>
              </a:tabLst>
            </a:pPr>
            <a:r>
              <a:rPr lang="en-US" sz="2000" dirty="0">
                <a:solidFill>
                  <a:schemeClr val="tx1"/>
                </a:solidFill>
                <a:latin typeface="Arial Narrow" panose="020B0606020202030204" pitchFamily="34" charset="0"/>
              </a:rPr>
              <a:t>Questions: Eliane Lessner, </a:t>
            </a:r>
            <a:r>
              <a:rPr lang="en-US" sz="2000" dirty="0">
                <a:solidFill>
                  <a:schemeClr val="tx1"/>
                </a:solidFill>
                <a:latin typeface="Arial Narrow" panose="020B0606020202030204" pitchFamily="34" charset="0"/>
                <a:hlinkClick r:id="rId3"/>
              </a:rPr>
              <a:t>eliane.lessner@science.doe.gov</a:t>
            </a:r>
            <a:r>
              <a:rPr lang="en-US" sz="2000" dirty="0">
                <a:solidFill>
                  <a:schemeClr val="tx1"/>
                </a:solidFill>
                <a:latin typeface="Arial Narrow" panose="020B0606020202030204" pitchFamily="34" charset="0"/>
              </a:rPr>
              <a:t> </a:t>
            </a:r>
          </a:p>
          <a:p>
            <a:pPr marL="1090613" indent="-1090613" algn="l">
              <a:tabLst>
                <a:tab pos="457200" algn="l"/>
              </a:tabLst>
            </a:pPr>
            <a:endParaRPr lang="en-US" sz="2000" dirty="0">
              <a:solidFill>
                <a:schemeClr val="tx1"/>
              </a:solidFill>
              <a:latin typeface="Arial Narrow" panose="020B0606020202030204" pitchFamily="34" charset="0"/>
            </a:endParaRPr>
          </a:p>
        </p:txBody>
      </p:sp>
      <p:graphicFrame>
        <p:nvGraphicFramePr>
          <p:cNvPr id="4" name="Table 3"/>
          <p:cNvGraphicFramePr>
            <a:graphicFrameLocks noGrp="1"/>
          </p:cNvGraphicFramePr>
          <p:nvPr/>
        </p:nvGraphicFramePr>
        <p:xfrm>
          <a:off x="716907" y="1346200"/>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21586928"/>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eaLnBrk="1" hangingPunct="1"/>
            <a:r>
              <a:rPr lang="en-US" sz="2800" b="1" dirty="0"/>
              <a:t>DOE SBIR/STTR Programs Office</a:t>
            </a:r>
            <a:br>
              <a:rPr lang="en-US" sz="2800" b="1" dirty="0"/>
            </a:br>
            <a:r>
              <a:rPr lang="en-US" sz="2800" b="1" dirty="0"/>
              <a:t>Contact Information</a:t>
            </a:r>
          </a:p>
        </p:txBody>
      </p:sp>
      <p:sp>
        <p:nvSpPr>
          <p:cNvPr id="10243" name="Rectangle 7"/>
          <p:cNvSpPr>
            <a:spLocks noGrp="1" noChangeArrowheads="1"/>
          </p:cNvSpPr>
          <p:nvPr>
            <p:ph idx="1"/>
          </p:nvPr>
        </p:nvSpPr>
        <p:spPr>
          <a:xfrm>
            <a:off x="152400" y="2590800"/>
            <a:ext cx="8305800" cy="3429000"/>
          </a:xfrm>
        </p:spPr>
        <p:txBody>
          <a:bodyPr>
            <a:normAutofit/>
          </a:bodyPr>
          <a:lstStyle/>
          <a:p>
            <a:pPr>
              <a:lnSpc>
                <a:spcPct val="80000"/>
              </a:lnSpc>
              <a:buClr>
                <a:schemeClr val="tx1"/>
              </a:buClr>
              <a:buFont typeface="Wingdings" pitchFamily="2" charset="2"/>
              <a:buChar char="Ø"/>
            </a:pPr>
            <a:r>
              <a:rPr lang="en-US" sz="2400" dirty="0"/>
              <a:t>SBIR/STTR Web:  </a:t>
            </a:r>
            <a:r>
              <a:rPr lang="en-US" dirty="0">
                <a:hlinkClick r:id="rId3"/>
              </a:rPr>
              <a:t>https://science.osti.gov/sbir</a:t>
            </a:r>
            <a:r>
              <a:rPr lang="en-US" dirty="0"/>
              <a:t>  </a:t>
            </a:r>
          </a:p>
          <a:p>
            <a:pPr>
              <a:lnSpc>
                <a:spcPct val="80000"/>
              </a:lnSpc>
              <a:buClr>
                <a:schemeClr val="tx1"/>
              </a:buClr>
              <a:buNone/>
            </a:pPr>
            <a:endParaRPr lang="en-US" sz="2000" dirty="0"/>
          </a:p>
          <a:p>
            <a:pPr eaLnBrk="1" hangingPunct="1">
              <a:lnSpc>
                <a:spcPct val="80000"/>
              </a:lnSpc>
              <a:buClr>
                <a:schemeClr val="tx1"/>
              </a:buClr>
              <a:buFont typeface="Wingdings" pitchFamily="2" charset="2"/>
              <a:buChar char="Ø"/>
            </a:pPr>
            <a:r>
              <a:rPr lang="en-US" sz="2400" dirty="0"/>
              <a:t>Email:  </a:t>
            </a:r>
            <a:r>
              <a:rPr lang="en-US" sz="2400" dirty="0">
                <a:hlinkClick r:id="rId4"/>
              </a:rPr>
              <a:t>sbir-sttr@science.doe.gov</a:t>
            </a:r>
            <a:endParaRPr lang="en-US" sz="2400" dirty="0"/>
          </a:p>
          <a:p>
            <a:pPr eaLnBrk="1" hangingPunct="1">
              <a:lnSpc>
                <a:spcPct val="80000"/>
              </a:lnSpc>
              <a:buClr>
                <a:schemeClr val="tx1"/>
              </a:buClr>
              <a:buFont typeface="Wingdings" pitchFamily="2" charset="2"/>
              <a:buChar char="Ø"/>
            </a:pPr>
            <a:endParaRPr lang="en-US" sz="2400" dirty="0"/>
          </a:p>
          <a:p>
            <a:pPr>
              <a:lnSpc>
                <a:spcPct val="80000"/>
              </a:lnSpc>
              <a:buClr>
                <a:schemeClr val="tx1"/>
              </a:buClr>
              <a:buFont typeface="Wingdings" pitchFamily="2" charset="2"/>
              <a:buChar char="Ø"/>
            </a:pPr>
            <a:r>
              <a:rPr lang="en-US" dirty="0"/>
              <a:t>Phone Assistance Hotline:  </a:t>
            </a:r>
            <a:r>
              <a:rPr lang="en-US" sz="2400" dirty="0"/>
              <a:t>301-903-5707</a:t>
            </a:r>
          </a:p>
          <a:p>
            <a:pPr>
              <a:lnSpc>
                <a:spcPct val="80000"/>
              </a:lnSpc>
              <a:buClr>
                <a:schemeClr val="tx1"/>
              </a:buClr>
              <a:buFont typeface="Wingdings" pitchFamily="2" charset="2"/>
              <a:buChar char="Ø"/>
            </a:pPr>
            <a:endParaRPr lang="en-US" dirty="0"/>
          </a:p>
          <a:p>
            <a:pPr>
              <a:lnSpc>
                <a:spcPct val="80000"/>
              </a:lnSpc>
              <a:buClr>
                <a:schemeClr val="tx1"/>
              </a:buClr>
              <a:buFont typeface="Wingdings" pitchFamily="2" charset="2"/>
              <a:buChar char="Ø"/>
            </a:pPr>
            <a:r>
              <a:rPr lang="en-US" sz="2400" dirty="0"/>
              <a:t>DOE Phase 0 Assistance Program</a:t>
            </a:r>
            <a:r>
              <a:rPr lang="en-US" dirty="0"/>
              <a:t>:  </a:t>
            </a:r>
            <a:r>
              <a:rPr lang="en-US" sz="2000" dirty="0">
                <a:hlinkClick r:id="rId5"/>
              </a:rPr>
              <a:t>https://doephase0.dawnbreaker.com/</a:t>
            </a:r>
            <a:r>
              <a:rPr lang="en-US" sz="2000" dirty="0"/>
              <a:t> </a:t>
            </a:r>
          </a:p>
          <a:p>
            <a:pPr>
              <a:lnSpc>
                <a:spcPct val="80000"/>
              </a:lnSpc>
              <a:buClr>
                <a:schemeClr val="tx1"/>
              </a:buClr>
              <a:buFont typeface="Wingdings" pitchFamily="2" charset="2"/>
              <a:buChar char="Ø"/>
            </a:pPr>
            <a:r>
              <a:rPr lang="en-US" dirty="0"/>
              <a:t>DOE Application Assistance:  </a:t>
            </a:r>
            <a:r>
              <a:rPr lang="en-US" dirty="0">
                <a:hlinkClick r:id="rId6"/>
              </a:rPr>
              <a:t>https://science.osti.gov/SBIRLearning</a:t>
            </a:r>
            <a:endParaRPr lang="en-US" sz="2400" dirty="0"/>
          </a:p>
          <a:p>
            <a:pPr marL="0" indent="0" eaLnBrk="1" hangingPunct="1">
              <a:lnSpc>
                <a:spcPct val="80000"/>
              </a:lnSpc>
              <a:buClr>
                <a:schemeClr val="tx1"/>
              </a:buClr>
              <a:buNone/>
            </a:pPr>
            <a:endParaRPr lang="en-US" sz="2400" dirty="0"/>
          </a:p>
        </p:txBody>
      </p:sp>
      <p:sp>
        <p:nvSpPr>
          <p:cNvPr id="6" name="Slide Number Placeholder 5"/>
          <p:cNvSpPr>
            <a:spLocks noGrp="1"/>
          </p:cNvSpPr>
          <p:nvPr>
            <p:ph type="sldNum" sz="quarter" idx="12"/>
          </p:nvPr>
        </p:nvSpPr>
        <p:spPr/>
        <p:txBody>
          <a:bodyPr/>
          <a:lstStyle/>
          <a:p>
            <a:pPr>
              <a:defRPr/>
            </a:pPr>
            <a:endParaRPr lang="en-US" dirty="0">
              <a:solidFill>
                <a:prstClr val="black"/>
              </a:solidFill>
              <a:latin typeface="Arial Narrow" pitchFamily="34" charset="0"/>
            </a:endParaRPr>
          </a:p>
          <a:p>
            <a:pPr>
              <a:defRPr/>
            </a:pPr>
            <a:fld id="{CFB0700A-AA3D-461B-A3B6-39C39373F01C}" type="slidenum">
              <a:rPr lang="en-US" smtClean="0">
                <a:solidFill>
                  <a:prstClr val="black">
                    <a:tint val="75000"/>
                  </a:prstClr>
                </a:solidFill>
              </a:rPr>
              <a:pPr>
                <a:defRPr/>
              </a:pPr>
              <a:t>26</a:t>
            </a:fld>
            <a:endParaRPr lang="en-US" dirty="0">
              <a:solidFill>
                <a:prstClr val="black">
                  <a:tint val="75000"/>
                </a:prstClr>
              </a:solidFill>
            </a:endParaRP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74766" y="1195388"/>
            <a:ext cx="1907234" cy="2553487"/>
          </a:xfrm>
          <a:prstGeom prst="rect">
            <a:avLst/>
          </a:prstGeom>
        </p:spPr>
      </p:pic>
      <p:sp>
        <p:nvSpPr>
          <p:cNvPr id="2" name="AutoShape 2" descr="Image result for coming soon 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53782310"/>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986" y="642543"/>
            <a:ext cx="8229600" cy="1143000"/>
          </a:xfrm>
        </p:spPr>
        <p:txBody>
          <a:bodyPr/>
          <a:lstStyle/>
          <a:p>
            <a:r>
              <a:rPr lang="en-US" dirty="0"/>
              <a:t>TODAY’S AGENDA</a:t>
            </a:r>
          </a:p>
        </p:txBody>
      </p:sp>
      <p:sp>
        <p:nvSpPr>
          <p:cNvPr id="4" name="Slide Number Placeholder 3"/>
          <p:cNvSpPr>
            <a:spLocks noGrp="1"/>
          </p:cNvSpPr>
          <p:nvPr>
            <p:ph type="sldNum" sz="quarter" idx="12"/>
          </p:nvPr>
        </p:nvSpPr>
        <p:spPr/>
        <p:txBody>
          <a:bodyPr/>
          <a:lstStyle/>
          <a:p>
            <a:pPr>
              <a:defRPr/>
            </a:pPr>
            <a:endParaRPr lang="en-US">
              <a:solidFill>
                <a:prstClr val="black"/>
              </a:solidFill>
              <a:latin typeface="Arial Narrow" pitchFamily="34" charset="0"/>
            </a:endParaRPr>
          </a:p>
          <a:p>
            <a:pPr>
              <a:defRPr/>
            </a:pPr>
            <a:r>
              <a:rPr lang="en-US">
                <a:solidFill>
                  <a:prstClr val="black">
                    <a:tint val="75000"/>
                  </a:prstClr>
                </a:solidFill>
              </a:rPr>
              <a:t> </a:t>
            </a:r>
            <a:fld id="{CFB0700A-AA3D-461B-A3B6-39C39373F01C}" type="slidenum">
              <a:rPr lang="en-US" smtClean="0">
                <a:solidFill>
                  <a:prstClr val="black">
                    <a:tint val="75000"/>
                  </a:prstClr>
                </a:solidFill>
              </a:rPr>
              <a:pPr>
                <a:defRPr/>
              </a:pPr>
              <a:t>3</a:t>
            </a:fld>
            <a:endParaRPr lang="en-US"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062842719"/>
              </p:ext>
            </p:extLst>
          </p:nvPr>
        </p:nvGraphicFramePr>
        <p:xfrm>
          <a:off x="323161" y="2362200"/>
          <a:ext cx="8363639" cy="1112520"/>
        </p:xfrm>
        <a:graphic>
          <a:graphicData uri="http://schemas.openxmlformats.org/drawingml/2006/table">
            <a:tbl>
              <a:tblPr firstRow="1" bandRow="1">
                <a:tableStyleId>{5C22544A-7EE6-4342-B048-85BDC9FD1C3A}</a:tableStyleId>
              </a:tblPr>
              <a:tblGrid>
                <a:gridCol w="2039040">
                  <a:extLst>
                    <a:ext uri="{9D8B030D-6E8A-4147-A177-3AD203B41FA5}">
                      <a16:colId xmlns:a16="http://schemas.microsoft.com/office/drawing/2014/main" val="20000"/>
                    </a:ext>
                  </a:extLst>
                </a:gridCol>
                <a:gridCol w="6324599">
                  <a:extLst>
                    <a:ext uri="{9D8B030D-6E8A-4147-A177-3AD203B41FA5}">
                      <a16:colId xmlns:a16="http://schemas.microsoft.com/office/drawing/2014/main" val="20001"/>
                    </a:ext>
                  </a:extLst>
                </a:gridCol>
              </a:tblGrid>
              <a:tr h="370840">
                <a:tc>
                  <a:txBody>
                    <a:bodyPr/>
                    <a:lstStyle/>
                    <a:p>
                      <a:r>
                        <a:rPr lang="en-US" sz="1800" dirty="0"/>
                        <a:t>Topics Introduction</a:t>
                      </a:r>
                      <a:endParaRPr lang="en-US" dirty="0"/>
                    </a:p>
                  </a:txBody>
                  <a:tcPr/>
                </a:tc>
                <a:tc>
                  <a:txBody>
                    <a:bodyPr/>
                    <a:lstStyle/>
                    <a:p>
                      <a:r>
                        <a:rPr lang="en-US" sz="1800" dirty="0"/>
                        <a:t>DOE SBIR/STTR Programs Office</a:t>
                      </a:r>
                      <a:endParaRPr lang="en-US" dirty="0"/>
                    </a:p>
                  </a:txBody>
                  <a:tcPr/>
                </a:tc>
                <a:extLst>
                  <a:ext uri="{0D108BD9-81ED-4DB2-BD59-A6C34878D82A}">
                    <a16:rowId xmlns:a16="http://schemas.microsoft.com/office/drawing/2014/main" val="10000"/>
                  </a:ext>
                </a:extLst>
              </a:tr>
              <a:tr h="370840">
                <a:tc>
                  <a:txBody>
                    <a:bodyPr/>
                    <a:lstStyle/>
                    <a:p>
                      <a:pPr algn="r"/>
                      <a:r>
                        <a:rPr lang="en-US" sz="1800" dirty="0"/>
                        <a:t>Topics 01</a:t>
                      </a:r>
                      <a:r>
                        <a:rPr lang="en-US" sz="1800" baseline="0" dirty="0"/>
                        <a:t> – </a:t>
                      </a:r>
                      <a:r>
                        <a:rPr lang="en-US" sz="1800" dirty="0"/>
                        <a:t>04 </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Office of Advanced</a:t>
                      </a:r>
                      <a:r>
                        <a:rPr lang="en-US" sz="1800" baseline="0" dirty="0"/>
                        <a:t> Scientific Computing Research</a:t>
                      </a:r>
                      <a:endParaRPr lang="en-US" sz="1800" dirty="0"/>
                    </a:p>
                  </a:txBody>
                  <a:tcPr/>
                </a:tc>
                <a:extLst>
                  <a:ext uri="{0D108BD9-81ED-4DB2-BD59-A6C34878D82A}">
                    <a16:rowId xmlns:a16="http://schemas.microsoft.com/office/drawing/2014/main" val="10002"/>
                  </a:ext>
                </a:extLst>
              </a:tr>
              <a:tr h="370840">
                <a:tc>
                  <a:txBody>
                    <a:bodyPr/>
                    <a:lstStyle/>
                    <a:p>
                      <a:pPr algn="r"/>
                      <a:r>
                        <a:rPr lang="en-US" sz="1800" dirty="0"/>
                        <a:t>Topics 05</a:t>
                      </a:r>
                      <a:r>
                        <a:rPr lang="en-US" sz="1800" baseline="0" dirty="0"/>
                        <a:t> </a:t>
                      </a:r>
                      <a:r>
                        <a:rPr lang="en-US" sz="1800" baseline="0"/>
                        <a:t>– 15</a:t>
                      </a:r>
                      <a:endParaRPr lang="en-US" dirty="0"/>
                    </a:p>
                  </a:txBody>
                  <a:tcPr/>
                </a:tc>
                <a:tc>
                  <a:txBody>
                    <a:bodyPr/>
                    <a:lstStyle/>
                    <a:p>
                      <a:r>
                        <a:rPr lang="en-US" dirty="0"/>
                        <a:t>Office of Basic Energy Sciences</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27549977"/>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eaLnBrk="1" hangingPunct="1"/>
            <a:r>
              <a:rPr lang="en-US" b="1" dirty="0"/>
              <a:t>FY 2023 Phase I Schedule</a:t>
            </a:r>
          </a:p>
        </p:txBody>
      </p:sp>
      <p:sp>
        <p:nvSpPr>
          <p:cNvPr id="6" name="Slide Number Placeholder 5"/>
          <p:cNvSpPr>
            <a:spLocks noGrp="1"/>
          </p:cNvSpPr>
          <p:nvPr>
            <p:ph type="sldNum" sz="quarter" idx="12"/>
          </p:nvPr>
        </p:nvSpPr>
        <p:spPr/>
        <p:txBody>
          <a:bodyPr/>
          <a:lstStyle/>
          <a:p>
            <a:pPr>
              <a:defRPr/>
            </a:pPr>
            <a:endParaRPr lang="en-US" dirty="0">
              <a:solidFill>
                <a:prstClr val="black"/>
              </a:solidFill>
              <a:latin typeface="Arial Narrow" pitchFamily="34" charset="0"/>
            </a:endParaRPr>
          </a:p>
          <a:p>
            <a:pPr>
              <a:defRPr/>
            </a:pPr>
            <a:r>
              <a:rPr lang="en-US" dirty="0">
                <a:solidFill>
                  <a:prstClr val="black">
                    <a:tint val="75000"/>
                  </a:prstClr>
                </a:solidFill>
              </a:rPr>
              <a:t> </a:t>
            </a:r>
            <a:fld id="{CFB0700A-AA3D-461B-A3B6-39C39373F01C}" type="slidenum">
              <a:rPr lang="en-US" smtClean="0">
                <a:solidFill>
                  <a:prstClr val="black">
                    <a:tint val="75000"/>
                  </a:prstClr>
                </a:solidFill>
              </a:rPr>
              <a:pPr>
                <a:defRPr/>
              </a:pPr>
              <a:t>4</a:t>
            </a:fld>
            <a:endParaRPr lang="en-US" dirty="0">
              <a:solidFill>
                <a:prstClr val="black">
                  <a:tint val="75000"/>
                </a:prstClr>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3227459677"/>
              </p:ext>
            </p:extLst>
          </p:nvPr>
        </p:nvGraphicFramePr>
        <p:xfrm>
          <a:off x="304800" y="1425576"/>
          <a:ext cx="7848601" cy="3899752"/>
        </p:xfrm>
        <a:graphic>
          <a:graphicData uri="http://schemas.openxmlformats.org/drawingml/2006/table">
            <a:tbl>
              <a:tblPr/>
              <a:tblGrid>
                <a:gridCol w="22860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971801">
                  <a:extLst>
                    <a:ext uri="{9D8B030D-6E8A-4147-A177-3AD203B41FA5}">
                      <a16:colId xmlns:a16="http://schemas.microsoft.com/office/drawing/2014/main" val="20002"/>
                    </a:ext>
                  </a:extLst>
                </a:gridCol>
              </a:tblGrid>
              <a:tr h="399636">
                <a:tc>
                  <a:txBody>
                    <a:bodyPr/>
                    <a:lstStyle/>
                    <a:p>
                      <a:r>
                        <a:rPr lang="en-US" sz="1600" dirty="0">
                          <a:solidFill>
                            <a:schemeClr val="bg1">
                              <a:lumMod val="95000"/>
                            </a:schemeClr>
                          </a:solidFill>
                          <a:latin typeface="Arial Narrow" panose="020B0606020202030204" pitchFamily="34" charset="0"/>
                        </a:rPr>
                        <a:t> </a:t>
                      </a:r>
                    </a:p>
                  </a:txBody>
                  <a:tcPr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538DD5"/>
                    </a:solidFill>
                  </a:tcPr>
                </a:tc>
                <a:tc>
                  <a:txBody>
                    <a:bodyPr/>
                    <a:lstStyle/>
                    <a:p>
                      <a:pPr algn="ctr"/>
                      <a:r>
                        <a:rPr lang="en-US" sz="1600" dirty="0">
                          <a:solidFill>
                            <a:schemeClr val="bg1">
                              <a:lumMod val="95000"/>
                            </a:schemeClr>
                          </a:solidFill>
                          <a:latin typeface="Arial Narrow" panose="020B0606020202030204" pitchFamily="34" charset="0"/>
                        </a:rPr>
                        <a:t>Release 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a:r>
                        <a:rPr lang="en-US" sz="1600" dirty="0">
                          <a:solidFill>
                            <a:schemeClr val="bg1">
                              <a:lumMod val="95000"/>
                            </a:schemeClr>
                          </a:solidFill>
                          <a:latin typeface="Arial Narrow" panose="020B0606020202030204" pitchFamily="34" charset="0"/>
                        </a:rPr>
                        <a:t>Release 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extLst>
                  <a:ext uri="{0D108BD9-81ED-4DB2-BD59-A6C34878D82A}">
                    <a16:rowId xmlns:a16="http://schemas.microsoft.com/office/drawing/2014/main" val="10000"/>
                  </a:ext>
                </a:extLst>
              </a:tr>
              <a:tr h="356572">
                <a:tc>
                  <a:txBody>
                    <a:bodyPr/>
                    <a:lstStyle/>
                    <a:p>
                      <a:r>
                        <a:rPr lang="en-US" sz="1600" b="1" dirty="0">
                          <a:latin typeface="Arial Narrow" panose="020B0606020202030204" pitchFamily="34" charset="0"/>
                        </a:rPr>
                        <a:t>Topics Issued</a:t>
                      </a:r>
                      <a:endParaRPr lang="en-US" sz="1600" dirty="0">
                        <a:latin typeface="Arial Narrow" panose="020B0606020202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Monday, July 11, 2022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Monday, November 7, 2022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1"/>
                  </a:ext>
                </a:extLst>
              </a:tr>
              <a:tr h="462991">
                <a:tc>
                  <a:txBody>
                    <a:bodyPr/>
                    <a:lstStyle/>
                    <a:p>
                      <a:pPr lvl="1"/>
                      <a:r>
                        <a:rPr lang="en-US" sz="1600" dirty="0">
                          <a:latin typeface="Arial Narrow" panose="020B0606020202030204" pitchFamily="34" charset="0"/>
                        </a:rPr>
                        <a:t>Webinar(s)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Week of July 18, 2022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Week of November 14, 2022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2"/>
                  </a:ext>
                </a:extLst>
              </a:tr>
              <a:tr h="399636">
                <a:tc>
                  <a:txBody>
                    <a:bodyPr/>
                    <a:lstStyle/>
                    <a:p>
                      <a:r>
                        <a:rPr lang="en-US" sz="1600" b="1">
                          <a:latin typeface="Arial Narrow" panose="020B0606020202030204" pitchFamily="34" charset="0"/>
                        </a:rPr>
                        <a:t>FOA Issued</a:t>
                      </a:r>
                      <a:endParaRPr lang="en-US" sz="1600">
                        <a:latin typeface="Arial Narrow" panose="020B0606020202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Monday, August 8, 2022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Monday, December 12, 2022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99636">
                <a:tc>
                  <a:txBody>
                    <a:bodyPr/>
                    <a:lstStyle/>
                    <a:p>
                      <a:pPr lvl="1"/>
                      <a:r>
                        <a:rPr lang="en-US" sz="1600" dirty="0">
                          <a:latin typeface="Arial Narrow" panose="020B0606020202030204" pitchFamily="34" charset="0"/>
                        </a:rPr>
                        <a:t>Webinar(s)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Friday, August 12, 2022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Friday, December 16, 2022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99636">
                <a:tc>
                  <a:txBody>
                    <a:bodyPr/>
                    <a:lstStyle/>
                    <a:p>
                      <a:r>
                        <a:rPr lang="en-US" sz="1600" b="1" dirty="0">
                          <a:latin typeface="Arial Narrow" panose="020B0606020202030204" pitchFamily="34" charset="0"/>
                        </a:rPr>
                        <a:t>Letters of Intent (LOI) Due</a:t>
                      </a:r>
                      <a:endParaRPr lang="en-US" sz="1600" dirty="0">
                        <a:latin typeface="Arial Narrow" panose="020B0606020202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Monday, August</a:t>
                      </a:r>
                      <a:r>
                        <a:rPr lang="en-US" sz="1600" baseline="0" dirty="0">
                          <a:latin typeface="Arial Narrow" panose="020B0606020202030204" pitchFamily="34" charset="0"/>
                        </a:rPr>
                        <a:t> 29</a:t>
                      </a:r>
                      <a:r>
                        <a:rPr lang="en-US" sz="1600" dirty="0">
                          <a:latin typeface="Arial Narrow" panose="020B0606020202030204" pitchFamily="34" charset="0"/>
                        </a:rPr>
                        <a:t>, 2022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Tuesday, January 3, 2023</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5"/>
                  </a:ext>
                </a:extLst>
              </a:tr>
              <a:tr h="399636">
                <a:tc>
                  <a:txBody>
                    <a:bodyPr/>
                    <a:lstStyle/>
                    <a:p>
                      <a:pPr lvl="1"/>
                      <a:r>
                        <a:rPr lang="en-US" sz="1600" dirty="0">
                          <a:latin typeface="Arial Narrow" panose="020B0606020202030204" pitchFamily="34" charset="0"/>
                        </a:rPr>
                        <a:t>Non-responsive LOI Feedback Provided</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Monday, September 19, 2022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Tuesday, January 24, 2023</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99636">
                <a:tc>
                  <a:txBody>
                    <a:bodyPr/>
                    <a:lstStyle/>
                    <a:p>
                      <a:r>
                        <a:rPr lang="en-US" sz="1600" b="1" dirty="0">
                          <a:latin typeface="Arial Narrow" panose="020B0606020202030204" pitchFamily="34" charset="0"/>
                        </a:rPr>
                        <a:t>Applications Due</a:t>
                      </a:r>
                      <a:endParaRPr lang="en-US" sz="1600" dirty="0">
                        <a:latin typeface="Arial Narrow" panose="020B0606020202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Tuesday, October 11, 2022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Tuesday, February</a:t>
                      </a:r>
                      <a:r>
                        <a:rPr lang="en-US" sz="1600" baseline="0" dirty="0">
                          <a:latin typeface="Arial Narrow" panose="020B0606020202030204" pitchFamily="34" charset="0"/>
                        </a:rPr>
                        <a:t> 21</a:t>
                      </a:r>
                      <a:r>
                        <a:rPr lang="en-US" sz="1600" dirty="0">
                          <a:latin typeface="Arial Narrow" panose="020B0606020202030204" pitchFamily="34" charset="0"/>
                        </a:rPr>
                        <a:t>, 2023</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502889">
                <a:tc>
                  <a:txBody>
                    <a:bodyPr/>
                    <a:lstStyle/>
                    <a:p>
                      <a:r>
                        <a:rPr lang="en-US" sz="1600" b="1" dirty="0">
                          <a:latin typeface="Arial Narrow" panose="020B0606020202030204" pitchFamily="34" charset="0"/>
                        </a:rPr>
                        <a:t>Award Notification</a:t>
                      </a:r>
                      <a:endParaRPr lang="en-US" sz="1600" dirty="0">
                        <a:latin typeface="Arial Narrow" panose="020B0606020202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Tuesday, January 3, 2023</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Monday, May 15, 2023</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8"/>
                  </a:ext>
                </a:extLst>
              </a:tr>
            </a:tbl>
          </a:graphicData>
        </a:graphic>
      </p:graphicFrame>
      <p:sp>
        <p:nvSpPr>
          <p:cNvPr id="2" name="Flowchart: Connector 1"/>
          <p:cNvSpPr/>
          <p:nvPr/>
        </p:nvSpPr>
        <p:spPr>
          <a:xfrm flipV="1">
            <a:off x="2286000" y="1295400"/>
            <a:ext cx="2743200" cy="4502037"/>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5840198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Phase I Funding Opportunity Announcements</a:t>
            </a:r>
            <a:br>
              <a:rPr lang="en-US" dirty="0"/>
            </a:br>
            <a:r>
              <a:rPr lang="en-US" u="sng" dirty="0"/>
              <a:t>Participating DOE Programs (FY 2023)</a:t>
            </a:r>
          </a:p>
        </p:txBody>
      </p:sp>
      <p:sp>
        <p:nvSpPr>
          <p:cNvPr id="6" name="Rectangle 5"/>
          <p:cNvSpPr/>
          <p:nvPr/>
        </p:nvSpPr>
        <p:spPr>
          <a:xfrm>
            <a:off x="844313" y="2286000"/>
            <a:ext cx="1339613" cy="74903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rPr>
              <a:t>Phase I</a:t>
            </a:r>
          </a:p>
          <a:p>
            <a:pPr algn="ctr"/>
            <a:r>
              <a:rPr lang="en-US" sz="2000" dirty="0">
                <a:solidFill>
                  <a:prstClr val="white"/>
                </a:solidFill>
              </a:rPr>
              <a:t>Release 1 </a:t>
            </a:r>
          </a:p>
        </p:txBody>
      </p:sp>
      <p:sp>
        <p:nvSpPr>
          <p:cNvPr id="10" name="Rectangle 9"/>
          <p:cNvSpPr/>
          <p:nvPr/>
        </p:nvSpPr>
        <p:spPr>
          <a:xfrm>
            <a:off x="844311" y="4270444"/>
            <a:ext cx="1339613" cy="733884"/>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rPr>
              <a:t>Phase I</a:t>
            </a:r>
          </a:p>
          <a:p>
            <a:pPr algn="ctr"/>
            <a:r>
              <a:rPr lang="en-US" sz="2000" dirty="0">
                <a:solidFill>
                  <a:prstClr val="white"/>
                </a:solidFill>
              </a:rPr>
              <a:t>Release 2 </a:t>
            </a:r>
          </a:p>
        </p:txBody>
      </p:sp>
      <p:sp>
        <p:nvSpPr>
          <p:cNvPr id="14" name="TextBox 13"/>
          <p:cNvSpPr txBox="1"/>
          <p:nvPr/>
        </p:nvSpPr>
        <p:spPr>
          <a:xfrm>
            <a:off x="2438400" y="2000071"/>
            <a:ext cx="6248400" cy="1200329"/>
          </a:xfrm>
          <a:prstGeom prst="rect">
            <a:avLst/>
          </a:prstGeom>
          <a:noFill/>
        </p:spPr>
        <p:txBody>
          <a:bodyPr wrap="square" rtlCol="0">
            <a:spAutoFit/>
          </a:bodyPr>
          <a:lstStyle/>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Advanced Scientific Computing Research</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Basic Energy Sciences</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Biological and Environmental Research</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Nuclear Physics</a:t>
            </a:r>
          </a:p>
        </p:txBody>
      </p:sp>
      <p:sp>
        <p:nvSpPr>
          <p:cNvPr id="13" name="TextBox 12"/>
          <p:cNvSpPr txBox="1"/>
          <p:nvPr/>
        </p:nvSpPr>
        <p:spPr>
          <a:xfrm>
            <a:off x="2438400" y="3599231"/>
            <a:ext cx="6248400" cy="2308324"/>
          </a:xfrm>
          <a:prstGeom prst="rect">
            <a:avLst/>
          </a:prstGeom>
          <a:noFill/>
        </p:spPr>
        <p:txBody>
          <a:bodyPr wrap="square" rtlCol="0">
            <a:spAutoFit/>
          </a:bodyPr>
          <a:lstStyle/>
          <a:p>
            <a:pPr marL="285750" indent="-285750">
              <a:buFont typeface="Arial" panose="020B0604020202020204" pitchFamily="34" charset="0"/>
              <a:buChar char="•"/>
            </a:pPr>
            <a:r>
              <a:rPr lang="en-US" sz="1800" dirty="0">
                <a:solidFill>
                  <a:srgbClr val="4F81BD"/>
                </a:solidFill>
                <a:latin typeface="Arial Narrow" panose="020B0606020202030204" pitchFamily="34" charset="0"/>
              </a:rPr>
              <a:t>Office of Cyber Security, Energy Security, and Emergency Response </a:t>
            </a:r>
          </a:p>
          <a:p>
            <a:pPr marL="285750" indent="-285750">
              <a:buFont typeface="Arial" panose="020B0604020202020204" pitchFamily="34" charset="0"/>
              <a:buChar char="•"/>
            </a:pPr>
            <a:r>
              <a:rPr lang="en-US" sz="1800" dirty="0">
                <a:solidFill>
                  <a:srgbClr val="4F81BD"/>
                </a:solidFill>
                <a:latin typeface="Arial Narrow" panose="020B0606020202030204" pitchFamily="34" charset="0"/>
              </a:rPr>
              <a:t>Office of Defense Nuclear Nonproliferation </a:t>
            </a:r>
          </a:p>
          <a:p>
            <a:pPr marL="285750" indent="-285750">
              <a:buFont typeface="Arial" panose="020B0604020202020204" pitchFamily="34" charset="0"/>
              <a:buChar char="•"/>
            </a:pPr>
            <a:r>
              <a:rPr lang="en-US" sz="1800" dirty="0">
                <a:solidFill>
                  <a:srgbClr val="4F81BD"/>
                </a:solidFill>
                <a:latin typeface="Arial Narrow" panose="020B0606020202030204" pitchFamily="34" charset="0"/>
              </a:rPr>
              <a:t>Office of Electricity </a:t>
            </a:r>
          </a:p>
          <a:p>
            <a:pPr marL="285750" indent="-285750">
              <a:buFont typeface="Arial" panose="020B0604020202020204" pitchFamily="34" charset="0"/>
              <a:buChar char="•"/>
            </a:pPr>
            <a:r>
              <a:rPr lang="en-US" sz="1800" dirty="0">
                <a:solidFill>
                  <a:srgbClr val="4F81BD"/>
                </a:solidFill>
                <a:latin typeface="Arial Narrow" panose="020B0606020202030204" pitchFamily="34" charset="0"/>
              </a:rPr>
              <a:t>Office of Energy Efficiency and Renewable Energy</a:t>
            </a:r>
          </a:p>
          <a:p>
            <a:pPr marL="285750" indent="-285750">
              <a:buFont typeface="Arial" panose="020B0604020202020204" pitchFamily="34" charset="0"/>
              <a:buChar char="•"/>
            </a:pPr>
            <a:r>
              <a:rPr lang="en-US" sz="1800" dirty="0">
                <a:solidFill>
                  <a:srgbClr val="4F81BD"/>
                </a:solidFill>
                <a:latin typeface="Arial Narrow" panose="020B0606020202030204" pitchFamily="34" charset="0"/>
              </a:rPr>
              <a:t>Office of Fossil Energy and Carbon Management </a:t>
            </a:r>
          </a:p>
          <a:p>
            <a:pPr marL="285750" indent="-285750">
              <a:buFont typeface="Arial" panose="020B0604020202020204" pitchFamily="34" charset="0"/>
              <a:buChar char="•"/>
            </a:pPr>
            <a:r>
              <a:rPr lang="en-US" sz="1800" dirty="0">
                <a:solidFill>
                  <a:srgbClr val="4F81BD"/>
                </a:solidFill>
                <a:latin typeface="Arial Narrow" panose="020B0606020202030204" pitchFamily="34" charset="0"/>
              </a:rPr>
              <a:t>Office of Fusion Energy Sciences </a:t>
            </a:r>
          </a:p>
          <a:p>
            <a:pPr marL="285750" indent="-285750">
              <a:buFont typeface="Arial" panose="020B0604020202020204" pitchFamily="34" charset="0"/>
              <a:buChar char="•"/>
            </a:pPr>
            <a:r>
              <a:rPr lang="en-US" sz="1800" dirty="0">
                <a:solidFill>
                  <a:srgbClr val="4F81BD"/>
                </a:solidFill>
                <a:latin typeface="Arial Narrow" panose="020B0606020202030204" pitchFamily="34" charset="0"/>
              </a:rPr>
              <a:t>Office of High Energy Physics </a:t>
            </a:r>
          </a:p>
          <a:p>
            <a:pPr marL="285750" indent="-285750">
              <a:buFont typeface="Arial" panose="020B0604020202020204" pitchFamily="34" charset="0"/>
              <a:buChar char="•"/>
            </a:pPr>
            <a:r>
              <a:rPr lang="en-US" sz="1800" dirty="0">
                <a:solidFill>
                  <a:srgbClr val="4F81BD"/>
                </a:solidFill>
                <a:latin typeface="Arial Narrow" panose="020B0606020202030204" pitchFamily="34" charset="0"/>
              </a:rPr>
              <a:t>Office of Nuclear Energy </a:t>
            </a:r>
          </a:p>
        </p:txBody>
      </p:sp>
      <p:sp>
        <p:nvSpPr>
          <p:cNvPr id="12" name="Slide Number Placeholder 11"/>
          <p:cNvSpPr>
            <a:spLocks noGrp="1"/>
          </p:cNvSpPr>
          <p:nvPr>
            <p:ph type="sldNum" sz="quarter" idx="12"/>
          </p:nvPr>
        </p:nvSpPr>
        <p:spPr/>
        <p:txBody>
          <a:bodyPr/>
          <a:lstStyle/>
          <a:p>
            <a:pPr>
              <a:defRPr/>
            </a:pPr>
            <a:endParaRPr lang="en-US" dirty="0">
              <a:solidFill>
                <a:prstClr val="black"/>
              </a:solidFill>
              <a:latin typeface="Arial Narrow" pitchFamily="34" charset="0"/>
            </a:endParaRPr>
          </a:p>
          <a:p>
            <a:pPr>
              <a:defRPr/>
            </a:pPr>
            <a:r>
              <a:rPr lang="en-US" dirty="0">
                <a:solidFill>
                  <a:prstClr val="black">
                    <a:tint val="75000"/>
                  </a:prstClr>
                </a:solidFill>
              </a:rPr>
              <a:t> </a:t>
            </a:r>
            <a:fld id="{CFB0700A-AA3D-461B-A3B6-39C39373F01C}" type="slidenum">
              <a:rPr lang="en-US" smtClean="0">
                <a:solidFill>
                  <a:prstClr val="black">
                    <a:tint val="75000"/>
                  </a:prstClr>
                </a:solidFill>
              </a:rPr>
              <a:pPr>
                <a:defRPr/>
              </a:pPr>
              <a:t>5</a:t>
            </a:fld>
            <a:endParaRPr lang="en-US" dirty="0">
              <a:solidFill>
                <a:prstClr val="black">
                  <a:tint val="75000"/>
                </a:prstClr>
              </a:solidFill>
            </a:endParaRPr>
          </a:p>
        </p:txBody>
      </p:sp>
      <p:pic>
        <p:nvPicPr>
          <p:cNvPr id="4" name="Picture 3"/>
          <p:cNvPicPr>
            <a:picLocks noChangeAspect="1"/>
          </p:cNvPicPr>
          <p:nvPr/>
        </p:nvPicPr>
        <p:blipFill>
          <a:blip r:embed="rId3"/>
          <a:stretch>
            <a:fillRect/>
          </a:stretch>
        </p:blipFill>
        <p:spPr>
          <a:xfrm>
            <a:off x="816602" y="1520107"/>
            <a:ext cx="6773322" cy="1937929"/>
          </a:xfrm>
          <a:prstGeom prst="rect">
            <a:avLst/>
          </a:prstGeom>
        </p:spPr>
      </p:pic>
    </p:spTree>
    <p:extLst>
      <p:ext uri="{BB962C8B-B14F-4D97-AF65-F5344CB8AC3E}">
        <p14:creationId xmlns:p14="http://schemas.microsoft.com/office/powerpoint/2010/main" val="370224232"/>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008"/>
            <a:ext cx="8915400" cy="487362"/>
          </a:xfrm>
        </p:spPr>
        <p:txBody>
          <a:bodyPr>
            <a:normAutofit fontScale="90000"/>
          </a:bodyPr>
          <a:lstStyle/>
          <a:p>
            <a:r>
              <a:rPr lang="en-US" dirty="0"/>
              <a:t>Funding Opportunity Announcement (FOA) Webinar</a:t>
            </a:r>
          </a:p>
        </p:txBody>
      </p:sp>
      <p:sp>
        <p:nvSpPr>
          <p:cNvPr id="5" name="Content Placeholder 4"/>
          <p:cNvSpPr>
            <a:spLocks noGrp="1"/>
          </p:cNvSpPr>
          <p:nvPr>
            <p:ph idx="1"/>
          </p:nvPr>
        </p:nvSpPr>
        <p:spPr>
          <a:xfrm>
            <a:off x="631785" y="556560"/>
            <a:ext cx="7467600" cy="2424193"/>
          </a:xfrm>
        </p:spPr>
        <p:txBody>
          <a:bodyPr>
            <a:normAutofit/>
          </a:bodyPr>
          <a:lstStyle/>
          <a:p>
            <a:r>
              <a:rPr lang="en-US" sz="1800" dirty="0"/>
              <a:t>FY23 Phase I Release 1 FOA will be issued on </a:t>
            </a:r>
            <a:r>
              <a:rPr lang="en-US" sz="1800" b="1" dirty="0">
                <a:solidFill>
                  <a:srgbClr val="FF0000"/>
                </a:solidFill>
              </a:rPr>
              <a:t>August 8</a:t>
            </a:r>
            <a:r>
              <a:rPr lang="en-US" sz="1800" b="1" baseline="30000" dirty="0">
                <a:solidFill>
                  <a:srgbClr val="FF0000"/>
                </a:solidFill>
              </a:rPr>
              <a:t>th</a:t>
            </a:r>
            <a:r>
              <a:rPr lang="en-US" sz="1800" b="1" dirty="0">
                <a:solidFill>
                  <a:srgbClr val="FF0000"/>
                </a:solidFill>
              </a:rPr>
              <a:t> </a:t>
            </a:r>
          </a:p>
          <a:p>
            <a:r>
              <a:rPr lang="en-US" sz="1800" dirty="0"/>
              <a:t>Join our Mailing List – this field is on every DOE SBIR/STTR web page</a:t>
            </a:r>
          </a:p>
          <a:p>
            <a:pPr lvl="1"/>
            <a:r>
              <a:rPr lang="en-US" sz="1600" dirty="0"/>
              <a:t>Following the issuance of the FOA, look for an email with a link to the FOA</a:t>
            </a:r>
          </a:p>
          <a:p>
            <a:endParaRPr lang="en-US" sz="1800" dirty="0"/>
          </a:p>
          <a:p>
            <a:r>
              <a:rPr lang="en-US" sz="1800" dirty="0"/>
              <a:t>Webinar with Q&amp;A for this FOA on </a:t>
            </a:r>
            <a:r>
              <a:rPr lang="en-US" sz="1800" b="1" dirty="0">
                <a:solidFill>
                  <a:srgbClr val="FF0000"/>
                </a:solidFill>
              </a:rPr>
              <a:t>August 12</a:t>
            </a:r>
            <a:r>
              <a:rPr lang="en-US" sz="1800" b="1" baseline="30000" dirty="0">
                <a:solidFill>
                  <a:srgbClr val="FF0000"/>
                </a:solidFill>
              </a:rPr>
              <a:t>th</a:t>
            </a:r>
            <a:r>
              <a:rPr lang="en-US" sz="1800" b="1" dirty="0">
                <a:solidFill>
                  <a:srgbClr val="FF0000"/>
                </a:solidFill>
              </a:rPr>
              <a:t> </a:t>
            </a:r>
            <a:r>
              <a:rPr lang="en-US" sz="1800" b="1" dirty="0"/>
              <a:t>   </a:t>
            </a:r>
          </a:p>
          <a:p>
            <a:pPr lvl="1"/>
            <a:r>
              <a:rPr lang="en-US" sz="1600" dirty="0"/>
              <a:t>Overview of the FY 2023 DOE SBIR/STTR Programs   </a:t>
            </a:r>
          </a:p>
          <a:p>
            <a:pPr lvl="2"/>
            <a:r>
              <a:rPr lang="en-US" sz="1400" dirty="0"/>
              <a:t>Following the issuance of the FOA, look for an email announcing this webinar</a:t>
            </a:r>
          </a:p>
        </p:txBody>
      </p:sp>
      <p:sp>
        <p:nvSpPr>
          <p:cNvPr id="6" name="Slide Number Placeholder 5"/>
          <p:cNvSpPr>
            <a:spLocks noGrp="1"/>
          </p:cNvSpPr>
          <p:nvPr>
            <p:ph type="sldNum" sz="quarter" idx="12"/>
          </p:nvPr>
        </p:nvSpPr>
        <p:spPr/>
        <p:txBody>
          <a:bodyPr/>
          <a:lstStyle/>
          <a:p>
            <a:pPr>
              <a:defRPr/>
            </a:pPr>
            <a:endParaRPr lang="en-US" dirty="0">
              <a:solidFill>
                <a:prstClr val="black"/>
              </a:solidFill>
              <a:latin typeface="Arial Narrow" pitchFamily="34" charset="0"/>
            </a:endParaRPr>
          </a:p>
          <a:p>
            <a:pPr>
              <a:defRPr/>
            </a:pPr>
            <a:fld id="{CFB0700A-AA3D-461B-A3B6-39C39373F01C}" type="slidenum">
              <a:rPr lang="en-US" smtClean="0">
                <a:solidFill>
                  <a:prstClr val="black">
                    <a:tint val="75000"/>
                  </a:prstClr>
                </a:solidFill>
              </a:rPr>
              <a:pPr>
                <a:defRPr/>
              </a:pPr>
              <a:t>6</a:t>
            </a:fld>
            <a:endParaRPr lang="en-US" dirty="0">
              <a:solidFill>
                <a:prstClr val="black">
                  <a:tint val="75000"/>
                </a:prstClr>
              </a:solidFill>
            </a:endParaRPr>
          </a:p>
        </p:txBody>
      </p:sp>
      <p:pic>
        <p:nvPicPr>
          <p:cNvPr id="3" name="Picture 2"/>
          <p:cNvPicPr>
            <a:picLocks noChangeAspect="1"/>
          </p:cNvPicPr>
          <p:nvPr/>
        </p:nvPicPr>
        <p:blipFill rotWithShape="1">
          <a:blip r:embed="rId3"/>
          <a:srcRect l="1666" t="34466" r="12500"/>
          <a:stretch/>
        </p:blipFill>
        <p:spPr>
          <a:xfrm>
            <a:off x="441285" y="3022943"/>
            <a:ext cx="7848600" cy="3214687"/>
          </a:xfrm>
          <a:prstGeom prst="rect">
            <a:avLst/>
          </a:prstGeom>
        </p:spPr>
      </p:pic>
      <p:cxnSp>
        <p:nvCxnSpPr>
          <p:cNvPr id="8" name="Straight Arrow Connector 7"/>
          <p:cNvCxnSpPr/>
          <p:nvPr/>
        </p:nvCxnSpPr>
        <p:spPr>
          <a:xfrm>
            <a:off x="6858000" y="1524000"/>
            <a:ext cx="304800" cy="19050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83003173"/>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486400" cy="2773362"/>
          </a:xfrm>
        </p:spPr>
        <p:txBody>
          <a:bodyPr/>
          <a:lstStyle/>
          <a:p>
            <a:r>
              <a:rPr lang="en-US" b="0" dirty="0"/>
              <a:t>Reminder - Phase 0 Application Assistance Program</a:t>
            </a:r>
          </a:p>
        </p:txBody>
      </p:sp>
      <p:sp>
        <p:nvSpPr>
          <p:cNvPr id="3" name="Content Placeholder 2"/>
          <p:cNvSpPr>
            <a:spLocks noGrp="1"/>
          </p:cNvSpPr>
          <p:nvPr>
            <p:ph idx="1"/>
          </p:nvPr>
        </p:nvSpPr>
        <p:spPr>
          <a:xfrm>
            <a:off x="533400" y="2895600"/>
            <a:ext cx="8229600" cy="4327525"/>
          </a:xfrm>
        </p:spPr>
        <p:txBody>
          <a:bodyPr>
            <a:normAutofit/>
          </a:bodyPr>
          <a:lstStyle/>
          <a:p>
            <a:r>
              <a:rPr lang="en-US" dirty="0"/>
              <a:t>Phase 0 application assistance program is available for first-time DOE SBIR/STTR applicants</a:t>
            </a:r>
          </a:p>
          <a:p>
            <a:r>
              <a:rPr lang="en-US" dirty="0"/>
              <a:t>Participants receive an individual coach who is an expert in our application process. </a:t>
            </a:r>
          </a:p>
          <a:p>
            <a:r>
              <a:rPr lang="en-US" dirty="0"/>
              <a:t>Program opens when Topics are released (Open now!)</a:t>
            </a:r>
          </a:p>
          <a:p>
            <a:r>
              <a:rPr lang="en-US" dirty="0"/>
              <a:t>Visit </a:t>
            </a:r>
            <a:r>
              <a:rPr lang="en-US" sz="2400" dirty="0">
                <a:hlinkClick r:id="rId3"/>
              </a:rPr>
              <a:t>http://www.dawnbreaker.com/doephase0/</a:t>
            </a:r>
            <a:r>
              <a:rPr lang="en-US" sz="2400" dirty="0"/>
              <a:t> to determine your eligibility and apply to Phase 0</a:t>
            </a:r>
            <a:endParaRPr lang="en-US" dirty="0"/>
          </a:p>
          <a:p>
            <a:endParaRPr lang="en-US" dirty="0"/>
          </a:p>
        </p:txBody>
      </p:sp>
      <p:sp>
        <p:nvSpPr>
          <p:cNvPr id="4" name="Slide Number Placeholder 3"/>
          <p:cNvSpPr>
            <a:spLocks noGrp="1"/>
          </p:cNvSpPr>
          <p:nvPr>
            <p:ph type="sldNum" sz="quarter" idx="12"/>
          </p:nvPr>
        </p:nvSpPr>
        <p:spPr/>
        <p:txBody>
          <a:bodyPr/>
          <a:lstStyle/>
          <a:p>
            <a:pPr>
              <a:defRPr/>
            </a:pPr>
            <a:endParaRPr lang="en-US">
              <a:solidFill>
                <a:prstClr val="black"/>
              </a:solidFill>
              <a:latin typeface="Arial Narrow" pitchFamily="34" charset="0"/>
            </a:endParaRPr>
          </a:p>
          <a:p>
            <a:pPr>
              <a:defRPr/>
            </a:pPr>
            <a:r>
              <a:rPr lang="en-US">
                <a:solidFill>
                  <a:prstClr val="black">
                    <a:tint val="75000"/>
                  </a:prstClr>
                </a:solidFill>
              </a:rPr>
              <a:t> </a:t>
            </a:r>
            <a:fld id="{CFB0700A-AA3D-461B-A3B6-39C39373F01C}" type="slidenum">
              <a:rPr lang="en-US" smtClean="0">
                <a:solidFill>
                  <a:prstClr val="black">
                    <a:tint val="75000"/>
                  </a:prstClr>
                </a:solidFill>
              </a:rPr>
              <a:pPr>
                <a:defRPr/>
              </a:pPr>
              <a:t>7</a:t>
            </a:fld>
            <a:endParaRPr lang="en-US" dirty="0">
              <a:solidFill>
                <a:prstClr val="black">
                  <a:tint val="75000"/>
                </a:prstClr>
              </a:solidFill>
            </a:endParaRPr>
          </a:p>
        </p:txBody>
      </p:sp>
      <p:sp>
        <p:nvSpPr>
          <p:cNvPr id="5" name="Explosion: 8 Points 4">
            <a:extLst>
              <a:ext uri="{FF2B5EF4-FFF2-40B4-BE49-F238E27FC236}">
                <a16:creationId xmlns:a16="http://schemas.microsoft.com/office/drawing/2014/main" id="{67A0156E-9C47-C4D3-2F40-82181E30AF8A}"/>
              </a:ext>
            </a:extLst>
          </p:cNvPr>
          <p:cNvSpPr/>
          <p:nvPr/>
        </p:nvSpPr>
        <p:spPr>
          <a:xfrm>
            <a:off x="5973305" y="457200"/>
            <a:ext cx="2971800" cy="22860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Free </a:t>
            </a:r>
          </a:p>
          <a:p>
            <a:pPr algn="ctr"/>
            <a:r>
              <a:rPr lang="en-US" i="1" dirty="0"/>
              <a:t>to you!</a:t>
            </a:r>
          </a:p>
        </p:txBody>
      </p:sp>
    </p:spTree>
    <p:extLst>
      <p:ext uri="{BB962C8B-B14F-4D97-AF65-F5344CB8AC3E}">
        <p14:creationId xmlns:p14="http://schemas.microsoft.com/office/powerpoint/2010/main" val="2344140504"/>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Reauthorization</a:t>
            </a:r>
          </a:p>
        </p:txBody>
      </p:sp>
      <p:sp>
        <p:nvSpPr>
          <p:cNvPr id="3" name="Content Placeholder 2"/>
          <p:cNvSpPr>
            <a:spLocks noGrp="1"/>
          </p:cNvSpPr>
          <p:nvPr>
            <p:ph idx="1"/>
          </p:nvPr>
        </p:nvSpPr>
        <p:spPr>
          <a:xfrm>
            <a:off x="457200" y="1417638"/>
            <a:ext cx="8229600" cy="4327525"/>
          </a:xfrm>
        </p:spPr>
        <p:txBody>
          <a:bodyPr>
            <a:normAutofit/>
          </a:bodyPr>
          <a:lstStyle/>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pPr>
              <a:defRPr/>
            </a:pPr>
            <a:endParaRPr lang="en-US">
              <a:solidFill>
                <a:prstClr val="black"/>
              </a:solidFill>
              <a:latin typeface="Arial Narrow" pitchFamily="34" charset="0"/>
            </a:endParaRPr>
          </a:p>
          <a:p>
            <a:pPr>
              <a:defRPr/>
            </a:pPr>
            <a:r>
              <a:rPr lang="en-US">
                <a:solidFill>
                  <a:prstClr val="black">
                    <a:tint val="75000"/>
                  </a:prstClr>
                </a:solidFill>
              </a:rPr>
              <a:t> </a:t>
            </a:r>
            <a:fld id="{CFB0700A-AA3D-461B-A3B6-39C39373F01C}" type="slidenum">
              <a:rPr lang="en-US" smtClean="0">
                <a:solidFill>
                  <a:prstClr val="black">
                    <a:tint val="75000"/>
                  </a:prstClr>
                </a:solidFill>
              </a:rPr>
              <a:pPr>
                <a:defRPr/>
              </a:pPr>
              <a:t>8</a:t>
            </a:fld>
            <a:endParaRPr lang="en-US" dirty="0">
              <a:solidFill>
                <a:prstClr val="black">
                  <a:tint val="75000"/>
                </a:prstClr>
              </a:solidFill>
            </a:endParaRPr>
          </a:p>
        </p:txBody>
      </p:sp>
      <p:sp>
        <p:nvSpPr>
          <p:cNvPr id="6" name="TextBox 5">
            <a:extLst>
              <a:ext uri="{FF2B5EF4-FFF2-40B4-BE49-F238E27FC236}">
                <a16:creationId xmlns:a16="http://schemas.microsoft.com/office/drawing/2014/main" id="{72ACD877-A09C-8212-6D5D-54798E893311}"/>
              </a:ext>
            </a:extLst>
          </p:cNvPr>
          <p:cNvSpPr txBox="1"/>
          <p:nvPr/>
        </p:nvSpPr>
        <p:spPr>
          <a:xfrm>
            <a:off x="838200" y="1654710"/>
            <a:ext cx="7772400" cy="3046988"/>
          </a:xfrm>
          <a:prstGeom prst="rect">
            <a:avLst/>
          </a:prstGeom>
          <a:noFill/>
        </p:spPr>
        <p:txBody>
          <a:bodyPr wrap="square">
            <a:spAutoFit/>
          </a:bodyPr>
          <a:lstStyle/>
          <a:p>
            <a:pPr marL="342900" indent="-342900">
              <a:buFont typeface="Arial" panose="020B0604020202020204" pitchFamily="34" charset="0"/>
              <a:buChar char="•"/>
            </a:pPr>
            <a:r>
              <a:rPr lang="en-US" dirty="0">
                <a:latin typeface="Arial Narrow" panose="020B0606020202030204" pitchFamily="34" charset="0"/>
              </a:rPr>
              <a:t>The SBIR program is 40 years old this month!</a:t>
            </a:r>
          </a:p>
          <a:p>
            <a:pPr marL="342900" indent="-342900">
              <a:buFont typeface="Arial" panose="020B0604020202020204" pitchFamily="34" charset="0"/>
              <a:buChar char="•"/>
            </a:pPr>
            <a:r>
              <a:rPr lang="en-US" dirty="0">
                <a:latin typeface="Arial Narrow" panose="020B0606020202030204" pitchFamily="34" charset="0"/>
              </a:rPr>
              <a:t>The SBIR and STTR Programs are not permanent programs and require Congressional reauthorization</a:t>
            </a:r>
          </a:p>
          <a:p>
            <a:pPr marL="342900" indent="-342900">
              <a:buFont typeface="Arial" panose="020B0604020202020204" pitchFamily="34" charset="0"/>
              <a:buChar char="•"/>
            </a:pPr>
            <a:r>
              <a:rPr lang="en-US" dirty="0">
                <a:latin typeface="Arial Narrow" panose="020B0606020202030204" pitchFamily="34" charset="0"/>
              </a:rPr>
              <a:t>The current Programs are set to expire on September 30, 2022</a:t>
            </a:r>
          </a:p>
          <a:p>
            <a:pPr marL="342900" indent="-342900">
              <a:buFont typeface="Arial" panose="020B0604020202020204" pitchFamily="34" charset="0"/>
              <a:buChar char="•"/>
            </a:pPr>
            <a:r>
              <a:rPr lang="en-US" dirty="0">
                <a:latin typeface="Arial Narrow" panose="020B0606020202030204" pitchFamily="34" charset="0"/>
              </a:rPr>
              <a:t>We are actively assessing the impacts and how to move forward in the case there is a lapse in reauthorization</a:t>
            </a:r>
          </a:p>
          <a:p>
            <a:pPr marL="342900" indent="-342900">
              <a:buFont typeface="Arial" panose="020B0604020202020204" pitchFamily="34" charset="0"/>
              <a:buChar char="•"/>
            </a:pPr>
            <a:r>
              <a:rPr lang="en-US" dirty="0">
                <a:latin typeface="Arial Narrow" panose="020B0606020202030204" pitchFamily="34" charset="0"/>
              </a:rPr>
              <a:t>Existing awards will move forward regardless of whether there is lapse or not</a:t>
            </a:r>
          </a:p>
        </p:txBody>
      </p:sp>
    </p:spTree>
    <p:extLst>
      <p:ext uri="{BB962C8B-B14F-4D97-AF65-F5344CB8AC3E}">
        <p14:creationId xmlns:p14="http://schemas.microsoft.com/office/powerpoint/2010/main" val="4208524741"/>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Topic Basics</a:t>
            </a:r>
          </a:p>
        </p:txBody>
      </p:sp>
      <p:sp>
        <p:nvSpPr>
          <p:cNvPr id="3" name="Content Placeholder 2"/>
          <p:cNvSpPr>
            <a:spLocks noGrp="1"/>
          </p:cNvSpPr>
          <p:nvPr>
            <p:ph idx="1"/>
          </p:nvPr>
        </p:nvSpPr>
        <p:spPr>
          <a:xfrm>
            <a:off x="457200" y="1417638"/>
            <a:ext cx="8229600" cy="4327525"/>
          </a:xfrm>
        </p:spPr>
        <p:txBody>
          <a:bodyPr>
            <a:normAutofit lnSpcReduction="10000"/>
          </a:bodyPr>
          <a:lstStyle/>
          <a:p>
            <a:r>
              <a:rPr lang="en-US" dirty="0"/>
              <a:t>Topics are created by DOE program managers and define important technology breakthroughs needed in R&amp;D areas that support the DOE mission</a:t>
            </a:r>
          </a:p>
          <a:p>
            <a:r>
              <a:rPr lang="en-US" dirty="0"/>
              <a:t>Topics are organized by DOE Program Office, e.g., ASCR, BES, etc.</a:t>
            </a:r>
          </a:p>
          <a:p>
            <a:r>
              <a:rPr lang="en-US" dirty="0"/>
              <a:t>DOE program managers are listed with each subtopic</a:t>
            </a:r>
          </a:p>
          <a:p>
            <a:pPr lvl="1"/>
            <a:r>
              <a:rPr lang="en-US" dirty="0"/>
              <a:t>Questions to DOE program managers are limited to clarification of the topic and subtopic (including references)</a:t>
            </a:r>
          </a:p>
          <a:p>
            <a:pPr lvl="1"/>
            <a:r>
              <a:rPr lang="en-US" dirty="0"/>
              <a:t>Clarification is provided to help </a:t>
            </a:r>
            <a:r>
              <a:rPr lang="en-US" b="1" i="1" dirty="0"/>
              <a:t>you</a:t>
            </a:r>
            <a:r>
              <a:rPr lang="en-US" dirty="0"/>
              <a:t> determine whether your technology fits within the topic and subtopic</a:t>
            </a:r>
          </a:p>
          <a:p>
            <a:pPr lvl="1"/>
            <a:r>
              <a:rPr lang="en-US" dirty="0"/>
              <a:t>You may communicate with these topic managers from the release of topics until the grant application due date </a:t>
            </a:r>
          </a:p>
          <a:p>
            <a:pPr lvl="1"/>
            <a:r>
              <a:rPr lang="en-US" dirty="0"/>
              <a:t>The decision to apply is </a:t>
            </a:r>
            <a:r>
              <a:rPr lang="en-US" b="1" i="1" dirty="0"/>
              <a:t>yours</a:t>
            </a:r>
            <a:r>
              <a:rPr lang="en-US" dirty="0"/>
              <a:t> </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pPr>
              <a:defRPr/>
            </a:pPr>
            <a:endParaRPr lang="en-US">
              <a:solidFill>
                <a:prstClr val="black"/>
              </a:solidFill>
              <a:latin typeface="Arial Narrow" pitchFamily="34" charset="0"/>
            </a:endParaRPr>
          </a:p>
          <a:p>
            <a:pPr>
              <a:defRPr/>
            </a:pPr>
            <a:r>
              <a:rPr lang="en-US">
                <a:solidFill>
                  <a:prstClr val="black">
                    <a:tint val="75000"/>
                  </a:prstClr>
                </a:solidFill>
              </a:rPr>
              <a:t> </a:t>
            </a:r>
            <a:fld id="{CFB0700A-AA3D-461B-A3B6-39C39373F01C}" type="slidenum">
              <a:rPr lang="en-US" smtClean="0">
                <a:solidFill>
                  <a:prstClr val="black">
                    <a:tint val="75000"/>
                  </a:prstClr>
                </a:solidFill>
              </a:rPr>
              <a:pPr>
                <a:defRPr/>
              </a:pPr>
              <a:t>9</a:t>
            </a:fld>
            <a:endParaRPr lang="en-US" dirty="0">
              <a:solidFill>
                <a:prstClr val="black">
                  <a:tint val="75000"/>
                </a:prstClr>
              </a:solidFill>
            </a:endParaRPr>
          </a:p>
        </p:txBody>
      </p:sp>
    </p:spTree>
    <p:extLst>
      <p:ext uri="{BB962C8B-B14F-4D97-AF65-F5344CB8AC3E}">
        <p14:creationId xmlns:p14="http://schemas.microsoft.com/office/powerpoint/2010/main" val="2807670323"/>
      </p:ext>
    </p:extLst>
  </p:cSld>
  <p:clrMapOvr>
    <a:masterClrMapping/>
  </p:clrMapOvr>
  <p:transition spd="slow">
    <p:fade/>
  </p:transition>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25568</TotalTime>
  <Words>2302</Words>
  <Application>Microsoft Office PowerPoint</Application>
  <PresentationFormat>On-screen Show (4:3)</PresentationFormat>
  <Paragraphs>302</Paragraphs>
  <Slides>26</Slides>
  <Notes>26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26</vt:i4>
      </vt:variant>
    </vt:vector>
  </HeadingPairs>
  <TitlesOfParts>
    <vt:vector size="35" baseType="lpstr">
      <vt:lpstr>Arial</vt:lpstr>
      <vt:lpstr>Arial Black</vt:lpstr>
      <vt:lpstr>Arial Narrow</vt:lpstr>
      <vt:lpstr>Calibri</vt:lpstr>
      <vt:lpstr>Cambria</vt:lpstr>
      <vt:lpstr>Times New Roman</vt:lpstr>
      <vt:lpstr>Wingdings</vt:lpstr>
      <vt:lpstr>Pixel</vt:lpstr>
      <vt:lpstr>Office Theme</vt:lpstr>
      <vt:lpstr>PowerPoint Presentation</vt:lpstr>
      <vt:lpstr>DOE SBIR/STTR  Phase I Release 1 Topics Webinar  Topics associated with the FY 2023 Phase I Release 1 Funding Opportunity Announcement  Topics 1-15 </vt:lpstr>
      <vt:lpstr>TODAY’S AGENDA</vt:lpstr>
      <vt:lpstr>FY 2023 Phase I Schedule</vt:lpstr>
      <vt:lpstr>Phase I Funding Opportunity Announcements Participating DOE Programs (FY 2023)</vt:lpstr>
      <vt:lpstr>Funding Opportunity Announcement (FOA) Webinar</vt:lpstr>
      <vt:lpstr>Reminder - Phase 0 Application Assistance Program</vt:lpstr>
      <vt:lpstr>Reauthorization</vt:lpstr>
      <vt:lpstr>Topic Basics</vt:lpstr>
      <vt:lpstr>Example Topic</vt:lpstr>
      <vt:lpstr>Topic 01: ACCELERATING THE DEPLOYMENT OF ADVANCED SOFTWARE TECHNOLOGIES </vt:lpstr>
      <vt:lpstr>Topic 02: HPC CYBERSECURITY</vt:lpstr>
      <vt:lpstr>Topic 03: DIGITAL TWIN CAPABILITIES FOR SCIENCE NETWORK INFRASTRUCTURES</vt:lpstr>
      <vt:lpstr>Topic 04: TECHNOLOGY TO FACILITATE THE USE OF NEAR-TERM QUANTUM COMPUTING HARDWARE</vt:lpstr>
      <vt:lpstr>Topic 05: DEVELOPMENT OF TOOLS FOR INTEGRATING AND UTILIZING COMPLEX DATA FROM CHEMICAL SCIENCES, GEOSCIENCES, AND BIOSCIENCES</vt:lpstr>
      <vt:lpstr>Topic 06: CRYOSTAT FOR TESTING SUPERCONDUCTING UNDULATOR MAGNETS </vt:lpstr>
      <vt:lpstr>Topic 07: NOVEL INSTRUMENTS AND TECHNIQUES FOR DETECTION AND REMOVAL OF CONTAMINATION PARTICULATES IN HIGH-POWER PROTON SUPERCONDUCTING LINAC RADIO FREQUENCY CAVITIES</vt:lpstr>
      <vt:lpstr>Topic 08: HIGH REPETITION RATE SAMPLE DELIVERY SYSTEM FOR SUPERCONDUCTING-RF AND MULTI-BUNCH X-RAY FREE ELECTRON LASER </vt:lpstr>
      <vt:lpstr>Topic 09: TIME RESOLVED ULTRAFAST CIRCULAR DICHROISM SPECTROSCOPY</vt:lpstr>
      <vt:lpstr>Topic 10: ADVANCED ELECTRON MICROSCOPY – PRECISION CONTROLS</vt:lpstr>
      <vt:lpstr>Topic 11: ENHANCEMENT OF SCATTERING INSTRUMENTATION TECHNOLOGY USED AT PULSED AND CONTINUOUS NEUTRON SOURCES</vt:lpstr>
      <vt:lpstr>Topic 12: HIGH PERFORMANCE MATERIALS FOR NUCLEAR APPLICATION</vt:lpstr>
      <vt:lpstr>Topic 13: ADVANCED SUBSURFACE ENERGY TECHNOLOGIES</vt:lpstr>
      <vt:lpstr>Topic 14: ADVANCED FOSSIL ENERGY AND CARBON MANAGEMENT TECHNOLOGY RESEARCH </vt:lpstr>
      <vt:lpstr>Topic 15: TECHNOLOGY TRANSFER OPPORTUNITIES: BASIC ENERGY SCIENCES</vt:lpstr>
      <vt:lpstr>DOE SBIR/STTR Programs Office Contact Information</vt:lpstr>
    </vt:vector>
  </TitlesOfParts>
  <Company>Office of Science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Department of Energy</dc:title>
  <dc:creator>Department of Energy</dc:creator>
  <cp:lastModifiedBy>Alyoussif, Zina</cp:lastModifiedBy>
  <cp:revision>1404</cp:revision>
  <cp:lastPrinted>2020-07-20T18:30:45Z</cp:lastPrinted>
  <dcterms:created xsi:type="dcterms:W3CDTF">2013-10-31T23:38:00Z</dcterms:created>
  <dcterms:modified xsi:type="dcterms:W3CDTF">2022-07-20T16:48:55Z</dcterms:modified>
</cp:coreProperties>
</file>