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sldIdLst>
    <p:sldId id="610" r:id="rId2"/>
    <p:sldId id="609" r:id="rId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C7DDF1"/>
    <a:srgbClr val="FF5050"/>
    <a:srgbClr val="E13D7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62CEDD-820B-40A5-8CBE-432F99C73C53}" v="6" dt="2022-01-27T21:08:09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20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169920" cy="481727"/>
          </a:xfrm>
          <a:prstGeom prst="rect">
            <a:avLst/>
          </a:prstGeom>
        </p:spPr>
        <p:txBody>
          <a:bodyPr vert="horz" lIns="97491" tIns="48746" rIns="97491" bIns="487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3" y="0"/>
            <a:ext cx="3169920" cy="481727"/>
          </a:xfrm>
          <a:prstGeom prst="rect">
            <a:avLst/>
          </a:prstGeom>
        </p:spPr>
        <p:txBody>
          <a:bodyPr vert="horz" lIns="97491" tIns="48746" rIns="97491" bIns="48746" rtlCol="0"/>
          <a:lstStyle>
            <a:lvl1pPr algn="r">
              <a:defRPr sz="1300"/>
            </a:lvl1pPr>
          </a:lstStyle>
          <a:p>
            <a:fld id="{B21CEF04-FD5C-4B14-B78A-199CE85E28F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56275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491" tIns="48746" rIns="97491" bIns="487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85"/>
            <a:ext cx="5852160" cy="3780473"/>
          </a:xfrm>
          <a:prstGeom prst="rect">
            <a:avLst/>
          </a:prstGeom>
        </p:spPr>
        <p:txBody>
          <a:bodyPr vert="horz" lIns="97491" tIns="48746" rIns="97491" bIns="487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119475"/>
            <a:ext cx="3169920" cy="481726"/>
          </a:xfrm>
          <a:prstGeom prst="rect">
            <a:avLst/>
          </a:prstGeom>
        </p:spPr>
        <p:txBody>
          <a:bodyPr vert="horz" lIns="97491" tIns="48746" rIns="97491" bIns="487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3" y="9119475"/>
            <a:ext cx="3169920" cy="481726"/>
          </a:xfrm>
          <a:prstGeom prst="rect">
            <a:avLst/>
          </a:prstGeom>
        </p:spPr>
        <p:txBody>
          <a:bodyPr vert="horz" lIns="97491" tIns="48746" rIns="97491" bIns="48746" rtlCol="0" anchor="b"/>
          <a:lstStyle>
            <a:lvl1pPr algn="r">
              <a:defRPr sz="1300"/>
            </a:lvl1pPr>
          </a:lstStyle>
          <a:p>
            <a:fld id="{464BC10E-3B7A-4E38-880A-539F6052B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3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55" y="4559790"/>
            <a:ext cx="5851496" cy="4321445"/>
          </a:xfrm>
          <a:noFill/>
          <a:ln/>
        </p:spPr>
        <p:txBody>
          <a:bodyPr/>
          <a:lstStyle/>
          <a:p>
            <a:pPr eaLnBrk="1" hangingPunct="1"/>
            <a:endParaRPr lang="en-US" baseline="0" dirty="0"/>
          </a:p>
          <a:p>
            <a:pPr eaLnBrk="1" hangingPunct="1"/>
            <a:endParaRPr lang="en-US" baseline="0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1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55" y="4559790"/>
            <a:ext cx="5851496" cy="4321445"/>
          </a:xfrm>
          <a:noFill/>
          <a:ln/>
        </p:spPr>
        <p:txBody>
          <a:bodyPr/>
          <a:lstStyle/>
          <a:p>
            <a:pPr eaLnBrk="1" hangingPunct="1"/>
            <a:endParaRPr lang="en-US" baseline="0" dirty="0"/>
          </a:p>
          <a:p>
            <a:pPr eaLnBrk="1" hangingPunct="1"/>
            <a:endParaRPr lang="en-US" baseline="0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3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9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FBC1-D25A-4918-A0F5-BE39B71FF49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1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7"/>
            <a:ext cx="10515600" cy="3978275"/>
          </a:xfrm>
        </p:spPr>
        <p:txBody>
          <a:bodyPr/>
          <a:lstStyle>
            <a:lvl1pPr>
              <a:defRPr sz="2400"/>
            </a:lvl1pPr>
            <a:lvl2pPr>
              <a:defRPr sz="2000" i="1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1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9858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34307" y="6207516"/>
            <a:ext cx="0" cy="54085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98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7"/>
            <a:ext cx="5181600" cy="3952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181600" cy="3952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6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7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FBC1-D25A-4918-A0F5-BE39B71FF49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FBC1-D25A-4918-A0F5-BE39B71FF49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6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7FBC1-D25A-4918-A0F5-BE39B71FF49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E747-9657-4DB4-B1B0-824A61E48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1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969" y="2032151"/>
            <a:ext cx="10515600" cy="3927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FBC1-D25A-4918-A0F5-BE39B71FF49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E747-9657-4DB4-B1B0-824A61E4886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434307" y="6207516"/>
            <a:ext cx="0" cy="54085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41539" y="5631870"/>
            <a:ext cx="3641605" cy="118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169879" y="5663008"/>
            <a:ext cx="2878237" cy="115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7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.osti.gov/sbir/Applicant-Resources/Grant-Application-Phase-II" TargetMode="External"/><Relationship Id="rId13" Type="http://schemas.openxmlformats.org/officeDocument/2006/relationships/hyperlink" Target="https://twitter.com/doesbir" TargetMode="External"/><Relationship Id="rId3" Type="http://schemas.openxmlformats.org/officeDocument/2006/relationships/hyperlink" Target="science.osti.gov/sbir" TargetMode="External"/><Relationship Id="rId7" Type="http://schemas.openxmlformats.org/officeDocument/2006/relationships/hyperlink" Target="https://science.osti.gov/sbir/Applicant-Resources/Grant-Application" TargetMode="External"/><Relationship Id="rId12" Type="http://schemas.openxmlformats.org/officeDocument/2006/relationships/hyperlink" Target="https://science.osti.gov/sbir/Applicant-Resources/Digital-Data-Management" TargetMode="External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ence.osti.gov/SBIRLearning/Eligibility" TargetMode="External"/><Relationship Id="rId11" Type="http://schemas.openxmlformats.org/officeDocument/2006/relationships/hyperlink" Target="https://science.osti.gov/sbir/Applicant-Resources/Protecting-your-Trade-Secrets" TargetMode="External"/><Relationship Id="rId5" Type="http://schemas.openxmlformats.org/officeDocument/2006/relationships/hyperlink" Target="https://science.osti.gov/sbir/Applicant-Resources" TargetMode="External"/><Relationship Id="rId15" Type="http://schemas.openxmlformats.org/officeDocument/2006/relationships/hyperlink" Target="https://www.linkedin.com/company/u-s-department-of-energy-office-of-sbir-sttr-programs" TargetMode="External"/><Relationship Id="rId10" Type="http://schemas.openxmlformats.org/officeDocument/2006/relationships/hyperlink" Target="labpartnering.org" TargetMode="External"/><Relationship Id="rId4" Type="http://schemas.openxmlformats.org/officeDocument/2006/relationships/hyperlink" Target="https://science.osti.gov/sbir/Funding-Opportunities" TargetMode="External"/><Relationship Id="rId9" Type="http://schemas.openxmlformats.org/officeDocument/2006/relationships/hyperlink" Target="https://science.osti.gov/sbir/Applicant-Resources/National-Labs-Profiles-and-Contacts" TargetMode="External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.osti.gov/sbir/Awardee-Resources/Energy-I-corps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s://science.osti.gov/sbir/Applicant-Resources/National-Labs-Profiles-and-Contacts/National-Energy-Research-Scientific-Computing-Center" TargetMode="External"/><Relationship Id="rId7" Type="http://schemas.openxmlformats.org/officeDocument/2006/relationships/hyperlink" Target="https://science.osti.gov/sbir/Awardee-Resources/Technical-and-Business-Assistance" TargetMode="External"/><Relationship Id="rId12" Type="http://schemas.openxmlformats.org/officeDocument/2006/relationships/hyperlink" Target="https://www.linkedin.com/company/u-s-department-of-energy-office-of-sbir-sttr-program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ence.osti.gov/sbir/Awardee-Resources/Phase-I-PI-Meeting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science.osti.gov/sbir/Awardee-Resources/Awardee-Documents" TargetMode="External"/><Relationship Id="rId10" Type="http://schemas.openxmlformats.org/officeDocument/2006/relationships/hyperlink" Target="https://twitter.com/doesbir" TargetMode="External"/><Relationship Id="rId4" Type="http://schemas.openxmlformats.org/officeDocument/2006/relationships/hyperlink" Target="https://science.osti.gov/sbir/Awardee-Resources" TargetMode="External"/><Relationship Id="rId9" Type="http://schemas.openxmlformats.org/officeDocument/2006/relationships/hyperlink" Target="mailto:sbir-sttr@science.doe.gov" TargetMode="Externa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46009DB-BF4B-4118-A674-D5983C8C1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6612" y="26406"/>
            <a:ext cx="11547145" cy="12591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Web Site Highlights</a:t>
            </a:r>
            <a:endParaRPr lang="en-US" sz="4000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4A09791-25CD-41C1-9F3C-19DBC8957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049616"/>
              </p:ext>
            </p:extLst>
          </p:nvPr>
        </p:nvGraphicFramePr>
        <p:xfrm>
          <a:off x="-29979" y="689189"/>
          <a:ext cx="12103736" cy="614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1096">
                  <a:extLst>
                    <a:ext uri="{9D8B030D-6E8A-4147-A177-3AD203B41FA5}">
                      <a16:colId xmlns:a16="http://schemas.microsoft.com/office/drawing/2014/main" val="1031440966"/>
                    </a:ext>
                  </a:extLst>
                </a:gridCol>
                <a:gridCol w="8672640">
                  <a:extLst>
                    <a:ext uri="{9D8B030D-6E8A-4147-A177-3AD203B41FA5}">
                      <a16:colId xmlns:a16="http://schemas.microsoft.com/office/drawing/2014/main" val="785494777"/>
                    </a:ext>
                  </a:extLst>
                </a:gridCol>
              </a:tblGrid>
              <a:tr h="414995">
                <a:tc>
                  <a:txBody>
                    <a:bodyPr/>
                    <a:lstStyle/>
                    <a:p>
                      <a:r>
                        <a:rPr lang="en-US" sz="1600" dirty="0"/>
                        <a:t>Where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34669"/>
                  </a:ext>
                </a:extLst>
              </a:tr>
              <a:tr h="194683">
                <a:tc>
                  <a:txBody>
                    <a:bodyPr/>
                    <a:lstStyle/>
                    <a:p>
                      <a:r>
                        <a:rPr lang="en-US" sz="1600" dirty="0"/>
                        <a:t>DOE SBIR/STTR Home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 action="ppaction://hlinkfile"/>
                        </a:rPr>
                        <a:t>science.osti.gov/</a:t>
                      </a:r>
                      <a:r>
                        <a:rPr lang="en-US" sz="1600" dirty="0" err="1">
                          <a:hlinkClick r:id="rId3" action="ppaction://hlinkfile"/>
                        </a:rPr>
                        <a:t>sbir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93620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Funding Opportunities Page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Critical information on Phase I and Phase II solicitations in a single table, Topic Document, FOA document, webinar recordings, and timeline of application milestone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57557"/>
                  </a:ext>
                </a:extLst>
              </a:tr>
              <a:tr h="456301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Applicant Resources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Provides a list of applicant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84656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DOE Online Learning Center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Tutorials (both video and slide formats based on preference)</a:t>
                      </a:r>
                    </a:p>
                    <a:p>
                      <a:r>
                        <a:rPr lang="en-US" sz="1600" dirty="0"/>
                        <a:t>Letter of Intent 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79670"/>
                  </a:ext>
                </a:extLst>
              </a:tr>
              <a:tr h="1586916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Preparing a Phase I Grant Application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 Guide (PDF)</a:t>
                      </a:r>
                    </a:p>
                    <a:p>
                      <a:r>
                        <a:rPr lang="en-US" sz="1600" dirty="0"/>
                        <a:t>Budget Justification Template</a:t>
                      </a:r>
                    </a:p>
                    <a:p>
                      <a:r>
                        <a:rPr lang="en-US" sz="1600" dirty="0"/>
                        <a:t>Sample Commercialization Plan</a:t>
                      </a:r>
                    </a:p>
                    <a:p>
                      <a:r>
                        <a:rPr lang="en-US" sz="1600" dirty="0"/>
                        <a:t>Application Checklist</a:t>
                      </a:r>
                    </a:p>
                    <a:p>
                      <a:r>
                        <a:rPr lang="en-US" sz="1600" dirty="0"/>
                        <a:t>Guidance for Rate Submission with workbooks</a:t>
                      </a:r>
                    </a:p>
                    <a:p>
                      <a:r>
                        <a:rPr lang="en-US" sz="1600" dirty="0"/>
                        <a:t>Level of Effort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57184"/>
                  </a:ext>
                </a:extLst>
              </a:tr>
              <a:tr h="681482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linkClick r:id="rId8"/>
                        </a:rPr>
                        <a:t>Preparing a Phase II Grant Application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Key Differences between Phase I and Phase II Applications</a:t>
                      </a:r>
                    </a:p>
                    <a:p>
                      <a:r>
                        <a:rPr lang="en-US" sz="1600" dirty="0"/>
                        <a:t>If cooperative agreement, a template is provided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612801"/>
                  </a:ext>
                </a:extLst>
              </a:tr>
              <a:tr h="484046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National Lab Profiles and Contacts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Explore collaborative SBIR/STTR opportunities including </a:t>
                      </a:r>
                      <a:r>
                        <a:rPr lang="en-US" sz="1600" dirty="0">
                          <a:hlinkClick r:id="rId10" action="ppaction://hlinkfile"/>
                        </a:rPr>
                        <a:t>labpartnering.org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6436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1"/>
                        </a:rPr>
                        <a:t>Protecting your Trade Secrets, Commercial and Financial 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Examples of how to properly mark your IP information in your proposal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7854"/>
                  </a:ext>
                </a:extLst>
              </a:tr>
              <a:tr h="409538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2"/>
                        </a:rPr>
                        <a:t>Guidance for Digital Data Management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Learn about the Data Management Plans Options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40250"/>
                  </a:ext>
                </a:extLst>
              </a:tr>
            </a:tbl>
          </a:graphicData>
        </a:graphic>
      </p:graphicFrame>
      <p:pic>
        <p:nvPicPr>
          <p:cNvPr id="1026" name="Picture 3" descr="Icon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B4F277EA-60F3-4B3B-BE91-FE1C7A66B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463" y="166275"/>
            <a:ext cx="603310" cy="5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Icon&#10;&#10;Description automatically generated">
            <a:hlinkClick r:id="rId15"/>
            <a:extLst>
              <a:ext uri="{FF2B5EF4-FFF2-40B4-BE49-F238E27FC236}">
                <a16:creationId xmlns:a16="http://schemas.microsoft.com/office/drawing/2014/main" id="{8F2F26E0-0C76-4983-A460-883910B24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61" y="174509"/>
            <a:ext cx="567758" cy="5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9C1D3E-9101-4CF4-BA19-E7DAF5406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3" y="2516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621158-08BB-4519-9E2C-136FC23B4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3" y="10041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48EF65-CD43-461C-96CF-91B732749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3" y="13089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2C2C827-1CD8-4ECE-AE04-DA4536C49B3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19048" y="96959"/>
            <a:ext cx="2399502" cy="60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7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46009DB-BF4B-4118-A674-D5983C8C1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592" y="278410"/>
            <a:ext cx="11547145" cy="12591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Web Site Highlights</a:t>
            </a:r>
            <a:endParaRPr lang="en-US" sz="4000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4A09791-25CD-41C1-9F3C-19DBC8957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648356"/>
              </p:ext>
            </p:extLst>
          </p:nvPr>
        </p:nvGraphicFramePr>
        <p:xfrm>
          <a:off x="1" y="845321"/>
          <a:ext cx="12103736" cy="496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1096">
                  <a:extLst>
                    <a:ext uri="{9D8B030D-6E8A-4147-A177-3AD203B41FA5}">
                      <a16:colId xmlns:a16="http://schemas.microsoft.com/office/drawing/2014/main" val="1031440966"/>
                    </a:ext>
                  </a:extLst>
                </a:gridCol>
                <a:gridCol w="8672640">
                  <a:extLst>
                    <a:ext uri="{9D8B030D-6E8A-4147-A177-3AD203B41FA5}">
                      <a16:colId xmlns:a16="http://schemas.microsoft.com/office/drawing/2014/main" val="785494777"/>
                    </a:ext>
                  </a:extLst>
                </a:gridCol>
              </a:tblGrid>
              <a:tr h="414995">
                <a:tc>
                  <a:txBody>
                    <a:bodyPr/>
                    <a:lstStyle/>
                    <a:p>
                      <a:r>
                        <a:rPr lang="en-US" sz="1600" dirty="0"/>
                        <a:t>Where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34669"/>
                  </a:ext>
                </a:extLst>
              </a:tr>
              <a:tr h="194683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Advanced Computing Resources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Awardees requiring high performance computing support can apply to use DOE NERSC resources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4394"/>
                  </a:ext>
                </a:extLst>
              </a:tr>
              <a:tr h="194683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Awardee Resources page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Resources and programs for awardees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193620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Useful Documents for Awardees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Reporting Checklists and Instructions</a:t>
                      </a:r>
                    </a:p>
                    <a:p>
                      <a:r>
                        <a:rPr lang="en-US" sz="1600" dirty="0"/>
                        <a:t>STTR Program – Property and Commercialization Rights and more…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57557"/>
                  </a:ext>
                </a:extLst>
              </a:tr>
              <a:tr h="456301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NERSC Computing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High Performance Computing Support Request to Use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084656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Phase I Principal Investigator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Information on the Principal Investigator Meeting for Phase I Awardees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079670"/>
                  </a:ext>
                </a:extLst>
              </a:tr>
              <a:tr h="75712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Technical and Business Assistance (TABA)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Commercialization assistance program for Phase I and Phase II awardees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57184"/>
                  </a:ext>
                </a:extLst>
              </a:tr>
              <a:tr h="484046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8"/>
                        </a:rPr>
                        <a:t>Energy I-Corps for SBIR/STTR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Intense 2- month entrepreneurial training for Phase I awardees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6436"/>
                  </a:ext>
                </a:extLst>
              </a:tr>
              <a:tr h="591204">
                <a:tc>
                  <a:txBody>
                    <a:bodyPr/>
                    <a:lstStyle/>
                    <a:p>
                      <a:r>
                        <a:rPr lang="en-US" sz="1600" dirty="0"/>
                        <a:t>Diversity Supplement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Supplemental funding to support </a:t>
                      </a:r>
                      <a:r>
                        <a:rPr lang="en-US" sz="1600"/>
                        <a:t>a diversity-enhancing </a:t>
                      </a:r>
                      <a:r>
                        <a:rPr lang="en-US" sz="1600" dirty="0"/>
                        <a:t>undergraduate or graduate student for 10 weeks. See Awardee Resources page.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7854"/>
                  </a:ext>
                </a:extLst>
              </a:tr>
              <a:tr h="409538">
                <a:tc>
                  <a:txBody>
                    <a:bodyPr/>
                    <a:lstStyle/>
                    <a:p>
                      <a:r>
                        <a:rPr lang="en-US" sz="1600" dirty="0"/>
                        <a:t>Email us with questions!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sbir-sttr@science.doe.gov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340250"/>
                  </a:ext>
                </a:extLst>
              </a:tr>
            </a:tbl>
          </a:graphicData>
        </a:graphic>
      </p:graphicFrame>
      <p:pic>
        <p:nvPicPr>
          <p:cNvPr id="1026" name="Picture 3" descr="Icon&#10;&#10;Description automatically generated">
            <a:hlinkClick r:id="rId10"/>
            <a:extLst>
              <a:ext uri="{FF2B5EF4-FFF2-40B4-BE49-F238E27FC236}">
                <a16:creationId xmlns:a16="http://schemas.microsoft.com/office/drawing/2014/main" id="{B4F277EA-60F3-4B3B-BE91-FE1C7A66B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463" y="166275"/>
            <a:ext cx="603310" cy="5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Icon&#10;&#10;Description automatically generated">
            <a:hlinkClick r:id="rId12"/>
            <a:extLst>
              <a:ext uri="{FF2B5EF4-FFF2-40B4-BE49-F238E27FC236}">
                <a16:creationId xmlns:a16="http://schemas.microsoft.com/office/drawing/2014/main" id="{8F2F26E0-0C76-4983-A460-883910B24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261" y="174509"/>
            <a:ext cx="567758" cy="53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9C1D3E-9101-4CF4-BA19-E7DAF5406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3" y="2516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621158-08BB-4519-9E2C-136FC23B4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63" y="10041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2C2C827-1CD8-4ECE-AE04-DA4536C49B3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9048" y="96959"/>
            <a:ext cx="2399502" cy="60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314</Words>
  <Application>Microsoft Office PowerPoint</Application>
  <PresentationFormat>Widescreen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Web Site Highlights</vt:lpstr>
      <vt:lpstr>Web Site Highlights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2022-01-27T21:08:09Z</dcterms:created>
  <dcterms:modified xsi:type="dcterms:W3CDTF">2022-01-27T21:08:24Z</dcterms:modified>
</cp:coreProperties>
</file>