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813" r:id="rId1"/>
  </p:sldMasterIdLst>
  <p:notesMasterIdLst>
    <p:notesMasterId r:id="rId12"/>
  </p:notesMasterIdLst>
  <p:handoutMasterIdLst>
    <p:handoutMasterId r:id="rId13"/>
  </p:handoutMasterIdLst>
  <p:sldIdLst>
    <p:sldId id="276" r:id="rId2"/>
    <p:sldId id="1615" r:id="rId3"/>
    <p:sldId id="1623" r:id="rId4"/>
    <p:sldId id="1614" r:id="rId5"/>
    <p:sldId id="1637" r:id="rId6"/>
    <p:sldId id="1638" r:id="rId7"/>
    <p:sldId id="1601" r:id="rId8"/>
    <p:sldId id="1639" r:id="rId9"/>
    <p:sldId id="1640" r:id="rId10"/>
    <p:sldId id="1641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737"/>
    <a:srgbClr val="000099"/>
    <a:srgbClr val="40AE49"/>
    <a:srgbClr val="00CC00"/>
    <a:srgbClr val="DDFFF4"/>
    <a:srgbClr val="0000FF"/>
    <a:srgbClr val="0033CC"/>
    <a:srgbClr val="9966FF"/>
    <a:srgbClr val="0066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2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102" y="162"/>
      </p:cViewPr>
      <p:guideLst>
        <p:guide orient="horz" pos="507"/>
        <p:guide pos="2880"/>
      </p:guideLst>
    </p:cSldViewPr>
  </p:slideViewPr>
  <p:outlineViewPr>
    <p:cViewPr>
      <p:scale>
        <a:sx n="33" d="100"/>
        <a:sy n="33" d="100"/>
      </p:scale>
      <p:origin x="0" y="8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010"/>
    </p:cViewPr>
  </p:sorterViewPr>
  <p:notesViewPr>
    <p:cSldViewPr snapToGrid="0">
      <p:cViewPr varScale="1">
        <p:scale>
          <a:sx n="54" d="100"/>
          <a:sy n="54" d="100"/>
        </p:scale>
        <p:origin x="-2802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GARD Budget (M$)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53.9</c:v>
                </c:pt>
                <c:pt idx="1">
                  <c:v>44.3</c:v>
                </c:pt>
                <c:pt idx="2">
                  <c:v>42.6</c:v>
                </c:pt>
                <c:pt idx="3">
                  <c:v>39.9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8B-4ADD-9784-8BA5F1BCB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Facility Ops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2017*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34.4</c:v>
                </c:pt>
                <c:pt idx="1">
                  <c:v>30.5</c:v>
                </c:pt>
                <c:pt idx="2">
                  <c:v>26.5</c:v>
                </c:pt>
                <c:pt idx="3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8B-4ADD-9784-8BA5F1BCB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2017*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1.6</c:v>
                </c:pt>
                <c:pt idx="1">
                  <c:v>1.6</c:v>
                </c:pt>
                <c:pt idx="2">
                  <c:v>1.5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8B-4ADD-9784-8BA5F1BCB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078144"/>
        <c:axId val="221078536"/>
      </c:barChart>
      <c:catAx>
        <c:axId val="2210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078536"/>
        <c:crosses val="autoZero"/>
        <c:auto val="1"/>
        <c:lblAlgn val="ctr"/>
        <c:lblOffset val="100"/>
        <c:noMultiLvlLbl val="0"/>
      </c:catAx>
      <c:valAx>
        <c:axId val="22107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07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>
            <a:lvl1pPr defTabSz="912679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2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>
            <a:lvl1pPr algn="r" defTabSz="912679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2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2" rIns="91345" bIns="45672" numCol="1" anchor="b" anchorCtr="0" compatLnSpc="1">
            <a:prstTxWarp prst="textNoShape">
              <a:avLst/>
            </a:prstTxWarp>
          </a:bodyPr>
          <a:lstStyle>
            <a:lvl1pPr defTabSz="912679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1582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2" rIns="91345" bIns="45672" numCol="1" anchor="b" anchorCtr="0" compatLnSpc="1">
            <a:prstTxWarp prst="textNoShape">
              <a:avLst/>
            </a:prstTxWarp>
          </a:bodyPr>
          <a:lstStyle>
            <a:lvl1pPr algn="r" defTabSz="912679" eaLnBrk="1" hangingPunct="1">
              <a:defRPr sz="1200" b="0"/>
            </a:lvl1pPr>
          </a:lstStyle>
          <a:p>
            <a:pPr>
              <a:defRPr/>
            </a:pPr>
            <a:fld id="{15A86A32-F0BE-4913-8151-0867FA089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8" rIns="92158" bIns="46078" numCol="1" anchor="t" anchorCtr="0" compatLnSpc="1">
            <a:prstTxWarp prst="textNoShape">
              <a:avLst/>
            </a:prstTxWarp>
          </a:bodyPr>
          <a:lstStyle>
            <a:lvl1pPr defTabSz="920615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2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8" rIns="92158" bIns="46078" numCol="1" anchor="t" anchorCtr="0" compatLnSpc="1">
            <a:prstTxWarp prst="textNoShape">
              <a:avLst/>
            </a:prstTxWarp>
          </a:bodyPr>
          <a:lstStyle>
            <a:lvl1pPr algn="r" defTabSz="920615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0"/>
            <a:ext cx="560768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8" rIns="92158" bIns="46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582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8" rIns="92158" bIns="46078" numCol="1" anchor="b" anchorCtr="0" compatLnSpc="1">
            <a:prstTxWarp prst="textNoShape">
              <a:avLst/>
            </a:prstTxWarp>
          </a:bodyPr>
          <a:lstStyle>
            <a:lvl1pPr defTabSz="920615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1582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8" rIns="92158" bIns="46078" numCol="1" anchor="b" anchorCtr="0" compatLnSpc="1">
            <a:prstTxWarp prst="textNoShape">
              <a:avLst/>
            </a:prstTxWarp>
          </a:bodyPr>
          <a:lstStyle>
            <a:lvl1pPr algn="r" defTabSz="920615" eaLnBrk="1" hangingPunct="1">
              <a:defRPr sz="1200" b="0"/>
            </a:lvl1pPr>
          </a:lstStyle>
          <a:p>
            <a:pPr>
              <a:defRPr/>
            </a:pPr>
            <a:fld id="{B79AFF30-1815-4E85-9243-ABD4123A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84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033E8-C637-45F5-8CEF-9495C9E6CA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5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F6636"/>
                </a:solidFill>
              </a:rPr>
              <a:t>DOE Accelerator R&amp;D at HEPAP - 12/10/2015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sz="4000" b="1" kern="1200" cap="all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56929663-6CA7-4931-8F5D-849FE6A4CD44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F6636"/>
                </a:solidFill>
              </a:rPr>
              <a:t>DOE Accelerator R&amp;D at HEPAP - 12/10/2015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042917"/>
            <a:ext cx="9144000" cy="811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52400" y="866776"/>
            <a:ext cx="8839199" cy="563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8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b="1"/>
              <a:t>DOE Accelerator R&amp;D at HEPAP - 12/10/2015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2252C86A-56CA-C846-AB85-01C4489D8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0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DOE Accelerator R&amp;D at HEPAP - 12/10/2015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42B4-63F8-3749-8A9F-29B7B746D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66776"/>
            <a:ext cx="8839199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F6636"/>
                </a:solidFill>
              </a:rPr>
              <a:t>DOE Accelerator R&amp;D at HEPAP - 12/10/2015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CA2777-A89F-4130-B308-73BB65955918}" type="slidenum">
              <a:rPr lang="en-US" smtClean="0">
                <a:solidFill>
                  <a:srgbClr val="0F663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70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7" r:id="rId3"/>
    <p:sldLayoutId id="2147483818" r:id="rId4"/>
    <p:sldLayoutId id="2147483820" r:id="rId5"/>
    <p:sldLayoutId id="2147483821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0663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0070C0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accent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energy.gov/~/media/hep/pdf/Reports/MagnetDevelopmentProgramPlan.pdf" TargetMode="External"/><Relationship Id="rId2" Type="http://schemas.openxmlformats.org/officeDocument/2006/relationships/hyperlink" Target="http://science.energy.gov/hep/community-resources/repor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cience.energy.gov/hep/community-resources/report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40481"/>
            <a:ext cx="6400800" cy="2798064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HEPAP Meeting</a:t>
            </a:r>
          </a:p>
          <a:p>
            <a:r>
              <a:rPr lang="en-US" i="1" dirty="0"/>
              <a:t>June 5, 2017</a:t>
            </a:r>
          </a:p>
          <a:p>
            <a:endParaRPr lang="en-US" dirty="0"/>
          </a:p>
          <a:p>
            <a:r>
              <a:rPr lang="en-US" dirty="0"/>
              <a:t>L.K. Len</a:t>
            </a:r>
          </a:p>
          <a:p>
            <a:r>
              <a:rPr lang="en-US" dirty="0"/>
              <a:t>Research and Technology Division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Office of High Energy Physics</a:t>
            </a:r>
          </a:p>
          <a:p>
            <a:r>
              <a:rPr lang="en-US" dirty="0"/>
              <a:t>Office of Science, U.S. Department of Energy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4267" y="216426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GARD Summary and Prospects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983410"/>
            <a:ext cx="7781026" cy="5142753"/>
          </a:xfrm>
        </p:spPr>
        <p:txBody>
          <a:bodyPr/>
          <a:lstStyle/>
          <a:p>
            <a:r>
              <a:rPr lang="en-US" dirty="0"/>
              <a:t>GARD is facing severe budgetary challenges</a:t>
            </a:r>
          </a:p>
          <a:p>
            <a:r>
              <a:rPr lang="en-US" dirty="0"/>
              <a:t>Tools and Process are in place to guide the program to best support HEP mission</a:t>
            </a:r>
          </a:p>
          <a:p>
            <a:r>
              <a:rPr lang="en-US" dirty="0"/>
              <a:t>Roadmaps developed for GARD research thrusts are already being used to align research efforts.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10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DOE HEP GARD at HEPAP - 6/5/2017</a:t>
            </a:r>
          </a:p>
        </p:txBody>
      </p:sp>
    </p:spTree>
    <p:extLst>
      <p:ext uri="{BB962C8B-B14F-4D97-AF65-F5344CB8AC3E}">
        <p14:creationId xmlns:p14="http://schemas.microsoft.com/office/powerpoint/2010/main" val="238716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2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DOE HEP GARD at HEPAP - 6/5/2017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86265" y="785004"/>
            <a:ext cx="8945592" cy="5463395"/>
          </a:xfrm>
        </p:spPr>
        <p:txBody>
          <a:bodyPr rIns="91440">
            <a:normAutofit lnSpcReduction="10000"/>
          </a:bodyPr>
          <a:lstStyle/>
          <a:p>
            <a:pPr marL="233363" indent="-233363" fontAlgn="t"/>
            <a:r>
              <a:rPr lang="en-US" dirty="0"/>
              <a:t>Implement HEPAP Accelerator R&amp;D Subpanel recommendations within budget and programmatic constraints. </a:t>
            </a:r>
          </a:p>
          <a:p>
            <a:pPr marL="233363" indent="-233363" fontAlgn="t"/>
            <a:r>
              <a:rPr lang="en-US" dirty="0">
                <a:latin typeface="+mn-lt"/>
              </a:rPr>
              <a:t>Develop Research Roadmaps for all 5 Thrusts:</a:t>
            </a:r>
          </a:p>
          <a:p>
            <a:pPr marL="569913" indent="-222250" fontAlgn="t">
              <a:buFont typeface="Courier New" panose="02070309020205020404" pitchFamily="49" charset="0"/>
              <a:buChar char="o"/>
            </a:pPr>
            <a:r>
              <a:rPr lang="en-US" sz="2200" dirty="0"/>
              <a:t>Advanced Accelerator Concepts</a:t>
            </a:r>
          </a:p>
          <a:p>
            <a:pPr marL="914400" lvl="1" indent="-230188" fontAlgn="t">
              <a:buFont typeface="Wingdings" panose="05000000000000000000" pitchFamily="2" charset="2"/>
              <a:buChar char="Ø"/>
            </a:pPr>
            <a:r>
              <a:rPr lang="en-US" sz="1800" dirty="0"/>
              <a:t>Workshops held, reported published. </a:t>
            </a:r>
            <a:br>
              <a:rPr lang="en-US" sz="1800" dirty="0"/>
            </a:br>
            <a:r>
              <a:rPr lang="en-US" sz="1800" b="0" u="sng" dirty="0">
                <a:hlinkClick r:id="rId2"/>
              </a:rPr>
              <a:t>http://science.energy.gov/hep/community-</a:t>
            </a:r>
            <a:br>
              <a:rPr lang="en-US" sz="1800" b="0" u="sng" dirty="0">
                <a:hlinkClick r:id="rId2"/>
              </a:rPr>
            </a:br>
            <a:r>
              <a:rPr lang="en-US" sz="1800" b="0" u="sng" dirty="0">
                <a:hlinkClick r:id="rId2"/>
              </a:rPr>
              <a:t>resources/reports/</a:t>
            </a:r>
            <a:endParaRPr lang="en-US" sz="1800" b="0" dirty="0"/>
          </a:p>
          <a:p>
            <a:pPr marL="569913" indent="-222250" fontAlgn="t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Accelerator and Beam Physics</a:t>
            </a:r>
          </a:p>
          <a:p>
            <a:pPr marL="569913" indent="-222250" fontAlgn="t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Particle Sources and Targets</a:t>
            </a:r>
          </a:p>
          <a:p>
            <a:pPr marL="914400" lvl="1" indent="-230188" fontAlgn="t">
              <a:buFont typeface="Wingdings" panose="05000000000000000000" pitchFamily="2" charset="2"/>
              <a:buChar char="Ø"/>
            </a:pPr>
            <a:r>
              <a:rPr lang="en-US" sz="1800" dirty="0"/>
              <a:t>Preparatory workshop held at FNAL </a:t>
            </a:r>
            <a:br>
              <a:rPr lang="en-US" sz="1800" dirty="0"/>
            </a:br>
            <a:r>
              <a:rPr lang="en-US" sz="1800" dirty="0"/>
              <a:t>May 31—June 1, 2017</a:t>
            </a:r>
            <a:endParaRPr lang="en-US" sz="1800" dirty="0">
              <a:latin typeface="+mn-lt"/>
            </a:endParaRPr>
          </a:p>
          <a:p>
            <a:pPr marL="569913" indent="-222250" fontAlgn="t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RF Acceleration Technology (NC and SC RF)</a:t>
            </a:r>
          </a:p>
          <a:p>
            <a:pPr marL="914400" lvl="1" indent="-230188" fontAlgn="t">
              <a:buFont typeface="Wingdings" panose="05000000000000000000" pitchFamily="2" charset="2"/>
              <a:buChar char="Ø"/>
            </a:pPr>
            <a:r>
              <a:rPr lang="en-US" sz="1800" dirty="0"/>
              <a:t>Workshops held, report in final preparation stage.</a:t>
            </a:r>
            <a:r>
              <a:rPr lang="en-US" sz="1800" dirty="0">
                <a:latin typeface="+mn-lt"/>
              </a:rPr>
              <a:t> </a:t>
            </a:r>
          </a:p>
          <a:p>
            <a:pPr marL="569913" indent="-222250" fontAlgn="t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Superconducting Magnets and Materials</a:t>
            </a:r>
            <a:endParaRPr lang="en-US" sz="2000" dirty="0"/>
          </a:p>
          <a:p>
            <a:pPr marL="914400" lvl="1" indent="-230188" fontAlgn="t"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Workshop held, report published. </a:t>
            </a:r>
            <a:r>
              <a:rPr lang="en-US" sz="1800" b="0" dirty="0">
                <a:hlinkClick r:id="rId3"/>
              </a:rPr>
              <a:t>https://science.energy.gov/~/media/hep/pdf/Reports/MagnetDevelopmentProgramPlan.pdf</a:t>
            </a:r>
            <a:r>
              <a:rPr lang="en-US" sz="1800" b="0" dirty="0"/>
              <a:t> </a:t>
            </a:r>
            <a:endParaRPr lang="en-US" sz="1800" b="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529" r="2353" b="909"/>
          <a:stretch>
            <a:fillRect/>
          </a:stretch>
        </p:blipFill>
        <p:spPr bwMode="auto">
          <a:xfrm>
            <a:off x="6716835" y="1146563"/>
            <a:ext cx="2237242" cy="304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751">
            <a:off x="5778654" y="1888556"/>
            <a:ext cx="2083889" cy="269679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258">
            <a:off x="6779449" y="3086472"/>
            <a:ext cx="1889932" cy="24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17" y="829451"/>
            <a:ext cx="8859328" cy="54780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Multi-MW proton beam</a:t>
            </a:r>
          </a:p>
          <a:p>
            <a:pPr lvl="1"/>
            <a:r>
              <a:rPr lang="en-US" dirty="0"/>
              <a:t>Priority is completion and commissioning of PIP and R&amp;D for PIP-II</a:t>
            </a:r>
          </a:p>
          <a:p>
            <a:pPr lvl="1"/>
            <a:r>
              <a:rPr lang="en-US" dirty="0"/>
              <a:t>Progress has been slow due to overall funding constraints</a:t>
            </a:r>
          </a:p>
          <a:p>
            <a:r>
              <a:rPr lang="en-US" dirty="0"/>
              <a:t>Very high-energy </a:t>
            </a:r>
            <a:r>
              <a:rPr lang="en-US" i="1" dirty="0"/>
              <a:t>pp</a:t>
            </a:r>
            <a:r>
              <a:rPr lang="en-US" dirty="0"/>
              <a:t> collider</a:t>
            </a:r>
          </a:p>
          <a:p>
            <a:pPr lvl="1"/>
            <a:r>
              <a:rPr lang="en-US" dirty="0"/>
              <a:t>Priority is basic technology R&amp;D</a:t>
            </a:r>
          </a:p>
          <a:p>
            <a:pPr lvl="1"/>
            <a:r>
              <a:rPr lang="en-US" dirty="0"/>
              <a:t>Pursuing R&amp;D in coordination with CERN study</a:t>
            </a:r>
          </a:p>
          <a:p>
            <a:pPr lvl="1"/>
            <a:r>
              <a:rPr lang="en-US" dirty="0"/>
              <a:t>Funding-limited</a:t>
            </a:r>
          </a:p>
          <a:p>
            <a:r>
              <a:rPr lang="en-US" dirty="0" err="1"/>
              <a:t>Mutli-TeV</a:t>
            </a:r>
            <a:r>
              <a:rPr lang="en-US" dirty="0"/>
              <a:t> </a:t>
            </a:r>
            <a:r>
              <a:rPr lang="en-US" i="1" dirty="0" err="1"/>
              <a:t>e</a:t>
            </a:r>
            <a:r>
              <a:rPr lang="en-US" i="1" baseline="30000" dirty="0" err="1"/>
              <a:t>+</a:t>
            </a:r>
            <a:r>
              <a:rPr lang="en-US" i="1" dirty="0" err="1"/>
              <a:t>e</a:t>
            </a:r>
            <a:r>
              <a:rPr lang="en-US" i="1" baseline="30000" dirty="0"/>
              <a:t>-</a:t>
            </a:r>
            <a:r>
              <a:rPr lang="en-US" dirty="0"/>
              <a:t> collider</a:t>
            </a:r>
          </a:p>
          <a:p>
            <a:pPr lvl="1"/>
            <a:r>
              <a:rPr lang="en-US" dirty="0"/>
              <a:t>Plasma-</a:t>
            </a:r>
            <a:r>
              <a:rPr lang="en-US" dirty="0" err="1"/>
              <a:t>wakefield</a:t>
            </a:r>
            <a:r>
              <a:rPr lang="en-US" dirty="0"/>
              <a:t> technology, an element of the possible technology roadmap for a multi-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i="1" dirty="0" err="1"/>
              <a:t>e</a:t>
            </a:r>
            <a:r>
              <a:rPr lang="en-US" i="1" baseline="30000" dirty="0" err="1"/>
              <a:t>+</a:t>
            </a:r>
            <a:r>
              <a:rPr lang="en-US" i="1" dirty="0" err="1"/>
              <a:t>e</a:t>
            </a:r>
            <a:r>
              <a:rPr lang="en-US" i="1" baseline="30000" dirty="0"/>
              <a:t>- </a:t>
            </a:r>
            <a:r>
              <a:rPr lang="en-US" dirty="0"/>
              <a:t>collider, has been identified as a priority by the DOE Office of Science due to broader science impacts</a:t>
            </a:r>
          </a:p>
          <a:p>
            <a:pPr lvl="1"/>
            <a:r>
              <a:rPr lang="en-US" dirty="0"/>
              <a:t>Moving forward with R&amp;D</a:t>
            </a:r>
          </a:p>
          <a:p>
            <a:r>
              <a:rPr lang="en-US" dirty="0"/>
              <a:t>Far future R&amp;D</a:t>
            </a:r>
          </a:p>
          <a:p>
            <a:pPr lvl="1"/>
            <a:r>
              <a:rPr lang="en-US" dirty="0"/>
              <a:t>This effort is ongoing at approximately a constant level of funding</a:t>
            </a:r>
          </a:p>
          <a:p>
            <a:pPr lvl="1"/>
            <a:r>
              <a:rPr lang="en-US" dirty="0"/>
              <a:t>This was incorporated into, e.g., university comparative review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3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DOE HEP GARD at HEPAP - 6/5/2017</a:t>
            </a:r>
          </a:p>
        </p:txBody>
      </p:sp>
    </p:spTree>
    <p:extLst>
      <p:ext uri="{BB962C8B-B14F-4D97-AF65-F5344CB8AC3E}">
        <p14:creationId xmlns:p14="http://schemas.microsoft.com/office/powerpoint/2010/main" val="305661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 Budget Trend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4B2E3-7CDC-4972-8D42-2D141A8D5E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DOE HEP GARD at HEPAP - 6/5/2017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20054"/>
              </p:ext>
            </p:extLst>
          </p:nvPr>
        </p:nvGraphicFramePr>
        <p:xfrm>
          <a:off x="152400" y="866775"/>
          <a:ext cx="8839200" cy="525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7562" y="5961909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As of May 2017</a:t>
            </a:r>
          </a:p>
        </p:txBody>
      </p:sp>
    </p:spTree>
    <p:extLst>
      <p:ext uri="{BB962C8B-B14F-4D97-AF65-F5344CB8AC3E}">
        <p14:creationId xmlns:p14="http://schemas.microsoft.com/office/powerpoint/2010/main" val="22553619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66775"/>
            <a:ext cx="8839199" cy="5344243"/>
          </a:xfrm>
        </p:spPr>
        <p:txBody>
          <a:bodyPr/>
          <a:lstStyle/>
          <a:p>
            <a:r>
              <a:rPr lang="en-US" dirty="0"/>
              <a:t>Advanced Accelerator Concepts</a:t>
            </a:r>
          </a:p>
          <a:p>
            <a:pPr lvl="1"/>
            <a:r>
              <a:rPr lang="en-US" dirty="0"/>
              <a:t>FACET-II delayed: more difficult to align schedule with LCLS-II; slow down progress in PWFA and other user research</a:t>
            </a:r>
          </a:p>
          <a:p>
            <a:pPr lvl="1"/>
            <a:r>
              <a:rPr lang="en-US" dirty="0"/>
              <a:t>BELLA 2</a:t>
            </a:r>
            <a:r>
              <a:rPr lang="en-US" baseline="30000" dirty="0"/>
              <a:t>nd</a:t>
            </a:r>
            <a:r>
              <a:rPr lang="en-US" dirty="0"/>
              <a:t> beamline delayed: hold up 5GeV+5GeV staging</a:t>
            </a:r>
          </a:p>
          <a:p>
            <a:r>
              <a:rPr lang="en-US" dirty="0"/>
              <a:t>Accelerator and Beam Physics</a:t>
            </a:r>
          </a:p>
          <a:p>
            <a:pPr lvl="1"/>
            <a:r>
              <a:rPr lang="en-US" dirty="0"/>
              <a:t>FAST/IOTA at FNAL delayed for both e- and p beam research</a:t>
            </a:r>
          </a:p>
          <a:p>
            <a:r>
              <a:rPr lang="en-US" dirty="0"/>
              <a:t>Particle Sources and Targets</a:t>
            </a:r>
          </a:p>
          <a:p>
            <a:pPr lvl="1"/>
            <a:r>
              <a:rPr lang="en-US" dirty="0"/>
              <a:t>Unable to make needed additional critical investment in high power target development</a:t>
            </a:r>
          </a:p>
          <a:p>
            <a:r>
              <a:rPr lang="en-US" dirty="0"/>
              <a:t>RF Acceleration Technology</a:t>
            </a:r>
          </a:p>
          <a:p>
            <a:pPr lvl="1"/>
            <a:r>
              <a:rPr lang="en-US" dirty="0"/>
              <a:t>Slow down progress in SRF and RF sources innovation</a:t>
            </a:r>
          </a:p>
          <a:p>
            <a:r>
              <a:rPr lang="en-US" dirty="0"/>
              <a:t>Superconducting Magnets and Materials</a:t>
            </a:r>
          </a:p>
          <a:p>
            <a:pPr lvl="1"/>
            <a:r>
              <a:rPr lang="en-US" dirty="0"/>
              <a:t>Unable to carry out the U.S. MDP plan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Budget Impacts on GARD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5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DOE HEP GARD at HEPAP - 6/5/2017</a:t>
            </a:r>
          </a:p>
        </p:txBody>
      </p:sp>
    </p:spTree>
    <p:extLst>
      <p:ext uri="{BB962C8B-B14F-4D97-AF65-F5344CB8AC3E}">
        <p14:creationId xmlns:p14="http://schemas.microsoft.com/office/powerpoint/2010/main" val="133583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Beam intensity needs and challenges at FNAL</a:t>
            </a:r>
          </a:p>
          <a:p>
            <a:pPr marL="801688"/>
            <a:r>
              <a:rPr lang="en-US" dirty="0"/>
              <a:t>PIP-I and 700 kW goals achieved (2017)</a:t>
            </a:r>
          </a:p>
          <a:p>
            <a:pPr marL="801688"/>
            <a:r>
              <a:rPr lang="en-US" dirty="0"/>
              <a:t>900 kW -- PIP-I+ (~2022)</a:t>
            </a:r>
          </a:p>
          <a:p>
            <a:pPr marL="1258888" lvl="1" indent="-342900"/>
            <a:r>
              <a:rPr lang="en-US" dirty="0"/>
              <a:t>New target, improvements to existing </a:t>
            </a:r>
            <a:r>
              <a:rPr lang="en-US" dirty="0" err="1"/>
              <a:t>Linac</a:t>
            </a:r>
            <a:r>
              <a:rPr lang="en-US" dirty="0"/>
              <a:t>, Booster, Main Inj.</a:t>
            </a:r>
          </a:p>
          <a:p>
            <a:pPr marL="801688"/>
            <a:r>
              <a:rPr lang="en-US" dirty="0"/>
              <a:t>1.2 MW – PIP-II (Project)</a:t>
            </a:r>
          </a:p>
          <a:p>
            <a:pPr marL="1258888" lvl="1" indent="-342900"/>
            <a:r>
              <a:rPr lang="en-US" dirty="0"/>
              <a:t>Replace </a:t>
            </a:r>
            <a:r>
              <a:rPr lang="en-US" dirty="0" err="1"/>
              <a:t>Linac</a:t>
            </a:r>
            <a:r>
              <a:rPr lang="en-US" dirty="0"/>
              <a:t>, improvements to Booster, Main Inj.</a:t>
            </a:r>
          </a:p>
          <a:p>
            <a:pPr marL="801688"/>
            <a:r>
              <a:rPr lang="en-US" dirty="0"/>
              <a:t>2.4 MW – PIP-III (GARD)</a:t>
            </a:r>
          </a:p>
          <a:p>
            <a:pPr marL="1258888" lvl="1" indent="-342900"/>
            <a:r>
              <a:rPr lang="en-US" dirty="0"/>
              <a:t>Replace Booster (either a new RCS or an 8-GeV SRF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  <a:p>
            <a:pPr marL="801688" lvl="1" indent="-342900">
              <a:buNone/>
            </a:pPr>
            <a:endParaRPr lang="en-US" dirty="0"/>
          </a:p>
          <a:p>
            <a:pPr marL="801688"/>
            <a:r>
              <a:rPr lang="en-US" dirty="0"/>
              <a:t>Accelerator science challenges: stripping injection, space charge, low losses, beam instabilities, SRF and NCRF systems, target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GARD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6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DOE HEP GARD at HEPAP - 6/5/2017</a:t>
            </a:r>
          </a:p>
        </p:txBody>
      </p:sp>
    </p:spTree>
    <p:extLst>
      <p:ext uri="{BB962C8B-B14F-4D97-AF65-F5344CB8AC3E}">
        <p14:creationId xmlns:p14="http://schemas.microsoft.com/office/powerpoint/2010/main" val="93589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Challenges: Accelerator Science 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684808" y="751644"/>
            <a:ext cx="3330242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From Crawford HEPAP presentation - 12/10/2015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66776"/>
            <a:ext cx="5839209" cy="49853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Review of the United States Particle Accelerator School (USPAS)</a:t>
            </a:r>
          </a:p>
          <a:p>
            <a:pPr lvl="1"/>
            <a:r>
              <a:rPr lang="en-US" dirty="0"/>
              <a:t>Report presents a clear case that “USPAS effectively and efficiently serves the critical needs for accelerator workforce development and training in the U.S.”</a:t>
            </a:r>
          </a:p>
          <a:p>
            <a:r>
              <a:rPr lang="en-US" dirty="0"/>
              <a:t>HEP charged FNAL to prepare a new 5-year proposal for management of USPAS </a:t>
            </a:r>
          </a:p>
          <a:p>
            <a:pPr lvl="1"/>
            <a:r>
              <a:rPr lang="en-US" dirty="0"/>
              <a:t>Reviews were generally positive; iterating on management plan</a:t>
            </a:r>
          </a:p>
          <a:p>
            <a:r>
              <a:rPr lang="en-US" dirty="0"/>
              <a:t>Request for Information on Strengthening U.S. Academic Programs in Accelerator Science</a:t>
            </a:r>
          </a:p>
          <a:p>
            <a:pPr lvl="1"/>
            <a:r>
              <a:rPr lang="en-US" dirty="0"/>
              <a:t>Sought community input on:</a:t>
            </a:r>
          </a:p>
          <a:p>
            <a:pPr lvl="2"/>
            <a:r>
              <a:rPr lang="en-US" dirty="0"/>
              <a:t>Increasing the academic recognition of acc. science</a:t>
            </a:r>
          </a:p>
          <a:p>
            <a:pPr lvl="2"/>
            <a:r>
              <a:rPr lang="en-US" dirty="0"/>
              <a:t>Integrating university and national laboratory roles</a:t>
            </a:r>
          </a:p>
          <a:p>
            <a:pPr lvl="2"/>
            <a:r>
              <a:rPr lang="en-US" dirty="0"/>
              <a:t>Mechanisms to strengthen academic acc. science</a:t>
            </a:r>
          </a:p>
          <a:p>
            <a:pPr lvl="1"/>
            <a:r>
              <a:rPr lang="en-US" dirty="0"/>
              <a:t>21 responses received are available at:</a:t>
            </a:r>
          </a:p>
          <a:p>
            <a:pPr lvl="2"/>
            <a:r>
              <a:rPr lang="en-US" dirty="0">
                <a:hlinkClick r:id="rId2"/>
              </a:rPr>
              <a:t>http://science.energy.gov/hep/community-resources/reports/</a:t>
            </a:r>
            <a:endParaRPr lang="en-US" dirty="0"/>
          </a:p>
          <a:p>
            <a:pPr lvl="1"/>
            <a:r>
              <a:rPr lang="en-US" dirty="0"/>
              <a:t>Responses emphasized the central importance of USPAS to academic training in accelerator science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917">
            <a:off x="6206456" y="1524222"/>
            <a:ext cx="2548027" cy="3294993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55448" y="5719393"/>
            <a:ext cx="8607971" cy="779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0070C0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900" dirty="0">
                <a:solidFill>
                  <a:schemeClr val="tx2"/>
                </a:solidFill>
              </a:rPr>
              <a:t>It is clear that USPAS plays a central role in the training of accelerator scientists in the U.S., and we are investigating complementary ways to strengthen academic accelerator science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124200" y="6357064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F6636"/>
                </a:solidFill>
              </a:rPr>
              <a:t>DOE HEP GARD at HEPAP - 6/5/2017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678866">
            <a:off x="1944473" y="1806223"/>
            <a:ext cx="416812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>
                <a:ln/>
                <a:solidFill>
                  <a:schemeClr val="accent3"/>
                </a:solidFill>
              </a:rPr>
              <a:t>Done, but declining GARD</a:t>
            </a:r>
          </a:p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budget may cause problem</a:t>
            </a:r>
          </a:p>
        </p:txBody>
      </p:sp>
      <p:sp>
        <p:nvSpPr>
          <p:cNvPr id="10" name="Rectangle 9"/>
          <p:cNvSpPr/>
          <p:nvPr/>
        </p:nvSpPr>
        <p:spPr>
          <a:xfrm rot="20678866">
            <a:off x="1223659" y="3566012"/>
            <a:ext cx="502317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>
                <a:ln/>
                <a:solidFill>
                  <a:schemeClr val="accent3"/>
                </a:solidFill>
              </a:rPr>
              <a:t>Done. Information will guide our</a:t>
            </a:r>
          </a:p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accelerator traineeship FOA.</a:t>
            </a:r>
          </a:p>
        </p:txBody>
      </p:sp>
    </p:spTree>
    <p:extLst>
      <p:ext uri="{BB962C8B-B14F-4D97-AF65-F5344CB8AC3E}">
        <p14:creationId xmlns:p14="http://schemas.microsoft.com/office/powerpoint/2010/main" val="33519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all the GARD thrust research roadmaps and use them to focus and guide the program</a:t>
            </a:r>
          </a:p>
          <a:p>
            <a:r>
              <a:rPr lang="en-US" dirty="0"/>
              <a:t>Use data from Laboratory Optimization process (ongoing) to further prioritize GARD efforts</a:t>
            </a:r>
          </a:p>
          <a:p>
            <a:r>
              <a:rPr lang="en-US" dirty="0"/>
              <a:t>Ensure GARD accelerator facilities are used to its fullest extent, maximizing their science output together with their users/collaborators.</a:t>
            </a:r>
          </a:p>
          <a:p>
            <a:r>
              <a:rPr lang="en-US" dirty="0"/>
              <a:t>Strengthen coordination with the NSF Accelerator Science Program, DOE Accelerator Stewardship (Track 2) Program, BES, NP and FES</a:t>
            </a:r>
          </a:p>
          <a:p>
            <a:r>
              <a:rPr lang="en-US" dirty="0"/>
              <a:t>Continue to make the best utilization of GARD resources, adjusting as necessary, to support the P5 strategic plan for HEP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8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DOE HEP GARD at HEPAP - 6/5/2017</a:t>
            </a:r>
          </a:p>
        </p:txBody>
      </p:sp>
    </p:spTree>
    <p:extLst>
      <p:ext uri="{BB962C8B-B14F-4D97-AF65-F5344CB8AC3E}">
        <p14:creationId xmlns:p14="http://schemas.microsoft.com/office/powerpoint/2010/main" val="152025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Roadmap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9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257800" cy="365125"/>
          </a:xfrm>
        </p:spPr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DOE HEP GARD at HEPAP - 6/5/2017</a:t>
            </a:r>
          </a:p>
        </p:txBody>
      </p:sp>
      <p:pic>
        <p:nvPicPr>
          <p:cNvPr id="7" name="Picture 6" descr="road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04" y="1225600"/>
            <a:ext cx="6366991" cy="47278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734" y="1428808"/>
            <a:ext cx="3077589" cy="974614"/>
            <a:chOff x="160871" y="1428808"/>
            <a:chExt cx="3077589" cy="974614"/>
          </a:xfrm>
        </p:grpSpPr>
        <p:sp>
          <p:nvSpPr>
            <p:cNvPr id="9" name="Shape 553"/>
            <p:cNvSpPr/>
            <p:nvPr/>
          </p:nvSpPr>
          <p:spPr>
            <a:xfrm>
              <a:off x="2451079" y="2006600"/>
              <a:ext cx="787381" cy="396822"/>
            </a:xfrm>
            <a:prstGeom prst="line">
              <a:avLst/>
            </a:prstGeom>
            <a:ln w="12700" cmpd="sng">
              <a:solidFill>
                <a:srgbClr val="E32400"/>
              </a:solidFill>
              <a:miter lim="400000"/>
              <a:headEnd type="stealth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871" y="1471143"/>
              <a:ext cx="23071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Improving speed &amp; efficiency of computation (INF&amp;RNO, </a:t>
              </a:r>
              <a:r>
                <a:rPr lang="en-US" sz="1200" dirty="0" err="1"/>
                <a:t>WarpX</a:t>
              </a:r>
              <a:r>
                <a:rPr lang="en-US" sz="1200" dirty="0"/>
                <a:t>, FBPIC, etc.) </a:t>
              </a:r>
            </a:p>
          </p:txBody>
        </p:sp>
        <p:sp>
          <p:nvSpPr>
            <p:cNvPr id="11" name="Rounded Rectangle 47"/>
            <p:cNvSpPr/>
            <p:nvPr/>
          </p:nvSpPr>
          <p:spPr>
            <a:xfrm>
              <a:off x="160871" y="1428808"/>
              <a:ext cx="2269066" cy="780999"/>
            </a:xfrm>
            <a:prstGeom prst="round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31415" y="2556933"/>
            <a:ext cx="3397252" cy="523220"/>
            <a:chOff x="5831415" y="2556933"/>
            <a:chExt cx="3397252" cy="523220"/>
          </a:xfrm>
        </p:grpSpPr>
        <p:grpSp>
          <p:nvGrpSpPr>
            <p:cNvPr id="13" name="Group 12"/>
            <p:cNvGrpSpPr/>
            <p:nvPr/>
          </p:nvGrpSpPr>
          <p:grpSpPr>
            <a:xfrm>
              <a:off x="5831415" y="2556933"/>
              <a:ext cx="3397252" cy="461665"/>
              <a:chOff x="5831415" y="2556933"/>
              <a:chExt cx="3397252" cy="461665"/>
            </a:xfrm>
          </p:grpSpPr>
          <p:sp>
            <p:nvSpPr>
              <p:cNvPr id="15" name="Shape 553"/>
              <p:cNvSpPr/>
              <p:nvPr/>
            </p:nvSpPr>
            <p:spPr>
              <a:xfrm flipH="1" flipV="1">
                <a:off x="5831415" y="2771167"/>
                <a:ext cx="687919" cy="0"/>
              </a:xfrm>
              <a:prstGeom prst="line">
                <a:avLst/>
              </a:prstGeom>
              <a:ln w="12700" cmpd="sng">
                <a:solidFill>
                  <a:srgbClr val="E32400"/>
                </a:solidFill>
                <a:miter lim="400000"/>
                <a:headEnd type="stealth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10867" y="2556933"/>
                <a:ext cx="2717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Develop methods for positron creation and capture at BELLA </a:t>
                </a:r>
              </a:p>
            </p:txBody>
          </p:sp>
        </p:grpSp>
        <p:sp>
          <p:nvSpPr>
            <p:cNvPr id="14" name="Rounded Rectangle 50"/>
            <p:cNvSpPr/>
            <p:nvPr/>
          </p:nvSpPr>
          <p:spPr>
            <a:xfrm>
              <a:off x="6510867" y="2572832"/>
              <a:ext cx="2421466" cy="507321"/>
            </a:xfrm>
            <a:prstGeom prst="round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267" y="2251022"/>
            <a:ext cx="3086057" cy="934519"/>
            <a:chOff x="59267" y="2251022"/>
            <a:chExt cx="3086057" cy="934519"/>
          </a:xfrm>
        </p:grpSpPr>
        <p:grpSp>
          <p:nvGrpSpPr>
            <p:cNvPr id="18" name="Group 17"/>
            <p:cNvGrpSpPr/>
            <p:nvPr/>
          </p:nvGrpSpPr>
          <p:grpSpPr>
            <a:xfrm>
              <a:off x="59267" y="2251022"/>
              <a:ext cx="3086057" cy="934519"/>
              <a:chOff x="59267" y="2251022"/>
              <a:chExt cx="3086057" cy="934519"/>
            </a:xfrm>
          </p:grpSpPr>
          <p:sp>
            <p:nvSpPr>
              <p:cNvPr id="20" name="Shape 553"/>
              <p:cNvSpPr/>
              <p:nvPr/>
            </p:nvSpPr>
            <p:spPr>
              <a:xfrm>
                <a:off x="2328334" y="2556933"/>
                <a:ext cx="816990" cy="83555"/>
              </a:xfrm>
              <a:prstGeom prst="line">
                <a:avLst/>
              </a:prstGeom>
              <a:ln w="12700" cmpd="sng">
                <a:solidFill>
                  <a:srgbClr val="E32400"/>
                </a:solidFill>
                <a:miter lim="400000"/>
                <a:headEnd type="stealth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0407" y="2251022"/>
                <a:ext cx="22775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1200" dirty="0"/>
                  <a:t>Understanding laser propagation physics  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/>
                  <a:t>Modeling BELLA </a:t>
                </a:r>
                <a:r>
                  <a:rPr lang="en-US" sz="1200" dirty="0" err="1"/>
                  <a:t>expts</a:t>
                </a:r>
                <a:r>
                  <a:rPr lang="en-US" sz="1200" dirty="0"/>
                  <a:t>.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/>
                  <a:t>3D MHD cap modeling   </a:t>
                </a:r>
              </a:p>
            </p:txBody>
          </p:sp>
          <p:sp>
            <p:nvSpPr>
              <p:cNvPr id="22" name="Rounded Rectangle 48"/>
              <p:cNvSpPr/>
              <p:nvPr/>
            </p:nvSpPr>
            <p:spPr>
              <a:xfrm>
                <a:off x="59267" y="2267956"/>
                <a:ext cx="2269066" cy="917585"/>
              </a:xfrm>
              <a:prstGeom prst="roundRect">
                <a:avLst/>
              </a:prstGeom>
              <a:noFill/>
              <a:ln w="127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Shape 553"/>
            <p:cNvSpPr/>
            <p:nvPr/>
          </p:nvSpPr>
          <p:spPr>
            <a:xfrm flipV="1">
              <a:off x="2307140" y="2963332"/>
              <a:ext cx="838183" cy="0"/>
            </a:xfrm>
            <a:prstGeom prst="line">
              <a:avLst/>
            </a:prstGeom>
            <a:ln w="12700" cmpd="sng">
              <a:solidFill>
                <a:srgbClr val="E32400"/>
              </a:solidFill>
              <a:miter lim="400000"/>
              <a:headEnd type="stealth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4005" y="2971798"/>
            <a:ext cx="2891318" cy="843845"/>
            <a:chOff x="254005" y="2971798"/>
            <a:chExt cx="2891318" cy="843845"/>
          </a:xfrm>
        </p:grpSpPr>
        <p:sp>
          <p:nvSpPr>
            <p:cNvPr id="24" name="Shape 553"/>
            <p:cNvSpPr/>
            <p:nvPr/>
          </p:nvSpPr>
          <p:spPr>
            <a:xfrm flipV="1">
              <a:off x="2201333" y="2971798"/>
              <a:ext cx="943990" cy="423331"/>
            </a:xfrm>
            <a:prstGeom prst="line">
              <a:avLst/>
            </a:prstGeom>
            <a:ln w="12700" cmpd="sng">
              <a:solidFill>
                <a:srgbClr val="E32400"/>
              </a:solidFill>
              <a:miter lim="400000"/>
              <a:headEnd type="stealth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5168" y="3292422"/>
              <a:ext cx="17483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Develop compact beam stage coupling</a:t>
              </a:r>
            </a:p>
          </p:txBody>
        </p:sp>
        <p:sp>
          <p:nvSpPr>
            <p:cNvPr id="26" name="Rounded Rectangle 52"/>
            <p:cNvSpPr/>
            <p:nvPr/>
          </p:nvSpPr>
          <p:spPr>
            <a:xfrm>
              <a:off x="254005" y="3279933"/>
              <a:ext cx="1871125" cy="535710"/>
            </a:xfrm>
            <a:prstGeom prst="round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937" y="3420532"/>
            <a:ext cx="2802472" cy="1462106"/>
            <a:chOff x="143937" y="3420532"/>
            <a:chExt cx="2802472" cy="1462106"/>
          </a:xfrm>
        </p:grpSpPr>
        <p:sp>
          <p:nvSpPr>
            <p:cNvPr id="28" name="Shape 553"/>
            <p:cNvSpPr/>
            <p:nvPr/>
          </p:nvSpPr>
          <p:spPr>
            <a:xfrm flipV="1">
              <a:off x="2290223" y="3420532"/>
              <a:ext cx="656186" cy="541868"/>
            </a:xfrm>
            <a:prstGeom prst="line">
              <a:avLst/>
            </a:prstGeom>
            <a:ln w="12700" cmpd="sng">
              <a:solidFill>
                <a:srgbClr val="E32400"/>
              </a:solidFill>
              <a:miter lim="400000"/>
              <a:headEnd type="stealth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2400" y="3928532"/>
              <a:ext cx="26246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Explore novel injection methods (ionization injection, laser-triggered injection, density gradients, etc.) </a:t>
              </a:r>
            </a:p>
          </p:txBody>
        </p:sp>
        <p:sp>
          <p:nvSpPr>
            <p:cNvPr id="30" name="Rounded Rectangle 53"/>
            <p:cNvSpPr/>
            <p:nvPr/>
          </p:nvSpPr>
          <p:spPr>
            <a:xfrm>
              <a:off x="143937" y="3973685"/>
              <a:ext cx="2616138" cy="908953"/>
            </a:xfrm>
            <a:prstGeom prst="round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469" y="4783665"/>
            <a:ext cx="3234272" cy="1085095"/>
            <a:chOff x="-8469" y="4783665"/>
            <a:chExt cx="3234272" cy="1085095"/>
          </a:xfrm>
        </p:grpSpPr>
        <p:sp>
          <p:nvSpPr>
            <p:cNvPr id="32" name="Shape 553"/>
            <p:cNvSpPr/>
            <p:nvPr/>
          </p:nvSpPr>
          <p:spPr>
            <a:xfrm flipV="1">
              <a:off x="2569617" y="4783665"/>
              <a:ext cx="656186" cy="381001"/>
            </a:xfrm>
            <a:prstGeom prst="line">
              <a:avLst/>
            </a:prstGeom>
            <a:ln w="12700" cmpd="sng">
              <a:solidFill>
                <a:srgbClr val="E32400"/>
              </a:solidFill>
              <a:miter lim="400000"/>
              <a:headEnd type="stealth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8469" y="5113867"/>
              <a:ext cx="27855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200" dirty="0"/>
                <a:t>Ion motion in bubble regime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dirty="0"/>
                <a:t>Hosing in quasi-linear regime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dirty="0"/>
                <a:t>Non-uniform LPA stages   </a:t>
              </a:r>
            </a:p>
          </p:txBody>
        </p:sp>
        <p:sp>
          <p:nvSpPr>
            <p:cNvPr id="34" name="Rounded Rectangle 54"/>
            <p:cNvSpPr/>
            <p:nvPr/>
          </p:nvSpPr>
          <p:spPr>
            <a:xfrm>
              <a:off x="4204" y="5088464"/>
              <a:ext cx="2616138" cy="780296"/>
            </a:xfrm>
            <a:prstGeom prst="round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57854" y="2773731"/>
            <a:ext cx="3684567" cy="896701"/>
            <a:chOff x="5683255" y="2773731"/>
            <a:chExt cx="3684567" cy="896701"/>
          </a:xfrm>
        </p:grpSpPr>
        <p:grpSp>
          <p:nvGrpSpPr>
            <p:cNvPr id="36" name="Group 35"/>
            <p:cNvGrpSpPr/>
            <p:nvPr/>
          </p:nvGrpSpPr>
          <p:grpSpPr>
            <a:xfrm>
              <a:off x="5831415" y="2773731"/>
              <a:ext cx="3536407" cy="896701"/>
              <a:chOff x="5856816" y="2773731"/>
              <a:chExt cx="3536407" cy="89670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949425" y="3156358"/>
                <a:ext cx="34437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buFont typeface="Arial"/>
                  <a:buChar char="•"/>
                </a:pPr>
                <a:r>
                  <a:rPr lang="en-US" sz="1200" dirty="0"/>
                  <a:t>Plasma </a:t>
                </a:r>
                <a:r>
                  <a:rPr lang="en-US" sz="1200" dirty="0" err="1"/>
                  <a:t>undulator</a:t>
                </a:r>
                <a:r>
                  <a:rPr lang="en-US" sz="1200" dirty="0"/>
                  <a:t> for compact cooling</a:t>
                </a:r>
              </a:p>
              <a:p>
                <a:pPr marL="180000" indent="-180000">
                  <a:buFont typeface="Arial"/>
                  <a:buChar char="•"/>
                </a:pPr>
                <a:r>
                  <a:rPr lang="en-US" sz="1200" dirty="0"/>
                  <a:t>Laser-driven plasma lens for final focus</a:t>
                </a: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856816" y="2773731"/>
                <a:ext cx="3321056" cy="896701"/>
                <a:chOff x="5856816" y="2773731"/>
                <a:chExt cx="3321056" cy="896701"/>
              </a:xfrm>
            </p:grpSpPr>
            <p:sp>
              <p:nvSpPr>
                <p:cNvPr id="40" name="Shape 553"/>
                <p:cNvSpPr/>
                <p:nvPr/>
              </p:nvSpPr>
              <p:spPr>
                <a:xfrm flipH="1" flipV="1">
                  <a:off x="5856816" y="2773731"/>
                  <a:ext cx="433918" cy="431398"/>
                </a:xfrm>
                <a:prstGeom prst="line">
                  <a:avLst/>
                </a:prstGeom>
                <a:ln w="12700" cmpd="sng">
                  <a:solidFill>
                    <a:srgbClr val="E32400"/>
                  </a:solidFill>
                  <a:miter lim="400000"/>
                  <a:headEnd type="stealth"/>
                </a:ln>
              </p:spPr>
              <p:txBody>
                <a:bodyPr lIns="50800" tIns="50800" rIns="50800" bIns="50800" anchor="ctr"/>
                <a:lstStyle/>
                <a:p>
                  <a:endParaRPr/>
                </a:p>
              </p:txBody>
            </p:sp>
            <p:sp>
              <p:nvSpPr>
                <p:cNvPr id="41" name="Rounded Rectangle 51"/>
                <p:cNvSpPr/>
                <p:nvPr/>
              </p:nvSpPr>
              <p:spPr>
                <a:xfrm>
                  <a:off x="5975354" y="3163111"/>
                  <a:ext cx="3202518" cy="507321"/>
                </a:xfrm>
                <a:prstGeom prst="roundRect">
                  <a:avLst/>
                </a:prstGeom>
                <a:noFill/>
                <a:ln w="127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" name="Shape 553"/>
            <p:cNvSpPr/>
            <p:nvPr/>
          </p:nvSpPr>
          <p:spPr>
            <a:xfrm flipH="1">
              <a:off x="5683255" y="3462865"/>
              <a:ext cx="397924" cy="139831"/>
            </a:xfrm>
            <a:prstGeom prst="line">
              <a:avLst/>
            </a:prstGeom>
            <a:ln w="12700" cmpd="sng">
              <a:solidFill>
                <a:srgbClr val="E32400"/>
              </a:solidFill>
              <a:miter lim="400000"/>
              <a:headEnd type="stealth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5169" y="787388"/>
            <a:ext cx="88519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6737"/>
                </a:solidFill>
              </a:rPr>
              <a:t>From: LPA collider studies (LBNL Institutional Review presentation, Schroeder) </a:t>
            </a:r>
          </a:p>
        </p:txBody>
      </p:sp>
    </p:spTree>
    <p:extLst>
      <p:ext uri="{BB962C8B-B14F-4D97-AF65-F5344CB8AC3E}">
        <p14:creationId xmlns:p14="http://schemas.microsoft.com/office/powerpoint/2010/main" val="15436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OE Office of Science Colors">
      <a:dk1>
        <a:srgbClr val="000000"/>
      </a:dk1>
      <a:lt1>
        <a:srgbClr val="FFFFFF"/>
      </a:lt1>
      <a:dk2>
        <a:srgbClr val="0F6636"/>
      </a:dk2>
      <a:lt2>
        <a:srgbClr val="FFFFFF"/>
      </a:lt2>
      <a:accent1>
        <a:srgbClr val="0F6636"/>
      </a:accent1>
      <a:accent2>
        <a:srgbClr val="F3C727"/>
      </a:accent2>
      <a:accent3>
        <a:srgbClr val="C0504D"/>
      </a:accent3>
      <a:accent4>
        <a:srgbClr val="1F4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859</Words>
  <Application>Microsoft Office PowerPoint</Application>
  <PresentationFormat>On-screen Show (4:3)</PresentationFormat>
  <Paragraphs>123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Office Theme</vt:lpstr>
      <vt:lpstr>GARD Summary and Prospects</vt:lpstr>
      <vt:lpstr>GARD Strategy</vt:lpstr>
      <vt:lpstr>HEP Strategy</vt:lpstr>
      <vt:lpstr>GARD Budget Trend</vt:lpstr>
      <vt:lpstr>Potential Budget Impacts on GARD</vt:lpstr>
      <vt:lpstr>Other GARD Challenges</vt:lpstr>
      <vt:lpstr>Other Challenges: Accelerator Science Training</vt:lpstr>
      <vt:lpstr>GARD Measures</vt:lpstr>
      <vt:lpstr>Research Roadmap in Action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2015-04-03T21:19:10Z</dcterms:created>
  <dcterms:modified xsi:type="dcterms:W3CDTF">2017-06-05T14:04:59Z</dcterms:modified>
</cp:coreProperties>
</file>