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sldIdLst>
    <p:sldId id="260" r:id="rId2"/>
    <p:sldId id="263" r:id="rId3"/>
    <p:sldId id="264" r:id="rId4"/>
    <p:sldId id="265" r:id="rId5"/>
    <p:sldId id="270" r:id="rId6"/>
    <p:sldId id="266" r:id="rId7"/>
    <p:sldId id="267" r:id="rId8"/>
    <p:sldId id="269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B0CCF-3CA5-4419-AFD7-1BCE112D83E3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9519E-802F-4997-AEE9-065B0CFB6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7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033E8-C637-45F5-8CEF-9495C9E6CA4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 anchor="ctr" anchorCtr="0"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20574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9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>
                <a:solidFill>
                  <a:srgbClr val="0F6636"/>
                </a:solidFill>
              </a:rPr>
              <a:pPr/>
              <a:t>‹#›</a:t>
            </a:fld>
            <a:endParaRPr lang="en-US">
              <a:solidFill>
                <a:srgbClr val="0F6636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F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F663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>
                <a:solidFill>
                  <a:srgbClr val="0F6636"/>
                </a:solidFill>
              </a:rPr>
              <a:pPr/>
              <a:t>‹#›</a:t>
            </a:fld>
            <a:endParaRPr lang="en-US" dirty="0">
              <a:solidFill>
                <a:srgbClr val="0F6636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5867400"/>
            <a:ext cx="9129486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866776"/>
            <a:ext cx="8839199" cy="5610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566864" y="65040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CA2777-A89F-4130-B308-73BB65955918}" type="slidenum">
              <a:rPr lang="en-US" smtClean="0">
                <a:solidFill>
                  <a:srgbClr val="0F6636"/>
                </a:solidFill>
              </a:rPr>
              <a:pPr/>
              <a:t>‹#›</a:t>
            </a:fld>
            <a:endParaRPr lang="en-US" dirty="0">
              <a:solidFill>
                <a:srgbClr val="0F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0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lang="en-US" sz="4000" b="1" kern="1200" cap="all" baseline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Arial" pitchFamily="34" charset="0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9663-6CA7-4931-8F5D-849FE6A4CD44}" type="slidenum">
              <a:rPr lang="en-US">
                <a:solidFill>
                  <a:srgbClr val="0F663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F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8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>
                <a:solidFill>
                  <a:srgbClr val="0F663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F6636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F6636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6042917"/>
            <a:ext cx="9144000" cy="811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566864" y="65040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CA2777-A89F-4130-B308-73BB65955918}" type="slidenum">
              <a:rPr lang="en-US" smtClean="0">
                <a:solidFill>
                  <a:srgbClr val="0F6636"/>
                </a:solidFill>
              </a:rPr>
              <a:pPr/>
              <a:t>‹#›</a:t>
            </a:fld>
            <a:endParaRPr lang="en-US" dirty="0">
              <a:solidFill>
                <a:srgbClr val="0F6636"/>
              </a:solidFill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152400" y="866776"/>
            <a:ext cx="8839199" cy="5637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9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66776"/>
            <a:ext cx="8839199" cy="525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064"/>
            <a:ext cx="525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endParaRPr lang="en-US" dirty="0">
              <a:solidFill>
                <a:srgbClr val="0F663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4464" y="63516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fld id="{26CA2777-A89F-4130-B308-73BB65955918}" type="slidenum">
              <a:rPr lang="en-US" smtClean="0">
                <a:solidFill>
                  <a:srgbClr val="0F6636"/>
                </a:solidFill>
              </a:rPr>
              <a:pPr/>
              <a:t>‹#›</a:t>
            </a:fld>
            <a:endParaRPr lang="en-US" dirty="0">
              <a:solidFill>
                <a:srgbClr val="0F6636"/>
              </a:solidFill>
            </a:endParaRPr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011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10663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146737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1" kern="1200">
          <a:solidFill>
            <a:srgbClr val="0070C0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accent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accent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bnl.gov/win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nl.gov/win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Glen Crawford</a:t>
            </a:r>
          </a:p>
          <a:p>
            <a:r>
              <a:rPr lang="en-US" dirty="0" smtClean="0"/>
              <a:t>Director, Research and Technology R&amp;D</a:t>
            </a:r>
          </a:p>
          <a:p>
            <a:r>
              <a:rPr lang="en-US" dirty="0" smtClean="0"/>
              <a:t>Office of High Energy Physics</a:t>
            </a:r>
          </a:p>
          <a:p>
            <a:r>
              <a:rPr lang="en-US" dirty="0" smtClean="0"/>
              <a:t>Office of Science, U.S. Department of Energy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4267" y="2164267"/>
            <a:ext cx="7772400" cy="1470025"/>
          </a:xfrm>
        </p:spPr>
        <p:txBody>
          <a:bodyPr/>
          <a:lstStyle/>
          <a:p>
            <a:r>
              <a:rPr lang="en-US" dirty="0" smtClean="0"/>
              <a:t> DOE Neutrino Program Plans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sparticlephysics.org/p5/img/neutrino_ma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869" y="855024"/>
            <a:ext cx="1750880" cy="226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Pursue the physics associated with neutrino </a:t>
            </a:r>
            <a:r>
              <a:rPr lang="en-US" dirty="0" smtClean="0"/>
              <a:t>mass</a:t>
            </a:r>
          </a:p>
          <a:p>
            <a:endParaRPr lang="en-US" sz="1000" dirty="0" smtClean="0"/>
          </a:p>
          <a:p>
            <a:r>
              <a:rPr lang="en-US" dirty="0" smtClean="0"/>
              <a:t>Several </a:t>
            </a:r>
            <a:r>
              <a:rPr lang="en-US" dirty="0"/>
              <a:t>significant changes in direction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recommended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Reformulate </a:t>
            </a:r>
            <a:r>
              <a:rPr lang="en-US" dirty="0"/>
              <a:t>the long-baseline neutrino program 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internationally </a:t>
            </a:r>
            <a:r>
              <a:rPr lang="en-US" dirty="0"/>
              <a:t>designed, coordinated, and </a:t>
            </a:r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program with </a:t>
            </a:r>
            <a:r>
              <a:rPr lang="en-US" dirty="0"/>
              <a:t>Fermilab as host.</a:t>
            </a:r>
          </a:p>
          <a:p>
            <a:pPr lvl="1"/>
            <a:r>
              <a:rPr lang="en-US" dirty="0"/>
              <a:t>Redirect specific activities and efforts at Fermilab to the PIP-II program of improvements to the accelerator complex, which will provide proton beams with power greater than one megawatt by the time of first operation of the new long-baseline neutrino facility</a:t>
            </a:r>
            <a:r>
              <a:rPr lang="en-US" dirty="0" smtClean="0"/>
              <a:t>.</a:t>
            </a:r>
          </a:p>
          <a:p>
            <a:endParaRPr lang="en-US" sz="1000" dirty="0" smtClean="0"/>
          </a:p>
          <a:p>
            <a:r>
              <a:rPr lang="en-US" dirty="0" smtClean="0"/>
              <a:t>Recommendation </a:t>
            </a:r>
            <a:r>
              <a:rPr lang="en-US" dirty="0"/>
              <a:t>12: In collaboration with international partners, develop a coherent short- and long-baseline neutrino program hosted at Fermilab. 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Fermilab</a:t>
            </a:r>
            <a:r>
              <a:rPr lang="en-US" dirty="0" smtClean="0">
                <a:solidFill>
                  <a:srgbClr val="FF0000"/>
                </a:solidFill>
              </a:rPr>
              <a:t> has started this process, with our encouragement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P5 Neutrino Program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5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</a:t>
            </a:r>
            <a:r>
              <a:rPr lang="en-US" dirty="0"/>
              <a:t>15: Select and perform in the short term a set of small-scale short baseline experiments that can conclusively address experimental hints of physics beyond the three-neutrino paradigm. Some of these experiments should use liquid argon to advance the technology and build the international community for LBNF at </a:t>
            </a:r>
            <a:r>
              <a:rPr lang="en-US" dirty="0" err="1" smtClean="0"/>
              <a:t>Fermilab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A large fraction of the world’s neutrino program will move to the U.S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worldwide neutrino community will see the U.S. as the place to do their </a:t>
            </a:r>
            <a:r>
              <a:rPr lang="en-US" dirty="0" smtClean="0"/>
              <a:t>physics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P5 Short-Baseline Neutrino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7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66776"/>
            <a:ext cx="8839199" cy="54578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P5 recommended both:</a:t>
            </a:r>
          </a:p>
          <a:p>
            <a:pPr lvl="1"/>
            <a:r>
              <a:rPr lang="en-US" dirty="0"/>
              <a:t>LBNF as top midterm priority major project</a:t>
            </a:r>
          </a:p>
          <a:p>
            <a:pPr lvl="1"/>
            <a:r>
              <a:rPr lang="en-US" dirty="0"/>
              <a:t>A balanced and coherent program of short baseline neutrino experiments including small projects</a:t>
            </a:r>
          </a:p>
          <a:p>
            <a:r>
              <a:rPr lang="en-US" dirty="0"/>
              <a:t>Plans for LBNF are moving along well and are described in the </a:t>
            </a:r>
            <a:r>
              <a:rPr lang="en-US" dirty="0" err="1"/>
              <a:t>Fermilab</a:t>
            </a:r>
            <a:r>
              <a:rPr lang="en-US" dirty="0"/>
              <a:t> talk immediately preceding</a:t>
            </a:r>
          </a:p>
          <a:p>
            <a:pPr lvl="1"/>
            <a:r>
              <a:rPr lang="en-US" dirty="0"/>
              <a:t>This talk will focus on the latter, near-term item above</a:t>
            </a:r>
          </a:p>
          <a:p>
            <a:endParaRPr lang="en-US" sz="1200" dirty="0"/>
          </a:p>
          <a:p>
            <a:r>
              <a:rPr lang="en-US" dirty="0"/>
              <a:t>The FNAL short baseline program using the Booster </a:t>
            </a:r>
            <a:r>
              <a:rPr lang="en-US" dirty="0" smtClean="0"/>
              <a:t>Neutrino Beam </a:t>
            </a:r>
            <a:r>
              <a:rPr lang="en-US" dirty="0"/>
              <a:t>is well advanced in planning stages and will be evaluated by the FNAL PAC in </a:t>
            </a:r>
            <a:r>
              <a:rPr lang="en-US" dirty="0" smtClean="0"/>
              <a:t>January</a:t>
            </a:r>
            <a:endParaRPr lang="en-US" dirty="0"/>
          </a:p>
          <a:p>
            <a:r>
              <a:rPr lang="en-US" dirty="0" smtClean="0"/>
              <a:t>However, </a:t>
            </a:r>
            <a:r>
              <a:rPr lang="en-US" dirty="0"/>
              <a:t>there are many other possible short baseline neutrino experiments using other facilities, with and without accelerator beams</a:t>
            </a:r>
          </a:p>
          <a:p>
            <a:pPr lvl="1"/>
            <a:r>
              <a:rPr lang="en-US" dirty="0"/>
              <a:t>Many R&amp;D efforts underway at various stages of development</a:t>
            </a:r>
          </a:p>
          <a:p>
            <a:r>
              <a:rPr lang="en-US" dirty="0"/>
              <a:t>DOE is interested in understanding these various options and plans in more detail</a:t>
            </a:r>
          </a:p>
          <a:p>
            <a:pPr lvl="1"/>
            <a:r>
              <a:rPr lang="en-US" dirty="0"/>
              <a:t>Community workshop </a:t>
            </a:r>
            <a:r>
              <a:rPr lang="en-US" dirty="0" smtClean="0"/>
              <a:t>February 4-6, 2015 </a:t>
            </a:r>
            <a:r>
              <a:rPr lang="en-US" dirty="0"/>
              <a:t>at Brookhaven</a:t>
            </a:r>
          </a:p>
          <a:p>
            <a:pPr lvl="1"/>
            <a:r>
              <a:rPr lang="en-US" dirty="0"/>
              <a:t>Followed by a possible call for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DOE Process for Intermediate Neutrino Program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4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1" y="866776"/>
            <a:ext cx="4546286" cy="5259388"/>
          </a:xfrm>
        </p:spPr>
        <p:txBody>
          <a:bodyPr/>
          <a:lstStyle/>
          <a:p>
            <a:r>
              <a:rPr lang="en-US" dirty="0" smtClean="0"/>
              <a:t>Workshop on the Intermediate Neutrino Program</a:t>
            </a:r>
          </a:p>
          <a:p>
            <a:pPr lvl="1"/>
            <a:r>
              <a:rPr lang="en-US" dirty="0" smtClean="0"/>
              <a:t>February 4-6, 2015</a:t>
            </a:r>
          </a:p>
          <a:p>
            <a:pPr lvl="1"/>
            <a:r>
              <a:rPr lang="en-US" dirty="0" smtClean="0"/>
              <a:t>Brookhaven National Laboratory</a:t>
            </a:r>
          </a:p>
          <a:p>
            <a:pPr lvl="1"/>
            <a:r>
              <a:rPr lang="en-US" dirty="0" smtClean="0">
                <a:hlinkClick r:id="rId2"/>
              </a:rPr>
              <a:t>www.bnl.gov/winp</a:t>
            </a:r>
            <a:endParaRPr lang="en-US" dirty="0" smtClean="0"/>
          </a:p>
          <a:p>
            <a:r>
              <a:rPr lang="en-US" dirty="0" smtClean="0"/>
              <a:t>Agenda will include:</a:t>
            </a:r>
          </a:p>
          <a:p>
            <a:pPr lvl="1"/>
            <a:r>
              <a:rPr lang="en-US" dirty="0" smtClean="0"/>
              <a:t>Talks </a:t>
            </a:r>
            <a:r>
              <a:rPr lang="en-US" dirty="0"/>
              <a:t>from agencies</a:t>
            </a:r>
          </a:p>
          <a:p>
            <a:pPr lvl="1"/>
            <a:r>
              <a:rPr lang="en-US" dirty="0"/>
              <a:t>Lots of physics working groups on various  neutrino  topics</a:t>
            </a:r>
          </a:p>
          <a:p>
            <a:r>
              <a:rPr lang="en-US" dirty="0"/>
              <a:t>Early registration deadline </a:t>
            </a:r>
            <a:r>
              <a:rPr lang="en-US" dirty="0" smtClean="0"/>
              <a:t>January </a:t>
            </a:r>
            <a:r>
              <a:rPr lang="en-US" dirty="0"/>
              <a:t>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4698686" cy="685801"/>
          </a:xfrm>
        </p:spPr>
        <p:txBody>
          <a:bodyPr>
            <a:noAutofit/>
          </a:bodyPr>
          <a:lstStyle/>
          <a:p>
            <a:r>
              <a:rPr lang="en-US" sz="4000" dirty="0" smtClean="0"/>
              <a:t>Workshop Info.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0F6636"/>
              </a:solidFill>
            </a:endParaRP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686" y="-12032"/>
            <a:ext cx="4445314" cy="687003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763000" y="6351654"/>
            <a:ext cx="381000" cy="365125"/>
          </a:xfrm>
        </p:spPr>
        <p:txBody>
          <a:bodyPr/>
          <a:lstStyle/>
          <a:p>
            <a:pPr>
              <a:defRPr/>
            </a:pPr>
            <a:fld id="{56F4B2E3-7CDC-4972-8D42-2D141A8D5E9A}" type="slidenum">
              <a:rPr lang="en-US" smtClean="0">
                <a:solidFill>
                  <a:srgbClr val="0F6636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F6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0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66776"/>
            <a:ext cx="8839199" cy="5457824"/>
          </a:xfrm>
        </p:spPr>
        <p:txBody>
          <a:bodyPr>
            <a:normAutofit/>
          </a:bodyPr>
          <a:lstStyle/>
          <a:p>
            <a:r>
              <a:rPr lang="en-US" dirty="0"/>
              <a:t>Planning for the </a:t>
            </a:r>
            <a:r>
              <a:rPr lang="en-US" dirty="0" smtClean="0"/>
              <a:t>workshop includes </a:t>
            </a:r>
            <a:r>
              <a:rPr lang="en-US" dirty="0"/>
              <a:t>input from NSF and </a:t>
            </a:r>
            <a:r>
              <a:rPr lang="en-US" dirty="0" smtClean="0"/>
              <a:t>DOE NP </a:t>
            </a:r>
            <a:r>
              <a:rPr lang="en-US" dirty="0"/>
              <a:t>as well including PIs supported by those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www.bnl.gov/winp</a:t>
            </a:r>
            <a:r>
              <a:rPr lang="en-US" dirty="0" smtClean="0"/>
              <a:t> for more info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workshop gives us the </a:t>
            </a:r>
            <a:r>
              <a:rPr lang="en-US" dirty="0" smtClean="0"/>
              <a:t>opportunity, </a:t>
            </a:r>
            <a:r>
              <a:rPr lang="en-US" dirty="0"/>
              <a:t>in </a:t>
            </a:r>
            <a:r>
              <a:rPr lang="en-US" dirty="0" smtClean="0"/>
              <a:t>particular, </a:t>
            </a:r>
            <a:r>
              <a:rPr lang="en-US" dirty="0"/>
              <a:t>to hear community ideas for other near term (less than 5 </a:t>
            </a:r>
            <a:r>
              <a:rPr lang="en-US" dirty="0" smtClean="0"/>
              <a:t>year</a:t>
            </a:r>
            <a:r>
              <a:rPr lang="en-US" dirty="0"/>
              <a:t>) small projects </a:t>
            </a:r>
            <a:r>
              <a:rPr lang="en-US" dirty="0" smtClean="0"/>
              <a:t>(less than  ~$10M) that are:</a:t>
            </a:r>
            <a:endParaRPr lang="en-US" dirty="0"/>
          </a:p>
          <a:p>
            <a:pPr lvl="1"/>
            <a:r>
              <a:rPr lang="en-US" dirty="0" smtClean="0"/>
              <a:t>Scientifically compelling</a:t>
            </a:r>
            <a:endParaRPr lang="en-US" dirty="0"/>
          </a:p>
          <a:p>
            <a:pPr lvl="1"/>
            <a:r>
              <a:rPr lang="en-US" dirty="0" smtClean="0"/>
              <a:t>Competitive </a:t>
            </a:r>
            <a:r>
              <a:rPr lang="en-US" dirty="0"/>
              <a:t>in the world </a:t>
            </a:r>
            <a:r>
              <a:rPr lang="en-US" dirty="0" smtClean="0"/>
              <a:t>program</a:t>
            </a:r>
            <a:endParaRPr lang="en-US" dirty="0"/>
          </a:p>
          <a:p>
            <a:pPr lvl="1"/>
            <a:r>
              <a:rPr lang="en-US" dirty="0" smtClean="0"/>
              <a:t>Small </a:t>
            </a:r>
            <a:r>
              <a:rPr lang="en-US" dirty="0"/>
              <a:t>enough in scope and technically </a:t>
            </a:r>
            <a:r>
              <a:rPr lang="en-US" dirty="0" smtClean="0"/>
              <a:t>ready</a:t>
            </a:r>
          </a:p>
          <a:p>
            <a:r>
              <a:rPr lang="en-US" dirty="0" smtClean="0"/>
              <a:t>Based </a:t>
            </a:r>
            <a:r>
              <a:rPr lang="en-US" dirty="0"/>
              <a:t>on the information gleaned from the workshop and available funds we may announce </a:t>
            </a:r>
            <a:r>
              <a:rPr lang="en-US" dirty="0" smtClean="0"/>
              <a:t>a new </a:t>
            </a:r>
            <a:r>
              <a:rPr lang="en-US" dirty="0"/>
              <a:t>funding </a:t>
            </a:r>
            <a:r>
              <a:rPr lang="en-US" dirty="0" smtClean="0"/>
              <a:t>opportunity (FOA) for </a:t>
            </a:r>
            <a:r>
              <a:rPr lang="en-US" dirty="0"/>
              <a:t>such small projects later in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Specific objectives and requirements would be called out in the FOA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DOE Process for Short-baseline Neutrinos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6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will be many good ideas </a:t>
            </a:r>
            <a:r>
              <a:rPr lang="en-US" dirty="0" smtClean="0"/>
              <a:t>that do </a:t>
            </a:r>
            <a:r>
              <a:rPr lang="en-US" dirty="0"/>
              <a:t>not fit into the funding or schedule constraints </a:t>
            </a:r>
            <a:r>
              <a:rPr lang="en-US" dirty="0" smtClean="0"/>
              <a:t>discussed above and </a:t>
            </a:r>
            <a:r>
              <a:rPr lang="en-US" dirty="0"/>
              <a:t>we are interested in </a:t>
            </a:r>
            <a:r>
              <a:rPr lang="en-US" dirty="0" smtClean="0"/>
              <a:t>those, </a:t>
            </a:r>
            <a:r>
              <a:rPr lang="en-US" dirty="0"/>
              <a:t>as </a:t>
            </a:r>
            <a:r>
              <a:rPr lang="en-US" dirty="0" smtClean="0"/>
              <a:t>well</a:t>
            </a:r>
          </a:p>
          <a:p>
            <a:pPr lvl="1"/>
            <a:r>
              <a:rPr lang="en-US" dirty="0" smtClean="0"/>
              <a:t>For example, there </a:t>
            </a:r>
            <a:r>
              <a:rPr lang="en-US" dirty="0"/>
              <a:t>are also important issues to address in technology </a:t>
            </a:r>
            <a:r>
              <a:rPr lang="en-US" dirty="0" smtClean="0"/>
              <a:t>R&amp;D for future experiments and </a:t>
            </a:r>
            <a:r>
              <a:rPr lang="en-US" dirty="0"/>
              <a:t>theory support for the broad neutrino </a:t>
            </a:r>
            <a:r>
              <a:rPr lang="en-US" dirty="0" smtClean="0"/>
              <a:t>program</a:t>
            </a:r>
          </a:p>
          <a:p>
            <a:pPr lvl="1"/>
            <a:r>
              <a:rPr lang="en-US" dirty="0"/>
              <a:t>Reports from the working groups will be helpful in addressing these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Possible </a:t>
            </a:r>
            <a:r>
              <a:rPr lang="en-US" dirty="0"/>
              <a:t>funding for such efforts will be dealt with through the usual proposal process. </a:t>
            </a:r>
            <a:r>
              <a:rPr lang="en-US" dirty="0" smtClean="0"/>
              <a:t>There may be additional opportunities for partnerships or other collaborative funding.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Other Elements of DOE Neutrino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Neutrinos are neutral and only interact via the weak force</a:t>
            </a:r>
          </a:p>
          <a:p>
            <a:pPr lvl="1"/>
            <a:r>
              <a:rPr lang="en-US" dirty="0" smtClean="0"/>
              <a:t>Experiments need to generate a huge number of neutrinos</a:t>
            </a:r>
          </a:p>
          <a:p>
            <a:pPr lvl="2"/>
            <a:r>
              <a:rPr lang="en-US" dirty="0" smtClean="0"/>
              <a:t>Nuclear power plants produce antineutrinos in all directions</a:t>
            </a:r>
          </a:p>
          <a:p>
            <a:pPr lvl="2"/>
            <a:r>
              <a:rPr lang="en-US" dirty="0" smtClean="0"/>
              <a:t>Powerful accelerators can produce copious amounts of neutrinos and antineutrinos in a directed beam to a neutrino detector</a:t>
            </a:r>
          </a:p>
          <a:p>
            <a:pPr lvl="1"/>
            <a:r>
              <a:rPr lang="en-US" dirty="0" smtClean="0"/>
              <a:t>Experiments need very large and sensitive detectors</a:t>
            </a:r>
          </a:p>
          <a:p>
            <a:pPr lvl="2"/>
            <a:r>
              <a:rPr lang="en-US" dirty="0" smtClean="0"/>
              <a:t>Hundreds to thousands of tons of mass help allow a neutrino interaction</a:t>
            </a:r>
          </a:p>
          <a:p>
            <a:pPr lvl="2"/>
            <a:r>
              <a:rPr lang="en-US" dirty="0" smtClean="0"/>
              <a:t>High detector sensitivity helps record rare interactions, when they occur</a:t>
            </a:r>
          </a:p>
          <a:p>
            <a:r>
              <a:rPr lang="en-US" dirty="0" smtClean="0"/>
              <a:t>Neutrinos are known to change types as they travel and it is not clear if there is a difference in the way neutrinos and antineutrinos interact</a:t>
            </a:r>
          </a:p>
          <a:p>
            <a:pPr lvl="1"/>
            <a:r>
              <a:rPr lang="en-US" dirty="0" smtClean="0"/>
              <a:t>It takes some time (distance) for neutrinos to change types (oscillate)</a:t>
            </a:r>
          </a:p>
          <a:p>
            <a:pPr lvl="2"/>
            <a:r>
              <a:rPr lang="en-US" dirty="0" smtClean="0"/>
              <a:t>Optimal distance depends on the properties of the neutrino source</a:t>
            </a:r>
          </a:p>
          <a:p>
            <a:pPr lvl="2"/>
            <a:r>
              <a:rPr lang="en-US" dirty="0" smtClean="0"/>
              <a:t>Some measurements require hundreds of miles between source and detector</a:t>
            </a:r>
          </a:p>
          <a:p>
            <a:pPr lvl="1"/>
            <a:r>
              <a:rPr lang="en-US" dirty="0" smtClean="0"/>
              <a:t>Accelerators required to study difference between neutrino &amp; antineutrino</a:t>
            </a:r>
          </a:p>
          <a:p>
            <a:r>
              <a:rPr lang="en-US" dirty="0" smtClean="0"/>
              <a:t>Understanding the complex physics of neutrinos requires a complementary set of experiments with different sources and detectors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Measuring Neutrino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OE Office of Science Colors">
      <a:dk1>
        <a:srgbClr val="000000"/>
      </a:dk1>
      <a:lt1>
        <a:srgbClr val="FFFFFF"/>
      </a:lt1>
      <a:dk2>
        <a:srgbClr val="0F6636"/>
      </a:dk2>
      <a:lt2>
        <a:srgbClr val="FFFFFF"/>
      </a:lt2>
      <a:accent1>
        <a:srgbClr val="0F6636"/>
      </a:accent1>
      <a:accent2>
        <a:srgbClr val="F3C727"/>
      </a:accent2>
      <a:accent3>
        <a:srgbClr val="C0504D"/>
      </a:accent3>
      <a:accent4>
        <a:srgbClr val="1F497D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695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DOE Neutrino Program Plans</vt:lpstr>
      <vt:lpstr>P5 Neutrino Program Recommendations</vt:lpstr>
      <vt:lpstr>P5 Short-Baseline Neutrino Recommendations</vt:lpstr>
      <vt:lpstr>DOE Process for Intermediate Neutrino Program</vt:lpstr>
      <vt:lpstr>Workshop Info.</vt:lpstr>
      <vt:lpstr>DOE Process for Short-baseline Neutrinos</vt:lpstr>
      <vt:lpstr>Other Elements of DOE Neutrino program</vt:lpstr>
      <vt:lpstr>Backup</vt:lpstr>
      <vt:lpstr>Measuring Neutrino Properties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Energy Physics: Long Baseline Neutrino Experiment and the US Neutrino Program</dc:title>
  <dc:creator>Crawford, Glen</dc:creator>
  <cp:lastModifiedBy>Kogut, John</cp:lastModifiedBy>
  <cp:revision>14</cp:revision>
  <dcterms:created xsi:type="dcterms:W3CDTF">2014-12-08T15:11:44Z</dcterms:created>
  <dcterms:modified xsi:type="dcterms:W3CDTF">2014-12-08T20:10:41Z</dcterms:modified>
</cp:coreProperties>
</file>