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4011" r:id="rId2"/>
    <p:sldMasterId id="2147484023" r:id="rId3"/>
    <p:sldMasterId id="2147484035" r:id="rId4"/>
  </p:sldMasterIdLst>
  <p:notesMasterIdLst>
    <p:notesMasterId r:id="rId40"/>
  </p:notesMasterIdLst>
  <p:sldIdLst>
    <p:sldId id="473" r:id="rId5"/>
    <p:sldId id="491" r:id="rId6"/>
    <p:sldId id="494" r:id="rId7"/>
    <p:sldId id="495" r:id="rId8"/>
    <p:sldId id="486" r:id="rId9"/>
    <p:sldId id="487" r:id="rId10"/>
    <p:sldId id="488" r:id="rId11"/>
    <p:sldId id="489" r:id="rId12"/>
    <p:sldId id="490" r:id="rId13"/>
    <p:sldId id="496" r:id="rId14"/>
    <p:sldId id="497" r:id="rId15"/>
    <p:sldId id="506" r:id="rId16"/>
    <p:sldId id="509" r:id="rId17"/>
    <p:sldId id="510" r:id="rId18"/>
    <p:sldId id="483" r:id="rId19"/>
    <p:sldId id="448" r:id="rId20"/>
    <p:sldId id="484" r:id="rId21"/>
    <p:sldId id="485" r:id="rId22"/>
    <p:sldId id="527" r:id="rId23"/>
    <p:sldId id="511" r:id="rId24"/>
    <p:sldId id="512" r:id="rId25"/>
    <p:sldId id="513" r:id="rId26"/>
    <p:sldId id="514" r:id="rId27"/>
    <p:sldId id="515" r:id="rId28"/>
    <p:sldId id="516" r:id="rId29"/>
    <p:sldId id="517" r:id="rId30"/>
    <p:sldId id="518" r:id="rId31"/>
    <p:sldId id="519" r:id="rId32"/>
    <p:sldId id="520" r:id="rId33"/>
    <p:sldId id="521" r:id="rId34"/>
    <p:sldId id="522" r:id="rId35"/>
    <p:sldId id="523" r:id="rId36"/>
    <p:sldId id="524" r:id="rId37"/>
    <p:sldId id="525" r:id="rId38"/>
    <p:sldId id="526" r:id="rId39"/>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4F81BD"/>
    <a:srgbClr val="C2D3E8"/>
    <a:srgbClr val="FFFF66"/>
    <a:srgbClr val="65D23A"/>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2" autoAdjust="0"/>
    <p:restoredTop sz="94660"/>
  </p:normalViewPr>
  <p:slideViewPr>
    <p:cSldViewPr>
      <p:cViewPr>
        <p:scale>
          <a:sx n="113" d="100"/>
          <a:sy n="113" d="100"/>
        </p:scale>
        <p:origin x="-954"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fontAlgn="auto">
              <a:spcBef>
                <a:spcPts val="0"/>
              </a:spcBef>
              <a:spcAft>
                <a:spcPts val="0"/>
              </a:spcAft>
              <a:defRPr sz="1300">
                <a:latin typeface="+mn-lt"/>
                <a:cs typeface="+mn-cs"/>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6661" tIns="48331" rIns="96661" bIns="48331" rtlCol="0"/>
          <a:lstStyle>
            <a:lvl1pPr algn="r" fontAlgn="auto">
              <a:spcBef>
                <a:spcPts val="0"/>
              </a:spcBef>
              <a:spcAft>
                <a:spcPts val="0"/>
              </a:spcAft>
              <a:defRPr sz="1300">
                <a:latin typeface="+mn-lt"/>
                <a:cs typeface="+mn-cs"/>
              </a:defRPr>
            </a:lvl1pPr>
          </a:lstStyle>
          <a:p>
            <a:pPr>
              <a:defRPr/>
            </a:pPr>
            <a:fld id="{49C708BD-AED6-4EE2-8170-3374013D751B}" type="datetimeFigureOut">
              <a:rPr lang="en-US"/>
              <a:pPr>
                <a:defRPr/>
              </a:pPr>
              <a:t>12/9/2014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fontAlgn="auto">
              <a:spcBef>
                <a:spcPts val="0"/>
              </a:spcBef>
              <a:spcAft>
                <a:spcPts val="0"/>
              </a:spcAft>
              <a:defRPr sz="13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6661" tIns="48331" rIns="96661" bIns="48331" rtlCol="0" anchor="b"/>
          <a:lstStyle>
            <a:lvl1pPr algn="r" fontAlgn="auto">
              <a:spcBef>
                <a:spcPts val="0"/>
              </a:spcBef>
              <a:spcAft>
                <a:spcPts val="0"/>
              </a:spcAft>
              <a:defRPr sz="1300">
                <a:latin typeface="+mn-lt"/>
                <a:cs typeface="+mn-cs"/>
              </a:defRPr>
            </a:lvl1pPr>
          </a:lstStyle>
          <a:p>
            <a:pPr>
              <a:defRPr/>
            </a:pPr>
            <a:fld id="{34A09DC5-DD8C-40A9-9C06-0FFDDA337971}" type="slidenum">
              <a:rPr lang="en-US"/>
              <a:pPr>
                <a:defRPr/>
              </a:pPr>
              <a:t>‹#›</a:t>
            </a:fld>
            <a:endParaRPr lang="en-US"/>
          </a:p>
        </p:txBody>
      </p:sp>
    </p:spTree>
    <p:extLst>
      <p:ext uri="{BB962C8B-B14F-4D97-AF65-F5344CB8AC3E}">
        <p14:creationId xmlns:p14="http://schemas.microsoft.com/office/powerpoint/2010/main" val="28503349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pPr>
                <a:defRPr/>
              </a:pPr>
              <a:t>1</a:t>
            </a:fld>
            <a:endParaRPr lang="en-US"/>
          </a:p>
        </p:txBody>
      </p:sp>
    </p:spTree>
    <p:extLst>
      <p:ext uri="{BB962C8B-B14F-4D97-AF65-F5344CB8AC3E}">
        <p14:creationId xmlns:p14="http://schemas.microsoft.com/office/powerpoint/2010/main" val="9789999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pPr>
                <a:defRPr/>
              </a:pPr>
              <a:t>13</a:t>
            </a:fld>
            <a:endParaRPr lang="en-US"/>
          </a:p>
        </p:txBody>
      </p:sp>
    </p:spTree>
    <p:extLst>
      <p:ext uri="{BB962C8B-B14F-4D97-AF65-F5344CB8AC3E}">
        <p14:creationId xmlns:p14="http://schemas.microsoft.com/office/powerpoint/2010/main" val="19340762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pPr>
                <a:defRPr/>
              </a:pPr>
              <a:t>14</a:t>
            </a:fld>
            <a:endParaRPr lang="en-US"/>
          </a:p>
        </p:txBody>
      </p:sp>
    </p:spTree>
    <p:extLst>
      <p:ext uri="{BB962C8B-B14F-4D97-AF65-F5344CB8AC3E}">
        <p14:creationId xmlns:p14="http://schemas.microsoft.com/office/powerpoint/2010/main" val="24960298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pPr>
                <a:defRPr/>
              </a:pPr>
              <a:t>16</a:t>
            </a:fld>
            <a:endParaRPr lang="en-US"/>
          </a:p>
        </p:txBody>
      </p:sp>
    </p:spTree>
    <p:extLst>
      <p:ext uri="{BB962C8B-B14F-4D97-AF65-F5344CB8AC3E}">
        <p14:creationId xmlns:p14="http://schemas.microsoft.com/office/powerpoint/2010/main" val="22582596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pPr>
                <a:defRPr/>
              </a:pPr>
              <a:t>17</a:t>
            </a:fld>
            <a:endParaRPr lang="en-US"/>
          </a:p>
        </p:txBody>
      </p:sp>
    </p:spTree>
    <p:extLst>
      <p:ext uri="{BB962C8B-B14F-4D97-AF65-F5344CB8AC3E}">
        <p14:creationId xmlns:p14="http://schemas.microsoft.com/office/powerpoint/2010/main" val="4823890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pPr>
                <a:defRPr/>
              </a:pPr>
              <a:t>18</a:t>
            </a:fld>
            <a:endParaRPr lang="en-US"/>
          </a:p>
        </p:txBody>
      </p:sp>
    </p:spTree>
    <p:extLst>
      <p:ext uri="{BB962C8B-B14F-4D97-AF65-F5344CB8AC3E}">
        <p14:creationId xmlns:p14="http://schemas.microsoft.com/office/powerpoint/2010/main" val="24036600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solidFill>
                  <a:prstClr val="black"/>
                </a:solidFill>
              </a:rPr>
              <a:pPr>
                <a:defRPr/>
              </a:pPr>
              <a:t>22</a:t>
            </a:fld>
            <a:endParaRPr lang="en-US">
              <a:solidFill>
                <a:prstClr val="black"/>
              </a:solidFill>
            </a:endParaRPr>
          </a:p>
        </p:txBody>
      </p:sp>
    </p:spTree>
    <p:extLst>
      <p:ext uri="{BB962C8B-B14F-4D97-AF65-F5344CB8AC3E}">
        <p14:creationId xmlns:p14="http://schemas.microsoft.com/office/powerpoint/2010/main" val="42537698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solidFill>
                  <a:prstClr val="black"/>
                </a:solidFill>
              </a:rPr>
              <a:pPr>
                <a:defRPr/>
              </a:pPr>
              <a:t>23</a:t>
            </a:fld>
            <a:endParaRPr lang="en-US">
              <a:solidFill>
                <a:prstClr val="black"/>
              </a:solidFill>
            </a:endParaRPr>
          </a:p>
        </p:txBody>
      </p:sp>
    </p:spTree>
    <p:extLst>
      <p:ext uri="{BB962C8B-B14F-4D97-AF65-F5344CB8AC3E}">
        <p14:creationId xmlns:p14="http://schemas.microsoft.com/office/powerpoint/2010/main" val="13444698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solidFill>
                  <a:prstClr val="black"/>
                </a:solidFill>
              </a:rPr>
              <a:pPr>
                <a:defRPr/>
              </a:pPr>
              <a:t>24</a:t>
            </a:fld>
            <a:endParaRPr lang="en-US">
              <a:solidFill>
                <a:prstClr val="black"/>
              </a:solidFill>
            </a:endParaRPr>
          </a:p>
        </p:txBody>
      </p:sp>
    </p:spTree>
    <p:extLst>
      <p:ext uri="{BB962C8B-B14F-4D97-AF65-F5344CB8AC3E}">
        <p14:creationId xmlns:p14="http://schemas.microsoft.com/office/powerpoint/2010/main" val="17357162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solidFill>
                  <a:prstClr val="black"/>
                </a:solidFill>
              </a:rPr>
              <a:pPr>
                <a:defRPr/>
              </a:pPr>
              <a:t>25</a:t>
            </a:fld>
            <a:endParaRPr lang="en-US">
              <a:solidFill>
                <a:prstClr val="black"/>
              </a:solidFill>
            </a:endParaRPr>
          </a:p>
        </p:txBody>
      </p:sp>
    </p:spTree>
    <p:extLst>
      <p:ext uri="{BB962C8B-B14F-4D97-AF65-F5344CB8AC3E}">
        <p14:creationId xmlns:p14="http://schemas.microsoft.com/office/powerpoint/2010/main" val="22736905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solidFill>
                  <a:prstClr val="black"/>
                </a:solidFill>
              </a:rPr>
              <a:pPr>
                <a:defRPr/>
              </a:pPr>
              <a:t>26</a:t>
            </a:fld>
            <a:endParaRPr lang="en-US">
              <a:solidFill>
                <a:prstClr val="black"/>
              </a:solidFill>
            </a:endParaRPr>
          </a:p>
        </p:txBody>
      </p:sp>
    </p:spTree>
    <p:extLst>
      <p:ext uri="{BB962C8B-B14F-4D97-AF65-F5344CB8AC3E}">
        <p14:creationId xmlns:p14="http://schemas.microsoft.com/office/powerpoint/2010/main" val="3561359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6195811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solidFill>
                  <a:prstClr val="black"/>
                </a:solidFill>
              </a:rPr>
              <a:pPr>
                <a:defRPr/>
              </a:pPr>
              <a:t>27</a:t>
            </a:fld>
            <a:endParaRPr lang="en-US">
              <a:solidFill>
                <a:prstClr val="black"/>
              </a:solidFill>
            </a:endParaRPr>
          </a:p>
        </p:txBody>
      </p:sp>
    </p:spTree>
    <p:extLst>
      <p:ext uri="{BB962C8B-B14F-4D97-AF65-F5344CB8AC3E}">
        <p14:creationId xmlns:p14="http://schemas.microsoft.com/office/powerpoint/2010/main" val="30991193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solidFill>
                  <a:prstClr val="black"/>
                </a:solidFill>
              </a:rPr>
              <a:pPr>
                <a:defRPr/>
              </a:pPr>
              <a:t>28</a:t>
            </a:fld>
            <a:endParaRPr lang="en-US">
              <a:solidFill>
                <a:prstClr val="black"/>
              </a:solidFill>
            </a:endParaRPr>
          </a:p>
        </p:txBody>
      </p:sp>
    </p:spTree>
    <p:extLst>
      <p:ext uri="{BB962C8B-B14F-4D97-AF65-F5344CB8AC3E}">
        <p14:creationId xmlns:p14="http://schemas.microsoft.com/office/powerpoint/2010/main" val="35584431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solidFill>
                  <a:prstClr val="black"/>
                </a:solidFill>
              </a:rPr>
              <a:pPr>
                <a:defRPr/>
              </a:pPr>
              <a:t>29</a:t>
            </a:fld>
            <a:endParaRPr lang="en-US">
              <a:solidFill>
                <a:prstClr val="black"/>
              </a:solidFill>
            </a:endParaRPr>
          </a:p>
        </p:txBody>
      </p:sp>
    </p:spTree>
    <p:extLst>
      <p:ext uri="{BB962C8B-B14F-4D97-AF65-F5344CB8AC3E}">
        <p14:creationId xmlns:p14="http://schemas.microsoft.com/office/powerpoint/2010/main" val="40275581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solidFill>
                  <a:prstClr val="black"/>
                </a:solidFill>
              </a:rPr>
              <a:pPr>
                <a:defRPr/>
              </a:pPr>
              <a:t>30</a:t>
            </a:fld>
            <a:endParaRPr lang="en-US">
              <a:solidFill>
                <a:prstClr val="black"/>
              </a:solidFill>
            </a:endParaRPr>
          </a:p>
        </p:txBody>
      </p:sp>
    </p:spTree>
    <p:extLst>
      <p:ext uri="{BB962C8B-B14F-4D97-AF65-F5344CB8AC3E}">
        <p14:creationId xmlns:p14="http://schemas.microsoft.com/office/powerpoint/2010/main" val="29922059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solidFill>
                  <a:prstClr val="black"/>
                </a:solidFill>
              </a:rPr>
              <a:pPr>
                <a:defRPr/>
              </a:pPr>
              <a:t>31</a:t>
            </a:fld>
            <a:endParaRPr lang="en-US">
              <a:solidFill>
                <a:prstClr val="black"/>
              </a:solidFill>
            </a:endParaRPr>
          </a:p>
        </p:txBody>
      </p:sp>
    </p:spTree>
    <p:extLst>
      <p:ext uri="{BB962C8B-B14F-4D97-AF65-F5344CB8AC3E}">
        <p14:creationId xmlns:p14="http://schemas.microsoft.com/office/powerpoint/2010/main" val="11611875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solidFill>
                  <a:prstClr val="black"/>
                </a:solidFill>
              </a:rPr>
              <a:pPr>
                <a:defRPr/>
              </a:pPr>
              <a:t>32</a:t>
            </a:fld>
            <a:endParaRPr lang="en-US">
              <a:solidFill>
                <a:prstClr val="black"/>
              </a:solidFill>
            </a:endParaRPr>
          </a:p>
        </p:txBody>
      </p:sp>
    </p:spTree>
    <p:extLst>
      <p:ext uri="{BB962C8B-B14F-4D97-AF65-F5344CB8AC3E}">
        <p14:creationId xmlns:p14="http://schemas.microsoft.com/office/powerpoint/2010/main" val="11676876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solidFill>
                  <a:prstClr val="black"/>
                </a:solidFill>
              </a:rPr>
              <a:pPr>
                <a:defRPr/>
              </a:pPr>
              <a:t>33</a:t>
            </a:fld>
            <a:endParaRPr lang="en-US">
              <a:solidFill>
                <a:prstClr val="black"/>
              </a:solidFill>
            </a:endParaRPr>
          </a:p>
        </p:txBody>
      </p:sp>
    </p:spTree>
    <p:extLst>
      <p:ext uri="{BB962C8B-B14F-4D97-AF65-F5344CB8AC3E}">
        <p14:creationId xmlns:p14="http://schemas.microsoft.com/office/powerpoint/2010/main" val="8633645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solidFill>
                  <a:prstClr val="black"/>
                </a:solidFill>
              </a:rPr>
              <a:pPr>
                <a:defRPr/>
              </a:pPr>
              <a:t>34</a:t>
            </a:fld>
            <a:endParaRPr lang="en-US">
              <a:solidFill>
                <a:prstClr val="black"/>
              </a:solidFill>
            </a:endParaRPr>
          </a:p>
        </p:txBody>
      </p:sp>
    </p:spTree>
    <p:extLst>
      <p:ext uri="{BB962C8B-B14F-4D97-AF65-F5344CB8AC3E}">
        <p14:creationId xmlns:p14="http://schemas.microsoft.com/office/powerpoint/2010/main" val="8968871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solidFill>
                  <a:prstClr val="black"/>
                </a:solidFill>
              </a:rPr>
              <a:pPr>
                <a:defRPr/>
              </a:pPr>
              <a:t>35</a:t>
            </a:fld>
            <a:endParaRPr lang="en-US">
              <a:solidFill>
                <a:prstClr val="black"/>
              </a:solidFill>
            </a:endParaRPr>
          </a:p>
        </p:txBody>
      </p:sp>
    </p:spTree>
    <p:extLst>
      <p:ext uri="{BB962C8B-B14F-4D97-AF65-F5344CB8AC3E}">
        <p14:creationId xmlns:p14="http://schemas.microsoft.com/office/powerpoint/2010/main" val="3939406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solidFill>
                  <a:prstClr val="black"/>
                </a:solidFill>
              </a:rPr>
              <a:pPr>
                <a:defRPr/>
              </a:pPr>
              <a:t>4</a:t>
            </a:fld>
            <a:endParaRPr lang="en-US">
              <a:solidFill>
                <a:prstClr val="black"/>
              </a:solidFill>
            </a:endParaRPr>
          </a:p>
        </p:txBody>
      </p:sp>
    </p:spTree>
    <p:extLst>
      <p:ext uri="{BB962C8B-B14F-4D97-AF65-F5344CB8AC3E}">
        <p14:creationId xmlns:p14="http://schemas.microsoft.com/office/powerpoint/2010/main" val="902803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solidFill>
                  <a:prstClr val="black"/>
                </a:solidFill>
              </a:rPr>
              <a:pPr>
                <a:defRPr/>
              </a:pPr>
              <a:t>6</a:t>
            </a:fld>
            <a:endParaRPr lang="en-US">
              <a:solidFill>
                <a:prstClr val="black"/>
              </a:solidFill>
            </a:endParaRPr>
          </a:p>
        </p:txBody>
      </p:sp>
    </p:spTree>
    <p:extLst>
      <p:ext uri="{BB962C8B-B14F-4D97-AF65-F5344CB8AC3E}">
        <p14:creationId xmlns:p14="http://schemas.microsoft.com/office/powerpoint/2010/main" val="2475700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solidFill>
                  <a:prstClr val="black"/>
                </a:solidFill>
              </a:rPr>
              <a:pPr>
                <a:defRPr/>
              </a:pPr>
              <a:t>7</a:t>
            </a:fld>
            <a:endParaRPr lang="en-US">
              <a:solidFill>
                <a:prstClr val="black"/>
              </a:solidFill>
            </a:endParaRPr>
          </a:p>
        </p:txBody>
      </p:sp>
    </p:spTree>
    <p:extLst>
      <p:ext uri="{BB962C8B-B14F-4D97-AF65-F5344CB8AC3E}">
        <p14:creationId xmlns:p14="http://schemas.microsoft.com/office/powerpoint/2010/main" val="1903620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solidFill>
                  <a:prstClr val="black"/>
                </a:solidFill>
              </a:rPr>
              <a:pPr>
                <a:defRPr/>
              </a:pPr>
              <a:t>8</a:t>
            </a:fld>
            <a:endParaRPr lang="en-US">
              <a:solidFill>
                <a:prstClr val="black"/>
              </a:solidFill>
            </a:endParaRPr>
          </a:p>
        </p:txBody>
      </p:sp>
    </p:spTree>
    <p:extLst>
      <p:ext uri="{BB962C8B-B14F-4D97-AF65-F5344CB8AC3E}">
        <p14:creationId xmlns:p14="http://schemas.microsoft.com/office/powerpoint/2010/main" val="39002038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solidFill>
                  <a:prstClr val="black"/>
                </a:solidFill>
              </a:rPr>
              <a:pPr>
                <a:defRPr/>
              </a:pPr>
              <a:t>9</a:t>
            </a:fld>
            <a:endParaRPr lang="en-US">
              <a:solidFill>
                <a:prstClr val="black"/>
              </a:solidFill>
            </a:endParaRPr>
          </a:p>
        </p:txBody>
      </p:sp>
    </p:spTree>
    <p:extLst>
      <p:ext uri="{BB962C8B-B14F-4D97-AF65-F5344CB8AC3E}">
        <p14:creationId xmlns:p14="http://schemas.microsoft.com/office/powerpoint/2010/main" val="39314039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pPr>
                <a:defRPr/>
              </a:pPr>
              <a:t>11</a:t>
            </a:fld>
            <a:endParaRPr lang="en-US"/>
          </a:p>
        </p:txBody>
      </p:sp>
    </p:spTree>
    <p:extLst>
      <p:ext uri="{BB962C8B-B14F-4D97-AF65-F5344CB8AC3E}">
        <p14:creationId xmlns:p14="http://schemas.microsoft.com/office/powerpoint/2010/main" val="14765864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4A09DC5-DD8C-40A9-9C06-0FFDDA337971}" type="slidenum">
              <a:rPr lang="en-US" smtClean="0"/>
              <a:pPr>
                <a:defRPr/>
              </a:pPr>
              <a:t>12</a:t>
            </a:fld>
            <a:endParaRPr lang="en-US"/>
          </a:p>
        </p:txBody>
      </p:sp>
    </p:spTree>
    <p:extLst>
      <p:ext uri="{BB962C8B-B14F-4D97-AF65-F5344CB8AC3E}">
        <p14:creationId xmlns:p14="http://schemas.microsoft.com/office/powerpoint/2010/main" val="3997803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12/8-9/2014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Lankford, HEPAP activities</a:t>
            </a:r>
            <a:endParaRPr lang="en-US"/>
          </a:p>
        </p:txBody>
      </p:sp>
      <p:sp>
        <p:nvSpPr>
          <p:cNvPr id="6" name="Slide Number Placeholder 5"/>
          <p:cNvSpPr>
            <a:spLocks noGrp="1"/>
          </p:cNvSpPr>
          <p:nvPr>
            <p:ph type="sldNum" sz="quarter" idx="12"/>
          </p:nvPr>
        </p:nvSpPr>
        <p:spPr/>
        <p:txBody>
          <a:bodyPr/>
          <a:lstStyle>
            <a:lvl1pPr>
              <a:defRPr/>
            </a:lvl1pPr>
          </a:lstStyle>
          <a:p>
            <a:pPr>
              <a:defRPr/>
            </a:pPr>
            <a:fld id="{3869CECD-AD44-4C43-8A33-27358B748F5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12/8-9/2014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Lankford, HEPAP activities</a:t>
            </a:r>
            <a:endParaRPr lang="en-US"/>
          </a:p>
        </p:txBody>
      </p:sp>
      <p:sp>
        <p:nvSpPr>
          <p:cNvPr id="6" name="Slide Number Placeholder 5"/>
          <p:cNvSpPr>
            <a:spLocks noGrp="1"/>
          </p:cNvSpPr>
          <p:nvPr>
            <p:ph type="sldNum" sz="quarter" idx="12"/>
          </p:nvPr>
        </p:nvSpPr>
        <p:spPr/>
        <p:txBody>
          <a:bodyPr/>
          <a:lstStyle>
            <a:lvl1pPr>
              <a:defRPr/>
            </a:lvl1pPr>
          </a:lstStyle>
          <a:p>
            <a:pPr>
              <a:defRPr/>
            </a:pPr>
            <a:fld id="{BB8502FB-9025-42C5-B5C4-B146C18D128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12/8-9/2014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Lankford, HEPAP activities</a:t>
            </a:r>
            <a:endParaRPr lang="en-US"/>
          </a:p>
        </p:txBody>
      </p:sp>
      <p:sp>
        <p:nvSpPr>
          <p:cNvPr id="6" name="Slide Number Placeholder 5"/>
          <p:cNvSpPr>
            <a:spLocks noGrp="1"/>
          </p:cNvSpPr>
          <p:nvPr>
            <p:ph type="sldNum" sz="quarter" idx="12"/>
          </p:nvPr>
        </p:nvSpPr>
        <p:spPr/>
        <p:txBody>
          <a:bodyPr/>
          <a:lstStyle>
            <a:lvl1pPr>
              <a:defRPr/>
            </a:lvl1pPr>
          </a:lstStyle>
          <a:p>
            <a:pPr>
              <a:defRPr/>
            </a:pPr>
            <a:fld id="{E187619C-E7B4-4FAF-9972-8EF9397AA34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869CECD-AD44-4C43-8A33-27358B748F5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844096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7F41FB1-350D-410C-BE7F-86EBB4F9F91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367580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BB964E-3740-40FF-95CA-DC5CE78B137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5384968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14400"/>
            <a:ext cx="40386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14400"/>
            <a:ext cx="40386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B6F8D926-9994-4641-ABAB-01845281CD6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656720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46BA6BC2-7392-45EC-BC5F-EB8CF23D64C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741968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063CE215-C199-457A-8475-DF7C7A871FE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327047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2BA3D3DA-A4B4-4E62-BA12-381F9D95ADB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421341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E5A5BBF-1E5F-404B-AD26-856F32F8DD3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10122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12/8-9/2014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Lankford, HEPAP activities</a:t>
            </a:r>
            <a:endParaRPr lang="en-US"/>
          </a:p>
        </p:txBody>
      </p:sp>
      <p:sp>
        <p:nvSpPr>
          <p:cNvPr id="6" name="Slide Number Placeholder 5"/>
          <p:cNvSpPr>
            <a:spLocks noGrp="1"/>
          </p:cNvSpPr>
          <p:nvPr>
            <p:ph type="sldNum" sz="quarter" idx="12"/>
          </p:nvPr>
        </p:nvSpPr>
        <p:spPr/>
        <p:txBody>
          <a:bodyPr/>
          <a:lstStyle>
            <a:lvl1pPr>
              <a:defRPr/>
            </a:lvl1pPr>
          </a:lstStyle>
          <a:p>
            <a:pPr>
              <a:defRPr/>
            </a:pPr>
            <a:fld id="{B7F41FB1-350D-410C-BE7F-86EBB4F9F912}"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12DC573-86D1-4063-846A-C9BF3F58832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400528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B8502FB-9025-42C5-B5C4-B146C18D128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317870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187619C-E7B4-4FAF-9972-8EF9397AA34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842868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869CECD-AD44-4C43-8A33-27358B748F5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710819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7F41FB1-350D-410C-BE7F-86EBB4F9F91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601251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BB964E-3740-40FF-95CA-DC5CE78B137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810348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14400"/>
            <a:ext cx="40386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14400"/>
            <a:ext cx="40386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B6F8D926-9994-4641-ABAB-01845281CD6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7270659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46BA6BC2-7392-45EC-BC5F-EB8CF23D64C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497013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063CE215-C199-457A-8475-DF7C7A871FE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022956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2BA3D3DA-A4B4-4E62-BA12-381F9D95ADB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12001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12/8-9/2014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Lankford, HEPAP activities</a:t>
            </a:r>
            <a:endParaRPr lang="en-US"/>
          </a:p>
        </p:txBody>
      </p:sp>
      <p:sp>
        <p:nvSpPr>
          <p:cNvPr id="6" name="Slide Number Placeholder 5"/>
          <p:cNvSpPr>
            <a:spLocks noGrp="1"/>
          </p:cNvSpPr>
          <p:nvPr>
            <p:ph type="sldNum" sz="quarter" idx="12"/>
          </p:nvPr>
        </p:nvSpPr>
        <p:spPr/>
        <p:txBody>
          <a:bodyPr/>
          <a:lstStyle>
            <a:lvl1pPr>
              <a:defRPr/>
            </a:lvl1pPr>
          </a:lstStyle>
          <a:p>
            <a:pPr>
              <a:defRPr/>
            </a:pPr>
            <a:fld id="{26BB964E-3740-40FF-95CA-DC5CE78B1379}"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E5A5BBF-1E5F-404B-AD26-856F32F8DD3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041927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12DC573-86D1-4063-846A-C9BF3F58832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488383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B8502FB-9025-42C5-B5C4-B146C18D128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0081314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187619C-E7B4-4FAF-9972-8EF9397AA34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3127631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869CECD-AD44-4C43-8A33-27358B748F5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9226089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7F41FB1-350D-410C-BE7F-86EBB4F9F91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9305380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BB964E-3740-40FF-95CA-DC5CE78B137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7713799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14400"/>
            <a:ext cx="40386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14400"/>
            <a:ext cx="40386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B6F8D926-9994-4641-ABAB-01845281CD6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8842685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46BA6BC2-7392-45EC-BC5F-EB8CF23D64C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0235643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063CE215-C199-457A-8475-DF7C7A871FE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99054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14400"/>
            <a:ext cx="40386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14400"/>
            <a:ext cx="40386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r>
              <a:rPr lang="en-US" smtClean="0"/>
              <a:t>12/8-9/2014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Lankford, HEPAP activities</a:t>
            </a:r>
            <a:endParaRPr lang="en-US"/>
          </a:p>
        </p:txBody>
      </p:sp>
      <p:sp>
        <p:nvSpPr>
          <p:cNvPr id="7" name="Slide Number Placeholder 5"/>
          <p:cNvSpPr>
            <a:spLocks noGrp="1"/>
          </p:cNvSpPr>
          <p:nvPr>
            <p:ph type="sldNum" sz="quarter" idx="12"/>
          </p:nvPr>
        </p:nvSpPr>
        <p:spPr/>
        <p:txBody>
          <a:bodyPr/>
          <a:lstStyle>
            <a:lvl1pPr>
              <a:defRPr/>
            </a:lvl1pPr>
          </a:lstStyle>
          <a:p>
            <a:pPr>
              <a:defRPr/>
            </a:pPr>
            <a:fld id="{B6F8D926-9994-4641-ABAB-01845281CD6A}"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2BA3D3DA-A4B4-4E62-BA12-381F9D95ADB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291448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E5A5BBF-1E5F-404B-AD26-856F32F8DD3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1416105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12DC573-86D1-4063-846A-C9BF3F58832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4590722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B8502FB-9025-42C5-B5C4-B146C18D128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17577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187619C-E7B4-4FAF-9972-8EF9397AA34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2809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12/8-9/2014</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Lankford, HEPAP activities</a:t>
            </a:r>
            <a:endParaRPr lang="en-US"/>
          </a:p>
        </p:txBody>
      </p:sp>
      <p:sp>
        <p:nvSpPr>
          <p:cNvPr id="9" name="Slide Number Placeholder 5"/>
          <p:cNvSpPr>
            <a:spLocks noGrp="1"/>
          </p:cNvSpPr>
          <p:nvPr>
            <p:ph type="sldNum" sz="quarter" idx="12"/>
          </p:nvPr>
        </p:nvSpPr>
        <p:spPr/>
        <p:txBody>
          <a:bodyPr/>
          <a:lstStyle>
            <a:lvl1pPr>
              <a:defRPr/>
            </a:lvl1pPr>
          </a:lstStyle>
          <a:p>
            <a:pPr>
              <a:defRPr/>
            </a:pPr>
            <a:fld id="{46BA6BC2-7392-45EC-BC5F-EB8CF23D64C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12/8-9/2014</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Lankford, HEPAP activities</a:t>
            </a:r>
            <a:endParaRPr lang="en-US"/>
          </a:p>
        </p:txBody>
      </p:sp>
      <p:sp>
        <p:nvSpPr>
          <p:cNvPr id="5" name="Slide Number Placeholder 5"/>
          <p:cNvSpPr>
            <a:spLocks noGrp="1"/>
          </p:cNvSpPr>
          <p:nvPr>
            <p:ph type="sldNum" sz="quarter" idx="12"/>
          </p:nvPr>
        </p:nvSpPr>
        <p:spPr/>
        <p:txBody>
          <a:bodyPr/>
          <a:lstStyle>
            <a:lvl1pPr>
              <a:defRPr/>
            </a:lvl1pPr>
          </a:lstStyle>
          <a:p>
            <a:pPr>
              <a:defRPr/>
            </a:pPr>
            <a:fld id="{063CE215-C199-457A-8475-DF7C7A871FE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12/8-9/2014</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Lankford, HEPAP activities</a:t>
            </a:r>
            <a:endParaRPr lang="en-US"/>
          </a:p>
        </p:txBody>
      </p:sp>
      <p:sp>
        <p:nvSpPr>
          <p:cNvPr id="4" name="Slide Number Placeholder 5"/>
          <p:cNvSpPr>
            <a:spLocks noGrp="1"/>
          </p:cNvSpPr>
          <p:nvPr>
            <p:ph type="sldNum" sz="quarter" idx="12"/>
          </p:nvPr>
        </p:nvSpPr>
        <p:spPr/>
        <p:txBody>
          <a:bodyPr/>
          <a:lstStyle>
            <a:lvl1pPr>
              <a:defRPr/>
            </a:lvl1pPr>
          </a:lstStyle>
          <a:p>
            <a:pPr>
              <a:defRPr/>
            </a:pPr>
            <a:fld id="{2BA3D3DA-A4B4-4E62-BA12-381F9D95ADB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12/8-9/2014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Lankford, HEPAP activities</a:t>
            </a:r>
            <a:endParaRPr lang="en-US"/>
          </a:p>
        </p:txBody>
      </p:sp>
      <p:sp>
        <p:nvSpPr>
          <p:cNvPr id="7" name="Slide Number Placeholder 5"/>
          <p:cNvSpPr>
            <a:spLocks noGrp="1"/>
          </p:cNvSpPr>
          <p:nvPr>
            <p:ph type="sldNum" sz="quarter" idx="12"/>
          </p:nvPr>
        </p:nvSpPr>
        <p:spPr/>
        <p:txBody>
          <a:bodyPr/>
          <a:lstStyle>
            <a:lvl1pPr>
              <a:defRPr/>
            </a:lvl1pPr>
          </a:lstStyle>
          <a:p>
            <a:pPr>
              <a:defRPr/>
            </a:pPr>
            <a:fld id="{DE5A5BBF-1E5F-404B-AD26-856F32F8DD3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12/8-9/2014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Lankford, HEPAP activities</a:t>
            </a:r>
            <a:endParaRPr lang="en-US"/>
          </a:p>
        </p:txBody>
      </p:sp>
      <p:sp>
        <p:nvSpPr>
          <p:cNvPr id="7" name="Slide Number Placeholder 5"/>
          <p:cNvSpPr>
            <a:spLocks noGrp="1"/>
          </p:cNvSpPr>
          <p:nvPr>
            <p:ph type="sldNum" sz="quarter" idx="12"/>
          </p:nvPr>
        </p:nvSpPr>
        <p:spPr/>
        <p:txBody>
          <a:bodyPr/>
          <a:lstStyle>
            <a:lvl1pPr>
              <a:defRPr/>
            </a:lvl1pPr>
          </a:lstStyle>
          <a:p>
            <a:pPr>
              <a:defRPr/>
            </a:pPr>
            <a:fld id="{712DC573-86D1-4063-846A-C9BF3F58832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5635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81000" y="990600"/>
            <a:ext cx="8305800" cy="5135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r>
              <a:rPr lang="en-US" smtClean="0"/>
              <a:t>12/8-9/2014</a:t>
            </a:r>
            <a:endParaRPr lang="en-US" dirty="0"/>
          </a:p>
        </p:txBody>
      </p:sp>
      <p:sp>
        <p:nvSpPr>
          <p:cNvPr id="5" name="Footer Placeholder 4"/>
          <p:cNvSpPr>
            <a:spLocks noGrp="1"/>
          </p:cNvSpPr>
          <p:nvPr>
            <p:ph type="ftr" sz="quarter" idx="3"/>
          </p:nvPr>
        </p:nvSpPr>
        <p:spPr>
          <a:xfrm>
            <a:off x="2667000" y="6492875"/>
            <a:ext cx="38100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smtClean="0"/>
              <a:t>Lankford, HEPAP activities</a:t>
            </a:r>
            <a:endParaRPr lang="en-US"/>
          </a:p>
        </p:txBody>
      </p:sp>
      <p:sp>
        <p:nvSpPr>
          <p:cNvPr id="6" name="Slide Number Placeholder 5"/>
          <p:cNvSpPr>
            <a:spLocks noGrp="1"/>
          </p:cNvSpPr>
          <p:nvPr>
            <p:ph type="sldNum" sz="quarter" idx="4"/>
          </p:nvPr>
        </p:nvSpPr>
        <p:spPr>
          <a:xfrm>
            <a:off x="6553200" y="649287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13D1FF3-4CF9-46A7-BB79-BB751FFB995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00" r:id="rId1"/>
    <p:sldLayoutId id="2147484001" r:id="rId2"/>
    <p:sldLayoutId id="2147484002" r:id="rId3"/>
    <p:sldLayoutId id="2147484003" r:id="rId4"/>
    <p:sldLayoutId id="2147484004" r:id="rId5"/>
    <p:sldLayoutId id="2147484005" r:id="rId6"/>
    <p:sldLayoutId id="2147484006" r:id="rId7"/>
    <p:sldLayoutId id="2147484007" r:id="rId8"/>
    <p:sldLayoutId id="2147484008" r:id="rId9"/>
    <p:sldLayoutId id="2147484009" r:id="rId10"/>
    <p:sldLayoutId id="2147484010" r:id="rId11"/>
  </p:sldLayoutIdLst>
  <p:hf hdr="0"/>
  <p:txStyles>
    <p:titleStyle>
      <a:lvl1pPr algn="ctr" rtl="0" eaLnBrk="0" fontAlgn="base" hangingPunct="0">
        <a:spcBef>
          <a:spcPct val="0"/>
        </a:spcBef>
        <a:spcAft>
          <a:spcPct val="0"/>
        </a:spcAft>
        <a:defRPr sz="3600" b="1" kern="1200">
          <a:solidFill>
            <a:schemeClr val="tx1"/>
          </a:solidFill>
          <a:latin typeface="Times New Roman" pitchFamily="18" charset="0"/>
          <a:ea typeface="+mj-ea"/>
          <a:cs typeface="Times New Roman" pitchFamily="18" charset="0"/>
        </a:defRPr>
      </a:lvl1pPr>
      <a:lvl2pPr algn="ctr" rtl="0" eaLnBrk="0" fontAlgn="base" hangingPunct="0">
        <a:spcBef>
          <a:spcPct val="0"/>
        </a:spcBef>
        <a:spcAft>
          <a:spcPct val="0"/>
        </a:spcAft>
        <a:defRPr sz="3600" b="1">
          <a:solidFill>
            <a:schemeClr val="tx1"/>
          </a:solidFill>
          <a:latin typeface="Times New Roman" pitchFamily="18" charset="0"/>
          <a:cs typeface="Times New Roman" pitchFamily="18" charset="0"/>
        </a:defRPr>
      </a:lvl2pPr>
      <a:lvl3pPr algn="ctr" rtl="0" eaLnBrk="0" fontAlgn="base" hangingPunct="0">
        <a:spcBef>
          <a:spcPct val="0"/>
        </a:spcBef>
        <a:spcAft>
          <a:spcPct val="0"/>
        </a:spcAft>
        <a:defRPr sz="3600" b="1">
          <a:solidFill>
            <a:schemeClr val="tx1"/>
          </a:solidFill>
          <a:latin typeface="Times New Roman" pitchFamily="18" charset="0"/>
          <a:cs typeface="Times New Roman" pitchFamily="18" charset="0"/>
        </a:defRPr>
      </a:lvl3pPr>
      <a:lvl4pPr algn="ctr" rtl="0" eaLnBrk="0" fontAlgn="base" hangingPunct="0">
        <a:spcBef>
          <a:spcPct val="0"/>
        </a:spcBef>
        <a:spcAft>
          <a:spcPct val="0"/>
        </a:spcAft>
        <a:defRPr sz="3600" b="1">
          <a:solidFill>
            <a:schemeClr val="tx1"/>
          </a:solidFill>
          <a:latin typeface="Times New Roman" pitchFamily="18" charset="0"/>
          <a:cs typeface="Times New Roman" pitchFamily="18" charset="0"/>
        </a:defRPr>
      </a:lvl4pPr>
      <a:lvl5pPr algn="ctr" rtl="0" eaLnBrk="0" fontAlgn="base" hangingPunct="0">
        <a:spcBef>
          <a:spcPct val="0"/>
        </a:spcBef>
        <a:spcAft>
          <a:spcPct val="0"/>
        </a:spcAft>
        <a:defRPr sz="3600" b="1">
          <a:solidFill>
            <a:schemeClr val="tx1"/>
          </a:solidFill>
          <a:latin typeface="Times New Roman" pitchFamily="18" charset="0"/>
          <a:cs typeface="Times New Roman" pitchFamily="18" charset="0"/>
        </a:defRPr>
      </a:lvl5pPr>
      <a:lvl6pPr marL="457200" algn="ctr" rtl="0" fontAlgn="base">
        <a:spcBef>
          <a:spcPct val="0"/>
        </a:spcBef>
        <a:spcAft>
          <a:spcPct val="0"/>
        </a:spcAft>
        <a:defRPr sz="3600" b="1">
          <a:solidFill>
            <a:schemeClr val="tx1"/>
          </a:solidFill>
          <a:latin typeface="Times New Roman" pitchFamily="18" charset="0"/>
          <a:cs typeface="Times New Roman" pitchFamily="18" charset="0"/>
        </a:defRPr>
      </a:lvl6pPr>
      <a:lvl7pPr marL="914400" algn="ctr" rtl="0" fontAlgn="base">
        <a:spcBef>
          <a:spcPct val="0"/>
        </a:spcBef>
        <a:spcAft>
          <a:spcPct val="0"/>
        </a:spcAft>
        <a:defRPr sz="3600" b="1">
          <a:solidFill>
            <a:schemeClr val="tx1"/>
          </a:solidFill>
          <a:latin typeface="Times New Roman" pitchFamily="18" charset="0"/>
          <a:cs typeface="Times New Roman" pitchFamily="18" charset="0"/>
        </a:defRPr>
      </a:lvl7pPr>
      <a:lvl8pPr marL="1371600" algn="ctr" rtl="0" fontAlgn="base">
        <a:spcBef>
          <a:spcPct val="0"/>
        </a:spcBef>
        <a:spcAft>
          <a:spcPct val="0"/>
        </a:spcAft>
        <a:defRPr sz="3600" b="1">
          <a:solidFill>
            <a:schemeClr val="tx1"/>
          </a:solidFill>
          <a:latin typeface="Times New Roman" pitchFamily="18" charset="0"/>
          <a:cs typeface="Times New Roman" pitchFamily="18" charset="0"/>
        </a:defRPr>
      </a:lvl8pPr>
      <a:lvl9pPr marL="1828800" algn="ctr" rtl="0" fontAlgn="base">
        <a:spcBef>
          <a:spcPct val="0"/>
        </a:spcBef>
        <a:spcAft>
          <a:spcPct val="0"/>
        </a:spcAft>
        <a:defRPr sz="3600" b="1">
          <a:solidFill>
            <a:schemeClr val="tx1"/>
          </a:solidFill>
          <a:latin typeface="Times New Roman" pitchFamily="18" charset="0"/>
          <a:cs typeface="Times New Roman" pitchFamily="18" charset="0"/>
        </a:defRPr>
      </a:lvl9pPr>
    </p:titleStyle>
    <p:bodyStyle>
      <a:lvl1pPr marL="228600" indent="-228600" algn="l" rtl="0" eaLnBrk="0" fontAlgn="base" hangingPunct="0">
        <a:spcBef>
          <a:spcPct val="20000"/>
        </a:spcBef>
        <a:spcAft>
          <a:spcPct val="0"/>
        </a:spcAft>
        <a:buFont typeface="Arial" charset="0"/>
        <a:buChar char="•"/>
        <a:defRPr sz="2400" b="1" kern="1200">
          <a:solidFill>
            <a:srgbClr val="0070C0"/>
          </a:solidFill>
          <a:latin typeface="Arial" pitchFamily="34" charset="0"/>
          <a:ea typeface="+mn-ea"/>
          <a:cs typeface="Arial" pitchFamily="34" charset="0"/>
        </a:defRPr>
      </a:lvl1pPr>
      <a:lvl2pPr marL="565150" indent="-222250" algn="l" rtl="0" eaLnBrk="0" fontAlgn="base" hangingPunct="0">
        <a:spcBef>
          <a:spcPct val="20000"/>
        </a:spcBef>
        <a:spcAft>
          <a:spcPct val="0"/>
        </a:spcAft>
        <a:buFont typeface="Courier New" pitchFamily="49" charset="0"/>
        <a:buChar char="o"/>
        <a:defRPr b="1" kern="1200">
          <a:solidFill>
            <a:srgbClr val="339933"/>
          </a:solidFill>
          <a:latin typeface="Arial" pitchFamily="34" charset="0"/>
          <a:ea typeface="+mn-ea"/>
          <a:cs typeface="Arial" pitchFamily="34" charset="0"/>
        </a:defRPr>
      </a:lvl2pPr>
      <a:lvl3pPr marL="800100" indent="-165100" algn="l" rtl="0" eaLnBrk="0" fontAlgn="base" hangingPunct="0">
        <a:spcBef>
          <a:spcPct val="20000"/>
        </a:spcBef>
        <a:spcAft>
          <a:spcPct val="0"/>
        </a:spcAft>
        <a:buFont typeface="Arial" charset="0"/>
        <a:buChar char="•"/>
        <a:defRPr sz="1600" b="1" kern="1200">
          <a:solidFill>
            <a:schemeClr val="tx1"/>
          </a:solidFill>
          <a:latin typeface="Arial" pitchFamily="34" charset="0"/>
          <a:ea typeface="+mn-ea"/>
          <a:cs typeface="Arial" pitchFamily="34" charset="0"/>
        </a:defRPr>
      </a:lvl3pPr>
      <a:lvl4pPr marL="1028700" indent="-165100" algn="l" rtl="0" eaLnBrk="0" fontAlgn="base" hangingPunct="0">
        <a:spcBef>
          <a:spcPct val="20000"/>
        </a:spcBef>
        <a:spcAft>
          <a:spcPct val="0"/>
        </a:spcAft>
        <a:buFont typeface="Arial" charset="0"/>
        <a:buChar char="•"/>
        <a:defRPr sz="1600" b="1" kern="1200">
          <a:solidFill>
            <a:schemeClr val="tx1"/>
          </a:solidFill>
          <a:latin typeface="Arial" pitchFamily="34" charset="0"/>
          <a:ea typeface="+mn-ea"/>
          <a:cs typeface="Arial" pitchFamily="34" charset="0"/>
        </a:defRPr>
      </a:lvl4pPr>
      <a:lvl5pPr marL="1257300" indent="-165100" algn="l" rtl="0" eaLnBrk="0" fontAlgn="base" hangingPunct="0">
        <a:spcBef>
          <a:spcPct val="20000"/>
        </a:spcBef>
        <a:spcAft>
          <a:spcPct val="0"/>
        </a:spcAft>
        <a:buFont typeface="Arial" charset="0"/>
        <a:buChar char="»"/>
        <a:defRPr sz="1600" b="1"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5635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81000" y="990600"/>
            <a:ext cx="8305800" cy="5135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5" name="Footer Placeholder 4"/>
          <p:cNvSpPr>
            <a:spLocks noGrp="1"/>
          </p:cNvSpPr>
          <p:nvPr>
            <p:ph type="ftr" sz="quarter" idx="3"/>
          </p:nvPr>
        </p:nvSpPr>
        <p:spPr>
          <a:xfrm>
            <a:off x="2667000" y="6492875"/>
            <a:ext cx="38100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49287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13D1FF3-4CF9-46A7-BB79-BB751FFB995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01681092"/>
      </p:ext>
    </p:extLst>
  </p:cSld>
  <p:clrMap bg1="lt1" tx1="dk1" bg2="lt2" tx2="dk2" accent1="accent1" accent2="accent2" accent3="accent3" accent4="accent4" accent5="accent5" accent6="accent6" hlink="hlink" folHlink="folHlink"/>
  <p:sldLayoutIdLst>
    <p:sldLayoutId id="2147484012" r:id="rId1"/>
    <p:sldLayoutId id="2147484013" r:id="rId2"/>
    <p:sldLayoutId id="2147484014" r:id="rId3"/>
    <p:sldLayoutId id="2147484015" r:id="rId4"/>
    <p:sldLayoutId id="2147484016" r:id="rId5"/>
    <p:sldLayoutId id="2147484017" r:id="rId6"/>
    <p:sldLayoutId id="2147484018" r:id="rId7"/>
    <p:sldLayoutId id="2147484019" r:id="rId8"/>
    <p:sldLayoutId id="2147484020" r:id="rId9"/>
    <p:sldLayoutId id="2147484021" r:id="rId10"/>
    <p:sldLayoutId id="2147484022" r:id="rId11"/>
  </p:sldLayoutIdLst>
  <p:hf hdr="0"/>
  <p:txStyles>
    <p:titleStyle>
      <a:lvl1pPr algn="ctr" rtl="0" eaLnBrk="0" fontAlgn="base" hangingPunct="0">
        <a:spcBef>
          <a:spcPct val="0"/>
        </a:spcBef>
        <a:spcAft>
          <a:spcPct val="0"/>
        </a:spcAft>
        <a:defRPr sz="3600" b="1" kern="1200">
          <a:solidFill>
            <a:schemeClr val="tx1"/>
          </a:solidFill>
          <a:latin typeface="Times New Roman" pitchFamily="18" charset="0"/>
          <a:ea typeface="+mj-ea"/>
          <a:cs typeface="Times New Roman" pitchFamily="18" charset="0"/>
        </a:defRPr>
      </a:lvl1pPr>
      <a:lvl2pPr algn="ctr" rtl="0" eaLnBrk="0" fontAlgn="base" hangingPunct="0">
        <a:spcBef>
          <a:spcPct val="0"/>
        </a:spcBef>
        <a:spcAft>
          <a:spcPct val="0"/>
        </a:spcAft>
        <a:defRPr sz="3600" b="1">
          <a:solidFill>
            <a:schemeClr val="tx1"/>
          </a:solidFill>
          <a:latin typeface="Times New Roman" pitchFamily="18" charset="0"/>
          <a:cs typeface="Times New Roman" pitchFamily="18" charset="0"/>
        </a:defRPr>
      </a:lvl2pPr>
      <a:lvl3pPr algn="ctr" rtl="0" eaLnBrk="0" fontAlgn="base" hangingPunct="0">
        <a:spcBef>
          <a:spcPct val="0"/>
        </a:spcBef>
        <a:spcAft>
          <a:spcPct val="0"/>
        </a:spcAft>
        <a:defRPr sz="3600" b="1">
          <a:solidFill>
            <a:schemeClr val="tx1"/>
          </a:solidFill>
          <a:latin typeface="Times New Roman" pitchFamily="18" charset="0"/>
          <a:cs typeface="Times New Roman" pitchFamily="18" charset="0"/>
        </a:defRPr>
      </a:lvl3pPr>
      <a:lvl4pPr algn="ctr" rtl="0" eaLnBrk="0" fontAlgn="base" hangingPunct="0">
        <a:spcBef>
          <a:spcPct val="0"/>
        </a:spcBef>
        <a:spcAft>
          <a:spcPct val="0"/>
        </a:spcAft>
        <a:defRPr sz="3600" b="1">
          <a:solidFill>
            <a:schemeClr val="tx1"/>
          </a:solidFill>
          <a:latin typeface="Times New Roman" pitchFamily="18" charset="0"/>
          <a:cs typeface="Times New Roman" pitchFamily="18" charset="0"/>
        </a:defRPr>
      </a:lvl4pPr>
      <a:lvl5pPr algn="ctr" rtl="0" eaLnBrk="0" fontAlgn="base" hangingPunct="0">
        <a:spcBef>
          <a:spcPct val="0"/>
        </a:spcBef>
        <a:spcAft>
          <a:spcPct val="0"/>
        </a:spcAft>
        <a:defRPr sz="3600" b="1">
          <a:solidFill>
            <a:schemeClr val="tx1"/>
          </a:solidFill>
          <a:latin typeface="Times New Roman" pitchFamily="18" charset="0"/>
          <a:cs typeface="Times New Roman" pitchFamily="18" charset="0"/>
        </a:defRPr>
      </a:lvl5pPr>
      <a:lvl6pPr marL="457200" algn="ctr" rtl="0" fontAlgn="base">
        <a:spcBef>
          <a:spcPct val="0"/>
        </a:spcBef>
        <a:spcAft>
          <a:spcPct val="0"/>
        </a:spcAft>
        <a:defRPr sz="3600" b="1">
          <a:solidFill>
            <a:schemeClr val="tx1"/>
          </a:solidFill>
          <a:latin typeface="Times New Roman" pitchFamily="18" charset="0"/>
          <a:cs typeface="Times New Roman" pitchFamily="18" charset="0"/>
        </a:defRPr>
      </a:lvl6pPr>
      <a:lvl7pPr marL="914400" algn="ctr" rtl="0" fontAlgn="base">
        <a:spcBef>
          <a:spcPct val="0"/>
        </a:spcBef>
        <a:spcAft>
          <a:spcPct val="0"/>
        </a:spcAft>
        <a:defRPr sz="3600" b="1">
          <a:solidFill>
            <a:schemeClr val="tx1"/>
          </a:solidFill>
          <a:latin typeface="Times New Roman" pitchFamily="18" charset="0"/>
          <a:cs typeface="Times New Roman" pitchFamily="18" charset="0"/>
        </a:defRPr>
      </a:lvl7pPr>
      <a:lvl8pPr marL="1371600" algn="ctr" rtl="0" fontAlgn="base">
        <a:spcBef>
          <a:spcPct val="0"/>
        </a:spcBef>
        <a:spcAft>
          <a:spcPct val="0"/>
        </a:spcAft>
        <a:defRPr sz="3600" b="1">
          <a:solidFill>
            <a:schemeClr val="tx1"/>
          </a:solidFill>
          <a:latin typeface="Times New Roman" pitchFamily="18" charset="0"/>
          <a:cs typeface="Times New Roman" pitchFamily="18" charset="0"/>
        </a:defRPr>
      </a:lvl8pPr>
      <a:lvl9pPr marL="1828800" algn="ctr" rtl="0" fontAlgn="base">
        <a:spcBef>
          <a:spcPct val="0"/>
        </a:spcBef>
        <a:spcAft>
          <a:spcPct val="0"/>
        </a:spcAft>
        <a:defRPr sz="3600" b="1">
          <a:solidFill>
            <a:schemeClr val="tx1"/>
          </a:solidFill>
          <a:latin typeface="Times New Roman" pitchFamily="18" charset="0"/>
          <a:cs typeface="Times New Roman" pitchFamily="18" charset="0"/>
        </a:defRPr>
      </a:lvl9pPr>
    </p:titleStyle>
    <p:bodyStyle>
      <a:lvl1pPr marL="228600" indent="-228600" algn="l" rtl="0" eaLnBrk="0" fontAlgn="base" hangingPunct="0">
        <a:spcBef>
          <a:spcPct val="20000"/>
        </a:spcBef>
        <a:spcAft>
          <a:spcPct val="0"/>
        </a:spcAft>
        <a:buFont typeface="Arial" charset="0"/>
        <a:buChar char="•"/>
        <a:defRPr sz="2400" b="1" kern="1200">
          <a:solidFill>
            <a:srgbClr val="0070C0"/>
          </a:solidFill>
          <a:latin typeface="Arial" pitchFamily="34" charset="0"/>
          <a:ea typeface="+mn-ea"/>
          <a:cs typeface="Arial" pitchFamily="34" charset="0"/>
        </a:defRPr>
      </a:lvl1pPr>
      <a:lvl2pPr marL="565150" indent="-222250" algn="l" rtl="0" eaLnBrk="0" fontAlgn="base" hangingPunct="0">
        <a:spcBef>
          <a:spcPct val="20000"/>
        </a:spcBef>
        <a:spcAft>
          <a:spcPct val="0"/>
        </a:spcAft>
        <a:buFont typeface="Courier New" pitchFamily="49" charset="0"/>
        <a:buChar char="o"/>
        <a:defRPr b="1" kern="1200">
          <a:solidFill>
            <a:srgbClr val="339933"/>
          </a:solidFill>
          <a:latin typeface="Arial" pitchFamily="34" charset="0"/>
          <a:ea typeface="+mn-ea"/>
          <a:cs typeface="Arial" pitchFamily="34" charset="0"/>
        </a:defRPr>
      </a:lvl2pPr>
      <a:lvl3pPr marL="800100" indent="-165100" algn="l" rtl="0" eaLnBrk="0" fontAlgn="base" hangingPunct="0">
        <a:spcBef>
          <a:spcPct val="20000"/>
        </a:spcBef>
        <a:spcAft>
          <a:spcPct val="0"/>
        </a:spcAft>
        <a:buFont typeface="Arial" charset="0"/>
        <a:buChar char="•"/>
        <a:defRPr sz="1600" b="1" kern="1200">
          <a:solidFill>
            <a:schemeClr val="tx1"/>
          </a:solidFill>
          <a:latin typeface="Arial" pitchFamily="34" charset="0"/>
          <a:ea typeface="+mn-ea"/>
          <a:cs typeface="Arial" pitchFamily="34" charset="0"/>
        </a:defRPr>
      </a:lvl3pPr>
      <a:lvl4pPr marL="1028700" indent="-165100" algn="l" rtl="0" eaLnBrk="0" fontAlgn="base" hangingPunct="0">
        <a:spcBef>
          <a:spcPct val="20000"/>
        </a:spcBef>
        <a:spcAft>
          <a:spcPct val="0"/>
        </a:spcAft>
        <a:buFont typeface="Arial" charset="0"/>
        <a:buChar char="•"/>
        <a:defRPr sz="1600" b="1" kern="1200">
          <a:solidFill>
            <a:schemeClr val="tx1"/>
          </a:solidFill>
          <a:latin typeface="Arial" pitchFamily="34" charset="0"/>
          <a:ea typeface="+mn-ea"/>
          <a:cs typeface="Arial" pitchFamily="34" charset="0"/>
        </a:defRPr>
      </a:lvl4pPr>
      <a:lvl5pPr marL="1257300" indent="-165100" algn="l" rtl="0" eaLnBrk="0" fontAlgn="base" hangingPunct="0">
        <a:spcBef>
          <a:spcPct val="20000"/>
        </a:spcBef>
        <a:spcAft>
          <a:spcPct val="0"/>
        </a:spcAft>
        <a:buFont typeface="Arial" charset="0"/>
        <a:buChar char="»"/>
        <a:defRPr sz="1600" b="1"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5635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81000" y="990600"/>
            <a:ext cx="8305800" cy="5135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5" name="Footer Placeholder 4"/>
          <p:cNvSpPr>
            <a:spLocks noGrp="1"/>
          </p:cNvSpPr>
          <p:nvPr>
            <p:ph type="ftr" sz="quarter" idx="3"/>
          </p:nvPr>
        </p:nvSpPr>
        <p:spPr>
          <a:xfrm>
            <a:off x="2667000" y="6492875"/>
            <a:ext cx="38100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49287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13D1FF3-4CF9-46A7-BB79-BB751FFB995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75748644"/>
      </p:ext>
    </p:extLst>
  </p:cSld>
  <p:clrMap bg1="lt1" tx1="dk1" bg2="lt2" tx2="dk2" accent1="accent1" accent2="accent2" accent3="accent3" accent4="accent4" accent5="accent5" accent6="accent6" hlink="hlink" folHlink="folHlink"/>
  <p:sldLayoutIdLst>
    <p:sldLayoutId id="2147484024" r:id="rId1"/>
    <p:sldLayoutId id="2147484025" r:id="rId2"/>
    <p:sldLayoutId id="2147484026" r:id="rId3"/>
    <p:sldLayoutId id="2147484027" r:id="rId4"/>
    <p:sldLayoutId id="2147484028" r:id="rId5"/>
    <p:sldLayoutId id="2147484029" r:id="rId6"/>
    <p:sldLayoutId id="2147484030" r:id="rId7"/>
    <p:sldLayoutId id="2147484031" r:id="rId8"/>
    <p:sldLayoutId id="2147484032" r:id="rId9"/>
    <p:sldLayoutId id="2147484033" r:id="rId10"/>
    <p:sldLayoutId id="2147484034" r:id="rId11"/>
  </p:sldLayoutIdLst>
  <p:hf hdr="0"/>
  <p:txStyles>
    <p:titleStyle>
      <a:lvl1pPr algn="ctr" rtl="0" eaLnBrk="0" fontAlgn="base" hangingPunct="0">
        <a:spcBef>
          <a:spcPct val="0"/>
        </a:spcBef>
        <a:spcAft>
          <a:spcPct val="0"/>
        </a:spcAft>
        <a:defRPr sz="3600" b="1" kern="1200">
          <a:solidFill>
            <a:schemeClr val="tx1"/>
          </a:solidFill>
          <a:latin typeface="Times New Roman" pitchFamily="18" charset="0"/>
          <a:ea typeface="+mj-ea"/>
          <a:cs typeface="Times New Roman" pitchFamily="18" charset="0"/>
        </a:defRPr>
      </a:lvl1pPr>
      <a:lvl2pPr algn="ctr" rtl="0" eaLnBrk="0" fontAlgn="base" hangingPunct="0">
        <a:spcBef>
          <a:spcPct val="0"/>
        </a:spcBef>
        <a:spcAft>
          <a:spcPct val="0"/>
        </a:spcAft>
        <a:defRPr sz="3600" b="1">
          <a:solidFill>
            <a:schemeClr val="tx1"/>
          </a:solidFill>
          <a:latin typeface="Times New Roman" pitchFamily="18" charset="0"/>
          <a:cs typeface="Times New Roman" pitchFamily="18" charset="0"/>
        </a:defRPr>
      </a:lvl2pPr>
      <a:lvl3pPr algn="ctr" rtl="0" eaLnBrk="0" fontAlgn="base" hangingPunct="0">
        <a:spcBef>
          <a:spcPct val="0"/>
        </a:spcBef>
        <a:spcAft>
          <a:spcPct val="0"/>
        </a:spcAft>
        <a:defRPr sz="3600" b="1">
          <a:solidFill>
            <a:schemeClr val="tx1"/>
          </a:solidFill>
          <a:latin typeface="Times New Roman" pitchFamily="18" charset="0"/>
          <a:cs typeface="Times New Roman" pitchFamily="18" charset="0"/>
        </a:defRPr>
      </a:lvl3pPr>
      <a:lvl4pPr algn="ctr" rtl="0" eaLnBrk="0" fontAlgn="base" hangingPunct="0">
        <a:spcBef>
          <a:spcPct val="0"/>
        </a:spcBef>
        <a:spcAft>
          <a:spcPct val="0"/>
        </a:spcAft>
        <a:defRPr sz="3600" b="1">
          <a:solidFill>
            <a:schemeClr val="tx1"/>
          </a:solidFill>
          <a:latin typeface="Times New Roman" pitchFamily="18" charset="0"/>
          <a:cs typeface="Times New Roman" pitchFamily="18" charset="0"/>
        </a:defRPr>
      </a:lvl4pPr>
      <a:lvl5pPr algn="ctr" rtl="0" eaLnBrk="0" fontAlgn="base" hangingPunct="0">
        <a:spcBef>
          <a:spcPct val="0"/>
        </a:spcBef>
        <a:spcAft>
          <a:spcPct val="0"/>
        </a:spcAft>
        <a:defRPr sz="3600" b="1">
          <a:solidFill>
            <a:schemeClr val="tx1"/>
          </a:solidFill>
          <a:latin typeface="Times New Roman" pitchFamily="18" charset="0"/>
          <a:cs typeface="Times New Roman" pitchFamily="18" charset="0"/>
        </a:defRPr>
      </a:lvl5pPr>
      <a:lvl6pPr marL="457200" algn="ctr" rtl="0" fontAlgn="base">
        <a:spcBef>
          <a:spcPct val="0"/>
        </a:spcBef>
        <a:spcAft>
          <a:spcPct val="0"/>
        </a:spcAft>
        <a:defRPr sz="3600" b="1">
          <a:solidFill>
            <a:schemeClr val="tx1"/>
          </a:solidFill>
          <a:latin typeface="Times New Roman" pitchFamily="18" charset="0"/>
          <a:cs typeface="Times New Roman" pitchFamily="18" charset="0"/>
        </a:defRPr>
      </a:lvl6pPr>
      <a:lvl7pPr marL="914400" algn="ctr" rtl="0" fontAlgn="base">
        <a:spcBef>
          <a:spcPct val="0"/>
        </a:spcBef>
        <a:spcAft>
          <a:spcPct val="0"/>
        </a:spcAft>
        <a:defRPr sz="3600" b="1">
          <a:solidFill>
            <a:schemeClr val="tx1"/>
          </a:solidFill>
          <a:latin typeface="Times New Roman" pitchFamily="18" charset="0"/>
          <a:cs typeface="Times New Roman" pitchFamily="18" charset="0"/>
        </a:defRPr>
      </a:lvl7pPr>
      <a:lvl8pPr marL="1371600" algn="ctr" rtl="0" fontAlgn="base">
        <a:spcBef>
          <a:spcPct val="0"/>
        </a:spcBef>
        <a:spcAft>
          <a:spcPct val="0"/>
        </a:spcAft>
        <a:defRPr sz="3600" b="1">
          <a:solidFill>
            <a:schemeClr val="tx1"/>
          </a:solidFill>
          <a:latin typeface="Times New Roman" pitchFamily="18" charset="0"/>
          <a:cs typeface="Times New Roman" pitchFamily="18" charset="0"/>
        </a:defRPr>
      </a:lvl8pPr>
      <a:lvl9pPr marL="1828800" algn="ctr" rtl="0" fontAlgn="base">
        <a:spcBef>
          <a:spcPct val="0"/>
        </a:spcBef>
        <a:spcAft>
          <a:spcPct val="0"/>
        </a:spcAft>
        <a:defRPr sz="3600" b="1">
          <a:solidFill>
            <a:schemeClr val="tx1"/>
          </a:solidFill>
          <a:latin typeface="Times New Roman" pitchFamily="18" charset="0"/>
          <a:cs typeface="Times New Roman" pitchFamily="18" charset="0"/>
        </a:defRPr>
      </a:lvl9pPr>
    </p:titleStyle>
    <p:bodyStyle>
      <a:lvl1pPr marL="228600" indent="-228600" algn="l" rtl="0" eaLnBrk="0" fontAlgn="base" hangingPunct="0">
        <a:spcBef>
          <a:spcPct val="20000"/>
        </a:spcBef>
        <a:spcAft>
          <a:spcPct val="0"/>
        </a:spcAft>
        <a:buFont typeface="Arial" charset="0"/>
        <a:buChar char="•"/>
        <a:defRPr sz="2400" b="1" kern="1200">
          <a:solidFill>
            <a:srgbClr val="0070C0"/>
          </a:solidFill>
          <a:latin typeface="Arial" pitchFamily="34" charset="0"/>
          <a:ea typeface="+mn-ea"/>
          <a:cs typeface="Arial" pitchFamily="34" charset="0"/>
        </a:defRPr>
      </a:lvl1pPr>
      <a:lvl2pPr marL="565150" indent="-222250" algn="l" rtl="0" eaLnBrk="0" fontAlgn="base" hangingPunct="0">
        <a:spcBef>
          <a:spcPct val="20000"/>
        </a:spcBef>
        <a:spcAft>
          <a:spcPct val="0"/>
        </a:spcAft>
        <a:buFont typeface="Courier New" pitchFamily="49" charset="0"/>
        <a:buChar char="o"/>
        <a:defRPr b="1" kern="1200">
          <a:solidFill>
            <a:srgbClr val="339933"/>
          </a:solidFill>
          <a:latin typeface="Arial" pitchFamily="34" charset="0"/>
          <a:ea typeface="+mn-ea"/>
          <a:cs typeface="Arial" pitchFamily="34" charset="0"/>
        </a:defRPr>
      </a:lvl2pPr>
      <a:lvl3pPr marL="800100" indent="-165100" algn="l" rtl="0" eaLnBrk="0" fontAlgn="base" hangingPunct="0">
        <a:spcBef>
          <a:spcPct val="20000"/>
        </a:spcBef>
        <a:spcAft>
          <a:spcPct val="0"/>
        </a:spcAft>
        <a:buFont typeface="Arial" charset="0"/>
        <a:buChar char="•"/>
        <a:defRPr sz="1600" b="1" kern="1200">
          <a:solidFill>
            <a:schemeClr val="tx1"/>
          </a:solidFill>
          <a:latin typeface="Arial" pitchFamily="34" charset="0"/>
          <a:ea typeface="+mn-ea"/>
          <a:cs typeface="Arial" pitchFamily="34" charset="0"/>
        </a:defRPr>
      </a:lvl3pPr>
      <a:lvl4pPr marL="1028700" indent="-165100" algn="l" rtl="0" eaLnBrk="0" fontAlgn="base" hangingPunct="0">
        <a:spcBef>
          <a:spcPct val="20000"/>
        </a:spcBef>
        <a:spcAft>
          <a:spcPct val="0"/>
        </a:spcAft>
        <a:buFont typeface="Arial" charset="0"/>
        <a:buChar char="•"/>
        <a:defRPr sz="1600" b="1" kern="1200">
          <a:solidFill>
            <a:schemeClr val="tx1"/>
          </a:solidFill>
          <a:latin typeface="Arial" pitchFamily="34" charset="0"/>
          <a:ea typeface="+mn-ea"/>
          <a:cs typeface="Arial" pitchFamily="34" charset="0"/>
        </a:defRPr>
      </a:lvl4pPr>
      <a:lvl5pPr marL="1257300" indent="-165100" algn="l" rtl="0" eaLnBrk="0" fontAlgn="base" hangingPunct="0">
        <a:spcBef>
          <a:spcPct val="20000"/>
        </a:spcBef>
        <a:spcAft>
          <a:spcPct val="0"/>
        </a:spcAft>
        <a:buFont typeface="Arial" charset="0"/>
        <a:buChar char="»"/>
        <a:defRPr sz="1600" b="1"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5635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81000" y="990600"/>
            <a:ext cx="8305800" cy="5135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5" name="Footer Placeholder 4"/>
          <p:cNvSpPr>
            <a:spLocks noGrp="1"/>
          </p:cNvSpPr>
          <p:nvPr>
            <p:ph type="ftr" sz="quarter" idx="3"/>
          </p:nvPr>
        </p:nvSpPr>
        <p:spPr>
          <a:xfrm>
            <a:off x="2667000" y="6492875"/>
            <a:ext cx="38100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49287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13D1FF3-4CF9-46A7-BB79-BB751FFB995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83167183"/>
      </p:ext>
    </p:extLst>
  </p:cSld>
  <p:clrMap bg1="lt1" tx1="dk1" bg2="lt2" tx2="dk2" accent1="accent1" accent2="accent2" accent3="accent3" accent4="accent4" accent5="accent5" accent6="accent6" hlink="hlink" folHlink="folHlink"/>
  <p:sldLayoutIdLst>
    <p:sldLayoutId id="2147484036" r:id="rId1"/>
    <p:sldLayoutId id="2147484037" r:id="rId2"/>
    <p:sldLayoutId id="2147484038" r:id="rId3"/>
    <p:sldLayoutId id="2147484039" r:id="rId4"/>
    <p:sldLayoutId id="2147484040" r:id="rId5"/>
    <p:sldLayoutId id="2147484041" r:id="rId6"/>
    <p:sldLayoutId id="2147484042" r:id="rId7"/>
    <p:sldLayoutId id="2147484043" r:id="rId8"/>
    <p:sldLayoutId id="2147484044" r:id="rId9"/>
    <p:sldLayoutId id="2147484045" r:id="rId10"/>
    <p:sldLayoutId id="2147484046" r:id="rId11"/>
  </p:sldLayoutIdLst>
  <p:hf hdr="0"/>
  <p:txStyles>
    <p:titleStyle>
      <a:lvl1pPr algn="ctr" rtl="0" eaLnBrk="0" fontAlgn="base" hangingPunct="0">
        <a:spcBef>
          <a:spcPct val="0"/>
        </a:spcBef>
        <a:spcAft>
          <a:spcPct val="0"/>
        </a:spcAft>
        <a:defRPr sz="3600" b="1" kern="1200">
          <a:solidFill>
            <a:schemeClr val="tx1"/>
          </a:solidFill>
          <a:latin typeface="Times New Roman" pitchFamily="18" charset="0"/>
          <a:ea typeface="+mj-ea"/>
          <a:cs typeface="Times New Roman" pitchFamily="18" charset="0"/>
        </a:defRPr>
      </a:lvl1pPr>
      <a:lvl2pPr algn="ctr" rtl="0" eaLnBrk="0" fontAlgn="base" hangingPunct="0">
        <a:spcBef>
          <a:spcPct val="0"/>
        </a:spcBef>
        <a:spcAft>
          <a:spcPct val="0"/>
        </a:spcAft>
        <a:defRPr sz="3600" b="1">
          <a:solidFill>
            <a:schemeClr val="tx1"/>
          </a:solidFill>
          <a:latin typeface="Times New Roman" pitchFamily="18" charset="0"/>
          <a:cs typeface="Times New Roman" pitchFamily="18" charset="0"/>
        </a:defRPr>
      </a:lvl2pPr>
      <a:lvl3pPr algn="ctr" rtl="0" eaLnBrk="0" fontAlgn="base" hangingPunct="0">
        <a:spcBef>
          <a:spcPct val="0"/>
        </a:spcBef>
        <a:spcAft>
          <a:spcPct val="0"/>
        </a:spcAft>
        <a:defRPr sz="3600" b="1">
          <a:solidFill>
            <a:schemeClr val="tx1"/>
          </a:solidFill>
          <a:latin typeface="Times New Roman" pitchFamily="18" charset="0"/>
          <a:cs typeface="Times New Roman" pitchFamily="18" charset="0"/>
        </a:defRPr>
      </a:lvl3pPr>
      <a:lvl4pPr algn="ctr" rtl="0" eaLnBrk="0" fontAlgn="base" hangingPunct="0">
        <a:spcBef>
          <a:spcPct val="0"/>
        </a:spcBef>
        <a:spcAft>
          <a:spcPct val="0"/>
        </a:spcAft>
        <a:defRPr sz="3600" b="1">
          <a:solidFill>
            <a:schemeClr val="tx1"/>
          </a:solidFill>
          <a:latin typeface="Times New Roman" pitchFamily="18" charset="0"/>
          <a:cs typeface="Times New Roman" pitchFamily="18" charset="0"/>
        </a:defRPr>
      </a:lvl4pPr>
      <a:lvl5pPr algn="ctr" rtl="0" eaLnBrk="0" fontAlgn="base" hangingPunct="0">
        <a:spcBef>
          <a:spcPct val="0"/>
        </a:spcBef>
        <a:spcAft>
          <a:spcPct val="0"/>
        </a:spcAft>
        <a:defRPr sz="3600" b="1">
          <a:solidFill>
            <a:schemeClr val="tx1"/>
          </a:solidFill>
          <a:latin typeface="Times New Roman" pitchFamily="18" charset="0"/>
          <a:cs typeface="Times New Roman" pitchFamily="18" charset="0"/>
        </a:defRPr>
      </a:lvl5pPr>
      <a:lvl6pPr marL="457200" algn="ctr" rtl="0" fontAlgn="base">
        <a:spcBef>
          <a:spcPct val="0"/>
        </a:spcBef>
        <a:spcAft>
          <a:spcPct val="0"/>
        </a:spcAft>
        <a:defRPr sz="3600" b="1">
          <a:solidFill>
            <a:schemeClr val="tx1"/>
          </a:solidFill>
          <a:latin typeface="Times New Roman" pitchFamily="18" charset="0"/>
          <a:cs typeface="Times New Roman" pitchFamily="18" charset="0"/>
        </a:defRPr>
      </a:lvl6pPr>
      <a:lvl7pPr marL="914400" algn="ctr" rtl="0" fontAlgn="base">
        <a:spcBef>
          <a:spcPct val="0"/>
        </a:spcBef>
        <a:spcAft>
          <a:spcPct val="0"/>
        </a:spcAft>
        <a:defRPr sz="3600" b="1">
          <a:solidFill>
            <a:schemeClr val="tx1"/>
          </a:solidFill>
          <a:latin typeface="Times New Roman" pitchFamily="18" charset="0"/>
          <a:cs typeface="Times New Roman" pitchFamily="18" charset="0"/>
        </a:defRPr>
      </a:lvl7pPr>
      <a:lvl8pPr marL="1371600" algn="ctr" rtl="0" fontAlgn="base">
        <a:spcBef>
          <a:spcPct val="0"/>
        </a:spcBef>
        <a:spcAft>
          <a:spcPct val="0"/>
        </a:spcAft>
        <a:defRPr sz="3600" b="1">
          <a:solidFill>
            <a:schemeClr val="tx1"/>
          </a:solidFill>
          <a:latin typeface="Times New Roman" pitchFamily="18" charset="0"/>
          <a:cs typeface="Times New Roman" pitchFamily="18" charset="0"/>
        </a:defRPr>
      </a:lvl8pPr>
      <a:lvl9pPr marL="1828800" algn="ctr" rtl="0" fontAlgn="base">
        <a:spcBef>
          <a:spcPct val="0"/>
        </a:spcBef>
        <a:spcAft>
          <a:spcPct val="0"/>
        </a:spcAft>
        <a:defRPr sz="3600" b="1">
          <a:solidFill>
            <a:schemeClr val="tx1"/>
          </a:solidFill>
          <a:latin typeface="Times New Roman" pitchFamily="18" charset="0"/>
          <a:cs typeface="Times New Roman" pitchFamily="18" charset="0"/>
        </a:defRPr>
      </a:lvl9pPr>
    </p:titleStyle>
    <p:bodyStyle>
      <a:lvl1pPr marL="228600" indent="-228600" algn="l" rtl="0" eaLnBrk="0" fontAlgn="base" hangingPunct="0">
        <a:spcBef>
          <a:spcPct val="20000"/>
        </a:spcBef>
        <a:spcAft>
          <a:spcPct val="0"/>
        </a:spcAft>
        <a:buFont typeface="Arial" charset="0"/>
        <a:buChar char="•"/>
        <a:defRPr sz="2400" b="1" kern="1200">
          <a:solidFill>
            <a:srgbClr val="0070C0"/>
          </a:solidFill>
          <a:latin typeface="Arial" pitchFamily="34" charset="0"/>
          <a:ea typeface="+mn-ea"/>
          <a:cs typeface="Arial" pitchFamily="34" charset="0"/>
        </a:defRPr>
      </a:lvl1pPr>
      <a:lvl2pPr marL="565150" indent="-222250" algn="l" rtl="0" eaLnBrk="0" fontAlgn="base" hangingPunct="0">
        <a:spcBef>
          <a:spcPct val="20000"/>
        </a:spcBef>
        <a:spcAft>
          <a:spcPct val="0"/>
        </a:spcAft>
        <a:buFont typeface="Courier New" pitchFamily="49" charset="0"/>
        <a:buChar char="o"/>
        <a:defRPr b="1" kern="1200">
          <a:solidFill>
            <a:srgbClr val="339933"/>
          </a:solidFill>
          <a:latin typeface="Arial" pitchFamily="34" charset="0"/>
          <a:ea typeface="+mn-ea"/>
          <a:cs typeface="Arial" pitchFamily="34" charset="0"/>
        </a:defRPr>
      </a:lvl2pPr>
      <a:lvl3pPr marL="800100" indent="-165100" algn="l" rtl="0" eaLnBrk="0" fontAlgn="base" hangingPunct="0">
        <a:spcBef>
          <a:spcPct val="20000"/>
        </a:spcBef>
        <a:spcAft>
          <a:spcPct val="0"/>
        </a:spcAft>
        <a:buFont typeface="Arial" charset="0"/>
        <a:buChar char="•"/>
        <a:defRPr sz="1600" b="1" kern="1200">
          <a:solidFill>
            <a:schemeClr val="tx1"/>
          </a:solidFill>
          <a:latin typeface="Arial" pitchFamily="34" charset="0"/>
          <a:ea typeface="+mn-ea"/>
          <a:cs typeface="Arial" pitchFamily="34" charset="0"/>
        </a:defRPr>
      </a:lvl3pPr>
      <a:lvl4pPr marL="1028700" indent="-165100" algn="l" rtl="0" eaLnBrk="0" fontAlgn="base" hangingPunct="0">
        <a:spcBef>
          <a:spcPct val="20000"/>
        </a:spcBef>
        <a:spcAft>
          <a:spcPct val="0"/>
        </a:spcAft>
        <a:buFont typeface="Arial" charset="0"/>
        <a:buChar char="•"/>
        <a:defRPr sz="1600" b="1" kern="1200">
          <a:solidFill>
            <a:schemeClr val="tx1"/>
          </a:solidFill>
          <a:latin typeface="Arial" pitchFamily="34" charset="0"/>
          <a:ea typeface="+mn-ea"/>
          <a:cs typeface="Arial" pitchFamily="34" charset="0"/>
        </a:defRPr>
      </a:lvl4pPr>
      <a:lvl5pPr marL="1257300" indent="-165100" algn="l" rtl="0" eaLnBrk="0" fontAlgn="base" hangingPunct="0">
        <a:spcBef>
          <a:spcPct val="20000"/>
        </a:spcBef>
        <a:spcAft>
          <a:spcPct val="0"/>
        </a:spcAft>
        <a:buFont typeface="Arial" charset="0"/>
        <a:buChar char="»"/>
        <a:defRPr sz="1600" b="1"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9.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9.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ctrTitle"/>
          </p:nvPr>
        </p:nvSpPr>
        <p:spPr>
          <a:xfrm>
            <a:off x="457200" y="2209800"/>
            <a:ext cx="8153400" cy="1470025"/>
          </a:xfrm>
        </p:spPr>
        <p:txBody>
          <a:bodyPr/>
          <a:lstStyle/>
          <a:p>
            <a:pPr eaLnBrk="1" hangingPunct="1"/>
            <a:r>
              <a:rPr lang="en-US" sz="4400" i="1" dirty="0" smtClean="0">
                <a:solidFill>
                  <a:srgbClr val="FF0000"/>
                </a:solidFill>
                <a:latin typeface="Arial" panose="020B0604020202020204" pitchFamily="34" charset="0"/>
                <a:cs typeface="Arial" panose="020B0604020202020204" pitchFamily="34" charset="0"/>
              </a:rPr>
              <a:t>HEPAP Activities - II</a:t>
            </a:r>
            <a:r>
              <a:rPr lang="en-US" sz="4400" dirty="0" smtClean="0">
                <a:solidFill>
                  <a:srgbClr val="FF0000"/>
                </a:solidFill>
                <a:latin typeface="Arial" panose="020B0604020202020204" pitchFamily="34" charset="0"/>
                <a:cs typeface="Arial" panose="020B0604020202020204" pitchFamily="34" charset="0"/>
              </a:rPr>
              <a:t/>
            </a:r>
            <a:br>
              <a:rPr lang="en-US" sz="4400" dirty="0" smtClean="0">
                <a:solidFill>
                  <a:srgbClr val="FF0000"/>
                </a:solidFill>
                <a:latin typeface="Arial" panose="020B0604020202020204" pitchFamily="34" charset="0"/>
                <a:cs typeface="Arial" panose="020B0604020202020204" pitchFamily="34" charset="0"/>
              </a:rPr>
            </a:br>
            <a:r>
              <a:rPr lang="en-US" sz="2400" dirty="0">
                <a:solidFill>
                  <a:srgbClr val="FF0000"/>
                </a:solidFill>
                <a:latin typeface="Arial" panose="020B0604020202020204" pitchFamily="34" charset="0"/>
                <a:cs typeface="Arial" panose="020B0604020202020204" pitchFamily="34" charset="0"/>
              </a:rPr>
              <a:t/>
            </a:r>
            <a:br>
              <a:rPr lang="en-US" sz="2400" dirty="0">
                <a:solidFill>
                  <a:srgbClr val="FF0000"/>
                </a:solidFill>
                <a:latin typeface="Arial" panose="020B0604020202020204" pitchFamily="34" charset="0"/>
                <a:cs typeface="Arial" panose="020B0604020202020204" pitchFamily="34" charset="0"/>
              </a:rPr>
            </a:br>
            <a:r>
              <a:rPr lang="en-US" dirty="0" smtClean="0">
                <a:solidFill>
                  <a:srgbClr val="0070C0"/>
                </a:solidFill>
              </a:rPr>
              <a:t/>
            </a:r>
            <a:br>
              <a:rPr lang="en-US" dirty="0" smtClean="0">
                <a:solidFill>
                  <a:srgbClr val="0070C0"/>
                </a:solidFill>
              </a:rPr>
            </a:br>
            <a:r>
              <a:rPr lang="en-US" dirty="0" smtClean="0">
                <a:solidFill>
                  <a:srgbClr val="0070C0"/>
                </a:solidFill>
              </a:rPr>
              <a:t>HEPAP Meeting</a:t>
            </a:r>
            <a:r>
              <a:rPr lang="en-US" sz="2400" i="1" dirty="0" smtClean="0">
                <a:solidFill>
                  <a:srgbClr val="0070C0"/>
                </a:solidFill>
              </a:rPr>
              <a:t/>
            </a:r>
            <a:br>
              <a:rPr lang="en-US" sz="2400" i="1" dirty="0" smtClean="0">
                <a:solidFill>
                  <a:srgbClr val="0070C0"/>
                </a:solidFill>
              </a:rPr>
            </a:br>
            <a:r>
              <a:rPr lang="en-US" sz="1600" i="1" dirty="0" smtClean="0">
                <a:solidFill>
                  <a:srgbClr val="0070C0"/>
                </a:solidFill>
              </a:rPr>
              <a:t/>
            </a:r>
            <a:br>
              <a:rPr lang="en-US" sz="1600" i="1" dirty="0" smtClean="0">
                <a:solidFill>
                  <a:srgbClr val="0070C0"/>
                </a:solidFill>
              </a:rPr>
            </a:br>
            <a:r>
              <a:rPr lang="en-US" sz="2400" i="1" dirty="0" smtClean="0">
                <a:solidFill>
                  <a:srgbClr val="0070C0"/>
                </a:solidFill>
              </a:rPr>
              <a:t>Gaithersburg, MD; December 8-9, 2014</a:t>
            </a:r>
            <a:endParaRPr lang="en-US" dirty="0" smtClean="0">
              <a:solidFill>
                <a:srgbClr val="0070C0"/>
              </a:solidFill>
            </a:endParaRPr>
          </a:p>
        </p:txBody>
      </p:sp>
      <p:sp>
        <p:nvSpPr>
          <p:cNvPr id="3" name="Subtitle 2"/>
          <p:cNvSpPr>
            <a:spLocks noGrp="1"/>
          </p:cNvSpPr>
          <p:nvPr>
            <p:ph type="subTitle" idx="1"/>
          </p:nvPr>
        </p:nvSpPr>
        <p:spPr>
          <a:xfrm>
            <a:off x="1371600" y="5334000"/>
            <a:ext cx="6400800" cy="1752600"/>
          </a:xfrm>
        </p:spPr>
        <p:txBody>
          <a:bodyPr rtlCol="0">
            <a:normAutofit/>
          </a:bodyPr>
          <a:lstStyle/>
          <a:p>
            <a:pPr eaLnBrk="1" fontAlgn="auto" hangingPunct="1">
              <a:spcAft>
                <a:spcPts val="0"/>
              </a:spcAft>
              <a:buFont typeface="Arial" pitchFamily="34" charset="0"/>
              <a:buNone/>
              <a:defRPr/>
            </a:pPr>
            <a:r>
              <a:rPr lang="en-US" sz="2000" dirty="0" smtClean="0">
                <a:latin typeface="Times New Roman" pitchFamily="18" charset="0"/>
                <a:cs typeface="Times New Roman" pitchFamily="18" charset="0"/>
              </a:rPr>
              <a:t>Andrew J. Lankford</a:t>
            </a:r>
          </a:p>
          <a:p>
            <a:pPr eaLnBrk="1" fontAlgn="auto" hangingPunct="1">
              <a:spcAft>
                <a:spcPts val="0"/>
              </a:spcAft>
              <a:buFont typeface="Arial" pitchFamily="34" charset="0"/>
              <a:buNone/>
              <a:defRPr/>
            </a:pPr>
            <a:r>
              <a:rPr lang="en-US" sz="2000" dirty="0" smtClean="0">
                <a:latin typeface="Times New Roman" pitchFamily="18" charset="0"/>
                <a:cs typeface="Times New Roman" pitchFamily="18" charset="0"/>
              </a:rPr>
              <a:t>HEPAP Chair</a:t>
            </a:r>
          </a:p>
          <a:p>
            <a:pPr eaLnBrk="1" fontAlgn="auto" hangingPunct="1">
              <a:spcAft>
                <a:spcPts val="0"/>
              </a:spcAft>
              <a:buFont typeface="Arial" pitchFamily="34" charset="0"/>
              <a:buNone/>
              <a:defRPr/>
            </a:pPr>
            <a:r>
              <a:rPr lang="en-US" sz="2000" i="1" dirty="0" smtClean="0">
                <a:latin typeface="Times New Roman" pitchFamily="18" charset="0"/>
                <a:cs typeface="Times New Roman" pitchFamily="18" charset="0"/>
              </a:rPr>
              <a:t>University of California, Irvine</a:t>
            </a:r>
          </a:p>
          <a:p>
            <a:pPr eaLnBrk="1" fontAlgn="auto" hangingPunct="1">
              <a:spcAft>
                <a:spcPts val="0"/>
              </a:spcAft>
              <a:buFont typeface="Arial" pitchFamily="34" charset="0"/>
              <a:buNone/>
              <a:defRPr/>
            </a:pPr>
            <a:endParaRPr lang="en-US" dirty="0"/>
          </a:p>
        </p:txBody>
      </p:sp>
    </p:spTree>
    <p:extLst>
      <p:ext uri="{BB962C8B-B14F-4D97-AF65-F5344CB8AC3E}">
        <p14:creationId xmlns:p14="http://schemas.microsoft.com/office/powerpoint/2010/main" val="13037031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ctrTitle"/>
          </p:nvPr>
        </p:nvSpPr>
        <p:spPr>
          <a:xfrm>
            <a:off x="457200" y="2209800"/>
            <a:ext cx="8153400" cy="1470025"/>
          </a:xfrm>
        </p:spPr>
        <p:txBody>
          <a:bodyPr/>
          <a:lstStyle/>
          <a:p>
            <a:pPr eaLnBrk="1" hangingPunct="1"/>
            <a:r>
              <a:rPr lang="en-US" sz="4800" i="1" dirty="0" smtClean="0">
                <a:solidFill>
                  <a:srgbClr val="C00000"/>
                </a:solidFill>
              </a:rPr>
              <a:t>Progress on Concept for</a:t>
            </a:r>
            <a:r>
              <a:rPr lang="en-US" sz="4400" i="1" dirty="0" smtClean="0">
                <a:solidFill>
                  <a:srgbClr val="FF0000"/>
                </a:solidFill>
              </a:rPr>
              <a:t/>
            </a:r>
            <a:br>
              <a:rPr lang="en-US" sz="4400" i="1" dirty="0" smtClean="0">
                <a:solidFill>
                  <a:srgbClr val="FF0000"/>
                </a:solidFill>
              </a:rPr>
            </a:br>
            <a:r>
              <a:rPr lang="en-US" sz="4000" dirty="0" smtClean="0">
                <a:solidFill>
                  <a:srgbClr val="FF0000"/>
                </a:solidFill>
              </a:rPr>
              <a:t>National Scientific Program</a:t>
            </a:r>
            <a:br>
              <a:rPr lang="en-US" sz="4000" dirty="0" smtClean="0">
                <a:solidFill>
                  <a:srgbClr val="FF0000"/>
                </a:solidFill>
              </a:rPr>
            </a:br>
            <a:r>
              <a:rPr lang="en-US" sz="4000" dirty="0" smtClean="0">
                <a:solidFill>
                  <a:srgbClr val="FF0000"/>
                </a:solidFill>
              </a:rPr>
              <a:t>Advisory Subpanel</a:t>
            </a:r>
            <a:br>
              <a:rPr lang="en-US" sz="4000" dirty="0" smtClean="0">
                <a:solidFill>
                  <a:srgbClr val="FF0000"/>
                </a:solidFill>
              </a:rPr>
            </a:br>
            <a:r>
              <a:rPr lang="en-US" dirty="0" smtClean="0">
                <a:solidFill>
                  <a:srgbClr val="0070C0"/>
                </a:solidFill>
              </a:rPr>
              <a:t/>
            </a:r>
            <a:br>
              <a:rPr lang="en-US" dirty="0" smtClean="0">
                <a:solidFill>
                  <a:srgbClr val="0070C0"/>
                </a:solidFill>
              </a:rPr>
            </a:br>
            <a:r>
              <a:rPr lang="en-US" dirty="0" smtClean="0">
                <a:solidFill>
                  <a:srgbClr val="0070C0"/>
                </a:solidFill>
              </a:rPr>
              <a:t>HEPAP</a:t>
            </a:r>
            <a:r>
              <a:rPr lang="en-US" sz="2400" i="1" dirty="0" smtClean="0">
                <a:solidFill>
                  <a:srgbClr val="0070C0"/>
                </a:solidFill>
              </a:rPr>
              <a:t/>
            </a:r>
            <a:br>
              <a:rPr lang="en-US" sz="2400" i="1" dirty="0" smtClean="0">
                <a:solidFill>
                  <a:srgbClr val="0070C0"/>
                </a:solidFill>
              </a:rPr>
            </a:br>
            <a:r>
              <a:rPr lang="en-US" sz="1600" i="1" dirty="0" smtClean="0">
                <a:solidFill>
                  <a:srgbClr val="0070C0"/>
                </a:solidFill>
              </a:rPr>
              <a:t/>
            </a:r>
            <a:br>
              <a:rPr lang="en-US" sz="1600" i="1" dirty="0" smtClean="0">
                <a:solidFill>
                  <a:srgbClr val="0070C0"/>
                </a:solidFill>
              </a:rPr>
            </a:br>
            <a:r>
              <a:rPr lang="en-US" sz="2400" i="1" dirty="0" smtClean="0">
                <a:solidFill>
                  <a:srgbClr val="0070C0"/>
                </a:solidFill>
              </a:rPr>
              <a:t>Gaithersburg, MD; September 29-30, 2014</a:t>
            </a:r>
            <a:endParaRPr lang="en-US" dirty="0" smtClean="0">
              <a:solidFill>
                <a:srgbClr val="0070C0"/>
              </a:solidFill>
            </a:endParaRPr>
          </a:p>
        </p:txBody>
      </p:sp>
      <p:sp>
        <p:nvSpPr>
          <p:cNvPr id="3" name="Subtitle 2"/>
          <p:cNvSpPr>
            <a:spLocks noGrp="1"/>
          </p:cNvSpPr>
          <p:nvPr>
            <p:ph type="subTitle" idx="1"/>
          </p:nvPr>
        </p:nvSpPr>
        <p:spPr>
          <a:xfrm>
            <a:off x="1371600" y="5334000"/>
            <a:ext cx="6400800" cy="1752600"/>
          </a:xfrm>
        </p:spPr>
        <p:txBody>
          <a:bodyPr rtlCol="0">
            <a:normAutofit/>
          </a:bodyPr>
          <a:lstStyle/>
          <a:p>
            <a:pPr eaLnBrk="1" fontAlgn="auto" hangingPunct="1">
              <a:spcAft>
                <a:spcPts val="0"/>
              </a:spcAft>
              <a:buFont typeface="Arial" pitchFamily="34" charset="0"/>
              <a:buNone/>
              <a:defRPr/>
            </a:pPr>
            <a:r>
              <a:rPr lang="en-US" sz="2000" dirty="0" smtClean="0">
                <a:latin typeface="Times New Roman" pitchFamily="18" charset="0"/>
                <a:cs typeface="Times New Roman" pitchFamily="18" charset="0"/>
              </a:rPr>
              <a:t>Andrew J. Lankford</a:t>
            </a:r>
          </a:p>
          <a:p>
            <a:pPr eaLnBrk="1" fontAlgn="auto" hangingPunct="1">
              <a:spcAft>
                <a:spcPts val="0"/>
              </a:spcAft>
              <a:buFont typeface="Arial" pitchFamily="34" charset="0"/>
              <a:buNone/>
              <a:defRPr/>
            </a:pPr>
            <a:r>
              <a:rPr lang="en-US" sz="2000" dirty="0" smtClean="0">
                <a:latin typeface="Times New Roman" pitchFamily="18" charset="0"/>
                <a:cs typeface="Times New Roman" pitchFamily="18" charset="0"/>
              </a:rPr>
              <a:t>HEPAP Chair</a:t>
            </a:r>
          </a:p>
          <a:p>
            <a:pPr eaLnBrk="1" fontAlgn="auto" hangingPunct="1">
              <a:spcAft>
                <a:spcPts val="0"/>
              </a:spcAft>
              <a:buFont typeface="Arial" pitchFamily="34" charset="0"/>
              <a:buNone/>
              <a:defRPr/>
            </a:pPr>
            <a:r>
              <a:rPr lang="en-US" sz="2000" i="1" dirty="0" smtClean="0">
                <a:latin typeface="Times New Roman" pitchFamily="18" charset="0"/>
                <a:cs typeface="Times New Roman" pitchFamily="18" charset="0"/>
              </a:rPr>
              <a:t>University of California, Irvine</a:t>
            </a:r>
          </a:p>
          <a:p>
            <a:pPr eaLnBrk="1" fontAlgn="auto" hangingPunct="1">
              <a:spcAft>
                <a:spcPts val="0"/>
              </a:spcAft>
              <a:buFont typeface="Arial" pitchFamily="34" charset="0"/>
              <a:buNone/>
              <a:defRPr/>
            </a:pPr>
            <a:endParaRPr lang="en-US" dirty="0"/>
          </a:p>
        </p:txBody>
      </p:sp>
    </p:spTree>
    <p:extLst>
      <p:ext uri="{BB962C8B-B14F-4D97-AF65-F5344CB8AC3E}">
        <p14:creationId xmlns:p14="http://schemas.microsoft.com/office/powerpoint/2010/main" val="2130921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0"/>
            <a:ext cx="9144000" cy="955675"/>
          </a:xfrm>
        </p:spPr>
        <p:txBody>
          <a:bodyPr/>
          <a:lstStyle/>
          <a:p>
            <a:pPr eaLnBrk="1" hangingPunct="1"/>
            <a:r>
              <a:rPr lang="en-US" dirty="0" err="1" smtClean="0">
                <a:solidFill>
                  <a:srgbClr val="0070C0"/>
                </a:solidFill>
              </a:rPr>
              <a:t>NSPAsP</a:t>
            </a:r>
            <a:r>
              <a:rPr lang="en-US" dirty="0" smtClean="0">
                <a:solidFill>
                  <a:srgbClr val="0070C0"/>
                </a:solidFill>
              </a:rPr>
              <a:t> </a:t>
            </a:r>
            <a:r>
              <a:rPr lang="en-US" dirty="0" smtClean="0">
                <a:solidFill>
                  <a:srgbClr val="0070C0"/>
                </a:solidFill>
                <a:latin typeface="Arial" panose="020B0604020202020204" pitchFamily="34" charset="0"/>
                <a:cs typeface="Arial" panose="020B0604020202020204" pitchFamily="34" charset="0"/>
              </a:rPr>
              <a:t>Concept</a:t>
            </a:r>
          </a:p>
        </p:txBody>
      </p:sp>
      <p:sp>
        <p:nvSpPr>
          <p:cNvPr id="3" name="Footer Placeholder 2"/>
          <p:cNvSpPr>
            <a:spLocks noGrp="1"/>
          </p:cNvSpPr>
          <p:nvPr>
            <p:ph type="ftr" sz="quarter" idx="11"/>
          </p:nvPr>
        </p:nvSpPr>
        <p:spPr/>
        <p:txBody>
          <a:bodyPr/>
          <a:lstStyle/>
          <a:p>
            <a:pPr>
              <a:defRPr/>
            </a:pPr>
            <a:r>
              <a:rPr lang="en-US" smtClean="0"/>
              <a:t>Lankford, HEPAP activities</a:t>
            </a:r>
            <a:endParaRPr lang="en-US" dirty="0"/>
          </a:p>
        </p:txBody>
      </p:sp>
      <p:sp>
        <p:nvSpPr>
          <p:cNvPr id="31749" name="TextBox 6"/>
          <p:cNvSpPr txBox="1">
            <a:spLocks noChangeArrowheads="1"/>
          </p:cNvSpPr>
          <p:nvPr/>
        </p:nvSpPr>
        <p:spPr bwMode="auto">
          <a:xfrm>
            <a:off x="152400" y="762000"/>
            <a:ext cx="8839200" cy="5878532"/>
          </a:xfrm>
          <a:prstGeom prst="rect">
            <a:avLst/>
          </a:prstGeom>
          <a:noFill/>
          <a:ln w="9525">
            <a:noFill/>
            <a:miter lim="800000"/>
            <a:headEnd/>
            <a:tailEnd/>
          </a:ln>
        </p:spPr>
        <p:txBody>
          <a:bodyPr wrap="square">
            <a:spAutoFit/>
          </a:bodyPr>
          <a:lstStyle/>
          <a:p>
            <a:pPr marL="800100" lvl="0" indent="-800100"/>
            <a:r>
              <a:rPr lang="en-US" b="1" dirty="0">
                <a:solidFill>
                  <a:srgbClr val="C00000"/>
                </a:solidFill>
              </a:rPr>
              <a:t>Goal: </a:t>
            </a:r>
            <a:r>
              <a:rPr lang="en-US" b="1" dirty="0" smtClean="0">
                <a:solidFill>
                  <a:srgbClr val="C00000"/>
                </a:solidFill>
              </a:rPr>
              <a:t> 	Effective </a:t>
            </a:r>
            <a:r>
              <a:rPr lang="en-US" b="1" dirty="0">
                <a:solidFill>
                  <a:srgbClr val="C00000"/>
                </a:solidFill>
              </a:rPr>
              <a:t>and transparent mechanism for HEPAP to advise </a:t>
            </a:r>
            <a:r>
              <a:rPr lang="en-US" b="1" dirty="0" smtClean="0">
                <a:solidFill>
                  <a:srgbClr val="C00000"/>
                </a:solidFill>
              </a:rPr>
              <a:t>DOE on </a:t>
            </a:r>
            <a:r>
              <a:rPr lang="en-US" b="1" dirty="0">
                <a:solidFill>
                  <a:srgbClr val="C00000"/>
                </a:solidFill>
              </a:rPr>
              <a:t>the </a:t>
            </a:r>
            <a:r>
              <a:rPr lang="en-US" b="1" dirty="0" smtClean="0">
                <a:solidFill>
                  <a:srgbClr val="C00000"/>
                </a:solidFill>
              </a:rPr>
              <a:t>selection of </a:t>
            </a:r>
            <a:r>
              <a:rPr lang="en-US" b="1" dirty="0">
                <a:solidFill>
                  <a:srgbClr val="C00000"/>
                </a:solidFill>
              </a:rPr>
              <a:t>particle physics </a:t>
            </a:r>
            <a:r>
              <a:rPr lang="en-US" b="1" dirty="0" smtClean="0">
                <a:solidFill>
                  <a:srgbClr val="C00000"/>
                </a:solidFill>
              </a:rPr>
              <a:t>projects for the national HEP portfolio.</a:t>
            </a:r>
          </a:p>
          <a:p>
            <a:pPr marL="800100" lvl="0" indent="-800100"/>
            <a:endParaRPr lang="en-US" b="1" dirty="0">
              <a:solidFill>
                <a:srgbClr val="339933"/>
              </a:solidFill>
            </a:endParaRPr>
          </a:p>
          <a:p>
            <a:pPr marL="800100" indent="-800100"/>
            <a:r>
              <a:rPr lang="en-US" b="1" dirty="0" smtClean="0">
                <a:solidFill>
                  <a:srgbClr val="339933"/>
                </a:solidFill>
              </a:rPr>
              <a:t>Context:</a:t>
            </a:r>
            <a:endParaRPr lang="en-US" b="1" dirty="0">
              <a:solidFill>
                <a:srgbClr val="339933"/>
              </a:solidFill>
            </a:endParaRPr>
          </a:p>
          <a:p>
            <a:pPr marL="742950" lvl="1" indent="-285750">
              <a:buFont typeface="Arial" panose="020B0604020202020204" pitchFamily="34" charset="0"/>
              <a:buChar char="•"/>
            </a:pPr>
            <a:r>
              <a:rPr lang="en-US" sz="1600" b="1" dirty="0"/>
              <a:t>P5 process </a:t>
            </a:r>
            <a:r>
              <a:rPr lang="en-US" sz="1600" b="1" dirty="0" smtClean="0"/>
              <a:t>performed strategic planning</a:t>
            </a:r>
            <a:r>
              <a:rPr lang="en-US" sz="1600" b="1" dirty="0"/>
              <a:t>.</a:t>
            </a:r>
            <a:endParaRPr lang="en-US" sz="1600" b="1" dirty="0" smtClean="0"/>
          </a:p>
          <a:p>
            <a:pPr marL="1200150" lvl="2" indent="-285750">
              <a:buFont typeface="Arial" panose="020B0604020202020204" pitchFamily="34" charset="0"/>
              <a:buChar char="•"/>
            </a:pPr>
            <a:r>
              <a:rPr lang="en-US" sz="1600" b="1" dirty="0" smtClean="0"/>
              <a:t>P5 set the overall </a:t>
            </a:r>
            <a:r>
              <a:rPr lang="en-US" sz="1600" b="1" dirty="0"/>
              <a:t>goals and </a:t>
            </a:r>
            <a:r>
              <a:rPr lang="en-US" sz="1600" b="1" dirty="0" smtClean="0"/>
              <a:t>priorities of the national program.</a:t>
            </a:r>
          </a:p>
          <a:p>
            <a:pPr marL="1200150" lvl="2" indent="-285750">
              <a:buFont typeface="Arial" panose="020B0604020202020204" pitchFamily="34" charset="0"/>
              <a:buChar char="•"/>
            </a:pPr>
            <a:r>
              <a:rPr lang="en-US" sz="1600" b="1" dirty="0" smtClean="0"/>
              <a:t>For large/medium project concepts, P5 recommendations can provide a basis for “mission need”, CD-0 approval </a:t>
            </a:r>
          </a:p>
          <a:p>
            <a:pPr marL="742950" lvl="1" indent="-285750">
              <a:buFont typeface="Arial" panose="020B0604020202020204" pitchFamily="34" charset="0"/>
              <a:buChar char="•"/>
            </a:pPr>
            <a:endParaRPr lang="en-US" sz="1600" b="1" dirty="0"/>
          </a:p>
          <a:p>
            <a:pPr marL="742950" lvl="1" indent="-285750">
              <a:buFont typeface="Arial" panose="020B0604020202020204" pitchFamily="34" charset="0"/>
              <a:buChar char="•"/>
            </a:pPr>
            <a:r>
              <a:rPr lang="en-US" sz="1600" b="1" dirty="0"/>
              <a:t>DOE CD </a:t>
            </a:r>
            <a:r>
              <a:rPr lang="en-US" sz="1600" b="1" dirty="0" smtClean="0"/>
              <a:t>process performs technical </a:t>
            </a:r>
            <a:r>
              <a:rPr lang="en-US" sz="1600" b="1" dirty="0"/>
              <a:t>review </a:t>
            </a:r>
            <a:r>
              <a:rPr lang="en-US" sz="1600" b="1" dirty="0" smtClean="0"/>
              <a:t>of projects that are part of national portfolio.</a:t>
            </a:r>
            <a:endParaRPr lang="en-US" sz="1600" b="1" dirty="0"/>
          </a:p>
          <a:p>
            <a:pPr marL="742950" lvl="1" indent="-285750">
              <a:buFont typeface="Arial" panose="020B0604020202020204" pitchFamily="34" charset="0"/>
              <a:buChar char="•"/>
            </a:pPr>
            <a:endParaRPr lang="en-US" sz="1600" b="1" dirty="0" smtClean="0"/>
          </a:p>
          <a:p>
            <a:pPr marL="742950" lvl="1" indent="-285750">
              <a:buFont typeface="Arial" panose="020B0604020202020204" pitchFamily="34" charset="0"/>
              <a:buChar char="•"/>
            </a:pPr>
            <a:r>
              <a:rPr lang="en-US" sz="1600" b="1" dirty="0" smtClean="0"/>
              <a:t>Project concepts often require additional evaluation of scientific &amp; technical issues before being added to national portfolio.</a:t>
            </a:r>
          </a:p>
          <a:p>
            <a:pPr marL="742950" lvl="1" indent="-285750">
              <a:buFont typeface="Arial" panose="020B0604020202020204" pitchFamily="34" charset="0"/>
              <a:buChar char="•"/>
            </a:pPr>
            <a:endParaRPr lang="en-US" sz="1400" b="1" dirty="0"/>
          </a:p>
          <a:p>
            <a:r>
              <a:rPr lang="en-US" b="1" dirty="0" smtClean="0">
                <a:solidFill>
                  <a:srgbClr val="339933"/>
                </a:solidFill>
              </a:rPr>
              <a:t>A sample case:</a:t>
            </a:r>
            <a:endParaRPr lang="en-US" b="1" dirty="0">
              <a:solidFill>
                <a:srgbClr val="339933"/>
              </a:solidFill>
            </a:endParaRPr>
          </a:p>
          <a:p>
            <a:pPr marL="742950" lvl="1" indent="-285750">
              <a:buFont typeface="Arial" panose="020B0604020202020204" pitchFamily="34" charset="0"/>
              <a:buChar char="•"/>
            </a:pPr>
            <a:r>
              <a:rPr lang="en-US" sz="1600" b="1" dirty="0" smtClean="0"/>
              <a:t>How does a concept for a small project, too small to be considered individually by P5, gain approval to become a project?</a:t>
            </a:r>
          </a:p>
          <a:p>
            <a:pPr marL="742950" lvl="1" indent="-285750">
              <a:buFont typeface="Arial" panose="020B0604020202020204" pitchFamily="34" charset="0"/>
              <a:buChar char="•"/>
            </a:pPr>
            <a:endParaRPr lang="en-US" sz="1400" b="1" dirty="0"/>
          </a:p>
          <a:p>
            <a:r>
              <a:rPr lang="en-US" b="1" dirty="0" smtClean="0">
                <a:solidFill>
                  <a:srgbClr val="339933"/>
                </a:solidFill>
              </a:rPr>
              <a:t>Concept:</a:t>
            </a:r>
            <a:endParaRPr lang="en-US" b="1" dirty="0">
              <a:solidFill>
                <a:srgbClr val="339933"/>
              </a:solidFill>
            </a:endParaRPr>
          </a:p>
          <a:p>
            <a:pPr marL="742950" lvl="1" indent="-285750">
              <a:buFont typeface="Arial" panose="020B0604020202020204" pitchFamily="34" charset="0"/>
              <a:buChar char="•"/>
            </a:pPr>
            <a:r>
              <a:rPr lang="en-US" sz="1600" b="1" dirty="0" smtClean="0">
                <a:solidFill>
                  <a:srgbClr val="C00000"/>
                </a:solidFill>
              </a:rPr>
              <a:t>A HEPAP subpanel provides scientific advice regarding project concepts, following scientific &amp; technical review and evaluation of whether concept is aligned with the P5 strategic plan and considering P5 selection criteria.</a:t>
            </a:r>
            <a:endParaRPr lang="en-US" sz="1600" b="1" dirty="0">
              <a:solidFill>
                <a:srgbClr val="C00000"/>
              </a:solidFill>
            </a:endParaRPr>
          </a:p>
        </p:txBody>
      </p:sp>
      <p:sp>
        <p:nvSpPr>
          <p:cNvPr id="5" name="Date Placeholder 4"/>
          <p:cNvSpPr>
            <a:spLocks noGrp="1"/>
          </p:cNvSpPr>
          <p:nvPr>
            <p:ph type="dt" sz="half" idx="10"/>
          </p:nvPr>
        </p:nvSpPr>
        <p:spPr/>
        <p:txBody>
          <a:bodyPr/>
          <a:lstStyle/>
          <a:p>
            <a:pPr>
              <a:defRPr/>
            </a:pPr>
            <a:r>
              <a:rPr lang="en-US" smtClean="0"/>
              <a:t>12/8-9/2014</a:t>
            </a:r>
            <a:endParaRPr lang="en-US" dirty="0"/>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pPr>
                <a:defRPr/>
              </a:pPr>
              <a:t>11</a:t>
            </a:fld>
            <a:endParaRPr lang="en-US" dirty="0"/>
          </a:p>
        </p:txBody>
      </p:sp>
      <p:sp>
        <p:nvSpPr>
          <p:cNvPr id="4" name="Curved Left Arrow 3"/>
          <p:cNvSpPr/>
          <p:nvPr/>
        </p:nvSpPr>
        <p:spPr>
          <a:xfrm rot="11051902">
            <a:off x="191094" y="2888698"/>
            <a:ext cx="457200" cy="107381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758083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0"/>
            <a:ext cx="9144000" cy="955675"/>
          </a:xfrm>
        </p:spPr>
        <p:txBody>
          <a:bodyPr/>
          <a:lstStyle/>
          <a:p>
            <a:pPr eaLnBrk="1" hangingPunct="1"/>
            <a:r>
              <a:rPr lang="en-US" sz="2800" dirty="0" err="1" smtClean="0">
                <a:solidFill>
                  <a:srgbClr val="0070C0"/>
                </a:solidFill>
              </a:rPr>
              <a:t>NSPAsP</a:t>
            </a:r>
            <a:r>
              <a:rPr lang="en-US" sz="2800" dirty="0" smtClean="0">
                <a:solidFill>
                  <a:srgbClr val="0070C0"/>
                </a:solidFill>
              </a:rPr>
              <a:t> </a:t>
            </a:r>
            <a:r>
              <a:rPr lang="en-US" sz="2800" dirty="0" smtClean="0">
                <a:solidFill>
                  <a:srgbClr val="0070C0"/>
                </a:solidFill>
                <a:latin typeface="Arial" panose="020B0604020202020204" pitchFamily="34" charset="0"/>
                <a:cs typeface="Arial" panose="020B0604020202020204" pitchFamily="34" charset="0"/>
              </a:rPr>
              <a:t>Concept – Moving Forward</a:t>
            </a:r>
          </a:p>
        </p:txBody>
      </p:sp>
      <p:sp>
        <p:nvSpPr>
          <p:cNvPr id="3" name="Footer Placeholder 2"/>
          <p:cNvSpPr>
            <a:spLocks noGrp="1"/>
          </p:cNvSpPr>
          <p:nvPr>
            <p:ph type="ftr" sz="quarter" idx="11"/>
          </p:nvPr>
        </p:nvSpPr>
        <p:spPr/>
        <p:txBody>
          <a:bodyPr/>
          <a:lstStyle/>
          <a:p>
            <a:pPr>
              <a:defRPr/>
            </a:pPr>
            <a:r>
              <a:rPr lang="en-US" smtClean="0"/>
              <a:t>Lankford, HEPAP activities</a:t>
            </a:r>
            <a:endParaRPr lang="en-US" dirty="0"/>
          </a:p>
        </p:txBody>
      </p:sp>
      <p:sp>
        <p:nvSpPr>
          <p:cNvPr id="31749" name="TextBox 6"/>
          <p:cNvSpPr txBox="1">
            <a:spLocks noChangeArrowheads="1"/>
          </p:cNvSpPr>
          <p:nvPr/>
        </p:nvSpPr>
        <p:spPr bwMode="auto">
          <a:xfrm>
            <a:off x="152400" y="979468"/>
            <a:ext cx="8839200" cy="4801314"/>
          </a:xfrm>
          <a:prstGeom prst="rect">
            <a:avLst/>
          </a:prstGeom>
          <a:noFill/>
          <a:ln w="9525">
            <a:noFill/>
            <a:miter lim="800000"/>
            <a:headEnd/>
            <a:tailEnd/>
          </a:ln>
        </p:spPr>
        <p:txBody>
          <a:bodyPr wrap="square">
            <a:spAutoFit/>
          </a:bodyPr>
          <a:lstStyle/>
          <a:p>
            <a:pPr marL="800100" indent="-800100"/>
            <a:r>
              <a:rPr lang="en-US" b="1" dirty="0" smtClean="0"/>
              <a:t>Concept needs further refinement:</a:t>
            </a:r>
          </a:p>
          <a:p>
            <a:pPr marL="800100" lvl="1" indent="-342900">
              <a:buFont typeface="Arial" panose="020B0604020202020204" pitchFamily="34" charset="0"/>
              <a:buChar char="•"/>
            </a:pPr>
            <a:r>
              <a:rPr lang="en-US" b="1" dirty="0" smtClean="0">
                <a:solidFill>
                  <a:srgbClr val="00B050"/>
                </a:solidFill>
              </a:rPr>
              <a:t>Interplay </a:t>
            </a:r>
            <a:r>
              <a:rPr lang="en-US" b="1" dirty="0">
                <a:solidFill>
                  <a:srgbClr val="00B050"/>
                </a:solidFill>
              </a:rPr>
              <a:t>&amp; interactions of </a:t>
            </a:r>
            <a:r>
              <a:rPr lang="en-US" b="1" dirty="0" err="1">
                <a:solidFill>
                  <a:srgbClr val="00B050"/>
                </a:solidFill>
              </a:rPr>
              <a:t>NSPAsP</a:t>
            </a:r>
            <a:r>
              <a:rPr lang="en-US" b="1" dirty="0">
                <a:solidFill>
                  <a:srgbClr val="00B050"/>
                </a:solidFill>
              </a:rPr>
              <a:t> &amp; </a:t>
            </a:r>
            <a:r>
              <a:rPr lang="en-US" b="1" dirty="0" err="1" smtClean="0">
                <a:solidFill>
                  <a:srgbClr val="00B050"/>
                </a:solidFill>
              </a:rPr>
              <a:t>Fermilab</a:t>
            </a:r>
            <a:r>
              <a:rPr lang="en-US" b="1" dirty="0" smtClean="0">
                <a:solidFill>
                  <a:srgbClr val="00B050"/>
                </a:solidFill>
              </a:rPr>
              <a:t> PAC</a:t>
            </a:r>
            <a:endParaRPr lang="en-US" b="1" dirty="0">
              <a:solidFill>
                <a:srgbClr val="00B050"/>
              </a:solidFill>
            </a:endParaRPr>
          </a:p>
          <a:p>
            <a:pPr marL="800100" lvl="1" indent="-342900">
              <a:buFont typeface="Arial" panose="020B0604020202020204" pitchFamily="34" charset="0"/>
              <a:buChar char="•"/>
            </a:pPr>
            <a:r>
              <a:rPr lang="en-US" b="1" dirty="0" smtClean="0"/>
              <a:t>Also:</a:t>
            </a:r>
          </a:p>
          <a:p>
            <a:pPr marL="1257300" lvl="2" indent="-342900">
              <a:buFont typeface="Arial" panose="020B0604020202020204" pitchFamily="34" charset="0"/>
              <a:buChar char="•"/>
            </a:pPr>
            <a:r>
              <a:rPr lang="en-US" b="1" dirty="0" smtClean="0">
                <a:solidFill>
                  <a:srgbClr val="00B050"/>
                </a:solidFill>
              </a:rPr>
              <a:t>Role </a:t>
            </a:r>
            <a:r>
              <a:rPr lang="en-US" b="1" dirty="0">
                <a:solidFill>
                  <a:srgbClr val="00B050"/>
                </a:solidFill>
              </a:rPr>
              <a:t>in interagency projects or initiatives</a:t>
            </a:r>
          </a:p>
          <a:p>
            <a:pPr marL="1257300" lvl="2" indent="-342900">
              <a:buFont typeface="Arial" panose="020B0604020202020204" pitchFamily="34" charset="0"/>
              <a:buChar char="•"/>
            </a:pPr>
            <a:r>
              <a:rPr lang="en-US" b="1" dirty="0" smtClean="0">
                <a:solidFill>
                  <a:srgbClr val="00B050"/>
                </a:solidFill>
              </a:rPr>
              <a:t>Possible </a:t>
            </a:r>
            <a:r>
              <a:rPr lang="en-US" b="1" dirty="0">
                <a:solidFill>
                  <a:srgbClr val="00B050"/>
                </a:solidFill>
              </a:rPr>
              <a:t>role in review of projects previously recommended by P5 that experience significant changes in cost or </a:t>
            </a:r>
            <a:r>
              <a:rPr lang="en-US" b="1" dirty="0" smtClean="0">
                <a:solidFill>
                  <a:srgbClr val="00B050"/>
                </a:solidFill>
              </a:rPr>
              <a:t>schedule</a:t>
            </a:r>
          </a:p>
          <a:p>
            <a:r>
              <a:rPr lang="en-US" b="1" dirty="0" smtClean="0"/>
              <a:t>Formal charge needs to be developed.</a:t>
            </a:r>
          </a:p>
          <a:p>
            <a:endParaRPr lang="en-US" b="1" dirty="0" smtClean="0"/>
          </a:p>
          <a:p>
            <a:r>
              <a:rPr lang="en-US" b="1" dirty="0" smtClean="0"/>
              <a:t>Meanwhile, national short-baseline program needs initial definition.</a:t>
            </a:r>
          </a:p>
          <a:p>
            <a:endParaRPr lang="en-US" b="1" dirty="0" smtClean="0"/>
          </a:p>
          <a:p>
            <a:r>
              <a:rPr lang="en-US" b="1" dirty="0" smtClean="0">
                <a:solidFill>
                  <a:srgbClr val="C00000"/>
                </a:solidFill>
              </a:rPr>
              <a:t>Undertake initial definition of national short-baseline program as “pilot project” by HEPAP subpanel constituted of subcommittees of PAC and HEPAP.</a:t>
            </a:r>
          </a:p>
          <a:p>
            <a:endParaRPr lang="en-US" b="1" dirty="0"/>
          </a:p>
          <a:p>
            <a:r>
              <a:rPr lang="en-US" b="1" dirty="0" smtClean="0"/>
              <a:t>Note:  </a:t>
            </a:r>
            <a:r>
              <a:rPr lang="en-US" b="1" dirty="0" err="1" smtClean="0"/>
              <a:t>Fermilab</a:t>
            </a:r>
            <a:r>
              <a:rPr lang="en-US" b="1" dirty="0" smtClean="0"/>
              <a:t> PAC has been discussing short-baseline neutrino program since early 2014. It targets proposal(s) for Jan. 2015. </a:t>
            </a:r>
            <a:r>
              <a:rPr lang="en-US" b="1" dirty="0" err="1" smtClean="0"/>
              <a:t>Fermilab</a:t>
            </a:r>
            <a:r>
              <a:rPr lang="en-US" b="1" dirty="0" smtClean="0"/>
              <a:t>-based experiments should not be unnecessarily delayed.</a:t>
            </a:r>
            <a:endParaRPr lang="en-US" b="1" dirty="0"/>
          </a:p>
          <a:p>
            <a:endParaRPr lang="en-US" b="1" dirty="0" smtClean="0">
              <a:solidFill>
                <a:srgbClr val="339933"/>
              </a:solidFill>
            </a:endParaRPr>
          </a:p>
        </p:txBody>
      </p:sp>
      <p:sp>
        <p:nvSpPr>
          <p:cNvPr id="5" name="Date Placeholder 4"/>
          <p:cNvSpPr>
            <a:spLocks noGrp="1"/>
          </p:cNvSpPr>
          <p:nvPr>
            <p:ph type="dt" sz="half" idx="10"/>
          </p:nvPr>
        </p:nvSpPr>
        <p:spPr/>
        <p:txBody>
          <a:bodyPr/>
          <a:lstStyle/>
          <a:p>
            <a:pPr>
              <a:defRPr/>
            </a:pPr>
            <a:r>
              <a:rPr lang="en-US" smtClean="0"/>
              <a:t>12/8-9/2014</a:t>
            </a:r>
            <a:endParaRPr lang="en-US" dirty="0"/>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pPr>
                <a:defRPr/>
              </a:pPr>
              <a:t>12</a:t>
            </a:fld>
            <a:endParaRPr lang="en-US" dirty="0"/>
          </a:p>
        </p:txBody>
      </p:sp>
    </p:spTree>
    <p:extLst>
      <p:ext uri="{BB962C8B-B14F-4D97-AF65-F5344CB8AC3E}">
        <p14:creationId xmlns:p14="http://schemas.microsoft.com/office/powerpoint/2010/main" val="21808185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76200"/>
            <a:ext cx="9144000" cy="955675"/>
          </a:xfrm>
        </p:spPr>
        <p:txBody>
          <a:bodyPr/>
          <a:lstStyle/>
          <a:p>
            <a:pPr eaLnBrk="1" hangingPunct="1"/>
            <a:r>
              <a:rPr lang="en-US" sz="2800" dirty="0" smtClean="0">
                <a:solidFill>
                  <a:srgbClr val="0070C0"/>
                </a:solidFill>
              </a:rPr>
              <a:t>Summary - 1</a:t>
            </a:r>
            <a:endParaRPr lang="en-US" sz="2800" dirty="0" smtClean="0">
              <a:solidFill>
                <a:srgbClr val="0070C0"/>
              </a:solidFill>
              <a:latin typeface="Arial" panose="020B0604020202020204" pitchFamily="34" charset="0"/>
              <a:cs typeface="Arial" panose="020B0604020202020204" pitchFamily="34" charset="0"/>
            </a:endParaRPr>
          </a:p>
        </p:txBody>
      </p:sp>
      <p:sp>
        <p:nvSpPr>
          <p:cNvPr id="3" name="Footer Placeholder 2"/>
          <p:cNvSpPr>
            <a:spLocks noGrp="1"/>
          </p:cNvSpPr>
          <p:nvPr>
            <p:ph type="ftr" sz="quarter" idx="11"/>
          </p:nvPr>
        </p:nvSpPr>
        <p:spPr/>
        <p:txBody>
          <a:bodyPr/>
          <a:lstStyle/>
          <a:p>
            <a:pPr>
              <a:defRPr/>
            </a:pPr>
            <a:r>
              <a:rPr lang="en-US" smtClean="0"/>
              <a:t>Lankford, HEPAP activities</a:t>
            </a:r>
            <a:endParaRPr lang="en-US" dirty="0"/>
          </a:p>
        </p:txBody>
      </p:sp>
      <p:sp>
        <p:nvSpPr>
          <p:cNvPr id="31749" name="TextBox 6"/>
          <p:cNvSpPr txBox="1">
            <a:spLocks noChangeArrowheads="1"/>
          </p:cNvSpPr>
          <p:nvPr/>
        </p:nvSpPr>
        <p:spPr bwMode="auto">
          <a:xfrm>
            <a:off x="76200" y="685592"/>
            <a:ext cx="8839200" cy="5801588"/>
          </a:xfrm>
          <a:prstGeom prst="rect">
            <a:avLst/>
          </a:prstGeom>
          <a:noFill/>
          <a:ln w="9525">
            <a:noFill/>
            <a:miter lim="800000"/>
            <a:headEnd/>
            <a:tailEnd/>
          </a:ln>
        </p:spPr>
        <p:txBody>
          <a:bodyPr wrap="square">
            <a:spAutoFit/>
          </a:bodyPr>
          <a:lstStyle/>
          <a:p>
            <a:pPr>
              <a:spcBef>
                <a:spcPts val="600"/>
              </a:spcBef>
            </a:pPr>
            <a:r>
              <a:rPr lang="en-US" dirty="0"/>
              <a:t> </a:t>
            </a:r>
            <a:r>
              <a:rPr lang="en-US" b="1" dirty="0" smtClean="0"/>
              <a:t>A </a:t>
            </a:r>
            <a:r>
              <a:rPr lang="en-US" b="1" dirty="0"/>
              <a:t>National Scientific Program Advisory sub-Panel of HEPAP can:</a:t>
            </a:r>
          </a:p>
          <a:p>
            <a:pPr marL="742950" lvl="1" indent="-285750">
              <a:spcBef>
                <a:spcPts val="600"/>
              </a:spcBef>
              <a:buFont typeface="Arial" panose="020B0604020202020204" pitchFamily="34" charset="0"/>
              <a:buChar char="•"/>
            </a:pPr>
            <a:r>
              <a:rPr lang="en-US" b="1" dirty="0"/>
              <a:t>Provide an effective and transparent mechanism for HEPAP to advise </a:t>
            </a:r>
            <a:r>
              <a:rPr lang="en-US" b="1" dirty="0" smtClean="0"/>
              <a:t>DOE on </a:t>
            </a:r>
            <a:r>
              <a:rPr lang="en-US" b="1" dirty="0"/>
              <a:t>the selection of particle physics projects for the national HEP portfolio.</a:t>
            </a:r>
          </a:p>
          <a:p>
            <a:pPr marL="1200150" lvl="2" indent="-285750">
              <a:spcBef>
                <a:spcPts val="600"/>
              </a:spcBef>
              <a:buFont typeface="Arial" panose="020B0604020202020204" pitchFamily="34" charset="0"/>
              <a:buChar char="•"/>
            </a:pPr>
            <a:r>
              <a:rPr lang="en-US" sz="1600" b="1" dirty="0"/>
              <a:t>Following scientific and technical review and evaluation of whether project concept is aligned </a:t>
            </a:r>
            <a:r>
              <a:rPr lang="en-US" sz="1600" b="1" dirty="0" smtClean="0"/>
              <a:t>w/ P5 </a:t>
            </a:r>
            <a:r>
              <a:rPr lang="en-US" sz="1600" b="1" dirty="0"/>
              <a:t>strategic plan and considering P5 selection criteria.</a:t>
            </a:r>
          </a:p>
          <a:p>
            <a:pPr marL="742950" lvl="1" indent="-285750">
              <a:spcBef>
                <a:spcPts val="600"/>
              </a:spcBef>
              <a:buFont typeface="Arial" panose="020B0604020202020204" pitchFamily="34" charset="0"/>
              <a:buChar char="•"/>
            </a:pPr>
            <a:r>
              <a:rPr lang="en-US" b="1" dirty="0"/>
              <a:t>Address the recommendations of P5 </a:t>
            </a:r>
            <a:r>
              <a:rPr lang="en-US" b="1" dirty="0" smtClean="0"/>
              <a:t>regarding:</a:t>
            </a:r>
            <a:endParaRPr lang="en-US" b="1" dirty="0"/>
          </a:p>
          <a:p>
            <a:pPr marL="1200150" lvl="2" indent="-285750">
              <a:spcBef>
                <a:spcPts val="600"/>
              </a:spcBef>
              <a:buFont typeface="Arial" panose="020B0604020202020204" pitchFamily="34" charset="0"/>
              <a:buChar char="•"/>
            </a:pPr>
            <a:r>
              <a:rPr lang="en-US" b="1" dirty="0"/>
              <a:t>Small project portfolio</a:t>
            </a:r>
          </a:p>
          <a:p>
            <a:pPr marL="1200150" lvl="2" indent="-285750">
              <a:spcBef>
                <a:spcPts val="600"/>
              </a:spcBef>
              <a:buFont typeface="Arial" panose="020B0604020202020204" pitchFamily="34" charset="0"/>
              <a:buChar char="•"/>
            </a:pPr>
            <a:r>
              <a:rPr lang="en-US" b="1" dirty="0"/>
              <a:t>Short-baseline portfolio</a:t>
            </a:r>
          </a:p>
          <a:p>
            <a:pPr marL="1200150" lvl="2" indent="-285750">
              <a:spcBef>
                <a:spcPts val="600"/>
              </a:spcBef>
              <a:buFont typeface="Arial" panose="020B0604020202020204" pitchFamily="34" charset="0"/>
              <a:buChar char="•"/>
            </a:pPr>
            <a:r>
              <a:rPr lang="en-US" b="1" dirty="0"/>
              <a:t>Project reassessment </a:t>
            </a:r>
            <a:r>
              <a:rPr lang="en-US" dirty="0"/>
              <a:t>(if costs and/or capabilities change substantively)</a:t>
            </a:r>
          </a:p>
          <a:p>
            <a:pPr marL="742950" lvl="1" indent="-285750">
              <a:spcBef>
                <a:spcPts val="600"/>
              </a:spcBef>
              <a:buFont typeface="Arial" panose="020B0604020202020204" pitchFamily="34" charset="0"/>
              <a:buChar char="•"/>
            </a:pPr>
            <a:r>
              <a:rPr lang="en-US" b="1" dirty="0"/>
              <a:t>Give guidance to DOE </a:t>
            </a:r>
            <a:r>
              <a:rPr lang="en-US" b="1" i="1" dirty="0" err="1" smtClean="0"/>
              <a:t>wrt</a:t>
            </a:r>
            <a:r>
              <a:rPr lang="en-US" b="1" dirty="0" smtClean="0"/>
              <a:t> appropriateness </a:t>
            </a:r>
            <a:r>
              <a:rPr lang="en-US" b="1" dirty="0"/>
              <a:t>of CD-0 approval of projects. </a:t>
            </a:r>
          </a:p>
          <a:p>
            <a:pPr>
              <a:spcBef>
                <a:spcPts val="600"/>
              </a:spcBef>
            </a:pPr>
            <a:endParaRPr lang="en-US" b="1" dirty="0" smtClean="0"/>
          </a:p>
          <a:p>
            <a:pPr>
              <a:spcBef>
                <a:spcPts val="600"/>
              </a:spcBef>
            </a:pPr>
            <a:r>
              <a:rPr lang="en-US" b="1" dirty="0" err="1" smtClean="0"/>
              <a:t>NSPAsP</a:t>
            </a:r>
            <a:r>
              <a:rPr lang="en-US" b="1" dirty="0" smtClean="0"/>
              <a:t> </a:t>
            </a:r>
            <a:r>
              <a:rPr lang="en-US" b="1" dirty="0"/>
              <a:t>would be </a:t>
            </a:r>
            <a:r>
              <a:rPr lang="en-US" b="1" u="sng" dirty="0"/>
              <a:t>somewhat</a:t>
            </a:r>
            <a:r>
              <a:rPr lang="en-US" b="1" dirty="0"/>
              <a:t> similar to </a:t>
            </a:r>
            <a:r>
              <a:rPr lang="en-US" b="1" dirty="0" err="1"/>
              <a:t>Fermilab</a:t>
            </a:r>
            <a:r>
              <a:rPr lang="en-US" b="1" dirty="0"/>
              <a:t> PAC, but at national level.</a:t>
            </a:r>
          </a:p>
          <a:p>
            <a:pPr marL="742950" lvl="1" indent="-285750">
              <a:spcBef>
                <a:spcPts val="600"/>
              </a:spcBef>
              <a:buFont typeface="Arial" panose="020B0604020202020204" pitchFamily="34" charset="0"/>
              <a:buChar char="•"/>
            </a:pPr>
            <a:r>
              <a:rPr lang="en-US" b="1" dirty="0"/>
              <a:t>Main similarity is scientific review. Several differences in mission and operation.</a:t>
            </a:r>
          </a:p>
          <a:p>
            <a:pPr marL="742950" lvl="1" indent="-285750">
              <a:spcBef>
                <a:spcPts val="600"/>
              </a:spcBef>
              <a:buFont typeface="Arial" panose="020B0604020202020204" pitchFamily="34" charset="0"/>
              <a:buChar char="•"/>
            </a:pPr>
            <a:r>
              <a:rPr lang="en-US" b="1" dirty="0"/>
              <a:t>Interplay of </a:t>
            </a:r>
            <a:r>
              <a:rPr lang="en-US" b="1" dirty="0" err="1"/>
              <a:t>NSPAsP</a:t>
            </a:r>
            <a:r>
              <a:rPr lang="en-US" b="1" dirty="0"/>
              <a:t> and F-PAC needs better definition.</a:t>
            </a:r>
          </a:p>
          <a:p>
            <a:endParaRPr lang="en-US" sz="1600" b="1" dirty="0" smtClean="0"/>
          </a:p>
          <a:p>
            <a:endParaRPr lang="en-US" sz="1600" b="1" dirty="0"/>
          </a:p>
        </p:txBody>
      </p:sp>
      <p:sp>
        <p:nvSpPr>
          <p:cNvPr id="5" name="Date Placeholder 4"/>
          <p:cNvSpPr>
            <a:spLocks noGrp="1"/>
          </p:cNvSpPr>
          <p:nvPr>
            <p:ph type="dt" sz="half" idx="10"/>
          </p:nvPr>
        </p:nvSpPr>
        <p:spPr/>
        <p:txBody>
          <a:bodyPr/>
          <a:lstStyle/>
          <a:p>
            <a:pPr>
              <a:defRPr/>
            </a:pPr>
            <a:r>
              <a:rPr lang="en-US" smtClean="0"/>
              <a:t>12/8-9/2014</a:t>
            </a:r>
            <a:endParaRPr lang="en-US" dirty="0"/>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pPr>
                <a:defRPr/>
              </a:pPr>
              <a:t>13</a:t>
            </a:fld>
            <a:endParaRPr lang="en-US" dirty="0"/>
          </a:p>
        </p:txBody>
      </p:sp>
    </p:spTree>
    <p:extLst>
      <p:ext uri="{BB962C8B-B14F-4D97-AF65-F5344CB8AC3E}">
        <p14:creationId xmlns:p14="http://schemas.microsoft.com/office/powerpoint/2010/main" val="10881927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76200"/>
            <a:ext cx="9144000" cy="955675"/>
          </a:xfrm>
        </p:spPr>
        <p:txBody>
          <a:bodyPr/>
          <a:lstStyle/>
          <a:p>
            <a:pPr eaLnBrk="1" hangingPunct="1"/>
            <a:r>
              <a:rPr lang="en-US" sz="2800" dirty="0" smtClean="0">
                <a:solidFill>
                  <a:srgbClr val="0070C0"/>
                </a:solidFill>
              </a:rPr>
              <a:t>Summary - 2</a:t>
            </a:r>
            <a:endParaRPr lang="en-US" sz="2800" dirty="0" smtClean="0">
              <a:solidFill>
                <a:srgbClr val="0070C0"/>
              </a:solidFill>
              <a:latin typeface="Arial" panose="020B0604020202020204" pitchFamily="34" charset="0"/>
              <a:cs typeface="Arial" panose="020B0604020202020204" pitchFamily="34" charset="0"/>
            </a:endParaRPr>
          </a:p>
        </p:txBody>
      </p:sp>
      <p:sp>
        <p:nvSpPr>
          <p:cNvPr id="3" name="Footer Placeholder 2"/>
          <p:cNvSpPr>
            <a:spLocks noGrp="1"/>
          </p:cNvSpPr>
          <p:nvPr>
            <p:ph type="ftr" sz="quarter" idx="11"/>
          </p:nvPr>
        </p:nvSpPr>
        <p:spPr/>
        <p:txBody>
          <a:bodyPr/>
          <a:lstStyle/>
          <a:p>
            <a:pPr>
              <a:defRPr/>
            </a:pPr>
            <a:r>
              <a:rPr lang="en-US" smtClean="0"/>
              <a:t>Lankford, HEPAP activities</a:t>
            </a:r>
            <a:endParaRPr lang="en-US" dirty="0"/>
          </a:p>
        </p:txBody>
      </p:sp>
      <p:sp>
        <p:nvSpPr>
          <p:cNvPr id="31749" name="TextBox 6"/>
          <p:cNvSpPr txBox="1">
            <a:spLocks noChangeArrowheads="1"/>
          </p:cNvSpPr>
          <p:nvPr/>
        </p:nvSpPr>
        <p:spPr bwMode="auto">
          <a:xfrm>
            <a:off x="76200" y="477837"/>
            <a:ext cx="8839200" cy="4385816"/>
          </a:xfrm>
          <a:prstGeom prst="rect">
            <a:avLst/>
          </a:prstGeom>
          <a:noFill/>
          <a:ln w="9525">
            <a:noFill/>
            <a:miter lim="800000"/>
            <a:headEnd/>
            <a:tailEnd/>
          </a:ln>
        </p:spPr>
        <p:txBody>
          <a:bodyPr wrap="square">
            <a:spAutoFit/>
          </a:bodyPr>
          <a:lstStyle/>
          <a:p>
            <a:r>
              <a:rPr lang="en-US" dirty="0"/>
              <a:t> </a:t>
            </a:r>
            <a:endParaRPr lang="en-US" sz="1600" b="1" dirty="0" smtClean="0"/>
          </a:p>
          <a:p>
            <a:pPr>
              <a:spcBef>
                <a:spcPts val="600"/>
              </a:spcBef>
            </a:pPr>
            <a:r>
              <a:rPr lang="en-US" b="1" dirty="0" smtClean="0"/>
              <a:t>National </a:t>
            </a:r>
            <a:r>
              <a:rPr lang="en-US" b="1" dirty="0"/>
              <a:t>short-baseline neutrino program needs initial definition.</a:t>
            </a:r>
          </a:p>
          <a:p>
            <a:pPr marL="742950" lvl="1" indent="-285750">
              <a:spcBef>
                <a:spcPts val="600"/>
              </a:spcBef>
              <a:buFont typeface="Arial" panose="020B0604020202020204" pitchFamily="34" charset="0"/>
              <a:buChar char="•"/>
            </a:pPr>
            <a:r>
              <a:rPr lang="en-US" b="1" dirty="0"/>
              <a:t>P5 did not want to preclude either some of these experiments not using </a:t>
            </a:r>
            <a:r>
              <a:rPr lang="en-US" b="1" dirty="0" err="1"/>
              <a:t>LAr</a:t>
            </a:r>
            <a:r>
              <a:rPr lang="en-US" b="1" dirty="0"/>
              <a:t> or some of these experiments being sited elsewhere than </a:t>
            </a:r>
            <a:r>
              <a:rPr lang="en-US" b="1" dirty="0" err="1"/>
              <a:t>Fermilab</a:t>
            </a:r>
            <a:r>
              <a:rPr lang="en-US" b="1" dirty="0"/>
              <a:t>.</a:t>
            </a:r>
          </a:p>
          <a:p>
            <a:pPr marL="742950" lvl="1" indent="-285750">
              <a:spcBef>
                <a:spcPts val="600"/>
              </a:spcBef>
              <a:buFont typeface="Arial" panose="020B0604020202020204" pitchFamily="34" charset="0"/>
              <a:buChar char="•"/>
            </a:pPr>
            <a:r>
              <a:rPr lang="en-US" b="1" dirty="0" err="1"/>
              <a:t>Fermilab</a:t>
            </a:r>
            <a:r>
              <a:rPr lang="en-US" b="1" dirty="0"/>
              <a:t> PAC has been developing a short-baseline program.</a:t>
            </a:r>
          </a:p>
          <a:p>
            <a:pPr>
              <a:spcBef>
                <a:spcPts val="600"/>
              </a:spcBef>
            </a:pPr>
            <a:endParaRPr lang="en-US" b="1" dirty="0" smtClean="0"/>
          </a:p>
          <a:p>
            <a:pPr>
              <a:spcBef>
                <a:spcPts val="600"/>
              </a:spcBef>
            </a:pPr>
            <a:r>
              <a:rPr lang="en-US" b="1" dirty="0" smtClean="0"/>
              <a:t>Moving </a:t>
            </a:r>
            <a:r>
              <a:rPr lang="en-US" b="1" dirty="0"/>
              <a:t>forward</a:t>
            </a:r>
          </a:p>
          <a:p>
            <a:pPr marL="742950" lvl="1" indent="-285750">
              <a:spcBef>
                <a:spcPts val="600"/>
              </a:spcBef>
              <a:buFont typeface="Arial" panose="020B0604020202020204" pitchFamily="34" charset="0"/>
              <a:buChar char="•"/>
            </a:pPr>
            <a:r>
              <a:rPr lang="en-US" b="1" dirty="0"/>
              <a:t>Convene an </a:t>
            </a:r>
            <a:r>
              <a:rPr lang="en-US" b="1" dirty="0" smtClean="0"/>
              <a:t>int’l </a:t>
            </a:r>
            <a:r>
              <a:rPr lang="en-US" b="1" dirty="0"/>
              <a:t>workshop on </a:t>
            </a:r>
            <a:r>
              <a:rPr lang="en-US" b="1" dirty="0" smtClean="0"/>
              <a:t>intermediate-term neutrino </a:t>
            </a:r>
            <a:r>
              <a:rPr lang="en-US" b="1" dirty="0"/>
              <a:t>program</a:t>
            </a:r>
          </a:p>
          <a:p>
            <a:pPr marL="742950" lvl="1" indent="-285750">
              <a:spcBef>
                <a:spcPts val="600"/>
              </a:spcBef>
              <a:buFont typeface="Arial" panose="020B0604020202020204" pitchFamily="34" charset="0"/>
              <a:buChar char="•"/>
            </a:pPr>
            <a:r>
              <a:rPr lang="en-US" b="1" dirty="0"/>
              <a:t>Advice to </a:t>
            </a:r>
            <a:r>
              <a:rPr lang="en-US" b="1" dirty="0" smtClean="0"/>
              <a:t>DOE on </a:t>
            </a:r>
            <a:r>
              <a:rPr lang="en-US" b="1" dirty="0"/>
              <a:t>initial program definition by HEPAP subpanel composed of members of F-PAC, members of HEPAP, and other experts.</a:t>
            </a:r>
          </a:p>
          <a:p>
            <a:pPr marL="1200150" lvl="2" indent="-285750">
              <a:spcBef>
                <a:spcPts val="600"/>
              </a:spcBef>
              <a:buFont typeface="Arial" panose="020B0604020202020204" pitchFamily="34" charset="0"/>
              <a:buChar char="•"/>
            </a:pPr>
            <a:r>
              <a:rPr lang="en-US" b="1" dirty="0"/>
              <a:t>Consider this a “pilot project” to better understand interplay of future </a:t>
            </a:r>
            <a:r>
              <a:rPr lang="en-US" b="1" dirty="0" err="1"/>
              <a:t>NSPAsP</a:t>
            </a:r>
            <a:r>
              <a:rPr lang="en-US" b="1" dirty="0"/>
              <a:t> and </a:t>
            </a:r>
            <a:r>
              <a:rPr lang="en-US" b="1" dirty="0" smtClean="0"/>
              <a:t>F-PAC</a:t>
            </a:r>
          </a:p>
          <a:p>
            <a:pPr marL="1200150" lvl="2" indent="-285750">
              <a:spcBef>
                <a:spcPts val="600"/>
              </a:spcBef>
              <a:buFont typeface="Arial" panose="020B0604020202020204" pitchFamily="34" charset="0"/>
              <a:buChar char="•"/>
            </a:pPr>
            <a:r>
              <a:rPr lang="en-US" b="1" dirty="0" smtClean="0"/>
              <a:t>Settle on path forward by December HEPAP meeting.</a:t>
            </a:r>
            <a:endParaRPr lang="en-US" b="1" dirty="0"/>
          </a:p>
        </p:txBody>
      </p:sp>
      <p:sp>
        <p:nvSpPr>
          <p:cNvPr id="5" name="Date Placeholder 4"/>
          <p:cNvSpPr>
            <a:spLocks noGrp="1"/>
          </p:cNvSpPr>
          <p:nvPr>
            <p:ph type="dt" sz="half" idx="10"/>
          </p:nvPr>
        </p:nvSpPr>
        <p:spPr/>
        <p:txBody>
          <a:bodyPr/>
          <a:lstStyle/>
          <a:p>
            <a:pPr>
              <a:defRPr/>
            </a:pPr>
            <a:r>
              <a:rPr lang="en-US" smtClean="0"/>
              <a:t>12/8-9/2014</a:t>
            </a:r>
            <a:endParaRPr lang="en-US" dirty="0"/>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pPr>
                <a:defRPr/>
              </a:pPr>
              <a:t>14</a:t>
            </a:fld>
            <a:endParaRPr lang="en-US" dirty="0"/>
          </a:p>
        </p:txBody>
      </p:sp>
      <p:sp>
        <p:nvSpPr>
          <p:cNvPr id="2" name="TextBox 1"/>
          <p:cNvSpPr txBox="1"/>
          <p:nvPr/>
        </p:nvSpPr>
        <p:spPr>
          <a:xfrm>
            <a:off x="3810000" y="2209800"/>
            <a:ext cx="5105400" cy="646331"/>
          </a:xfrm>
          <a:prstGeom prst="rect">
            <a:avLst/>
          </a:prstGeom>
          <a:solidFill>
            <a:schemeClr val="accent6">
              <a:lumMod val="40000"/>
              <a:lumOff val="60000"/>
            </a:schemeClr>
          </a:solidFill>
          <a:ln w="38100">
            <a:solidFill>
              <a:srgbClr val="C00000"/>
            </a:solidFill>
          </a:ln>
        </p:spPr>
        <p:txBody>
          <a:bodyPr wrap="square" rtlCol="0">
            <a:spAutoFit/>
          </a:bodyPr>
          <a:lstStyle/>
          <a:p>
            <a:r>
              <a:rPr lang="en-US" b="1" dirty="0" smtClean="0">
                <a:solidFill>
                  <a:srgbClr val="C00000"/>
                </a:solidFill>
              </a:rPr>
              <a:t>Workshop on Intermediate Neutrino Program</a:t>
            </a:r>
          </a:p>
          <a:p>
            <a:pPr algn="ctr"/>
            <a:r>
              <a:rPr lang="en-US" b="1" dirty="0" smtClean="0">
                <a:solidFill>
                  <a:srgbClr val="C00000"/>
                </a:solidFill>
              </a:rPr>
              <a:t>Feb 4-6  BNL</a:t>
            </a:r>
            <a:endParaRPr lang="en-US" b="1" dirty="0">
              <a:solidFill>
                <a:srgbClr val="C00000"/>
              </a:solidFill>
            </a:endParaRPr>
          </a:p>
        </p:txBody>
      </p:sp>
    </p:spTree>
    <p:extLst>
      <p:ext uri="{BB962C8B-B14F-4D97-AF65-F5344CB8AC3E}">
        <p14:creationId xmlns:p14="http://schemas.microsoft.com/office/powerpoint/2010/main" val="42396809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ctrTitle"/>
          </p:nvPr>
        </p:nvSpPr>
        <p:spPr>
          <a:xfrm>
            <a:off x="457200" y="2209800"/>
            <a:ext cx="8153400" cy="1470025"/>
          </a:xfrm>
        </p:spPr>
        <p:txBody>
          <a:bodyPr/>
          <a:lstStyle/>
          <a:p>
            <a:pPr eaLnBrk="1" hangingPunct="1"/>
            <a:r>
              <a:rPr lang="en-US" sz="4400" i="1" dirty="0" smtClean="0">
                <a:solidFill>
                  <a:srgbClr val="FF0000"/>
                </a:solidFill>
                <a:latin typeface="Arial" panose="020B0604020202020204" pitchFamily="34" charset="0"/>
                <a:cs typeface="Arial" panose="020B0604020202020204" pitchFamily="34" charset="0"/>
              </a:rPr>
              <a:t>HEPAP Activities</a:t>
            </a:r>
            <a:r>
              <a:rPr lang="en-US" sz="4400" dirty="0" smtClean="0">
                <a:solidFill>
                  <a:srgbClr val="FF0000"/>
                </a:solidFill>
                <a:latin typeface="Arial" panose="020B0604020202020204" pitchFamily="34" charset="0"/>
                <a:cs typeface="Arial" panose="020B0604020202020204" pitchFamily="34" charset="0"/>
              </a:rPr>
              <a:t/>
            </a:r>
            <a:br>
              <a:rPr lang="en-US" sz="4400" dirty="0" smtClean="0">
                <a:solidFill>
                  <a:srgbClr val="FF0000"/>
                </a:solidFill>
                <a:latin typeface="Arial" panose="020B0604020202020204" pitchFamily="34" charset="0"/>
                <a:cs typeface="Arial" panose="020B0604020202020204" pitchFamily="34" charset="0"/>
              </a:rPr>
            </a:br>
            <a:r>
              <a:rPr lang="en-US" sz="2400" dirty="0">
                <a:solidFill>
                  <a:srgbClr val="FF0000"/>
                </a:solidFill>
                <a:latin typeface="Arial" panose="020B0604020202020204" pitchFamily="34" charset="0"/>
                <a:cs typeface="Arial" panose="020B0604020202020204" pitchFamily="34" charset="0"/>
              </a:rPr>
              <a:t/>
            </a:r>
            <a:br>
              <a:rPr lang="en-US" sz="2400" dirty="0">
                <a:solidFill>
                  <a:srgbClr val="FF0000"/>
                </a:solidFill>
                <a:latin typeface="Arial" panose="020B0604020202020204" pitchFamily="34" charset="0"/>
                <a:cs typeface="Arial" panose="020B0604020202020204" pitchFamily="34" charset="0"/>
              </a:rPr>
            </a:br>
            <a:r>
              <a:rPr lang="en-US" sz="2400" dirty="0" smtClean="0">
                <a:solidFill>
                  <a:srgbClr val="FF0000"/>
                </a:solidFill>
                <a:latin typeface="Arial" panose="020B0604020202020204" pitchFamily="34" charset="0"/>
                <a:cs typeface="Arial" panose="020B0604020202020204" pitchFamily="34" charset="0"/>
              </a:rPr>
              <a:t/>
            </a:r>
            <a:br>
              <a:rPr lang="en-US" sz="2400" dirty="0" smtClean="0">
                <a:solidFill>
                  <a:srgbClr val="FF0000"/>
                </a:solidFill>
                <a:latin typeface="Arial" panose="020B0604020202020204" pitchFamily="34" charset="0"/>
                <a:cs typeface="Arial" panose="020B0604020202020204" pitchFamily="34" charset="0"/>
              </a:rPr>
            </a:br>
            <a:r>
              <a:rPr lang="en-US" sz="4400" dirty="0" smtClean="0">
                <a:solidFill>
                  <a:srgbClr val="FF0000"/>
                </a:solidFill>
              </a:rPr>
              <a:t>Future Meetings &amp; Topics</a:t>
            </a:r>
            <a:r>
              <a:rPr lang="en-US" dirty="0" smtClean="0">
                <a:solidFill>
                  <a:srgbClr val="FF0000"/>
                </a:solidFill>
              </a:rPr>
              <a:t/>
            </a:r>
            <a:br>
              <a:rPr lang="en-US" dirty="0" smtClean="0">
                <a:solidFill>
                  <a:srgbClr val="FF0000"/>
                </a:solidFill>
              </a:rPr>
            </a:br>
            <a:r>
              <a:rPr lang="en-US" dirty="0" smtClean="0">
                <a:solidFill>
                  <a:srgbClr val="0070C0"/>
                </a:solidFill>
              </a:rPr>
              <a:t/>
            </a:r>
            <a:br>
              <a:rPr lang="en-US" dirty="0" smtClean="0">
                <a:solidFill>
                  <a:srgbClr val="0070C0"/>
                </a:solidFill>
              </a:rPr>
            </a:br>
            <a:r>
              <a:rPr lang="en-US" dirty="0" smtClean="0">
                <a:solidFill>
                  <a:srgbClr val="0070C0"/>
                </a:solidFill>
              </a:rPr>
              <a:t>HEPAP Meeting</a:t>
            </a:r>
            <a:r>
              <a:rPr lang="en-US" sz="2400" i="1" dirty="0" smtClean="0">
                <a:solidFill>
                  <a:srgbClr val="0070C0"/>
                </a:solidFill>
              </a:rPr>
              <a:t/>
            </a:r>
            <a:br>
              <a:rPr lang="en-US" sz="2400" i="1" dirty="0" smtClean="0">
                <a:solidFill>
                  <a:srgbClr val="0070C0"/>
                </a:solidFill>
              </a:rPr>
            </a:br>
            <a:r>
              <a:rPr lang="en-US" sz="1600" i="1" dirty="0" smtClean="0">
                <a:solidFill>
                  <a:srgbClr val="0070C0"/>
                </a:solidFill>
              </a:rPr>
              <a:t/>
            </a:r>
            <a:br>
              <a:rPr lang="en-US" sz="1600" i="1" dirty="0" smtClean="0">
                <a:solidFill>
                  <a:srgbClr val="0070C0"/>
                </a:solidFill>
              </a:rPr>
            </a:br>
            <a:r>
              <a:rPr lang="en-US" sz="2400" i="1" dirty="0">
                <a:solidFill>
                  <a:srgbClr val="0070C0"/>
                </a:solidFill>
              </a:rPr>
              <a:t>Gaithersburg, MD; </a:t>
            </a:r>
            <a:r>
              <a:rPr lang="en-US" sz="2400" i="1" dirty="0" smtClean="0">
                <a:solidFill>
                  <a:srgbClr val="0070C0"/>
                </a:solidFill>
              </a:rPr>
              <a:t>December 8-9, </a:t>
            </a:r>
            <a:r>
              <a:rPr lang="en-US" sz="2400" i="1" dirty="0">
                <a:solidFill>
                  <a:srgbClr val="0070C0"/>
                </a:solidFill>
              </a:rPr>
              <a:t>2014</a:t>
            </a:r>
            <a:endParaRPr lang="en-US" dirty="0" smtClean="0">
              <a:solidFill>
                <a:srgbClr val="0070C0"/>
              </a:solidFill>
            </a:endParaRPr>
          </a:p>
        </p:txBody>
      </p:sp>
      <p:sp>
        <p:nvSpPr>
          <p:cNvPr id="3" name="Subtitle 2"/>
          <p:cNvSpPr>
            <a:spLocks noGrp="1"/>
          </p:cNvSpPr>
          <p:nvPr>
            <p:ph type="subTitle" idx="1"/>
          </p:nvPr>
        </p:nvSpPr>
        <p:spPr>
          <a:xfrm>
            <a:off x="1371600" y="5334000"/>
            <a:ext cx="6400800" cy="1752600"/>
          </a:xfrm>
        </p:spPr>
        <p:txBody>
          <a:bodyPr rtlCol="0">
            <a:normAutofit/>
          </a:bodyPr>
          <a:lstStyle/>
          <a:p>
            <a:pPr eaLnBrk="1" fontAlgn="auto" hangingPunct="1">
              <a:spcAft>
                <a:spcPts val="0"/>
              </a:spcAft>
              <a:buFont typeface="Arial" pitchFamily="34" charset="0"/>
              <a:buNone/>
              <a:defRPr/>
            </a:pPr>
            <a:r>
              <a:rPr lang="en-US" sz="2000" dirty="0" smtClean="0">
                <a:latin typeface="Times New Roman" pitchFamily="18" charset="0"/>
                <a:cs typeface="Times New Roman" pitchFamily="18" charset="0"/>
              </a:rPr>
              <a:t>Andrew J. Lankford</a:t>
            </a:r>
          </a:p>
          <a:p>
            <a:pPr eaLnBrk="1" fontAlgn="auto" hangingPunct="1">
              <a:spcAft>
                <a:spcPts val="0"/>
              </a:spcAft>
              <a:buFont typeface="Arial" pitchFamily="34" charset="0"/>
              <a:buNone/>
              <a:defRPr/>
            </a:pPr>
            <a:r>
              <a:rPr lang="en-US" sz="2000" dirty="0" smtClean="0">
                <a:latin typeface="Times New Roman" pitchFamily="18" charset="0"/>
                <a:cs typeface="Times New Roman" pitchFamily="18" charset="0"/>
              </a:rPr>
              <a:t>HEPAP Chair</a:t>
            </a:r>
          </a:p>
          <a:p>
            <a:pPr eaLnBrk="1" fontAlgn="auto" hangingPunct="1">
              <a:spcAft>
                <a:spcPts val="0"/>
              </a:spcAft>
              <a:buFont typeface="Arial" pitchFamily="34" charset="0"/>
              <a:buNone/>
              <a:defRPr/>
            </a:pPr>
            <a:r>
              <a:rPr lang="en-US" sz="2000" i="1" dirty="0" smtClean="0">
                <a:latin typeface="Times New Roman" pitchFamily="18" charset="0"/>
                <a:cs typeface="Times New Roman" pitchFamily="18" charset="0"/>
              </a:rPr>
              <a:t>University of California, Irvine</a:t>
            </a:r>
          </a:p>
          <a:p>
            <a:pPr eaLnBrk="1" fontAlgn="auto" hangingPunct="1">
              <a:spcAft>
                <a:spcPts val="0"/>
              </a:spcAft>
              <a:buFont typeface="Arial" pitchFamily="34" charset="0"/>
              <a:buNone/>
              <a:defRPr/>
            </a:pPr>
            <a:endParaRPr lang="en-US" dirty="0"/>
          </a:p>
        </p:txBody>
      </p:sp>
    </p:spTree>
    <p:extLst>
      <p:ext uri="{BB962C8B-B14F-4D97-AF65-F5344CB8AC3E}">
        <p14:creationId xmlns:p14="http://schemas.microsoft.com/office/powerpoint/2010/main" val="37083086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0"/>
            <a:ext cx="9144000" cy="955675"/>
          </a:xfrm>
        </p:spPr>
        <p:txBody>
          <a:bodyPr/>
          <a:lstStyle/>
          <a:p>
            <a:pPr eaLnBrk="1" hangingPunct="1"/>
            <a:r>
              <a:rPr lang="en-US" sz="2400" i="1" dirty="0" smtClean="0">
                <a:solidFill>
                  <a:schemeClr val="bg1">
                    <a:lumMod val="50000"/>
                  </a:schemeClr>
                </a:solidFill>
              </a:rPr>
              <a:t>Future Meetings</a:t>
            </a:r>
            <a:r>
              <a:rPr lang="en-US" i="1" dirty="0" smtClean="0">
                <a:solidFill>
                  <a:srgbClr val="0070C0"/>
                </a:solidFill>
              </a:rPr>
              <a:t/>
            </a:r>
            <a:br>
              <a:rPr lang="en-US" i="1" dirty="0" smtClean="0">
                <a:solidFill>
                  <a:srgbClr val="0070C0"/>
                </a:solidFill>
              </a:rPr>
            </a:br>
            <a:r>
              <a:rPr lang="en-US" dirty="0" smtClean="0">
                <a:solidFill>
                  <a:srgbClr val="0070C0"/>
                </a:solidFill>
                <a:latin typeface="Arial" panose="020B0604020202020204" pitchFamily="34" charset="0"/>
                <a:cs typeface="Arial" panose="020B0604020202020204" pitchFamily="34" charset="0"/>
              </a:rPr>
              <a:t>December 2014 Meeting</a:t>
            </a:r>
          </a:p>
        </p:txBody>
      </p:sp>
      <p:sp>
        <p:nvSpPr>
          <p:cNvPr id="3" name="Footer Placeholder 2"/>
          <p:cNvSpPr>
            <a:spLocks noGrp="1"/>
          </p:cNvSpPr>
          <p:nvPr>
            <p:ph type="ftr" sz="quarter" idx="11"/>
          </p:nvPr>
        </p:nvSpPr>
        <p:spPr/>
        <p:txBody>
          <a:bodyPr/>
          <a:lstStyle/>
          <a:p>
            <a:pPr>
              <a:defRPr/>
            </a:pPr>
            <a:r>
              <a:rPr lang="en-US" smtClean="0"/>
              <a:t>Lankford, HEPAP activities</a:t>
            </a:r>
            <a:endParaRPr lang="en-US" dirty="0"/>
          </a:p>
        </p:txBody>
      </p:sp>
      <p:sp>
        <p:nvSpPr>
          <p:cNvPr id="31749" name="TextBox 6"/>
          <p:cNvSpPr txBox="1">
            <a:spLocks noChangeArrowheads="1"/>
          </p:cNvSpPr>
          <p:nvPr/>
        </p:nvSpPr>
        <p:spPr bwMode="auto">
          <a:xfrm>
            <a:off x="152400" y="1028581"/>
            <a:ext cx="8839200" cy="3662541"/>
          </a:xfrm>
          <a:prstGeom prst="rect">
            <a:avLst/>
          </a:prstGeom>
          <a:noFill/>
          <a:ln w="9525">
            <a:noFill/>
            <a:miter lim="800000"/>
            <a:headEnd/>
            <a:tailEnd/>
          </a:ln>
        </p:spPr>
        <p:txBody>
          <a:bodyPr wrap="square">
            <a:spAutoFit/>
          </a:bodyPr>
          <a:lstStyle/>
          <a:p>
            <a:pPr lvl="0" algn="ctr"/>
            <a:r>
              <a:rPr lang="en-US" sz="2800" b="1" dirty="0" smtClean="0">
                <a:solidFill>
                  <a:srgbClr val="00B050"/>
                </a:solidFill>
              </a:rPr>
              <a:t>Monday-Tuesday December 8</a:t>
            </a:r>
            <a:r>
              <a:rPr lang="en-US" sz="2800" b="1" baseline="30000" dirty="0" smtClean="0">
                <a:solidFill>
                  <a:srgbClr val="00B050"/>
                </a:solidFill>
              </a:rPr>
              <a:t>th</a:t>
            </a:r>
            <a:r>
              <a:rPr lang="en-US" sz="2800" b="1" dirty="0" smtClean="0">
                <a:solidFill>
                  <a:srgbClr val="00B050"/>
                </a:solidFill>
              </a:rPr>
              <a:t> – 9</a:t>
            </a:r>
            <a:r>
              <a:rPr lang="en-US" sz="2800" b="1" baseline="30000" dirty="0" smtClean="0">
                <a:solidFill>
                  <a:srgbClr val="00B050"/>
                </a:solidFill>
              </a:rPr>
              <a:t>th</a:t>
            </a:r>
            <a:r>
              <a:rPr lang="en-US" sz="2800" b="1" dirty="0" smtClean="0">
                <a:solidFill>
                  <a:srgbClr val="00B050"/>
                </a:solidFill>
              </a:rPr>
              <a:t> ;  Bethesda</a:t>
            </a:r>
          </a:p>
          <a:p>
            <a:pPr lvl="0"/>
            <a:endParaRPr lang="en-US" b="1" dirty="0" smtClean="0"/>
          </a:p>
          <a:p>
            <a:pPr lvl="0">
              <a:spcBef>
                <a:spcPts val="600"/>
              </a:spcBef>
            </a:pPr>
            <a:r>
              <a:rPr lang="en-US" sz="2000" b="1" dirty="0"/>
              <a:t>Reports </a:t>
            </a:r>
            <a:r>
              <a:rPr lang="en-US" sz="2000" dirty="0"/>
              <a:t>(partial list)</a:t>
            </a:r>
            <a:r>
              <a:rPr lang="en-US" sz="2000" b="1" dirty="0"/>
              <a:t>:</a:t>
            </a:r>
          </a:p>
          <a:p>
            <a:pPr marL="742950" lvl="1" indent="-285750">
              <a:spcBef>
                <a:spcPts val="600"/>
              </a:spcBef>
              <a:buFont typeface="Arial" panose="020B0604020202020204" pitchFamily="34" charset="0"/>
              <a:buChar char="•"/>
            </a:pPr>
            <a:r>
              <a:rPr lang="en-US" sz="2000" b="1" dirty="0" smtClean="0"/>
              <a:t>Accelerator R&amp;D Subpanel – Preliminary report</a:t>
            </a:r>
          </a:p>
          <a:p>
            <a:pPr marL="742950" lvl="1" indent="-285750">
              <a:spcBef>
                <a:spcPts val="600"/>
              </a:spcBef>
              <a:buFont typeface="Arial" panose="020B0604020202020204" pitchFamily="34" charset="0"/>
              <a:buChar char="•"/>
            </a:pPr>
            <a:r>
              <a:rPr lang="en-US" sz="2000" b="1" dirty="0" smtClean="0"/>
              <a:t>Materials by Design and Opportunities for HEP</a:t>
            </a:r>
          </a:p>
          <a:p>
            <a:pPr marL="1200150" lvl="2" indent="-285750">
              <a:spcBef>
                <a:spcPts val="600"/>
              </a:spcBef>
              <a:buFont typeface="Arial" panose="020B0604020202020204" pitchFamily="34" charset="0"/>
              <a:buChar char="•"/>
            </a:pPr>
            <a:r>
              <a:rPr lang="en-US" sz="2000" dirty="0" smtClean="0"/>
              <a:t>Mike Norman – ANL Materials Science Division Director</a:t>
            </a:r>
          </a:p>
          <a:p>
            <a:pPr marL="742950" lvl="1" indent="-285750">
              <a:spcBef>
                <a:spcPts val="600"/>
              </a:spcBef>
              <a:buFont typeface="Arial" panose="020B0604020202020204" pitchFamily="34" charset="0"/>
              <a:buChar char="•"/>
            </a:pPr>
            <a:r>
              <a:rPr lang="en-US" sz="2000" b="1" dirty="0" smtClean="0"/>
              <a:t>Particle Data Group</a:t>
            </a:r>
          </a:p>
          <a:p>
            <a:pPr marL="742950" lvl="1" indent="-285750">
              <a:spcBef>
                <a:spcPts val="600"/>
              </a:spcBef>
              <a:buFont typeface="Arial" panose="020B0604020202020204" pitchFamily="34" charset="0"/>
              <a:buChar char="•"/>
            </a:pPr>
            <a:r>
              <a:rPr lang="en-US" sz="2000" b="1" dirty="0" smtClean="0"/>
              <a:t>APS Division of Particles &amp; Fields </a:t>
            </a:r>
            <a:r>
              <a:rPr lang="en-US" sz="2000" dirty="0" smtClean="0"/>
              <a:t>(TBC)</a:t>
            </a:r>
            <a:endParaRPr lang="en-US" sz="2000" b="1" dirty="0" smtClean="0"/>
          </a:p>
          <a:p>
            <a:pPr marL="742950" lvl="1" indent="-285750">
              <a:buFont typeface="Arial" panose="020B0604020202020204" pitchFamily="34" charset="0"/>
              <a:buChar char="•"/>
            </a:pPr>
            <a:endParaRPr lang="en-US" b="1" dirty="0" smtClean="0"/>
          </a:p>
          <a:p>
            <a:pPr marL="742950" lvl="1" indent="-285750">
              <a:buFont typeface="Arial" panose="020B0604020202020204" pitchFamily="34" charset="0"/>
              <a:buChar char="•"/>
            </a:pPr>
            <a:endParaRPr lang="en-US" b="1" dirty="0"/>
          </a:p>
        </p:txBody>
      </p:sp>
      <p:sp>
        <p:nvSpPr>
          <p:cNvPr id="5" name="Date Placeholder 4"/>
          <p:cNvSpPr>
            <a:spLocks noGrp="1"/>
          </p:cNvSpPr>
          <p:nvPr>
            <p:ph type="dt" sz="half" idx="10"/>
          </p:nvPr>
        </p:nvSpPr>
        <p:spPr/>
        <p:txBody>
          <a:bodyPr/>
          <a:lstStyle/>
          <a:p>
            <a:pPr>
              <a:defRPr/>
            </a:pPr>
            <a:r>
              <a:rPr lang="en-US" smtClean="0"/>
              <a:t>12/8-9/2014</a:t>
            </a:r>
            <a:endParaRPr lang="en-US" dirty="0"/>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pPr>
                <a:defRPr/>
              </a:pPr>
              <a:t>16</a:t>
            </a:fld>
            <a:endParaRPr lang="en-US" dirty="0"/>
          </a:p>
        </p:txBody>
      </p:sp>
    </p:spTree>
    <p:extLst>
      <p:ext uri="{BB962C8B-B14F-4D97-AF65-F5344CB8AC3E}">
        <p14:creationId xmlns:p14="http://schemas.microsoft.com/office/powerpoint/2010/main" val="31518951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0"/>
            <a:ext cx="9144000" cy="955675"/>
          </a:xfrm>
        </p:spPr>
        <p:txBody>
          <a:bodyPr/>
          <a:lstStyle/>
          <a:p>
            <a:pPr eaLnBrk="1" hangingPunct="1"/>
            <a:r>
              <a:rPr lang="en-US" sz="2400" i="1" dirty="0" smtClean="0">
                <a:solidFill>
                  <a:schemeClr val="bg1">
                    <a:lumMod val="50000"/>
                  </a:schemeClr>
                </a:solidFill>
              </a:rPr>
              <a:t>Future Meetings</a:t>
            </a:r>
            <a:r>
              <a:rPr lang="en-US" i="1" dirty="0" smtClean="0">
                <a:solidFill>
                  <a:srgbClr val="0070C0"/>
                </a:solidFill>
              </a:rPr>
              <a:t/>
            </a:r>
            <a:br>
              <a:rPr lang="en-US" i="1" dirty="0" smtClean="0">
                <a:solidFill>
                  <a:srgbClr val="0070C0"/>
                </a:solidFill>
              </a:rPr>
            </a:br>
            <a:r>
              <a:rPr lang="en-US" dirty="0" smtClean="0">
                <a:solidFill>
                  <a:srgbClr val="0070C0"/>
                </a:solidFill>
                <a:latin typeface="Arial" panose="020B0604020202020204" pitchFamily="34" charset="0"/>
                <a:cs typeface="Arial" panose="020B0604020202020204" pitchFamily="34" charset="0"/>
              </a:rPr>
              <a:t>April 2015 Meeting</a:t>
            </a:r>
          </a:p>
        </p:txBody>
      </p:sp>
      <p:sp>
        <p:nvSpPr>
          <p:cNvPr id="3" name="Footer Placeholder 2"/>
          <p:cNvSpPr>
            <a:spLocks noGrp="1"/>
          </p:cNvSpPr>
          <p:nvPr>
            <p:ph type="ftr" sz="quarter" idx="11"/>
          </p:nvPr>
        </p:nvSpPr>
        <p:spPr/>
        <p:txBody>
          <a:bodyPr/>
          <a:lstStyle/>
          <a:p>
            <a:pPr>
              <a:defRPr/>
            </a:pPr>
            <a:r>
              <a:rPr lang="en-US" smtClean="0"/>
              <a:t>Lankford, HEPAP activities</a:t>
            </a:r>
            <a:endParaRPr lang="en-US" dirty="0"/>
          </a:p>
        </p:txBody>
      </p:sp>
      <p:sp>
        <p:nvSpPr>
          <p:cNvPr id="31749" name="TextBox 6"/>
          <p:cNvSpPr txBox="1">
            <a:spLocks noChangeArrowheads="1"/>
          </p:cNvSpPr>
          <p:nvPr/>
        </p:nvSpPr>
        <p:spPr bwMode="auto">
          <a:xfrm>
            <a:off x="152400" y="1028581"/>
            <a:ext cx="8839200" cy="6709529"/>
          </a:xfrm>
          <a:prstGeom prst="rect">
            <a:avLst/>
          </a:prstGeom>
          <a:noFill/>
          <a:ln w="9525">
            <a:noFill/>
            <a:miter lim="800000"/>
            <a:headEnd/>
            <a:tailEnd/>
          </a:ln>
        </p:spPr>
        <p:txBody>
          <a:bodyPr wrap="square">
            <a:spAutoFit/>
          </a:bodyPr>
          <a:lstStyle/>
          <a:p>
            <a:pPr lvl="0"/>
            <a:r>
              <a:rPr lang="en-US" sz="2800" b="1" i="1" u="sng" dirty="0" smtClean="0">
                <a:solidFill>
                  <a:srgbClr val="00B050"/>
                </a:solidFill>
              </a:rPr>
              <a:t>Tentative</a:t>
            </a:r>
            <a:r>
              <a:rPr lang="en-US" sz="2800" b="1" dirty="0" smtClean="0">
                <a:solidFill>
                  <a:srgbClr val="00B050"/>
                </a:solidFill>
              </a:rPr>
              <a:t> date:  Mon-Tues  April 6-7</a:t>
            </a:r>
            <a:endParaRPr lang="en-US" sz="2800" b="1" i="1" u="sng" dirty="0" smtClean="0">
              <a:solidFill>
                <a:srgbClr val="00B050"/>
              </a:solidFill>
            </a:endParaRPr>
          </a:p>
          <a:p>
            <a:pPr lvl="0"/>
            <a:r>
              <a:rPr lang="en-US" sz="2800" b="1" dirty="0" smtClean="0">
                <a:solidFill>
                  <a:srgbClr val="00B050"/>
                </a:solidFill>
              </a:rPr>
              <a:t>Venue – Washington </a:t>
            </a:r>
            <a:r>
              <a:rPr lang="en-US" sz="2800" dirty="0" smtClean="0">
                <a:solidFill>
                  <a:srgbClr val="00B050"/>
                </a:solidFill>
              </a:rPr>
              <a:t>(not suburbs)</a:t>
            </a:r>
            <a:endParaRPr lang="en-US" sz="2800" b="1" dirty="0" smtClean="0">
              <a:solidFill>
                <a:srgbClr val="00B050"/>
              </a:solidFill>
            </a:endParaRPr>
          </a:p>
          <a:p>
            <a:pPr lvl="1"/>
            <a:r>
              <a:rPr lang="en-US" sz="2000" b="1" dirty="0" smtClean="0">
                <a:solidFill>
                  <a:schemeClr val="accent3">
                    <a:lumMod val="75000"/>
                  </a:schemeClr>
                </a:solidFill>
              </a:rPr>
              <a:t>We would like to have a meeting with easy access to OMB and OSTP and other interested parties. </a:t>
            </a:r>
          </a:p>
          <a:p>
            <a:pPr lvl="2"/>
            <a:r>
              <a:rPr lang="en-US" sz="2000" b="1" dirty="0" smtClean="0">
                <a:solidFill>
                  <a:schemeClr val="accent3">
                    <a:lumMod val="75000"/>
                  </a:schemeClr>
                </a:solidFill>
              </a:rPr>
              <a:t>Timing is good considering FY2016 budget rollout, and Accelerator R&amp;D Subpanel report.</a:t>
            </a:r>
          </a:p>
          <a:p>
            <a:pPr lvl="1"/>
            <a:r>
              <a:rPr lang="en-US" sz="2000" b="1" dirty="0" smtClean="0">
                <a:solidFill>
                  <a:schemeClr val="accent3">
                    <a:lumMod val="60000"/>
                    <a:lumOff val="40000"/>
                  </a:schemeClr>
                </a:solidFill>
              </a:rPr>
              <a:t>These plans delay the start of taking 1 meeting/year outside Washington area.</a:t>
            </a:r>
          </a:p>
          <a:p>
            <a:pPr lvl="0">
              <a:spcBef>
                <a:spcPts val="600"/>
              </a:spcBef>
            </a:pPr>
            <a:r>
              <a:rPr lang="en-US" sz="2000" b="1" dirty="0" smtClean="0"/>
              <a:t>Reports </a:t>
            </a:r>
            <a:r>
              <a:rPr lang="en-US" sz="2000" dirty="0" smtClean="0"/>
              <a:t>(partial list)</a:t>
            </a:r>
            <a:r>
              <a:rPr lang="en-US" sz="2000" b="1" dirty="0" smtClean="0"/>
              <a:t>:</a:t>
            </a:r>
          </a:p>
          <a:p>
            <a:pPr marL="742950" lvl="1" indent="-285750">
              <a:spcBef>
                <a:spcPts val="600"/>
              </a:spcBef>
              <a:buFont typeface="Arial" panose="020B0604020202020204" pitchFamily="34" charset="0"/>
              <a:buChar char="•"/>
            </a:pPr>
            <a:r>
              <a:rPr lang="en-US" sz="2000" b="1" dirty="0" smtClean="0"/>
              <a:t>FY2016 budget</a:t>
            </a:r>
          </a:p>
          <a:p>
            <a:pPr marL="742950" lvl="1" indent="-285750">
              <a:spcBef>
                <a:spcPts val="600"/>
              </a:spcBef>
              <a:buFont typeface="Arial" panose="020B0604020202020204" pitchFamily="34" charset="0"/>
              <a:buChar char="•"/>
            </a:pPr>
            <a:r>
              <a:rPr lang="en-US" sz="2000" b="1" dirty="0" smtClean="0"/>
              <a:t>NSF MPSAC Subcommittee on implementing P5 report</a:t>
            </a:r>
          </a:p>
          <a:p>
            <a:pPr marL="742950" lvl="1" indent="-285750">
              <a:spcBef>
                <a:spcPts val="600"/>
              </a:spcBef>
              <a:buFont typeface="Arial" panose="020B0604020202020204" pitchFamily="34" charset="0"/>
              <a:buChar char="•"/>
            </a:pPr>
            <a:r>
              <a:rPr lang="en-US" sz="2000" b="1" dirty="0" smtClean="0"/>
              <a:t>Accelerator R&amp;D Subpanel – Final report</a:t>
            </a:r>
          </a:p>
          <a:p>
            <a:pPr marL="742950" lvl="1" indent="-285750">
              <a:spcBef>
                <a:spcPts val="600"/>
              </a:spcBef>
              <a:buFont typeface="Arial" panose="020B0604020202020204" pitchFamily="34" charset="0"/>
              <a:buChar char="•"/>
            </a:pPr>
            <a:r>
              <a:rPr lang="en-US" sz="2000" b="1" dirty="0" smtClean="0"/>
              <a:t>HEP connections with ASCR</a:t>
            </a:r>
          </a:p>
          <a:p>
            <a:pPr lvl="2">
              <a:spcBef>
                <a:spcPts val="600"/>
              </a:spcBef>
            </a:pPr>
            <a:r>
              <a:rPr lang="en-US" sz="2000" b="1" dirty="0" smtClean="0"/>
              <a:t> + other selected computing &amp; software topics</a:t>
            </a:r>
          </a:p>
          <a:p>
            <a:pPr marL="742950" lvl="1" indent="-285750">
              <a:spcBef>
                <a:spcPts val="600"/>
              </a:spcBef>
              <a:buFont typeface="Arial" panose="020B0604020202020204" pitchFamily="34" charset="0"/>
              <a:buChar char="•"/>
            </a:pPr>
            <a:r>
              <a:rPr lang="en-US" sz="2000" b="1" dirty="0" smtClean="0"/>
              <a:t>Communications</a:t>
            </a:r>
          </a:p>
          <a:p>
            <a:pPr marL="742950" lvl="1" indent="-285750">
              <a:spcBef>
                <a:spcPts val="600"/>
              </a:spcBef>
              <a:buFont typeface="Arial" panose="020B0604020202020204" pitchFamily="34" charset="0"/>
              <a:buChar char="•"/>
            </a:pPr>
            <a:endParaRPr lang="en-US" sz="2000" b="1" dirty="0" smtClean="0"/>
          </a:p>
          <a:p>
            <a:pPr marL="742950" lvl="1" indent="-285750">
              <a:spcBef>
                <a:spcPts val="600"/>
              </a:spcBef>
              <a:buFont typeface="Arial" panose="020B0604020202020204" pitchFamily="34" charset="0"/>
              <a:buChar char="•"/>
            </a:pPr>
            <a:endParaRPr lang="en-US" sz="800" b="1" dirty="0"/>
          </a:p>
          <a:p>
            <a:pPr>
              <a:spcBef>
                <a:spcPts val="600"/>
              </a:spcBef>
            </a:pPr>
            <a:r>
              <a:rPr lang="en-US" b="1" dirty="0" smtClean="0">
                <a:solidFill>
                  <a:schemeClr val="accent3">
                    <a:lumMod val="75000"/>
                  </a:schemeClr>
                </a:solidFill>
              </a:rPr>
              <a:t>Consider in future to move Spring meeting to April, for more conservative </a:t>
            </a:r>
            <a:r>
              <a:rPr lang="en-US" b="1" dirty="0" err="1" smtClean="0">
                <a:solidFill>
                  <a:schemeClr val="accent3">
                    <a:lumMod val="75000"/>
                  </a:schemeClr>
                </a:solidFill>
              </a:rPr>
              <a:t>tinming</a:t>
            </a:r>
            <a:r>
              <a:rPr lang="en-US" b="1" dirty="0" smtClean="0">
                <a:solidFill>
                  <a:schemeClr val="accent3">
                    <a:lumMod val="75000"/>
                  </a:schemeClr>
                </a:solidFill>
              </a:rPr>
              <a:t> </a:t>
            </a:r>
            <a:r>
              <a:rPr lang="en-US" b="1" dirty="0" err="1" smtClean="0">
                <a:solidFill>
                  <a:schemeClr val="accent3">
                    <a:lumMod val="75000"/>
                  </a:schemeClr>
                </a:solidFill>
              </a:rPr>
              <a:t>wrt</a:t>
            </a:r>
            <a:r>
              <a:rPr lang="en-US" b="1" dirty="0" smtClean="0">
                <a:solidFill>
                  <a:schemeClr val="accent3">
                    <a:lumMod val="75000"/>
                  </a:schemeClr>
                </a:solidFill>
              </a:rPr>
              <a:t> budget rollout and for more even distribution of 3 meetings/year.</a:t>
            </a:r>
            <a:endParaRPr lang="en-US" b="1" dirty="0">
              <a:solidFill>
                <a:schemeClr val="accent3">
                  <a:lumMod val="75000"/>
                </a:schemeClr>
              </a:solidFill>
            </a:endParaRPr>
          </a:p>
        </p:txBody>
      </p:sp>
      <p:sp>
        <p:nvSpPr>
          <p:cNvPr id="5" name="Date Placeholder 4"/>
          <p:cNvSpPr>
            <a:spLocks noGrp="1"/>
          </p:cNvSpPr>
          <p:nvPr>
            <p:ph type="dt" sz="half" idx="10"/>
          </p:nvPr>
        </p:nvSpPr>
        <p:spPr/>
        <p:txBody>
          <a:bodyPr/>
          <a:lstStyle/>
          <a:p>
            <a:pPr>
              <a:defRPr/>
            </a:pPr>
            <a:r>
              <a:rPr lang="en-US" smtClean="0"/>
              <a:t>12/8-9/2014</a:t>
            </a:r>
            <a:endParaRPr lang="en-US" dirty="0"/>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pPr>
                <a:defRPr/>
              </a:pPr>
              <a:t>17</a:t>
            </a:fld>
            <a:endParaRPr lang="en-US" dirty="0"/>
          </a:p>
        </p:txBody>
      </p:sp>
    </p:spTree>
    <p:extLst>
      <p:ext uri="{BB962C8B-B14F-4D97-AF65-F5344CB8AC3E}">
        <p14:creationId xmlns:p14="http://schemas.microsoft.com/office/powerpoint/2010/main" val="12931420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0"/>
            <a:ext cx="9144000" cy="955675"/>
          </a:xfrm>
        </p:spPr>
        <p:txBody>
          <a:bodyPr/>
          <a:lstStyle/>
          <a:p>
            <a:pPr eaLnBrk="1" hangingPunct="1"/>
            <a:r>
              <a:rPr lang="en-US" sz="2400" i="1" dirty="0" smtClean="0">
                <a:solidFill>
                  <a:schemeClr val="bg1">
                    <a:lumMod val="50000"/>
                  </a:schemeClr>
                </a:solidFill>
              </a:rPr>
              <a:t>Future Meetings</a:t>
            </a:r>
            <a:r>
              <a:rPr lang="en-US" i="1" dirty="0" smtClean="0">
                <a:solidFill>
                  <a:srgbClr val="0070C0"/>
                </a:solidFill>
              </a:rPr>
              <a:t/>
            </a:r>
            <a:br>
              <a:rPr lang="en-US" i="1" dirty="0" smtClean="0">
                <a:solidFill>
                  <a:srgbClr val="0070C0"/>
                </a:solidFill>
              </a:rPr>
            </a:br>
            <a:r>
              <a:rPr lang="en-US" dirty="0" smtClean="0">
                <a:solidFill>
                  <a:srgbClr val="0070C0"/>
                </a:solidFill>
                <a:latin typeface="Arial" panose="020B0604020202020204" pitchFamily="34" charset="0"/>
                <a:cs typeface="Arial" panose="020B0604020202020204" pitchFamily="34" charset="0"/>
              </a:rPr>
              <a:t>List of Reports for Future Meetings</a:t>
            </a:r>
          </a:p>
        </p:txBody>
      </p:sp>
      <p:sp>
        <p:nvSpPr>
          <p:cNvPr id="3" name="Footer Placeholder 2"/>
          <p:cNvSpPr>
            <a:spLocks noGrp="1"/>
          </p:cNvSpPr>
          <p:nvPr>
            <p:ph type="ftr" sz="quarter" idx="11"/>
          </p:nvPr>
        </p:nvSpPr>
        <p:spPr/>
        <p:txBody>
          <a:bodyPr/>
          <a:lstStyle/>
          <a:p>
            <a:pPr>
              <a:defRPr/>
            </a:pPr>
            <a:r>
              <a:rPr lang="en-US" smtClean="0"/>
              <a:t>Lankford, HEPAP activities</a:t>
            </a:r>
            <a:endParaRPr lang="en-US" dirty="0"/>
          </a:p>
        </p:txBody>
      </p:sp>
      <p:sp>
        <p:nvSpPr>
          <p:cNvPr id="31749" name="TextBox 6"/>
          <p:cNvSpPr txBox="1">
            <a:spLocks noChangeArrowheads="1"/>
          </p:cNvSpPr>
          <p:nvPr/>
        </p:nvSpPr>
        <p:spPr bwMode="auto">
          <a:xfrm>
            <a:off x="152400" y="1028581"/>
            <a:ext cx="8839200" cy="4632037"/>
          </a:xfrm>
          <a:prstGeom prst="rect">
            <a:avLst/>
          </a:prstGeom>
          <a:noFill/>
          <a:ln w="9525">
            <a:noFill/>
            <a:miter lim="800000"/>
            <a:headEnd/>
            <a:tailEnd/>
          </a:ln>
        </p:spPr>
        <p:txBody>
          <a:bodyPr wrap="square">
            <a:spAutoFit/>
          </a:bodyPr>
          <a:lstStyle/>
          <a:p>
            <a:pPr lvl="0">
              <a:spcBef>
                <a:spcPts val="600"/>
              </a:spcBef>
            </a:pPr>
            <a:r>
              <a:rPr lang="en-US" sz="2000" b="1" dirty="0" smtClean="0"/>
              <a:t>In addition to regular follow-up on ongoing activities, </a:t>
            </a:r>
            <a:r>
              <a:rPr lang="en-US" sz="2000" b="1" i="1" dirty="0" smtClean="0"/>
              <a:t>e.g.</a:t>
            </a:r>
            <a:r>
              <a:rPr lang="en-US" sz="2000" b="1" dirty="0" smtClean="0"/>
              <a:t>:</a:t>
            </a:r>
          </a:p>
          <a:p>
            <a:pPr marL="800100" lvl="1" indent="-342900">
              <a:spcBef>
                <a:spcPts val="600"/>
              </a:spcBef>
              <a:buFont typeface="Arial" panose="020B0604020202020204" pitchFamily="34" charset="0"/>
              <a:buChar char="•"/>
            </a:pPr>
            <a:r>
              <a:rPr lang="en-US" sz="2000" b="1" dirty="0" smtClean="0"/>
              <a:t>Development of implementation of P5 plan</a:t>
            </a:r>
          </a:p>
          <a:p>
            <a:pPr marL="800100" lvl="1" indent="-342900">
              <a:spcBef>
                <a:spcPts val="600"/>
              </a:spcBef>
              <a:buFont typeface="Arial" panose="020B0604020202020204" pitchFamily="34" charset="0"/>
              <a:buChar char="•"/>
            </a:pPr>
            <a:r>
              <a:rPr lang="en-US" sz="2000" b="1" i="1" dirty="0" smtClean="0"/>
              <a:t>Etc.</a:t>
            </a:r>
          </a:p>
          <a:p>
            <a:pPr lvl="0">
              <a:spcBef>
                <a:spcPts val="600"/>
              </a:spcBef>
            </a:pPr>
            <a:endParaRPr lang="en-US" sz="2000" b="1" dirty="0"/>
          </a:p>
          <a:p>
            <a:pPr lvl="0">
              <a:spcBef>
                <a:spcPts val="600"/>
              </a:spcBef>
            </a:pPr>
            <a:r>
              <a:rPr lang="en-US" sz="2000" b="1" dirty="0" smtClean="0"/>
              <a:t>Reports </a:t>
            </a:r>
            <a:r>
              <a:rPr lang="en-US" sz="2000" dirty="0" smtClean="0"/>
              <a:t>(partial list)</a:t>
            </a:r>
            <a:r>
              <a:rPr lang="en-US" sz="2000" b="1" dirty="0" smtClean="0"/>
              <a:t>:</a:t>
            </a:r>
          </a:p>
          <a:p>
            <a:pPr marL="742950" lvl="1" indent="-285750">
              <a:spcBef>
                <a:spcPts val="600"/>
              </a:spcBef>
              <a:buFont typeface="Arial" panose="020B0604020202020204" pitchFamily="34" charset="0"/>
              <a:buChar char="•"/>
            </a:pPr>
            <a:r>
              <a:rPr lang="en-US" sz="2000" b="1" dirty="0" smtClean="0"/>
              <a:t>APS Division of Physics of Beams </a:t>
            </a:r>
          </a:p>
          <a:p>
            <a:pPr marL="742950" lvl="1" indent="-285750">
              <a:spcBef>
                <a:spcPts val="600"/>
              </a:spcBef>
              <a:buFont typeface="Arial" panose="020B0604020202020204" pitchFamily="34" charset="0"/>
              <a:buChar char="•"/>
            </a:pPr>
            <a:r>
              <a:rPr lang="en-US" sz="2000" b="1" dirty="0" smtClean="0"/>
              <a:t>CPAD</a:t>
            </a:r>
          </a:p>
          <a:p>
            <a:pPr marL="742950" lvl="1" indent="-285750">
              <a:spcBef>
                <a:spcPts val="600"/>
              </a:spcBef>
              <a:buFont typeface="Arial" panose="020B0604020202020204" pitchFamily="34" charset="0"/>
              <a:buChar char="•"/>
            </a:pPr>
            <a:r>
              <a:rPr lang="en-US" sz="2000" b="1" dirty="0" smtClean="0"/>
              <a:t>Data projects</a:t>
            </a:r>
          </a:p>
          <a:p>
            <a:pPr marL="742950" lvl="1" indent="-285750">
              <a:spcBef>
                <a:spcPts val="600"/>
              </a:spcBef>
              <a:buFont typeface="Arial" panose="020B0604020202020204" pitchFamily="34" charset="0"/>
              <a:buChar char="•"/>
            </a:pPr>
            <a:r>
              <a:rPr lang="en-US" sz="2000" b="1" dirty="0" smtClean="0"/>
              <a:t>Further reports on connections with other disciplines</a:t>
            </a:r>
          </a:p>
          <a:p>
            <a:pPr marL="742950" lvl="1" indent="-285750">
              <a:spcBef>
                <a:spcPts val="600"/>
              </a:spcBef>
              <a:buFont typeface="Arial" panose="020B0604020202020204" pitchFamily="34" charset="0"/>
              <a:buChar char="•"/>
            </a:pPr>
            <a:r>
              <a:rPr lang="en-US" sz="2000" b="1" dirty="0" smtClean="0"/>
              <a:t>Reports from other regions </a:t>
            </a:r>
            <a:r>
              <a:rPr lang="en-US" sz="2000" dirty="0" smtClean="0"/>
              <a:t>(Europe, Japan, China, etc.)</a:t>
            </a:r>
            <a:endParaRPr lang="en-US" sz="2000" b="1" dirty="0" smtClean="0"/>
          </a:p>
          <a:p>
            <a:pPr marL="742950" lvl="1" indent="-285750">
              <a:spcBef>
                <a:spcPts val="600"/>
              </a:spcBef>
              <a:buFont typeface="Arial" panose="020B0604020202020204" pitchFamily="34" charset="0"/>
              <a:buChar char="•"/>
            </a:pPr>
            <a:endParaRPr lang="en-US" sz="2000" b="1" dirty="0"/>
          </a:p>
          <a:p>
            <a:pPr>
              <a:spcBef>
                <a:spcPts val="600"/>
              </a:spcBef>
            </a:pPr>
            <a:r>
              <a:rPr lang="en-US" sz="2000" b="1" dirty="0" smtClean="0"/>
              <a:t>Suggestions for further topics welcome.</a:t>
            </a:r>
            <a:endParaRPr lang="en-US" sz="2000" b="1" dirty="0"/>
          </a:p>
        </p:txBody>
      </p:sp>
      <p:sp>
        <p:nvSpPr>
          <p:cNvPr id="5" name="Date Placeholder 4"/>
          <p:cNvSpPr>
            <a:spLocks noGrp="1"/>
          </p:cNvSpPr>
          <p:nvPr>
            <p:ph type="dt" sz="half" idx="10"/>
          </p:nvPr>
        </p:nvSpPr>
        <p:spPr/>
        <p:txBody>
          <a:bodyPr/>
          <a:lstStyle/>
          <a:p>
            <a:pPr>
              <a:defRPr/>
            </a:pPr>
            <a:r>
              <a:rPr lang="en-US" dirty="0" smtClean="0"/>
              <a:t>12/8-9/2014</a:t>
            </a:r>
            <a:endParaRPr lang="en-US" dirty="0"/>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pPr>
                <a:defRPr/>
              </a:pPr>
              <a:t>18</a:t>
            </a:fld>
            <a:endParaRPr lang="en-US" dirty="0"/>
          </a:p>
        </p:txBody>
      </p:sp>
    </p:spTree>
    <p:extLst>
      <p:ext uri="{BB962C8B-B14F-4D97-AF65-F5344CB8AC3E}">
        <p14:creationId xmlns:p14="http://schemas.microsoft.com/office/powerpoint/2010/main" val="33265518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ctrTitle"/>
          </p:nvPr>
        </p:nvSpPr>
        <p:spPr>
          <a:xfrm>
            <a:off x="457200" y="2209800"/>
            <a:ext cx="8153400" cy="1470025"/>
          </a:xfrm>
        </p:spPr>
        <p:txBody>
          <a:bodyPr/>
          <a:lstStyle/>
          <a:p>
            <a:pPr eaLnBrk="1" hangingPunct="1"/>
            <a:r>
              <a:rPr lang="en-US" sz="4400" dirty="0" smtClean="0">
                <a:solidFill>
                  <a:srgbClr val="FF0000"/>
                </a:solidFill>
                <a:latin typeface="Arial" panose="020B0604020202020204" pitchFamily="34" charset="0"/>
                <a:cs typeface="Arial" panose="020B0604020202020204" pitchFamily="34" charset="0"/>
              </a:rPr>
              <a:t/>
            </a:r>
            <a:br>
              <a:rPr lang="en-US" sz="4400" dirty="0" smtClean="0">
                <a:solidFill>
                  <a:srgbClr val="FF0000"/>
                </a:solidFill>
                <a:latin typeface="Arial" panose="020B0604020202020204" pitchFamily="34" charset="0"/>
                <a:cs typeface="Arial" panose="020B0604020202020204" pitchFamily="34" charset="0"/>
              </a:rPr>
            </a:br>
            <a:r>
              <a:rPr lang="en-US" sz="2400" dirty="0">
                <a:solidFill>
                  <a:srgbClr val="FF0000"/>
                </a:solidFill>
                <a:latin typeface="Arial" panose="020B0604020202020204" pitchFamily="34" charset="0"/>
                <a:cs typeface="Arial" panose="020B0604020202020204" pitchFamily="34" charset="0"/>
              </a:rPr>
              <a:t/>
            </a:r>
            <a:br>
              <a:rPr lang="en-US" sz="2400" dirty="0">
                <a:solidFill>
                  <a:srgbClr val="FF0000"/>
                </a:solidFill>
                <a:latin typeface="Arial" panose="020B0604020202020204" pitchFamily="34" charset="0"/>
                <a:cs typeface="Arial" panose="020B0604020202020204" pitchFamily="34" charset="0"/>
              </a:rPr>
            </a:br>
            <a:r>
              <a:rPr lang="en-US" sz="2400" dirty="0" smtClean="0">
                <a:solidFill>
                  <a:srgbClr val="FF0000"/>
                </a:solidFill>
                <a:latin typeface="Arial" panose="020B0604020202020204" pitchFamily="34" charset="0"/>
                <a:cs typeface="Arial" panose="020B0604020202020204" pitchFamily="34" charset="0"/>
              </a:rPr>
              <a:t/>
            </a:r>
            <a:br>
              <a:rPr lang="en-US" sz="2400" dirty="0" smtClean="0">
                <a:solidFill>
                  <a:srgbClr val="FF0000"/>
                </a:solidFill>
                <a:latin typeface="Arial" panose="020B0604020202020204" pitchFamily="34" charset="0"/>
                <a:cs typeface="Arial" panose="020B0604020202020204" pitchFamily="34" charset="0"/>
              </a:rPr>
            </a:br>
            <a:r>
              <a:rPr lang="en-US" sz="4400" dirty="0" smtClean="0">
                <a:solidFill>
                  <a:srgbClr val="FF0000"/>
                </a:solidFill>
              </a:rPr>
              <a:t>Discussion</a:t>
            </a:r>
            <a:r>
              <a:rPr lang="en-US" dirty="0" smtClean="0">
                <a:solidFill>
                  <a:srgbClr val="FF0000"/>
                </a:solidFill>
              </a:rPr>
              <a:t/>
            </a:r>
            <a:br>
              <a:rPr lang="en-US" dirty="0" smtClean="0">
                <a:solidFill>
                  <a:srgbClr val="FF0000"/>
                </a:solidFill>
              </a:rPr>
            </a:br>
            <a:r>
              <a:rPr lang="en-US" dirty="0" smtClean="0">
                <a:solidFill>
                  <a:srgbClr val="0070C0"/>
                </a:solidFill>
              </a:rPr>
              <a:t/>
            </a:r>
            <a:br>
              <a:rPr lang="en-US" dirty="0" smtClean="0">
                <a:solidFill>
                  <a:srgbClr val="0070C0"/>
                </a:solidFill>
              </a:rPr>
            </a:br>
            <a:endParaRPr lang="en-US" dirty="0" smtClean="0">
              <a:solidFill>
                <a:srgbClr val="0070C0"/>
              </a:solidFill>
            </a:endParaRPr>
          </a:p>
        </p:txBody>
      </p:sp>
      <p:sp>
        <p:nvSpPr>
          <p:cNvPr id="3" name="Subtitle 2"/>
          <p:cNvSpPr>
            <a:spLocks noGrp="1"/>
          </p:cNvSpPr>
          <p:nvPr>
            <p:ph type="subTitle" idx="1"/>
          </p:nvPr>
        </p:nvSpPr>
        <p:spPr>
          <a:xfrm>
            <a:off x="1371600" y="5334000"/>
            <a:ext cx="6400800" cy="1752600"/>
          </a:xfrm>
        </p:spPr>
        <p:txBody>
          <a:bodyPr rtlCol="0">
            <a:normAutofit/>
          </a:bodyPr>
          <a:lstStyle/>
          <a:p>
            <a:pPr eaLnBrk="1" fontAlgn="auto" hangingPunct="1">
              <a:spcAft>
                <a:spcPts val="0"/>
              </a:spcAft>
              <a:buFont typeface="Arial" pitchFamily="34" charset="0"/>
              <a:buNone/>
              <a:defRPr/>
            </a:pPr>
            <a:endParaRPr lang="en-US" dirty="0"/>
          </a:p>
        </p:txBody>
      </p:sp>
    </p:spTree>
    <p:extLst>
      <p:ext uri="{BB962C8B-B14F-4D97-AF65-F5344CB8AC3E}">
        <p14:creationId xmlns:p14="http://schemas.microsoft.com/office/powerpoint/2010/main" val="12133605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ctrTitle"/>
          </p:nvPr>
        </p:nvSpPr>
        <p:spPr>
          <a:xfrm>
            <a:off x="457200" y="2209800"/>
            <a:ext cx="8153400" cy="1470025"/>
          </a:xfrm>
        </p:spPr>
        <p:txBody>
          <a:bodyPr/>
          <a:lstStyle/>
          <a:p>
            <a:pPr eaLnBrk="1" hangingPunct="1"/>
            <a:r>
              <a:rPr lang="en-US" sz="4400" i="1" dirty="0" smtClean="0">
                <a:solidFill>
                  <a:srgbClr val="FF0000"/>
                </a:solidFill>
                <a:latin typeface="Arial" panose="020B0604020202020204" pitchFamily="34" charset="0"/>
                <a:cs typeface="Arial" panose="020B0604020202020204" pitchFamily="34" charset="0"/>
              </a:rPr>
              <a:t>HEPAP Activities</a:t>
            </a:r>
            <a:r>
              <a:rPr lang="en-US" sz="4400" dirty="0" smtClean="0">
                <a:solidFill>
                  <a:srgbClr val="FF0000"/>
                </a:solidFill>
                <a:latin typeface="Arial" panose="020B0604020202020204" pitchFamily="34" charset="0"/>
                <a:cs typeface="Arial" panose="020B0604020202020204" pitchFamily="34" charset="0"/>
              </a:rPr>
              <a:t/>
            </a:r>
            <a:br>
              <a:rPr lang="en-US" sz="4400" dirty="0" smtClean="0">
                <a:solidFill>
                  <a:srgbClr val="FF0000"/>
                </a:solidFill>
                <a:latin typeface="Arial" panose="020B0604020202020204" pitchFamily="34" charset="0"/>
                <a:cs typeface="Arial" panose="020B0604020202020204" pitchFamily="34" charset="0"/>
              </a:rPr>
            </a:br>
            <a:r>
              <a:rPr lang="en-US" sz="2400" dirty="0">
                <a:solidFill>
                  <a:srgbClr val="FF0000"/>
                </a:solidFill>
                <a:latin typeface="Arial" panose="020B0604020202020204" pitchFamily="34" charset="0"/>
                <a:cs typeface="Arial" panose="020B0604020202020204" pitchFamily="34" charset="0"/>
              </a:rPr>
              <a:t/>
            </a:r>
            <a:br>
              <a:rPr lang="en-US" sz="2400" dirty="0">
                <a:solidFill>
                  <a:srgbClr val="FF0000"/>
                </a:solidFill>
                <a:latin typeface="Arial" panose="020B0604020202020204" pitchFamily="34" charset="0"/>
                <a:cs typeface="Arial" panose="020B0604020202020204" pitchFamily="34" charset="0"/>
              </a:rPr>
            </a:br>
            <a:r>
              <a:rPr lang="en-US" sz="2400" dirty="0" smtClean="0">
                <a:solidFill>
                  <a:srgbClr val="FF0000"/>
                </a:solidFill>
                <a:latin typeface="Arial" panose="020B0604020202020204" pitchFamily="34" charset="0"/>
                <a:cs typeface="Arial" panose="020B0604020202020204" pitchFamily="34" charset="0"/>
              </a:rPr>
              <a:t/>
            </a:r>
            <a:br>
              <a:rPr lang="en-US" sz="2400" dirty="0" smtClean="0">
                <a:solidFill>
                  <a:srgbClr val="FF0000"/>
                </a:solidFill>
                <a:latin typeface="Arial" panose="020B0604020202020204" pitchFamily="34" charset="0"/>
                <a:cs typeface="Arial" panose="020B0604020202020204" pitchFamily="34" charset="0"/>
              </a:rPr>
            </a:br>
            <a:r>
              <a:rPr lang="en-US" sz="4400" dirty="0" smtClean="0">
                <a:solidFill>
                  <a:srgbClr val="FF0000"/>
                </a:solidFill>
              </a:rPr>
              <a:t>Conferences</a:t>
            </a:r>
            <a:r>
              <a:rPr lang="en-US" dirty="0" smtClean="0">
                <a:solidFill>
                  <a:srgbClr val="FF0000"/>
                </a:solidFill>
              </a:rPr>
              <a:t/>
            </a:r>
            <a:br>
              <a:rPr lang="en-US" dirty="0" smtClean="0">
                <a:solidFill>
                  <a:srgbClr val="FF0000"/>
                </a:solidFill>
              </a:rPr>
            </a:br>
            <a:r>
              <a:rPr lang="en-US" dirty="0" smtClean="0">
                <a:solidFill>
                  <a:srgbClr val="0070C0"/>
                </a:solidFill>
              </a:rPr>
              <a:t/>
            </a:r>
            <a:br>
              <a:rPr lang="en-US" dirty="0" smtClean="0">
                <a:solidFill>
                  <a:srgbClr val="0070C0"/>
                </a:solidFill>
              </a:rPr>
            </a:br>
            <a:r>
              <a:rPr lang="en-US" dirty="0" smtClean="0">
                <a:solidFill>
                  <a:srgbClr val="0070C0"/>
                </a:solidFill>
              </a:rPr>
              <a:t>HEPAP Meeting</a:t>
            </a:r>
            <a:r>
              <a:rPr lang="en-US" sz="2400" i="1" dirty="0" smtClean="0">
                <a:solidFill>
                  <a:srgbClr val="0070C0"/>
                </a:solidFill>
              </a:rPr>
              <a:t/>
            </a:r>
            <a:br>
              <a:rPr lang="en-US" sz="2400" i="1" dirty="0" smtClean="0">
                <a:solidFill>
                  <a:srgbClr val="0070C0"/>
                </a:solidFill>
              </a:rPr>
            </a:br>
            <a:r>
              <a:rPr lang="en-US" sz="1600" i="1" dirty="0" smtClean="0">
                <a:solidFill>
                  <a:srgbClr val="0070C0"/>
                </a:solidFill>
              </a:rPr>
              <a:t/>
            </a:r>
            <a:br>
              <a:rPr lang="en-US" sz="1600" i="1" dirty="0" smtClean="0">
                <a:solidFill>
                  <a:srgbClr val="0070C0"/>
                </a:solidFill>
              </a:rPr>
            </a:br>
            <a:r>
              <a:rPr lang="en-US" sz="2400" i="1" dirty="0">
                <a:solidFill>
                  <a:srgbClr val="0070C0"/>
                </a:solidFill>
              </a:rPr>
              <a:t>Gaithersburg, MD; </a:t>
            </a:r>
            <a:r>
              <a:rPr lang="en-US" sz="2400" i="1" dirty="0" smtClean="0">
                <a:solidFill>
                  <a:srgbClr val="0070C0"/>
                </a:solidFill>
              </a:rPr>
              <a:t>December 8-9, </a:t>
            </a:r>
            <a:r>
              <a:rPr lang="en-US" sz="2400" i="1" dirty="0">
                <a:solidFill>
                  <a:srgbClr val="0070C0"/>
                </a:solidFill>
              </a:rPr>
              <a:t>2014</a:t>
            </a:r>
            <a:endParaRPr lang="en-US" dirty="0" smtClean="0">
              <a:solidFill>
                <a:srgbClr val="0070C0"/>
              </a:solidFill>
            </a:endParaRPr>
          </a:p>
        </p:txBody>
      </p:sp>
      <p:sp>
        <p:nvSpPr>
          <p:cNvPr id="3" name="Subtitle 2"/>
          <p:cNvSpPr>
            <a:spLocks noGrp="1"/>
          </p:cNvSpPr>
          <p:nvPr>
            <p:ph type="subTitle" idx="1"/>
          </p:nvPr>
        </p:nvSpPr>
        <p:spPr>
          <a:xfrm>
            <a:off x="1371600" y="5334000"/>
            <a:ext cx="6400800" cy="1752600"/>
          </a:xfrm>
        </p:spPr>
        <p:txBody>
          <a:bodyPr rtlCol="0">
            <a:normAutofit/>
          </a:bodyPr>
          <a:lstStyle/>
          <a:p>
            <a:pPr eaLnBrk="1" fontAlgn="auto" hangingPunct="1">
              <a:spcAft>
                <a:spcPts val="0"/>
              </a:spcAft>
              <a:buFont typeface="Arial" pitchFamily="34" charset="0"/>
              <a:buNone/>
              <a:defRPr/>
            </a:pPr>
            <a:r>
              <a:rPr lang="en-US" sz="2000" dirty="0" smtClean="0">
                <a:latin typeface="Times New Roman" pitchFamily="18" charset="0"/>
                <a:cs typeface="Times New Roman" pitchFamily="18" charset="0"/>
              </a:rPr>
              <a:t>Andrew J. Lankford</a:t>
            </a:r>
          </a:p>
          <a:p>
            <a:pPr eaLnBrk="1" fontAlgn="auto" hangingPunct="1">
              <a:spcAft>
                <a:spcPts val="0"/>
              </a:spcAft>
              <a:buFont typeface="Arial" pitchFamily="34" charset="0"/>
              <a:buNone/>
              <a:defRPr/>
            </a:pPr>
            <a:r>
              <a:rPr lang="en-US" sz="2000" dirty="0" smtClean="0">
                <a:latin typeface="Times New Roman" pitchFamily="18" charset="0"/>
                <a:cs typeface="Times New Roman" pitchFamily="18" charset="0"/>
              </a:rPr>
              <a:t>HEPAP Chair</a:t>
            </a:r>
          </a:p>
          <a:p>
            <a:pPr eaLnBrk="1" fontAlgn="auto" hangingPunct="1">
              <a:spcAft>
                <a:spcPts val="0"/>
              </a:spcAft>
              <a:buFont typeface="Arial" pitchFamily="34" charset="0"/>
              <a:buNone/>
              <a:defRPr/>
            </a:pPr>
            <a:r>
              <a:rPr lang="en-US" sz="2000" i="1" dirty="0" smtClean="0">
                <a:latin typeface="Times New Roman" pitchFamily="18" charset="0"/>
                <a:cs typeface="Times New Roman" pitchFamily="18" charset="0"/>
              </a:rPr>
              <a:t>University of California, Irvine</a:t>
            </a:r>
          </a:p>
          <a:p>
            <a:pPr eaLnBrk="1" fontAlgn="auto" hangingPunct="1">
              <a:spcAft>
                <a:spcPts val="0"/>
              </a:spcAft>
              <a:buFont typeface="Arial" pitchFamily="34" charset="0"/>
              <a:buNone/>
              <a:defRPr/>
            </a:pPr>
            <a:endParaRPr lang="en-US" dirty="0"/>
          </a:p>
        </p:txBody>
      </p:sp>
    </p:spTree>
    <p:extLst>
      <p:ext uri="{BB962C8B-B14F-4D97-AF65-F5344CB8AC3E}">
        <p14:creationId xmlns:p14="http://schemas.microsoft.com/office/powerpoint/2010/main" val="21287575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pPr>
              <a:defRPr/>
            </a:pPr>
            <a:r>
              <a:rPr lang="en-US" smtClean="0">
                <a:solidFill>
                  <a:prstClr val="black">
                    <a:tint val="75000"/>
                  </a:prstClr>
                </a:solidFill>
              </a:rPr>
              <a:t>Lankford, HEPAP activities</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2BA3D3DA-A4B4-4E62-BA12-381F9D95ADBE}" type="slidenum">
              <a:rPr lang="en-US" smtClean="0">
                <a:solidFill>
                  <a:prstClr val="black">
                    <a:tint val="75000"/>
                  </a:prstClr>
                </a:solidFill>
              </a:rPr>
              <a:pPr>
                <a:defRPr/>
              </a:pPr>
              <a:t>20</a:t>
            </a:fld>
            <a:endParaRPr lang="en-US">
              <a:solidFill>
                <a:prstClr val="black">
                  <a:tint val="75000"/>
                </a:prstClr>
              </a:solidFill>
            </a:endParaRPr>
          </a:p>
        </p:txBody>
      </p:sp>
      <p:sp>
        <p:nvSpPr>
          <p:cNvPr id="5" name="Title 1"/>
          <p:cNvSpPr txBox="1">
            <a:spLocks/>
          </p:cNvSpPr>
          <p:nvPr/>
        </p:nvSpPr>
        <p:spPr>
          <a:xfrm>
            <a:off x="0" y="2473325"/>
            <a:ext cx="9144000" cy="955675"/>
          </a:xfrm>
          <a:prstGeom prst="rect">
            <a:avLst/>
          </a:prstGeom>
        </p:spPr>
        <p:txBody>
          <a:bodyPr/>
          <a:lstStyle>
            <a:lvl1pPr algn="ctr" rtl="0" eaLnBrk="0" fontAlgn="base" hangingPunct="0">
              <a:spcBef>
                <a:spcPct val="0"/>
              </a:spcBef>
              <a:spcAft>
                <a:spcPct val="0"/>
              </a:spcAft>
              <a:defRPr sz="3600" b="1" kern="1200">
                <a:solidFill>
                  <a:schemeClr val="tx1"/>
                </a:solidFill>
                <a:latin typeface="Times New Roman" pitchFamily="18" charset="0"/>
                <a:ea typeface="+mj-ea"/>
                <a:cs typeface="Times New Roman" pitchFamily="18" charset="0"/>
              </a:defRPr>
            </a:lvl1pPr>
            <a:lvl2pPr algn="ctr" rtl="0" eaLnBrk="0" fontAlgn="base" hangingPunct="0">
              <a:spcBef>
                <a:spcPct val="0"/>
              </a:spcBef>
              <a:spcAft>
                <a:spcPct val="0"/>
              </a:spcAft>
              <a:defRPr sz="3600" b="1">
                <a:solidFill>
                  <a:schemeClr val="tx1"/>
                </a:solidFill>
                <a:latin typeface="Times New Roman" pitchFamily="18" charset="0"/>
                <a:cs typeface="Times New Roman" pitchFamily="18" charset="0"/>
              </a:defRPr>
            </a:lvl2pPr>
            <a:lvl3pPr algn="ctr" rtl="0" eaLnBrk="0" fontAlgn="base" hangingPunct="0">
              <a:spcBef>
                <a:spcPct val="0"/>
              </a:spcBef>
              <a:spcAft>
                <a:spcPct val="0"/>
              </a:spcAft>
              <a:defRPr sz="3600" b="1">
                <a:solidFill>
                  <a:schemeClr val="tx1"/>
                </a:solidFill>
                <a:latin typeface="Times New Roman" pitchFamily="18" charset="0"/>
                <a:cs typeface="Times New Roman" pitchFamily="18" charset="0"/>
              </a:defRPr>
            </a:lvl3pPr>
            <a:lvl4pPr algn="ctr" rtl="0" eaLnBrk="0" fontAlgn="base" hangingPunct="0">
              <a:spcBef>
                <a:spcPct val="0"/>
              </a:spcBef>
              <a:spcAft>
                <a:spcPct val="0"/>
              </a:spcAft>
              <a:defRPr sz="3600" b="1">
                <a:solidFill>
                  <a:schemeClr val="tx1"/>
                </a:solidFill>
                <a:latin typeface="Times New Roman" pitchFamily="18" charset="0"/>
                <a:cs typeface="Times New Roman" pitchFamily="18" charset="0"/>
              </a:defRPr>
            </a:lvl4pPr>
            <a:lvl5pPr algn="ctr" rtl="0" eaLnBrk="0" fontAlgn="base" hangingPunct="0">
              <a:spcBef>
                <a:spcPct val="0"/>
              </a:spcBef>
              <a:spcAft>
                <a:spcPct val="0"/>
              </a:spcAft>
              <a:defRPr sz="3600" b="1">
                <a:solidFill>
                  <a:schemeClr val="tx1"/>
                </a:solidFill>
                <a:latin typeface="Times New Roman" pitchFamily="18" charset="0"/>
                <a:cs typeface="Times New Roman" pitchFamily="18" charset="0"/>
              </a:defRPr>
            </a:lvl5pPr>
            <a:lvl6pPr marL="457200" algn="ctr" rtl="0" fontAlgn="base">
              <a:spcBef>
                <a:spcPct val="0"/>
              </a:spcBef>
              <a:spcAft>
                <a:spcPct val="0"/>
              </a:spcAft>
              <a:defRPr sz="3600" b="1">
                <a:solidFill>
                  <a:schemeClr val="tx1"/>
                </a:solidFill>
                <a:latin typeface="Times New Roman" pitchFamily="18" charset="0"/>
                <a:cs typeface="Times New Roman" pitchFamily="18" charset="0"/>
              </a:defRPr>
            </a:lvl6pPr>
            <a:lvl7pPr marL="914400" algn="ctr" rtl="0" fontAlgn="base">
              <a:spcBef>
                <a:spcPct val="0"/>
              </a:spcBef>
              <a:spcAft>
                <a:spcPct val="0"/>
              </a:spcAft>
              <a:defRPr sz="3600" b="1">
                <a:solidFill>
                  <a:schemeClr val="tx1"/>
                </a:solidFill>
                <a:latin typeface="Times New Roman" pitchFamily="18" charset="0"/>
                <a:cs typeface="Times New Roman" pitchFamily="18" charset="0"/>
              </a:defRPr>
            </a:lvl7pPr>
            <a:lvl8pPr marL="1371600" algn="ctr" rtl="0" fontAlgn="base">
              <a:spcBef>
                <a:spcPct val="0"/>
              </a:spcBef>
              <a:spcAft>
                <a:spcPct val="0"/>
              </a:spcAft>
              <a:defRPr sz="3600" b="1">
                <a:solidFill>
                  <a:schemeClr val="tx1"/>
                </a:solidFill>
                <a:latin typeface="Times New Roman" pitchFamily="18" charset="0"/>
                <a:cs typeface="Times New Roman" pitchFamily="18" charset="0"/>
              </a:defRPr>
            </a:lvl8pPr>
            <a:lvl9pPr marL="1828800" algn="ctr" rtl="0" fontAlgn="base">
              <a:spcBef>
                <a:spcPct val="0"/>
              </a:spcBef>
              <a:spcAft>
                <a:spcPct val="0"/>
              </a:spcAft>
              <a:defRPr sz="3600" b="1">
                <a:solidFill>
                  <a:schemeClr val="tx1"/>
                </a:solidFill>
                <a:latin typeface="Times New Roman" pitchFamily="18" charset="0"/>
                <a:cs typeface="Times New Roman" pitchFamily="18" charset="0"/>
              </a:defRPr>
            </a:lvl9pPr>
          </a:lstStyle>
          <a:p>
            <a:pPr eaLnBrk="1" hangingPunct="1"/>
            <a:r>
              <a:rPr lang="en-US" dirty="0" smtClean="0">
                <a:solidFill>
                  <a:srgbClr val="0070C0"/>
                </a:solidFill>
                <a:latin typeface="Arial" panose="020B0604020202020204" pitchFamily="34" charset="0"/>
                <a:cs typeface="Arial" panose="020B0604020202020204" pitchFamily="34" charset="0"/>
              </a:rPr>
              <a:t>Spare Slides</a:t>
            </a:r>
          </a:p>
        </p:txBody>
      </p:sp>
    </p:spTree>
    <p:extLst>
      <p:ext uri="{BB962C8B-B14F-4D97-AF65-F5344CB8AC3E}">
        <p14:creationId xmlns:p14="http://schemas.microsoft.com/office/powerpoint/2010/main" val="1613085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ctrTitle"/>
          </p:nvPr>
        </p:nvSpPr>
        <p:spPr>
          <a:xfrm>
            <a:off x="457200" y="2209800"/>
            <a:ext cx="8153400" cy="1470025"/>
          </a:xfrm>
        </p:spPr>
        <p:txBody>
          <a:bodyPr/>
          <a:lstStyle/>
          <a:p>
            <a:pPr eaLnBrk="1" hangingPunct="1"/>
            <a:r>
              <a:rPr lang="en-US" sz="4800" i="1" dirty="0" smtClean="0">
                <a:solidFill>
                  <a:srgbClr val="C00000"/>
                </a:solidFill>
              </a:rPr>
              <a:t>Progress on Concept for</a:t>
            </a:r>
            <a:r>
              <a:rPr lang="en-US" sz="4400" i="1" dirty="0" smtClean="0">
                <a:solidFill>
                  <a:srgbClr val="FF0000"/>
                </a:solidFill>
              </a:rPr>
              <a:t/>
            </a:r>
            <a:br>
              <a:rPr lang="en-US" sz="4400" i="1" dirty="0" smtClean="0">
                <a:solidFill>
                  <a:srgbClr val="FF0000"/>
                </a:solidFill>
              </a:rPr>
            </a:br>
            <a:r>
              <a:rPr lang="en-US" sz="4000" dirty="0" smtClean="0">
                <a:solidFill>
                  <a:srgbClr val="FF0000"/>
                </a:solidFill>
              </a:rPr>
              <a:t>National Scientific Program</a:t>
            </a:r>
            <a:br>
              <a:rPr lang="en-US" sz="4000" dirty="0" smtClean="0">
                <a:solidFill>
                  <a:srgbClr val="FF0000"/>
                </a:solidFill>
              </a:rPr>
            </a:br>
            <a:r>
              <a:rPr lang="en-US" sz="4000" dirty="0" smtClean="0">
                <a:solidFill>
                  <a:srgbClr val="FF0000"/>
                </a:solidFill>
              </a:rPr>
              <a:t>Advisory Subpanel</a:t>
            </a:r>
            <a:br>
              <a:rPr lang="en-US" sz="4000" dirty="0" smtClean="0">
                <a:solidFill>
                  <a:srgbClr val="FF0000"/>
                </a:solidFill>
              </a:rPr>
            </a:br>
            <a:r>
              <a:rPr lang="en-US" dirty="0" smtClean="0">
                <a:solidFill>
                  <a:srgbClr val="0070C0"/>
                </a:solidFill>
              </a:rPr>
              <a:t/>
            </a:r>
            <a:br>
              <a:rPr lang="en-US" dirty="0" smtClean="0">
                <a:solidFill>
                  <a:srgbClr val="0070C0"/>
                </a:solidFill>
              </a:rPr>
            </a:br>
            <a:r>
              <a:rPr lang="en-US" dirty="0" smtClean="0">
                <a:solidFill>
                  <a:srgbClr val="0070C0"/>
                </a:solidFill>
              </a:rPr>
              <a:t>HEPAP</a:t>
            </a:r>
            <a:r>
              <a:rPr lang="en-US" sz="2400" i="1" dirty="0" smtClean="0">
                <a:solidFill>
                  <a:srgbClr val="0070C0"/>
                </a:solidFill>
              </a:rPr>
              <a:t/>
            </a:r>
            <a:br>
              <a:rPr lang="en-US" sz="2400" i="1" dirty="0" smtClean="0">
                <a:solidFill>
                  <a:srgbClr val="0070C0"/>
                </a:solidFill>
              </a:rPr>
            </a:br>
            <a:r>
              <a:rPr lang="en-US" sz="1600" i="1" dirty="0" smtClean="0">
                <a:solidFill>
                  <a:srgbClr val="0070C0"/>
                </a:solidFill>
              </a:rPr>
              <a:t/>
            </a:r>
            <a:br>
              <a:rPr lang="en-US" sz="1600" i="1" dirty="0" smtClean="0">
                <a:solidFill>
                  <a:srgbClr val="0070C0"/>
                </a:solidFill>
              </a:rPr>
            </a:br>
            <a:r>
              <a:rPr lang="en-US" sz="2400" i="1" dirty="0" smtClean="0">
                <a:solidFill>
                  <a:srgbClr val="0070C0"/>
                </a:solidFill>
              </a:rPr>
              <a:t>Gaithersburg, MD; September 29-30, 2014</a:t>
            </a:r>
            <a:endParaRPr lang="en-US" dirty="0" smtClean="0">
              <a:solidFill>
                <a:srgbClr val="0070C0"/>
              </a:solidFill>
            </a:endParaRPr>
          </a:p>
        </p:txBody>
      </p:sp>
      <p:sp>
        <p:nvSpPr>
          <p:cNvPr id="3" name="Subtitle 2"/>
          <p:cNvSpPr>
            <a:spLocks noGrp="1"/>
          </p:cNvSpPr>
          <p:nvPr>
            <p:ph type="subTitle" idx="1"/>
          </p:nvPr>
        </p:nvSpPr>
        <p:spPr>
          <a:xfrm>
            <a:off x="1371600" y="5334000"/>
            <a:ext cx="6400800" cy="1752600"/>
          </a:xfrm>
        </p:spPr>
        <p:txBody>
          <a:bodyPr rtlCol="0">
            <a:normAutofit/>
          </a:bodyPr>
          <a:lstStyle/>
          <a:p>
            <a:pPr eaLnBrk="1" fontAlgn="auto" hangingPunct="1">
              <a:spcAft>
                <a:spcPts val="0"/>
              </a:spcAft>
              <a:buFont typeface="Arial" pitchFamily="34" charset="0"/>
              <a:buNone/>
              <a:defRPr/>
            </a:pPr>
            <a:r>
              <a:rPr lang="en-US" sz="2000" dirty="0" smtClean="0">
                <a:latin typeface="Times New Roman" pitchFamily="18" charset="0"/>
                <a:cs typeface="Times New Roman" pitchFamily="18" charset="0"/>
              </a:rPr>
              <a:t>Andrew J. Lankford</a:t>
            </a:r>
          </a:p>
          <a:p>
            <a:pPr eaLnBrk="1" fontAlgn="auto" hangingPunct="1">
              <a:spcAft>
                <a:spcPts val="0"/>
              </a:spcAft>
              <a:buFont typeface="Arial" pitchFamily="34" charset="0"/>
              <a:buNone/>
              <a:defRPr/>
            </a:pPr>
            <a:r>
              <a:rPr lang="en-US" sz="2000" dirty="0" smtClean="0">
                <a:latin typeface="Times New Roman" pitchFamily="18" charset="0"/>
                <a:cs typeface="Times New Roman" pitchFamily="18" charset="0"/>
              </a:rPr>
              <a:t>HEPAP Chair</a:t>
            </a:r>
          </a:p>
          <a:p>
            <a:pPr eaLnBrk="1" fontAlgn="auto" hangingPunct="1">
              <a:spcAft>
                <a:spcPts val="0"/>
              </a:spcAft>
              <a:buFont typeface="Arial" pitchFamily="34" charset="0"/>
              <a:buNone/>
              <a:defRPr/>
            </a:pPr>
            <a:r>
              <a:rPr lang="en-US" sz="2000" i="1" dirty="0" smtClean="0">
                <a:latin typeface="Times New Roman" pitchFamily="18" charset="0"/>
                <a:cs typeface="Times New Roman" pitchFamily="18" charset="0"/>
              </a:rPr>
              <a:t>University of California, Irvine</a:t>
            </a:r>
          </a:p>
          <a:p>
            <a:pPr eaLnBrk="1" fontAlgn="auto" hangingPunct="1">
              <a:spcAft>
                <a:spcPts val="0"/>
              </a:spcAft>
              <a:buFont typeface="Arial" pitchFamily="34" charset="0"/>
              <a:buNone/>
              <a:defRPr/>
            </a:pPr>
            <a:endParaRPr lang="en-US" dirty="0"/>
          </a:p>
        </p:txBody>
      </p:sp>
    </p:spTree>
    <p:extLst>
      <p:ext uri="{BB962C8B-B14F-4D97-AF65-F5344CB8AC3E}">
        <p14:creationId xmlns:p14="http://schemas.microsoft.com/office/powerpoint/2010/main" val="1294196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0"/>
            <a:ext cx="9144000" cy="955675"/>
          </a:xfrm>
        </p:spPr>
        <p:txBody>
          <a:bodyPr/>
          <a:lstStyle/>
          <a:p>
            <a:pPr eaLnBrk="1" hangingPunct="1"/>
            <a:r>
              <a:rPr lang="en-US" dirty="0" err="1" smtClean="0">
                <a:solidFill>
                  <a:srgbClr val="0070C0"/>
                </a:solidFill>
              </a:rPr>
              <a:t>NSPAsP</a:t>
            </a:r>
            <a:r>
              <a:rPr lang="en-US" dirty="0" smtClean="0">
                <a:solidFill>
                  <a:srgbClr val="0070C0"/>
                </a:solidFill>
              </a:rPr>
              <a:t> </a:t>
            </a:r>
            <a:r>
              <a:rPr lang="en-US" dirty="0" smtClean="0">
                <a:solidFill>
                  <a:srgbClr val="0070C0"/>
                </a:solidFill>
                <a:latin typeface="Arial" panose="020B0604020202020204" pitchFamily="34" charset="0"/>
                <a:cs typeface="Arial" panose="020B0604020202020204" pitchFamily="34" charset="0"/>
              </a:rPr>
              <a:t>Concept</a:t>
            </a:r>
          </a:p>
        </p:txBody>
      </p:sp>
      <p:sp>
        <p:nvSpPr>
          <p:cNvPr id="3" name="Footer Placeholder 2"/>
          <p:cNvSpPr>
            <a:spLocks noGrp="1"/>
          </p:cNvSpPr>
          <p:nvPr>
            <p:ph type="ftr" sz="quarter" idx="11"/>
          </p:nvPr>
        </p:nvSpPr>
        <p:spPr/>
        <p:txBody>
          <a:bodyPr/>
          <a:lstStyle/>
          <a:p>
            <a:pPr>
              <a:defRPr/>
            </a:pPr>
            <a:r>
              <a:rPr lang="en-US" smtClean="0">
                <a:solidFill>
                  <a:prstClr val="black">
                    <a:tint val="75000"/>
                  </a:prstClr>
                </a:solidFill>
              </a:rPr>
              <a:t>Lankford, HEPAP activities</a:t>
            </a:r>
            <a:endParaRPr lang="en-US" dirty="0">
              <a:solidFill>
                <a:prstClr val="black">
                  <a:tint val="75000"/>
                </a:prstClr>
              </a:solidFill>
            </a:endParaRPr>
          </a:p>
        </p:txBody>
      </p:sp>
      <p:sp>
        <p:nvSpPr>
          <p:cNvPr id="31749" name="TextBox 6"/>
          <p:cNvSpPr txBox="1">
            <a:spLocks noChangeArrowheads="1"/>
          </p:cNvSpPr>
          <p:nvPr/>
        </p:nvSpPr>
        <p:spPr bwMode="auto">
          <a:xfrm>
            <a:off x="152400" y="762000"/>
            <a:ext cx="8839200" cy="5878532"/>
          </a:xfrm>
          <a:prstGeom prst="rect">
            <a:avLst/>
          </a:prstGeom>
          <a:noFill/>
          <a:ln w="9525">
            <a:noFill/>
            <a:miter lim="800000"/>
            <a:headEnd/>
            <a:tailEnd/>
          </a:ln>
        </p:spPr>
        <p:txBody>
          <a:bodyPr wrap="square">
            <a:spAutoFit/>
          </a:bodyPr>
          <a:lstStyle/>
          <a:p>
            <a:pPr marL="800100" indent="-800100"/>
            <a:r>
              <a:rPr lang="en-US" b="1" dirty="0">
                <a:solidFill>
                  <a:srgbClr val="C00000"/>
                </a:solidFill>
              </a:rPr>
              <a:t>Goal: </a:t>
            </a:r>
            <a:r>
              <a:rPr lang="en-US" b="1" dirty="0" smtClean="0">
                <a:solidFill>
                  <a:srgbClr val="C00000"/>
                </a:solidFill>
              </a:rPr>
              <a:t> 	Effective </a:t>
            </a:r>
            <a:r>
              <a:rPr lang="en-US" b="1" dirty="0">
                <a:solidFill>
                  <a:srgbClr val="C00000"/>
                </a:solidFill>
              </a:rPr>
              <a:t>and transparent mechanism for HEPAP to advise </a:t>
            </a:r>
            <a:r>
              <a:rPr lang="en-US" b="1" dirty="0" smtClean="0">
                <a:solidFill>
                  <a:srgbClr val="C00000"/>
                </a:solidFill>
              </a:rPr>
              <a:t>DOE on </a:t>
            </a:r>
            <a:r>
              <a:rPr lang="en-US" b="1" dirty="0">
                <a:solidFill>
                  <a:srgbClr val="C00000"/>
                </a:solidFill>
              </a:rPr>
              <a:t>the </a:t>
            </a:r>
            <a:r>
              <a:rPr lang="en-US" b="1" dirty="0" smtClean="0">
                <a:solidFill>
                  <a:srgbClr val="C00000"/>
                </a:solidFill>
              </a:rPr>
              <a:t>selection of </a:t>
            </a:r>
            <a:r>
              <a:rPr lang="en-US" b="1" dirty="0">
                <a:solidFill>
                  <a:srgbClr val="C00000"/>
                </a:solidFill>
              </a:rPr>
              <a:t>particle physics </a:t>
            </a:r>
            <a:r>
              <a:rPr lang="en-US" b="1" dirty="0" smtClean="0">
                <a:solidFill>
                  <a:srgbClr val="C00000"/>
                </a:solidFill>
              </a:rPr>
              <a:t>projects for the national HEP portfolio.</a:t>
            </a:r>
          </a:p>
          <a:p>
            <a:pPr marL="800100" indent="-800100"/>
            <a:endParaRPr lang="en-US" b="1" dirty="0">
              <a:solidFill>
                <a:srgbClr val="339933"/>
              </a:solidFill>
            </a:endParaRPr>
          </a:p>
          <a:p>
            <a:pPr marL="800100" indent="-800100"/>
            <a:r>
              <a:rPr lang="en-US" b="1" dirty="0" smtClean="0">
                <a:solidFill>
                  <a:srgbClr val="339933"/>
                </a:solidFill>
              </a:rPr>
              <a:t>Context:</a:t>
            </a:r>
            <a:endParaRPr lang="en-US" b="1" dirty="0">
              <a:solidFill>
                <a:srgbClr val="339933"/>
              </a:solidFill>
            </a:endParaRPr>
          </a:p>
          <a:p>
            <a:pPr marL="742950" lvl="1" indent="-285750">
              <a:buFont typeface="Arial" panose="020B0604020202020204" pitchFamily="34" charset="0"/>
              <a:buChar char="•"/>
            </a:pPr>
            <a:r>
              <a:rPr lang="en-US" sz="1600" b="1" dirty="0">
                <a:solidFill>
                  <a:prstClr val="black"/>
                </a:solidFill>
              </a:rPr>
              <a:t>P5 process </a:t>
            </a:r>
            <a:r>
              <a:rPr lang="en-US" sz="1600" b="1" dirty="0" smtClean="0">
                <a:solidFill>
                  <a:prstClr val="black"/>
                </a:solidFill>
              </a:rPr>
              <a:t>performed strategic planning</a:t>
            </a:r>
            <a:r>
              <a:rPr lang="en-US" sz="1600" b="1" dirty="0">
                <a:solidFill>
                  <a:prstClr val="black"/>
                </a:solidFill>
              </a:rPr>
              <a:t>.</a:t>
            </a:r>
            <a:endParaRPr lang="en-US" sz="1600" b="1" dirty="0" smtClean="0">
              <a:solidFill>
                <a:prstClr val="black"/>
              </a:solidFill>
            </a:endParaRPr>
          </a:p>
          <a:p>
            <a:pPr marL="1200150" lvl="2" indent="-285750">
              <a:buFont typeface="Arial" panose="020B0604020202020204" pitchFamily="34" charset="0"/>
              <a:buChar char="•"/>
            </a:pPr>
            <a:r>
              <a:rPr lang="en-US" sz="1600" b="1" dirty="0" smtClean="0">
                <a:solidFill>
                  <a:prstClr val="black"/>
                </a:solidFill>
              </a:rPr>
              <a:t>P5 set the overall </a:t>
            </a:r>
            <a:r>
              <a:rPr lang="en-US" sz="1600" b="1" dirty="0">
                <a:solidFill>
                  <a:prstClr val="black"/>
                </a:solidFill>
              </a:rPr>
              <a:t>goals and </a:t>
            </a:r>
            <a:r>
              <a:rPr lang="en-US" sz="1600" b="1" dirty="0" smtClean="0">
                <a:solidFill>
                  <a:prstClr val="black"/>
                </a:solidFill>
              </a:rPr>
              <a:t>priorities of the national program.</a:t>
            </a:r>
          </a:p>
          <a:p>
            <a:pPr marL="1200150" lvl="2" indent="-285750">
              <a:buFont typeface="Arial" panose="020B0604020202020204" pitchFamily="34" charset="0"/>
              <a:buChar char="•"/>
            </a:pPr>
            <a:r>
              <a:rPr lang="en-US" sz="1600" b="1" dirty="0" smtClean="0">
                <a:solidFill>
                  <a:prstClr val="black"/>
                </a:solidFill>
              </a:rPr>
              <a:t>For large/medium project concepts, P5 recommendations can provide a basis for “mission need”, CD-0 approval </a:t>
            </a:r>
          </a:p>
          <a:p>
            <a:pPr marL="742950" lvl="1" indent="-285750">
              <a:buFont typeface="Arial" panose="020B0604020202020204" pitchFamily="34" charset="0"/>
              <a:buChar char="•"/>
            </a:pPr>
            <a:endParaRPr lang="en-US" sz="1600" b="1" dirty="0">
              <a:solidFill>
                <a:prstClr val="black"/>
              </a:solidFill>
            </a:endParaRPr>
          </a:p>
          <a:p>
            <a:pPr marL="742950" lvl="1" indent="-285750">
              <a:buFont typeface="Arial" panose="020B0604020202020204" pitchFamily="34" charset="0"/>
              <a:buChar char="•"/>
            </a:pPr>
            <a:r>
              <a:rPr lang="en-US" sz="1600" b="1" dirty="0">
                <a:solidFill>
                  <a:prstClr val="black"/>
                </a:solidFill>
              </a:rPr>
              <a:t>DOE CD </a:t>
            </a:r>
            <a:r>
              <a:rPr lang="en-US" sz="1600" b="1" dirty="0" smtClean="0">
                <a:solidFill>
                  <a:prstClr val="black"/>
                </a:solidFill>
              </a:rPr>
              <a:t>process performs technical </a:t>
            </a:r>
            <a:r>
              <a:rPr lang="en-US" sz="1600" b="1" dirty="0">
                <a:solidFill>
                  <a:prstClr val="black"/>
                </a:solidFill>
              </a:rPr>
              <a:t>review </a:t>
            </a:r>
            <a:r>
              <a:rPr lang="en-US" sz="1600" b="1" dirty="0" smtClean="0">
                <a:solidFill>
                  <a:prstClr val="black"/>
                </a:solidFill>
              </a:rPr>
              <a:t>of projects that are part of national portfolio.</a:t>
            </a:r>
            <a:endParaRPr lang="en-US" sz="1600" b="1" dirty="0">
              <a:solidFill>
                <a:prstClr val="black"/>
              </a:solidFill>
            </a:endParaRPr>
          </a:p>
          <a:p>
            <a:pPr marL="742950" lvl="1" indent="-285750">
              <a:buFont typeface="Arial" panose="020B0604020202020204" pitchFamily="34" charset="0"/>
              <a:buChar char="•"/>
            </a:pPr>
            <a:endParaRPr lang="en-US" sz="1600" b="1" dirty="0" smtClean="0">
              <a:solidFill>
                <a:prstClr val="black"/>
              </a:solidFill>
            </a:endParaRPr>
          </a:p>
          <a:p>
            <a:pPr marL="742950" lvl="1" indent="-285750">
              <a:buFont typeface="Arial" panose="020B0604020202020204" pitchFamily="34" charset="0"/>
              <a:buChar char="•"/>
            </a:pPr>
            <a:r>
              <a:rPr lang="en-US" sz="1600" b="1" dirty="0" smtClean="0">
                <a:solidFill>
                  <a:prstClr val="black"/>
                </a:solidFill>
              </a:rPr>
              <a:t>Project concepts often require additional evaluation of scientific &amp; technical issues before being added to national portfolio.</a:t>
            </a:r>
          </a:p>
          <a:p>
            <a:pPr marL="742950" lvl="1" indent="-285750">
              <a:buFont typeface="Arial" panose="020B0604020202020204" pitchFamily="34" charset="0"/>
              <a:buChar char="•"/>
            </a:pPr>
            <a:endParaRPr lang="en-US" sz="1400" b="1" dirty="0">
              <a:solidFill>
                <a:prstClr val="black"/>
              </a:solidFill>
            </a:endParaRPr>
          </a:p>
          <a:p>
            <a:r>
              <a:rPr lang="en-US" b="1" dirty="0" smtClean="0">
                <a:solidFill>
                  <a:srgbClr val="339933"/>
                </a:solidFill>
              </a:rPr>
              <a:t>A sample case:</a:t>
            </a:r>
            <a:endParaRPr lang="en-US" b="1" dirty="0">
              <a:solidFill>
                <a:srgbClr val="339933"/>
              </a:solidFill>
            </a:endParaRPr>
          </a:p>
          <a:p>
            <a:pPr marL="742950" lvl="1" indent="-285750">
              <a:buFont typeface="Arial" panose="020B0604020202020204" pitchFamily="34" charset="0"/>
              <a:buChar char="•"/>
            </a:pPr>
            <a:r>
              <a:rPr lang="en-US" sz="1600" b="1" dirty="0" smtClean="0">
                <a:solidFill>
                  <a:prstClr val="black"/>
                </a:solidFill>
              </a:rPr>
              <a:t>How does a concept for a small project, too small to be considered individually by P5, gain approval to become a project?</a:t>
            </a:r>
          </a:p>
          <a:p>
            <a:pPr marL="742950" lvl="1" indent="-285750">
              <a:buFont typeface="Arial" panose="020B0604020202020204" pitchFamily="34" charset="0"/>
              <a:buChar char="•"/>
            </a:pPr>
            <a:endParaRPr lang="en-US" sz="1400" b="1" dirty="0">
              <a:solidFill>
                <a:prstClr val="black"/>
              </a:solidFill>
            </a:endParaRPr>
          </a:p>
          <a:p>
            <a:r>
              <a:rPr lang="en-US" b="1" dirty="0" smtClean="0">
                <a:solidFill>
                  <a:srgbClr val="339933"/>
                </a:solidFill>
              </a:rPr>
              <a:t>Concept:</a:t>
            </a:r>
            <a:endParaRPr lang="en-US" b="1" dirty="0">
              <a:solidFill>
                <a:srgbClr val="339933"/>
              </a:solidFill>
            </a:endParaRPr>
          </a:p>
          <a:p>
            <a:pPr marL="742950" lvl="1" indent="-285750">
              <a:buFont typeface="Arial" panose="020B0604020202020204" pitchFamily="34" charset="0"/>
              <a:buChar char="•"/>
            </a:pPr>
            <a:r>
              <a:rPr lang="en-US" sz="1600" b="1" dirty="0" smtClean="0">
                <a:solidFill>
                  <a:srgbClr val="C00000"/>
                </a:solidFill>
              </a:rPr>
              <a:t>A HEPAP subpanel provides scientific advice regarding project concepts, following scientific &amp; technical review and evaluation of whether concept is aligned with the P5 strategic plan and considering P5 selection criteria.</a:t>
            </a:r>
            <a:endParaRPr lang="en-US" sz="1600" b="1" dirty="0">
              <a:solidFill>
                <a:srgbClr val="C00000"/>
              </a:solidFill>
            </a:endParaRPr>
          </a:p>
        </p:txBody>
      </p:sp>
      <p:sp>
        <p:nvSpPr>
          <p:cNvPr id="5" name="Date Placeholder 4"/>
          <p:cNvSpPr>
            <a:spLocks noGrp="1"/>
          </p:cNvSpPr>
          <p:nvPr>
            <p:ph type="dt" sz="half" idx="10"/>
          </p:nvPr>
        </p:nvSpPr>
        <p:spPr/>
        <p:txBody>
          <a:body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solidFill>
                  <a:prstClr val="black">
                    <a:tint val="75000"/>
                  </a:prstClr>
                </a:solidFill>
              </a:rPr>
              <a:pPr>
                <a:defRPr/>
              </a:pPr>
              <a:t>22</a:t>
            </a:fld>
            <a:endParaRPr lang="en-US" dirty="0">
              <a:solidFill>
                <a:prstClr val="black">
                  <a:tint val="75000"/>
                </a:prstClr>
              </a:solidFill>
            </a:endParaRPr>
          </a:p>
        </p:txBody>
      </p:sp>
      <p:sp>
        <p:nvSpPr>
          <p:cNvPr id="4" name="Curved Left Arrow 3"/>
          <p:cNvSpPr/>
          <p:nvPr/>
        </p:nvSpPr>
        <p:spPr>
          <a:xfrm rot="11051902">
            <a:off x="191094" y="2888698"/>
            <a:ext cx="457200" cy="107381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black"/>
              </a:solidFill>
            </a:endParaRPr>
          </a:p>
        </p:txBody>
      </p:sp>
    </p:spTree>
    <p:extLst>
      <p:ext uri="{BB962C8B-B14F-4D97-AF65-F5344CB8AC3E}">
        <p14:creationId xmlns:p14="http://schemas.microsoft.com/office/powerpoint/2010/main" val="2856747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0"/>
            <a:ext cx="9144000" cy="955675"/>
          </a:xfrm>
        </p:spPr>
        <p:txBody>
          <a:bodyPr/>
          <a:lstStyle/>
          <a:p>
            <a:pPr eaLnBrk="1" hangingPunct="1"/>
            <a:r>
              <a:rPr lang="en-US" sz="2800" dirty="0" err="1" smtClean="0">
                <a:solidFill>
                  <a:srgbClr val="0070C0"/>
                </a:solidFill>
              </a:rPr>
              <a:t>NSPAsP</a:t>
            </a:r>
            <a:r>
              <a:rPr lang="en-US" sz="2800" dirty="0" smtClean="0">
                <a:solidFill>
                  <a:srgbClr val="0070C0"/>
                </a:solidFill>
              </a:rPr>
              <a:t> </a:t>
            </a:r>
            <a:r>
              <a:rPr lang="en-US" sz="2800" dirty="0" smtClean="0">
                <a:solidFill>
                  <a:srgbClr val="0070C0"/>
                </a:solidFill>
                <a:latin typeface="Arial" panose="020B0604020202020204" pitchFamily="34" charset="0"/>
                <a:cs typeface="Arial" panose="020B0604020202020204" pitchFamily="34" charset="0"/>
              </a:rPr>
              <a:t>Concept – Connections with P5 Report</a:t>
            </a:r>
          </a:p>
        </p:txBody>
      </p:sp>
      <p:sp>
        <p:nvSpPr>
          <p:cNvPr id="3" name="Footer Placeholder 2"/>
          <p:cNvSpPr>
            <a:spLocks noGrp="1"/>
          </p:cNvSpPr>
          <p:nvPr>
            <p:ph type="ftr" sz="quarter" idx="11"/>
          </p:nvPr>
        </p:nvSpPr>
        <p:spPr/>
        <p:txBody>
          <a:bodyPr/>
          <a:lstStyle/>
          <a:p>
            <a:pPr>
              <a:defRPr/>
            </a:pPr>
            <a:r>
              <a:rPr lang="en-US" smtClean="0">
                <a:solidFill>
                  <a:prstClr val="black">
                    <a:tint val="75000"/>
                  </a:prstClr>
                </a:solidFill>
              </a:rPr>
              <a:t>Lankford, HEPAP activities</a:t>
            </a:r>
            <a:endParaRPr lang="en-US" dirty="0">
              <a:solidFill>
                <a:prstClr val="black">
                  <a:tint val="75000"/>
                </a:prstClr>
              </a:solidFill>
            </a:endParaRPr>
          </a:p>
        </p:txBody>
      </p:sp>
      <p:sp>
        <p:nvSpPr>
          <p:cNvPr id="31749" name="TextBox 6"/>
          <p:cNvSpPr txBox="1">
            <a:spLocks noChangeArrowheads="1"/>
          </p:cNvSpPr>
          <p:nvPr/>
        </p:nvSpPr>
        <p:spPr bwMode="auto">
          <a:xfrm>
            <a:off x="152400" y="979468"/>
            <a:ext cx="8839200" cy="2277547"/>
          </a:xfrm>
          <a:prstGeom prst="rect">
            <a:avLst/>
          </a:prstGeom>
          <a:noFill/>
          <a:ln w="9525">
            <a:noFill/>
            <a:miter lim="800000"/>
            <a:headEnd/>
            <a:tailEnd/>
          </a:ln>
        </p:spPr>
        <p:txBody>
          <a:bodyPr wrap="square">
            <a:spAutoFit/>
          </a:bodyPr>
          <a:lstStyle/>
          <a:p>
            <a:pPr marL="800100" indent="-800100"/>
            <a:r>
              <a:rPr lang="en-US" b="1" dirty="0" smtClean="0">
                <a:solidFill>
                  <a:prstClr val="black"/>
                </a:solidFill>
              </a:rPr>
              <a:t>Three subjects of connection:</a:t>
            </a:r>
          </a:p>
          <a:p>
            <a:pPr marL="800100" indent="-800100"/>
            <a:endParaRPr lang="en-US" b="1" dirty="0" smtClean="0">
              <a:solidFill>
                <a:srgbClr val="339933"/>
              </a:solidFill>
            </a:endParaRPr>
          </a:p>
          <a:p>
            <a:pPr marL="457200" indent="-228600">
              <a:buFont typeface="Arial" panose="020B0604020202020204" pitchFamily="34" charset="0"/>
              <a:buChar char="•"/>
            </a:pPr>
            <a:r>
              <a:rPr lang="en-US" b="1" dirty="0" smtClean="0">
                <a:solidFill>
                  <a:srgbClr val="339933"/>
                </a:solidFill>
              </a:rPr>
              <a:t>Small Projects Portfolio</a:t>
            </a:r>
          </a:p>
          <a:p>
            <a:pPr marL="457200" indent="-228600">
              <a:buFont typeface="Arial" panose="020B0604020202020204" pitchFamily="34" charset="0"/>
              <a:buChar char="•"/>
            </a:pPr>
            <a:endParaRPr lang="en-US" b="1" dirty="0">
              <a:solidFill>
                <a:srgbClr val="339933"/>
              </a:solidFill>
            </a:endParaRPr>
          </a:p>
          <a:p>
            <a:pPr marL="457200" indent="-228600">
              <a:buFont typeface="Arial" panose="020B0604020202020204" pitchFamily="34" charset="0"/>
              <a:buChar char="•"/>
            </a:pPr>
            <a:r>
              <a:rPr lang="en-US" b="1" dirty="0" smtClean="0">
                <a:solidFill>
                  <a:srgbClr val="339933"/>
                </a:solidFill>
              </a:rPr>
              <a:t>Short Baseline Portfolio</a:t>
            </a:r>
          </a:p>
          <a:p>
            <a:pPr marL="457200" indent="-228600">
              <a:buFont typeface="Arial" panose="020B0604020202020204" pitchFamily="34" charset="0"/>
              <a:buChar char="•"/>
            </a:pPr>
            <a:endParaRPr lang="en-US" b="1" dirty="0" smtClean="0">
              <a:solidFill>
                <a:srgbClr val="339933"/>
              </a:solidFill>
            </a:endParaRPr>
          </a:p>
          <a:p>
            <a:pPr marL="457200" indent="-228600">
              <a:buFont typeface="Arial" panose="020B0604020202020204" pitchFamily="34" charset="0"/>
              <a:buChar char="•"/>
            </a:pPr>
            <a:r>
              <a:rPr lang="en-US" b="1" dirty="0" smtClean="0">
                <a:solidFill>
                  <a:srgbClr val="339933"/>
                </a:solidFill>
              </a:rPr>
              <a:t>Project Reassessment (if costs and/or capabilities change substantively)</a:t>
            </a:r>
            <a:endParaRPr lang="en-US" b="1" dirty="0">
              <a:solidFill>
                <a:srgbClr val="339933"/>
              </a:solidFill>
            </a:endParaRPr>
          </a:p>
          <a:p>
            <a:pPr marL="742950" lvl="1" indent="-285750">
              <a:buFont typeface="Arial" panose="020B0604020202020204" pitchFamily="34" charset="0"/>
              <a:buChar char="•"/>
            </a:pPr>
            <a:endParaRPr lang="en-US" sz="1600" b="1" dirty="0" smtClean="0">
              <a:solidFill>
                <a:prstClr val="black"/>
              </a:solidFill>
            </a:endParaRPr>
          </a:p>
        </p:txBody>
      </p:sp>
      <p:sp>
        <p:nvSpPr>
          <p:cNvPr id="5" name="Date Placeholder 4"/>
          <p:cNvSpPr>
            <a:spLocks noGrp="1"/>
          </p:cNvSpPr>
          <p:nvPr>
            <p:ph type="dt" sz="half" idx="10"/>
          </p:nvPr>
        </p:nvSpPr>
        <p:spPr/>
        <p:txBody>
          <a:body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solidFill>
                  <a:prstClr val="black">
                    <a:tint val="75000"/>
                  </a:prstClr>
                </a:solidFill>
              </a:rPr>
              <a:pPr>
                <a:defRPr/>
              </a:pPr>
              <a:t>23</a:t>
            </a:fld>
            <a:endParaRPr lang="en-US" dirty="0">
              <a:solidFill>
                <a:prstClr val="black">
                  <a:tint val="75000"/>
                </a:prstClr>
              </a:solidFill>
            </a:endParaRPr>
          </a:p>
        </p:txBody>
      </p:sp>
    </p:spTree>
    <p:extLst>
      <p:ext uri="{BB962C8B-B14F-4D97-AF65-F5344CB8AC3E}">
        <p14:creationId xmlns:p14="http://schemas.microsoft.com/office/powerpoint/2010/main" val="39251721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152400"/>
            <a:ext cx="9144000" cy="955675"/>
          </a:xfrm>
        </p:spPr>
        <p:txBody>
          <a:bodyPr/>
          <a:lstStyle/>
          <a:p>
            <a:pPr eaLnBrk="1" hangingPunct="1"/>
            <a:r>
              <a:rPr lang="en-US" sz="2800" dirty="0" err="1" smtClean="0">
                <a:solidFill>
                  <a:srgbClr val="0070C0"/>
                </a:solidFill>
              </a:rPr>
              <a:t>NSPAsP</a:t>
            </a:r>
            <a:r>
              <a:rPr lang="en-US" sz="2800" dirty="0" smtClean="0">
                <a:solidFill>
                  <a:srgbClr val="0070C0"/>
                </a:solidFill>
              </a:rPr>
              <a:t> </a:t>
            </a:r>
            <a:r>
              <a:rPr lang="en-US" sz="2800" dirty="0" smtClean="0">
                <a:solidFill>
                  <a:srgbClr val="0070C0"/>
                </a:solidFill>
                <a:latin typeface="Arial" panose="020B0604020202020204" pitchFamily="34" charset="0"/>
                <a:cs typeface="Arial" panose="020B0604020202020204" pitchFamily="34" charset="0"/>
              </a:rPr>
              <a:t>Concept – Connections with P5 Report</a:t>
            </a:r>
          </a:p>
        </p:txBody>
      </p:sp>
      <p:sp>
        <p:nvSpPr>
          <p:cNvPr id="3" name="Footer Placeholder 2"/>
          <p:cNvSpPr>
            <a:spLocks noGrp="1"/>
          </p:cNvSpPr>
          <p:nvPr>
            <p:ph type="ftr" sz="quarter" idx="11"/>
          </p:nvPr>
        </p:nvSpPr>
        <p:spPr/>
        <p:txBody>
          <a:bodyPr/>
          <a:lstStyle/>
          <a:p>
            <a:pPr>
              <a:defRPr/>
            </a:pPr>
            <a:r>
              <a:rPr lang="en-US" smtClean="0">
                <a:solidFill>
                  <a:prstClr val="black">
                    <a:tint val="75000"/>
                  </a:prstClr>
                </a:solidFill>
              </a:rPr>
              <a:t>Lankford, HEPAP activities</a:t>
            </a:r>
            <a:endParaRPr lang="en-US" dirty="0">
              <a:solidFill>
                <a:prstClr val="black">
                  <a:tint val="75000"/>
                </a:prstClr>
              </a:solidFill>
            </a:endParaRPr>
          </a:p>
        </p:txBody>
      </p:sp>
      <p:sp>
        <p:nvSpPr>
          <p:cNvPr id="31749" name="TextBox 6"/>
          <p:cNvSpPr txBox="1">
            <a:spLocks noChangeArrowheads="1"/>
          </p:cNvSpPr>
          <p:nvPr/>
        </p:nvSpPr>
        <p:spPr bwMode="auto">
          <a:xfrm>
            <a:off x="152400" y="685800"/>
            <a:ext cx="8839200" cy="6186309"/>
          </a:xfrm>
          <a:prstGeom prst="rect">
            <a:avLst/>
          </a:prstGeom>
          <a:noFill/>
          <a:ln w="9525">
            <a:noFill/>
            <a:miter lim="800000"/>
            <a:headEnd/>
            <a:tailEnd/>
          </a:ln>
        </p:spPr>
        <p:txBody>
          <a:bodyPr wrap="square">
            <a:spAutoFit/>
          </a:bodyPr>
          <a:lstStyle/>
          <a:p>
            <a:pPr marL="800100" indent="-800100"/>
            <a:r>
              <a:rPr lang="en-US" sz="2000" b="1" dirty="0" smtClean="0">
                <a:solidFill>
                  <a:srgbClr val="339933"/>
                </a:solidFill>
              </a:rPr>
              <a:t>Small Projects Portfolio:</a:t>
            </a:r>
            <a:endParaRPr lang="en-US" sz="2000" b="1" dirty="0">
              <a:solidFill>
                <a:srgbClr val="339933"/>
              </a:solidFill>
            </a:endParaRPr>
          </a:p>
          <a:p>
            <a:pPr marL="742950" lvl="1" indent="-285750">
              <a:spcBef>
                <a:spcPts val="600"/>
              </a:spcBef>
              <a:buFont typeface="Arial" panose="020B0604020202020204" pitchFamily="34" charset="0"/>
              <a:buChar char="•"/>
            </a:pPr>
            <a:r>
              <a:rPr lang="en-US" b="1" dirty="0" smtClean="0">
                <a:solidFill>
                  <a:srgbClr val="C00000"/>
                </a:solidFill>
              </a:rPr>
              <a:t>P5 recommended a program that included small-scale projects.</a:t>
            </a:r>
          </a:p>
          <a:p>
            <a:pPr marL="1200150" lvl="2" indent="-285750">
              <a:spcBef>
                <a:spcPts val="600"/>
              </a:spcBef>
              <a:buFont typeface="Arial" panose="020B0604020202020204" pitchFamily="34" charset="0"/>
              <a:buChar char="•"/>
            </a:pPr>
            <a:r>
              <a:rPr lang="en-US" sz="1600" i="1" dirty="0" smtClean="0">
                <a:solidFill>
                  <a:prstClr val="black"/>
                </a:solidFill>
                <a:latin typeface="Calibri"/>
              </a:rPr>
              <a:t>Recommendation 4:  Maintain a program of projects of all scales, from the largest international projects to mid- and small-scale projects.</a:t>
            </a:r>
          </a:p>
          <a:p>
            <a:pPr marL="742950" lvl="1" indent="-285750">
              <a:spcBef>
                <a:spcPts val="600"/>
              </a:spcBef>
              <a:buFont typeface="Arial" panose="020B0604020202020204" pitchFamily="34" charset="0"/>
              <a:buChar char="•"/>
            </a:pPr>
            <a:r>
              <a:rPr lang="en-US" b="1" dirty="0" smtClean="0">
                <a:solidFill>
                  <a:srgbClr val="C00000"/>
                </a:solidFill>
              </a:rPr>
              <a:t>Important small projects, whose costs were typically less that $20M, were not individually large enough to under direct P5 review.</a:t>
            </a:r>
          </a:p>
          <a:p>
            <a:pPr marL="742950" lvl="1" indent="-285750">
              <a:spcBef>
                <a:spcPts val="600"/>
              </a:spcBef>
              <a:buFont typeface="Arial" panose="020B0604020202020204" pitchFamily="34" charset="0"/>
              <a:buChar char="•"/>
            </a:pPr>
            <a:r>
              <a:rPr lang="en-US" b="1" dirty="0" smtClean="0">
                <a:solidFill>
                  <a:prstClr val="black"/>
                </a:solidFill>
              </a:rPr>
              <a:t>Small projects can also include:</a:t>
            </a:r>
          </a:p>
          <a:p>
            <a:pPr marL="1200150" lvl="2" indent="-285750">
              <a:spcBef>
                <a:spcPts val="600"/>
              </a:spcBef>
              <a:buFont typeface="Arial" panose="020B0604020202020204" pitchFamily="34" charset="0"/>
              <a:buChar char="•"/>
            </a:pPr>
            <a:r>
              <a:rPr lang="en-US" sz="1600" b="1" dirty="0" smtClean="0">
                <a:solidFill>
                  <a:prstClr val="black"/>
                </a:solidFill>
              </a:rPr>
              <a:t>Small investments in large, multi-disciplinary projects</a:t>
            </a:r>
          </a:p>
          <a:p>
            <a:pPr marL="1200150" lvl="2" indent="-285750">
              <a:spcBef>
                <a:spcPts val="600"/>
              </a:spcBef>
              <a:buFont typeface="Arial" panose="020B0604020202020204" pitchFamily="34" charset="0"/>
              <a:buChar char="•"/>
            </a:pPr>
            <a:r>
              <a:rPr lang="en-US" sz="1600" b="1" dirty="0" smtClean="0">
                <a:solidFill>
                  <a:prstClr val="black"/>
                </a:solidFill>
              </a:rPr>
              <a:t>Early R&amp;D for some project concepts</a:t>
            </a:r>
          </a:p>
          <a:p>
            <a:pPr marL="1200150" lvl="2" indent="-285750">
              <a:spcBef>
                <a:spcPts val="600"/>
              </a:spcBef>
              <a:buFont typeface="Arial" panose="020B0604020202020204" pitchFamily="34" charset="0"/>
              <a:buChar char="•"/>
            </a:pPr>
            <a:r>
              <a:rPr lang="en-US" sz="1600" b="1" dirty="0">
                <a:solidFill>
                  <a:prstClr val="black"/>
                </a:solidFill>
              </a:rPr>
              <a:t>Funding for participation </a:t>
            </a:r>
            <a:r>
              <a:rPr lang="en-US" sz="1600" b="1" dirty="0" smtClean="0">
                <a:solidFill>
                  <a:prstClr val="black"/>
                </a:solidFill>
              </a:rPr>
              <a:t>in </a:t>
            </a:r>
            <a:r>
              <a:rPr lang="en-US" sz="1600" b="1" dirty="0">
                <a:solidFill>
                  <a:prstClr val="black"/>
                </a:solidFill>
              </a:rPr>
              <a:t>experiments hosted by other agencies and other countries</a:t>
            </a:r>
            <a:endParaRPr lang="en-US" sz="1600" b="1" dirty="0" smtClean="0">
              <a:solidFill>
                <a:prstClr val="black"/>
              </a:solidFill>
            </a:endParaRPr>
          </a:p>
          <a:p>
            <a:pPr marL="1657350" lvl="3" indent="-285750">
              <a:spcBef>
                <a:spcPts val="600"/>
              </a:spcBef>
              <a:buFont typeface="Arial" panose="020B0604020202020204" pitchFamily="34" charset="0"/>
              <a:buChar char="•"/>
            </a:pPr>
            <a:r>
              <a:rPr lang="en-US" sz="1600" i="1" dirty="0" smtClean="0">
                <a:solidFill>
                  <a:prstClr val="black"/>
                </a:solidFill>
                <a:latin typeface="Calibri"/>
              </a:rPr>
              <a:t>Recommendation 9:  Funding for participation of U.S. particle physicists in experiments hosted by other agencies and other countries is appropriate and important but should be evaluated in the context of the Drivers and the P5 Criteria and should not compromise the success of prioritized and approved particle physics experiments.</a:t>
            </a:r>
          </a:p>
          <a:p>
            <a:pPr marL="800100" indent="-800100"/>
            <a:endParaRPr lang="en-US" b="1" dirty="0" smtClean="0">
              <a:solidFill>
                <a:srgbClr val="339933"/>
              </a:solidFill>
            </a:endParaRPr>
          </a:p>
          <a:p>
            <a:pPr marL="800100" indent="-800100"/>
            <a:r>
              <a:rPr lang="en-US" b="1" dirty="0" smtClean="0">
                <a:solidFill>
                  <a:srgbClr val="339933"/>
                </a:solidFill>
              </a:rPr>
              <a:t>Short Baseline Portfolio</a:t>
            </a:r>
          </a:p>
          <a:p>
            <a:pPr marL="800100" indent="-800100"/>
            <a:endParaRPr lang="en-US" b="1" dirty="0" smtClean="0">
              <a:solidFill>
                <a:srgbClr val="339933"/>
              </a:solidFill>
            </a:endParaRPr>
          </a:p>
          <a:p>
            <a:pPr marL="800100" indent="-800100"/>
            <a:r>
              <a:rPr lang="en-US" b="1" dirty="0" smtClean="0">
                <a:solidFill>
                  <a:srgbClr val="339933"/>
                </a:solidFill>
              </a:rPr>
              <a:t>Project Reassessment (if costs and/or capabilities change substantively)</a:t>
            </a:r>
            <a:endParaRPr lang="en-US" b="1" dirty="0">
              <a:solidFill>
                <a:srgbClr val="339933"/>
              </a:solidFill>
            </a:endParaRPr>
          </a:p>
          <a:p>
            <a:pPr marL="742950" lvl="1" indent="-285750">
              <a:buFont typeface="Arial" panose="020B0604020202020204" pitchFamily="34" charset="0"/>
              <a:buChar char="•"/>
            </a:pPr>
            <a:endParaRPr lang="en-US" sz="1600" b="1" dirty="0" smtClean="0">
              <a:solidFill>
                <a:prstClr val="black"/>
              </a:solidFill>
            </a:endParaRPr>
          </a:p>
        </p:txBody>
      </p:sp>
      <p:sp>
        <p:nvSpPr>
          <p:cNvPr id="5" name="Date Placeholder 4"/>
          <p:cNvSpPr>
            <a:spLocks noGrp="1"/>
          </p:cNvSpPr>
          <p:nvPr>
            <p:ph type="dt" sz="half" idx="10"/>
          </p:nvPr>
        </p:nvSpPr>
        <p:spPr/>
        <p:txBody>
          <a:body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solidFill>
                  <a:prstClr val="black">
                    <a:tint val="75000"/>
                  </a:prstClr>
                </a:solidFill>
              </a:rPr>
              <a:pPr>
                <a:defRPr/>
              </a:pPr>
              <a:t>24</a:t>
            </a:fld>
            <a:endParaRPr lang="en-US" dirty="0">
              <a:solidFill>
                <a:prstClr val="black">
                  <a:tint val="75000"/>
                </a:prstClr>
              </a:solidFill>
            </a:endParaRPr>
          </a:p>
        </p:txBody>
      </p:sp>
    </p:spTree>
    <p:extLst>
      <p:ext uri="{BB962C8B-B14F-4D97-AF65-F5344CB8AC3E}">
        <p14:creationId xmlns:p14="http://schemas.microsoft.com/office/powerpoint/2010/main" val="37468159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152400"/>
            <a:ext cx="9144000" cy="955675"/>
          </a:xfrm>
        </p:spPr>
        <p:txBody>
          <a:bodyPr/>
          <a:lstStyle/>
          <a:p>
            <a:pPr eaLnBrk="1" hangingPunct="1"/>
            <a:r>
              <a:rPr lang="en-US" sz="2800" dirty="0" err="1" smtClean="0">
                <a:solidFill>
                  <a:srgbClr val="0070C0"/>
                </a:solidFill>
              </a:rPr>
              <a:t>NSPAsP</a:t>
            </a:r>
            <a:r>
              <a:rPr lang="en-US" sz="2800" dirty="0" smtClean="0">
                <a:solidFill>
                  <a:srgbClr val="0070C0"/>
                </a:solidFill>
              </a:rPr>
              <a:t> </a:t>
            </a:r>
            <a:r>
              <a:rPr lang="en-US" sz="2800" dirty="0" smtClean="0">
                <a:solidFill>
                  <a:srgbClr val="0070C0"/>
                </a:solidFill>
                <a:latin typeface="Arial" panose="020B0604020202020204" pitchFamily="34" charset="0"/>
                <a:cs typeface="Arial" panose="020B0604020202020204" pitchFamily="34" charset="0"/>
              </a:rPr>
              <a:t>Concept – Connections with P5 Report</a:t>
            </a:r>
          </a:p>
        </p:txBody>
      </p:sp>
      <p:sp>
        <p:nvSpPr>
          <p:cNvPr id="3" name="Footer Placeholder 2"/>
          <p:cNvSpPr>
            <a:spLocks noGrp="1"/>
          </p:cNvSpPr>
          <p:nvPr>
            <p:ph type="ftr" sz="quarter" idx="11"/>
          </p:nvPr>
        </p:nvSpPr>
        <p:spPr/>
        <p:txBody>
          <a:bodyPr/>
          <a:lstStyle/>
          <a:p>
            <a:pPr>
              <a:defRPr/>
            </a:pPr>
            <a:r>
              <a:rPr lang="en-US" smtClean="0">
                <a:solidFill>
                  <a:prstClr val="black">
                    <a:tint val="75000"/>
                  </a:prstClr>
                </a:solidFill>
              </a:rPr>
              <a:t>Lankford, HEPAP activities</a:t>
            </a:r>
            <a:endParaRPr lang="en-US" dirty="0">
              <a:solidFill>
                <a:prstClr val="black">
                  <a:tint val="75000"/>
                </a:prstClr>
              </a:solidFill>
            </a:endParaRPr>
          </a:p>
        </p:txBody>
      </p:sp>
      <p:sp>
        <p:nvSpPr>
          <p:cNvPr id="31749" name="TextBox 6"/>
          <p:cNvSpPr txBox="1">
            <a:spLocks noChangeArrowheads="1"/>
          </p:cNvSpPr>
          <p:nvPr/>
        </p:nvSpPr>
        <p:spPr bwMode="auto">
          <a:xfrm>
            <a:off x="152400" y="609600"/>
            <a:ext cx="8839200" cy="6363280"/>
          </a:xfrm>
          <a:prstGeom prst="rect">
            <a:avLst/>
          </a:prstGeom>
          <a:noFill/>
          <a:ln w="9525">
            <a:noFill/>
            <a:miter lim="800000"/>
            <a:headEnd/>
            <a:tailEnd/>
          </a:ln>
        </p:spPr>
        <p:txBody>
          <a:bodyPr wrap="square">
            <a:spAutoFit/>
          </a:bodyPr>
          <a:lstStyle/>
          <a:p>
            <a:pPr marL="800100" indent="-800100"/>
            <a:r>
              <a:rPr lang="en-US" b="1" dirty="0" smtClean="0">
                <a:solidFill>
                  <a:srgbClr val="339933"/>
                </a:solidFill>
              </a:rPr>
              <a:t>Small Projects Portfolio</a:t>
            </a:r>
            <a:endParaRPr lang="en-US" b="1" dirty="0">
              <a:solidFill>
                <a:srgbClr val="339933"/>
              </a:solidFill>
            </a:endParaRPr>
          </a:p>
          <a:p>
            <a:pPr marL="800100" indent="-800100"/>
            <a:endParaRPr lang="en-US" sz="800" b="1" dirty="0" smtClean="0">
              <a:solidFill>
                <a:srgbClr val="339933"/>
              </a:solidFill>
            </a:endParaRPr>
          </a:p>
          <a:p>
            <a:pPr marL="800100" indent="-800100"/>
            <a:r>
              <a:rPr lang="en-US" sz="2000" b="1" dirty="0" smtClean="0">
                <a:solidFill>
                  <a:srgbClr val="339933"/>
                </a:solidFill>
              </a:rPr>
              <a:t>Short Baseline Portfolio</a:t>
            </a:r>
          </a:p>
          <a:p>
            <a:pPr marL="742950" lvl="2" indent="-282575">
              <a:spcBef>
                <a:spcPts val="300"/>
              </a:spcBef>
              <a:buFont typeface="Arial" panose="020B0604020202020204" pitchFamily="34" charset="0"/>
              <a:buChar char="•"/>
            </a:pPr>
            <a:r>
              <a:rPr lang="en-US" b="1" dirty="0">
                <a:solidFill>
                  <a:srgbClr val="C00000"/>
                </a:solidFill>
              </a:rPr>
              <a:t>P5 </a:t>
            </a:r>
            <a:r>
              <a:rPr lang="en-US" b="1" dirty="0" smtClean="0">
                <a:solidFill>
                  <a:srgbClr val="C00000"/>
                </a:solidFill>
              </a:rPr>
              <a:t>recommended:</a:t>
            </a:r>
          </a:p>
          <a:p>
            <a:pPr marL="1200150" lvl="3" indent="-282575">
              <a:spcBef>
                <a:spcPts val="300"/>
              </a:spcBef>
              <a:buFont typeface="Arial" panose="020B0604020202020204" pitchFamily="34" charset="0"/>
              <a:buChar char="•"/>
            </a:pPr>
            <a:r>
              <a:rPr lang="en-US" b="1" dirty="0" smtClean="0">
                <a:solidFill>
                  <a:prstClr val="black"/>
                </a:solidFill>
              </a:rPr>
              <a:t>Selection of a set of small-scale short-baseline experiments</a:t>
            </a:r>
          </a:p>
          <a:p>
            <a:pPr marL="1200150" lvl="3" indent="-282575">
              <a:spcBef>
                <a:spcPts val="300"/>
              </a:spcBef>
              <a:buFont typeface="Arial" panose="020B0604020202020204" pitchFamily="34" charset="0"/>
              <a:buChar char="•"/>
            </a:pPr>
            <a:r>
              <a:rPr lang="en-US" b="1" dirty="0" smtClean="0">
                <a:solidFill>
                  <a:prstClr val="black"/>
                </a:solidFill>
              </a:rPr>
              <a:t>Some of the experiments should use liquid argon</a:t>
            </a:r>
          </a:p>
          <a:p>
            <a:pPr marL="1200150" lvl="3" indent="-282575">
              <a:spcBef>
                <a:spcPts val="300"/>
              </a:spcBef>
              <a:buFont typeface="Arial" panose="020B0604020202020204" pitchFamily="34" charset="0"/>
              <a:buChar char="•"/>
            </a:pPr>
            <a:r>
              <a:rPr lang="en-US" b="1" dirty="0" smtClean="0">
                <a:solidFill>
                  <a:prstClr val="black"/>
                </a:solidFill>
              </a:rPr>
              <a:t>(implicitly) Some of these experiments be hosted at </a:t>
            </a:r>
            <a:r>
              <a:rPr lang="en-US" b="1" dirty="0" err="1" smtClean="0">
                <a:solidFill>
                  <a:prstClr val="black"/>
                </a:solidFill>
              </a:rPr>
              <a:t>Fermilab</a:t>
            </a:r>
            <a:endParaRPr lang="en-US" b="1" dirty="0" smtClean="0">
              <a:solidFill>
                <a:prstClr val="black"/>
              </a:solidFill>
            </a:endParaRPr>
          </a:p>
          <a:p>
            <a:pPr marL="742950" lvl="1" indent="-285750">
              <a:spcBef>
                <a:spcPts val="300"/>
              </a:spcBef>
              <a:buFont typeface="Arial" panose="020B0604020202020204" pitchFamily="34" charset="0"/>
              <a:buChar char="•"/>
            </a:pPr>
            <a:r>
              <a:rPr lang="en-US" b="1" dirty="0" smtClean="0">
                <a:solidFill>
                  <a:srgbClr val="C00000"/>
                </a:solidFill>
              </a:rPr>
              <a:t>P5 </a:t>
            </a:r>
            <a:r>
              <a:rPr lang="en-US" b="1" dirty="0">
                <a:solidFill>
                  <a:srgbClr val="C00000"/>
                </a:solidFill>
              </a:rPr>
              <a:t>did not want to preclude either some of these experiments not using </a:t>
            </a:r>
            <a:r>
              <a:rPr lang="en-US" b="1" dirty="0" err="1">
                <a:solidFill>
                  <a:srgbClr val="C00000"/>
                </a:solidFill>
              </a:rPr>
              <a:t>LAr</a:t>
            </a:r>
            <a:r>
              <a:rPr lang="en-US" b="1" dirty="0">
                <a:solidFill>
                  <a:srgbClr val="C00000"/>
                </a:solidFill>
              </a:rPr>
              <a:t> or some of these experiments being sited elsewhere than </a:t>
            </a:r>
            <a:r>
              <a:rPr lang="en-US" b="1" dirty="0" err="1">
                <a:solidFill>
                  <a:srgbClr val="C00000"/>
                </a:solidFill>
              </a:rPr>
              <a:t>Fermilab</a:t>
            </a:r>
            <a:r>
              <a:rPr lang="en-US" b="1" dirty="0" smtClean="0">
                <a:solidFill>
                  <a:srgbClr val="C00000"/>
                </a:solidFill>
              </a:rPr>
              <a:t>.</a:t>
            </a:r>
          </a:p>
          <a:p>
            <a:pPr marL="1200150" lvl="2" indent="-285750">
              <a:spcBef>
                <a:spcPts val="300"/>
              </a:spcBef>
              <a:buFont typeface="Arial" panose="020B0604020202020204" pitchFamily="34" charset="0"/>
              <a:buChar char="•"/>
            </a:pPr>
            <a:r>
              <a:rPr lang="en-US" b="1" dirty="0">
                <a:solidFill>
                  <a:prstClr val="black"/>
                </a:solidFill>
              </a:rPr>
              <a:t>It enunciated possibilities for experiments with neutrinos from radioactive sources, beams, or nuclear reactors</a:t>
            </a:r>
            <a:r>
              <a:rPr lang="en-US" b="1" dirty="0" smtClean="0">
                <a:solidFill>
                  <a:prstClr val="black"/>
                </a:solidFill>
              </a:rPr>
              <a:t>.</a:t>
            </a:r>
          </a:p>
          <a:p>
            <a:pPr marL="742950" lvl="1" indent="-285750">
              <a:spcBef>
                <a:spcPts val="300"/>
              </a:spcBef>
              <a:buFont typeface="Arial" panose="020B0604020202020204" pitchFamily="34" charset="0"/>
              <a:buChar char="•"/>
            </a:pPr>
            <a:r>
              <a:rPr lang="en-US" b="1" dirty="0" smtClean="0">
                <a:solidFill>
                  <a:srgbClr val="C00000"/>
                </a:solidFill>
              </a:rPr>
              <a:t>Short-baseline experiments need selection as part of a coherent national program</a:t>
            </a:r>
            <a:endParaRPr lang="en-US" b="1" dirty="0">
              <a:solidFill>
                <a:srgbClr val="C00000"/>
              </a:solidFill>
            </a:endParaRPr>
          </a:p>
          <a:p>
            <a:pPr marL="742950" lvl="2" indent="-282575">
              <a:spcBef>
                <a:spcPts val="300"/>
              </a:spcBef>
              <a:buFont typeface="Arial" panose="020B0604020202020204" pitchFamily="34" charset="0"/>
              <a:buChar char="•"/>
            </a:pPr>
            <a:r>
              <a:rPr lang="en-US" sz="1600" dirty="0" smtClean="0">
                <a:solidFill>
                  <a:prstClr val="black"/>
                </a:solidFill>
              </a:rPr>
              <a:t>Pertinent recommendations:</a:t>
            </a:r>
          </a:p>
          <a:p>
            <a:pPr marL="1200150" lvl="3" indent="-282575">
              <a:spcBef>
                <a:spcPts val="300"/>
              </a:spcBef>
              <a:buFont typeface="Arial" panose="020B0604020202020204" pitchFamily="34" charset="0"/>
              <a:buChar char="•"/>
            </a:pPr>
            <a:r>
              <a:rPr lang="en-US" sz="1600" i="1" dirty="0" smtClean="0">
                <a:solidFill>
                  <a:prstClr val="black"/>
                </a:solidFill>
                <a:latin typeface="Calibri"/>
              </a:rPr>
              <a:t>Recommendation 12: In collaboration with international partners, develop a coherent short- and long-baseline neutrino program hosted at </a:t>
            </a:r>
            <a:r>
              <a:rPr lang="en-US" sz="1600" i="1" dirty="0" err="1" smtClean="0">
                <a:solidFill>
                  <a:prstClr val="black"/>
                </a:solidFill>
                <a:latin typeface="Calibri"/>
              </a:rPr>
              <a:t>Fermilab</a:t>
            </a:r>
            <a:r>
              <a:rPr lang="en-US" sz="1600" i="1" dirty="0" smtClean="0">
                <a:solidFill>
                  <a:prstClr val="black"/>
                </a:solidFill>
                <a:latin typeface="Calibri"/>
              </a:rPr>
              <a:t>.</a:t>
            </a:r>
          </a:p>
          <a:p>
            <a:pPr marL="1200150" lvl="2" indent="-285750">
              <a:spcBef>
                <a:spcPts val="300"/>
              </a:spcBef>
              <a:buFont typeface="Arial" panose="020B0604020202020204" pitchFamily="34" charset="0"/>
              <a:buChar char="•"/>
            </a:pPr>
            <a:r>
              <a:rPr lang="en-US" sz="1600" i="1" dirty="0" smtClean="0">
                <a:solidFill>
                  <a:prstClr val="black"/>
                </a:solidFill>
                <a:latin typeface="Calibri"/>
              </a:rPr>
              <a:t>Recommendation 15: </a:t>
            </a:r>
            <a:r>
              <a:rPr lang="en-US" sz="1600" i="1" dirty="0">
                <a:solidFill>
                  <a:prstClr val="black"/>
                </a:solidFill>
                <a:latin typeface="Calibri"/>
              </a:rPr>
              <a:t>Select and perform in the short term  a set of small-scale short-baseline experiments  that can conclusively address experimental hints of physics beyond the three-neutrino paradigm. </a:t>
            </a:r>
            <a:r>
              <a:rPr lang="en-US" sz="1600" i="1" dirty="0" smtClean="0">
                <a:solidFill>
                  <a:prstClr val="black"/>
                </a:solidFill>
                <a:latin typeface="Calibri"/>
              </a:rPr>
              <a:t>Some </a:t>
            </a:r>
            <a:r>
              <a:rPr lang="en-US" sz="1600" i="1" dirty="0">
                <a:solidFill>
                  <a:prstClr val="black"/>
                </a:solidFill>
                <a:latin typeface="Calibri"/>
              </a:rPr>
              <a:t>of these experiments should use liquid argon to advance the technology and build the international community for LBNF at FNAL.</a:t>
            </a:r>
            <a:endParaRPr lang="en-US" sz="1600" i="1" dirty="0" smtClean="0">
              <a:solidFill>
                <a:prstClr val="black"/>
              </a:solidFill>
              <a:latin typeface="Calibri"/>
            </a:endParaRPr>
          </a:p>
          <a:p>
            <a:pPr marL="1200150" lvl="3" indent="-282575">
              <a:buFont typeface="Arial" panose="020B0604020202020204" pitchFamily="34" charset="0"/>
              <a:buChar char="•"/>
            </a:pPr>
            <a:endParaRPr lang="en-US" sz="800" b="1" dirty="0">
              <a:solidFill>
                <a:srgbClr val="339933"/>
              </a:solidFill>
            </a:endParaRPr>
          </a:p>
          <a:p>
            <a:pPr marL="800100" indent="-800100"/>
            <a:r>
              <a:rPr lang="en-US" b="1" dirty="0" smtClean="0">
                <a:solidFill>
                  <a:srgbClr val="339933"/>
                </a:solidFill>
              </a:rPr>
              <a:t>Project Reassessment (if costs and/or capabilities change substantively)</a:t>
            </a:r>
            <a:endParaRPr lang="en-US" b="1" dirty="0">
              <a:solidFill>
                <a:srgbClr val="339933"/>
              </a:solidFill>
            </a:endParaRPr>
          </a:p>
          <a:p>
            <a:pPr marL="742950" lvl="1" indent="-285750">
              <a:buFont typeface="Arial" panose="020B0604020202020204" pitchFamily="34" charset="0"/>
              <a:buChar char="•"/>
            </a:pPr>
            <a:endParaRPr lang="en-US" sz="1600" b="1" dirty="0" smtClean="0">
              <a:solidFill>
                <a:prstClr val="black"/>
              </a:solidFill>
            </a:endParaRPr>
          </a:p>
        </p:txBody>
      </p:sp>
      <p:sp>
        <p:nvSpPr>
          <p:cNvPr id="5" name="Date Placeholder 4"/>
          <p:cNvSpPr>
            <a:spLocks noGrp="1"/>
          </p:cNvSpPr>
          <p:nvPr>
            <p:ph type="dt" sz="half" idx="10"/>
          </p:nvPr>
        </p:nvSpPr>
        <p:spPr/>
        <p:txBody>
          <a:body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solidFill>
                  <a:prstClr val="black">
                    <a:tint val="75000"/>
                  </a:prstClr>
                </a:solidFill>
              </a:rPr>
              <a:pPr>
                <a:defRPr/>
              </a:pPr>
              <a:t>25</a:t>
            </a:fld>
            <a:endParaRPr lang="en-US" dirty="0">
              <a:solidFill>
                <a:prstClr val="black">
                  <a:tint val="75000"/>
                </a:prstClr>
              </a:solidFill>
            </a:endParaRPr>
          </a:p>
        </p:txBody>
      </p:sp>
    </p:spTree>
    <p:extLst>
      <p:ext uri="{BB962C8B-B14F-4D97-AF65-F5344CB8AC3E}">
        <p14:creationId xmlns:p14="http://schemas.microsoft.com/office/powerpoint/2010/main" val="28831034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0"/>
            <a:ext cx="9144000" cy="955675"/>
          </a:xfrm>
        </p:spPr>
        <p:txBody>
          <a:bodyPr/>
          <a:lstStyle/>
          <a:p>
            <a:pPr eaLnBrk="1" hangingPunct="1"/>
            <a:r>
              <a:rPr lang="en-US" sz="2800" dirty="0" err="1" smtClean="0">
                <a:solidFill>
                  <a:srgbClr val="0070C0"/>
                </a:solidFill>
              </a:rPr>
              <a:t>NSPAsP</a:t>
            </a:r>
            <a:r>
              <a:rPr lang="en-US" sz="2800" dirty="0" smtClean="0">
                <a:solidFill>
                  <a:srgbClr val="0070C0"/>
                </a:solidFill>
              </a:rPr>
              <a:t> </a:t>
            </a:r>
            <a:r>
              <a:rPr lang="en-US" sz="2800" dirty="0" smtClean="0">
                <a:solidFill>
                  <a:srgbClr val="0070C0"/>
                </a:solidFill>
                <a:latin typeface="Arial" panose="020B0604020202020204" pitchFamily="34" charset="0"/>
                <a:cs typeface="Arial" panose="020B0604020202020204" pitchFamily="34" charset="0"/>
              </a:rPr>
              <a:t>Concept – Connections with P5 Report</a:t>
            </a:r>
          </a:p>
        </p:txBody>
      </p:sp>
      <p:sp>
        <p:nvSpPr>
          <p:cNvPr id="3" name="Footer Placeholder 2"/>
          <p:cNvSpPr>
            <a:spLocks noGrp="1"/>
          </p:cNvSpPr>
          <p:nvPr>
            <p:ph type="ftr" sz="quarter" idx="11"/>
          </p:nvPr>
        </p:nvSpPr>
        <p:spPr/>
        <p:txBody>
          <a:bodyPr/>
          <a:lstStyle/>
          <a:p>
            <a:pPr>
              <a:defRPr/>
            </a:pPr>
            <a:r>
              <a:rPr lang="en-US" smtClean="0">
                <a:solidFill>
                  <a:prstClr val="black">
                    <a:tint val="75000"/>
                  </a:prstClr>
                </a:solidFill>
              </a:rPr>
              <a:t>Lankford, HEPAP activities</a:t>
            </a:r>
            <a:endParaRPr lang="en-US" dirty="0">
              <a:solidFill>
                <a:prstClr val="black">
                  <a:tint val="75000"/>
                </a:prstClr>
              </a:solidFill>
            </a:endParaRPr>
          </a:p>
        </p:txBody>
      </p:sp>
      <p:sp>
        <p:nvSpPr>
          <p:cNvPr id="31749" name="TextBox 6"/>
          <p:cNvSpPr txBox="1">
            <a:spLocks noChangeArrowheads="1"/>
          </p:cNvSpPr>
          <p:nvPr/>
        </p:nvSpPr>
        <p:spPr bwMode="auto">
          <a:xfrm>
            <a:off x="152400" y="979468"/>
            <a:ext cx="8839200" cy="3770263"/>
          </a:xfrm>
          <a:prstGeom prst="rect">
            <a:avLst/>
          </a:prstGeom>
          <a:noFill/>
          <a:ln w="9525">
            <a:noFill/>
            <a:miter lim="800000"/>
            <a:headEnd/>
            <a:tailEnd/>
          </a:ln>
        </p:spPr>
        <p:txBody>
          <a:bodyPr wrap="square">
            <a:spAutoFit/>
          </a:bodyPr>
          <a:lstStyle/>
          <a:p>
            <a:pPr marL="800100" indent="-800100"/>
            <a:r>
              <a:rPr lang="en-US" b="1" dirty="0" smtClean="0">
                <a:solidFill>
                  <a:srgbClr val="339933"/>
                </a:solidFill>
              </a:rPr>
              <a:t>Small Projects Portfolio</a:t>
            </a:r>
          </a:p>
          <a:p>
            <a:pPr marL="800100" indent="-800100"/>
            <a:endParaRPr lang="en-US" b="1" dirty="0">
              <a:solidFill>
                <a:srgbClr val="339933"/>
              </a:solidFill>
            </a:endParaRPr>
          </a:p>
          <a:p>
            <a:pPr marL="800100" indent="-800100"/>
            <a:r>
              <a:rPr lang="en-US" b="1" dirty="0" smtClean="0">
                <a:solidFill>
                  <a:srgbClr val="339933"/>
                </a:solidFill>
              </a:rPr>
              <a:t>Short Baseline Portfolio</a:t>
            </a:r>
          </a:p>
          <a:p>
            <a:pPr marL="800100" indent="-800100"/>
            <a:endParaRPr lang="en-US" b="1" dirty="0" smtClean="0">
              <a:solidFill>
                <a:srgbClr val="339933"/>
              </a:solidFill>
            </a:endParaRPr>
          </a:p>
          <a:p>
            <a:pPr marL="800100" indent="-800100"/>
            <a:r>
              <a:rPr lang="en-US" sz="2000" b="1" dirty="0" smtClean="0">
                <a:solidFill>
                  <a:srgbClr val="339933"/>
                </a:solidFill>
              </a:rPr>
              <a:t>Project Reassessment</a:t>
            </a:r>
          </a:p>
          <a:p>
            <a:pPr marL="742950" lvl="1" indent="-285750">
              <a:spcBef>
                <a:spcPts val="600"/>
              </a:spcBef>
              <a:buFont typeface="Arial" panose="020B0604020202020204" pitchFamily="34" charset="0"/>
              <a:buChar char="•"/>
            </a:pPr>
            <a:r>
              <a:rPr lang="en-US" b="1" dirty="0" smtClean="0">
                <a:solidFill>
                  <a:srgbClr val="C00000"/>
                </a:solidFill>
              </a:rPr>
              <a:t>P5 recommended reassessment of project priority if costs and/or capabilities change substantively.</a:t>
            </a:r>
          </a:p>
          <a:p>
            <a:pPr marL="1200150" lvl="2" indent="-285750">
              <a:spcBef>
                <a:spcPts val="600"/>
              </a:spcBef>
              <a:buFont typeface="Arial" panose="020B0604020202020204" pitchFamily="34" charset="0"/>
              <a:buChar char="•"/>
            </a:pPr>
            <a:r>
              <a:rPr lang="en-US" b="1" dirty="0" smtClean="0">
                <a:solidFill>
                  <a:prstClr val="black"/>
                </a:solidFill>
              </a:rPr>
              <a:t>In particular for continuing compatibility with the P5 strategic plan</a:t>
            </a:r>
          </a:p>
          <a:p>
            <a:pPr marL="1200150" lvl="2" indent="-285750">
              <a:spcBef>
                <a:spcPts val="600"/>
              </a:spcBef>
              <a:buFont typeface="Arial" panose="020B0604020202020204" pitchFamily="34" charset="0"/>
              <a:buChar char="•"/>
            </a:pPr>
            <a:r>
              <a:rPr lang="en-US" b="1" dirty="0" smtClean="0">
                <a:solidFill>
                  <a:prstClr val="black"/>
                </a:solidFill>
              </a:rPr>
              <a:t>P5 did not recommend a specific mechanism.</a:t>
            </a:r>
          </a:p>
          <a:p>
            <a:pPr marL="2114550" lvl="4" indent="-285750">
              <a:spcBef>
                <a:spcPts val="600"/>
              </a:spcBef>
              <a:buFont typeface="Arial" panose="020B0604020202020204" pitchFamily="34" charset="0"/>
              <a:buChar char="•"/>
            </a:pPr>
            <a:r>
              <a:rPr lang="en-US" sz="1600" i="1" dirty="0" smtClean="0">
                <a:solidFill>
                  <a:prstClr val="black"/>
                </a:solidFill>
                <a:latin typeface="Calibri"/>
              </a:rPr>
              <a:t>Recommendation 3:  Develop a mechanism to reassess the </a:t>
            </a:r>
            <a:r>
              <a:rPr lang="en-US" sz="1600" i="1" dirty="0">
                <a:solidFill>
                  <a:prstClr val="black"/>
                </a:solidFill>
                <a:latin typeface="Calibri"/>
              </a:rPr>
              <a:t>project priority </a:t>
            </a:r>
            <a:r>
              <a:rPr lang="en-US" sz="1600" i="1" dirty="0" smtClean="0">
                <a:solidFill>
                  <a:prstClr val="black"/>
                </a:solidFill>
                <a:latin typeface="Calibri"/>
              </a:rPr>
              <a:t>at critical decision stages if </a:t>
            </a:r>
            <a:r>
              <a:rPr lang="en-US" sz="1600" i="1" dirty="0">
                <a:solidFill>
                  <a:prstClr val="black"/>
                </a:solidFill>
                <a:latin typeface="Calibri"/>
              </a:rPr>
              <a:t>costs and/or capabilities change substantively.</a:t>
            </a:r>
            <a:endParaRPr lang="en-US" sz="1600" i="1" dirty="0" smtClean="0">
              <a:solidFill>
                <a:prstClr val="black"/>
              </a:solidFill>
              <a:latin typeface="Calibri"/>
            </a:endParaRPr>
          </a:p>
          <a:p>
            <a:pPr marL="742950" lvl="1" indent="-285750">
              <a:spcBef>
                <a:spcPts val="600"/>
              </a:spcBef>
              <a:buFont typeface="Arial" panose="020B0604020202020204" pitchFamily="34" charset="0"/>
              <a:buChar char="•"/>
            </a:pPr>
            <a:r>
              <a:rPr lang="en-US" b="1" dirty="0" smtClean="0">
                <a:solidFill>
                  <a:prstClr val="black"/>
                </a:solidFill>
              </a:rPr>
              <a:t>This issue was also raised by the HEPAP </a:t>
            </a:r>
            <a:r>
              <a:rPr lang="en-US" b="1" dirty="0" err="1" smtClean="0">
                <a:solidFill>
                  <a:prstClr val="black"/>
                </a:solidFill>
              </a:rPr>
              <a:t>CoV</a:t>
            </a:r>
            <a:r>
              <a:rPr lang="en-US" b="1" dirty="0" smtClean="0">
                <a:solidFill>
                  <a:prstClr val="black"/>
                </a:solidFill>
              </a:rPr>
              <a:t> for DOE HEP.</a:t>
            </a:r>
          </a:p>
        </p:txBody>
      </p:sp>
      <p:sp>
        <p:nvSpPr>
          <p:cNvPr id="5" name="Date Placeholder 4"/>
          <p:cNvSpPr>
            <a:spLocks noGrp="1"/>
          </p:cNvSpPr>
          <p:nvPr>
            <p:ph type="dt" sz="half" idx="10"/>
          </p:nvPr>
        </p:nvSpPr>
        <p:spPr/>
        <p:txBody>
          <a:body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solidFill>
                  <a:prstClr val="black">
                    <a:tint val="75000"/>
                  </a:prstClr>
                </a:solidFill>
              </a:rPr>
              <a:pPr>
                <a:defRPr/>
              </a:pPr>
              <a:t>26</a:t>
            </a:fld>
            <a:endParaRPr lang="en-US" dirty="0">
              <a:solidFill>
                <a:prstClr val="black">
                  <a:tint val="75000"/>
                </a:prstClr>
              </a:solidFill>
            </a:endParaRPr>
          </a:p>
        </p:txBody>
      </p:sp>
    </p:spTree>
    <p:extLst>
      <p:ext uri="{BB962C8B-B14F-4D97-AF65-F5344CB8AC3E}">
        <p14:creationId xmlns:p14="http://schemas.microsoft.com/office/powerpoint/2010/main" val="10323106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0"/>
            <a:ext cx="9144000" cy="955675"/>
          </a:xfrm>
        </p:spPr>
        <p:txBody>
          <a:bodyPr/>
          <a:lstStyle/>
          <a:p>
            <a:pPr eaLnBrk="1" hangingPunct="1"/>
            <a:r>
              <a:rPr lang="en-US" sz="2800" dirty="0" err="1" smtClean="0">
                <a:solidFill>
                  <a:srgbClr val="0070C0"/>
                </a:solidFill>
              </a:rPr>
              <a:t>NSPAsP</a:t>
            </a:r>
            <a:r>
              <a:rPr lang="en-US" sz="2800" dirty="0" smtClean="0">
                <a:solidFill>
                  <a:srgbClr val="0070C0"/>
                </a:solidFill>
              </a:rPr>
              <a:t> </a:t>
            </a:r>
            <a:r>
              <a:rPr lang="en-US" sz="2800" dirty="0" smtClean="0">
                <a:solidFill>
                  <a:srgbClr val="0070C0"/>
                </a:solidFill>
                <a:latin typeface="Arial" panose="020B0604020202020204" pitchFamily="34" charset="0"/>
                <a:cs typeface="Arial" panose="020B0604020202020204" pitchFamily="34" charset="0"/>
              </a:rPr>
              <a:t>Concept – Connections with P5 Report</a:t>
            </a:r>
          </a:p>
        </p:txBody>
      </p:sp>
      <p:sp>
        <p:nvSpPr>
          <p:cNvPr id="3" name="Footer Placeholder 2"/>
          <p:cNvSpPr>
            <a:spLocks noGrp="1"/>
          </p:cNvSpPr>
          <p:nvPr>
            <p:ph type="ftr" sz="quarter" idx="11"/>
          </p:nvPr>
        </p:nvSpPr>
        <p:spPr/>
        <p:txBody>
          <a:bodyPr/>
          <a:lstStyle/>
          <a:p>
            <a:pPr>
              <a:defRPr/>
            </a:pPr>
            <a:r>
              <a:rPr lang="en-US" smtClean="0">
                <a:solidFill>
                  <a:prstClr val="black">
                    <a:tint val="75000"/>
                  </a:prstClr>
                </a:solidFill>
              </a:rPr>
              <a:t>Lankford, HEPAP activities</a:t>
            </a:r>
            <a:endParaRPr lang="en-US" dirty="0">
              <a:solidFill>
                <a:prstClr val="black">
                  <a:tint val="75000"/>
                </a:prstClr>
              </a:solidFill>
            </a:endParaRPr>
          </a:p>
        </p:txBody>
      </p:sp>
      <p:sp>
        <p:nvSpPr>
          <p:cNvPr id="31749" name="TextBox 6"/>
          <p:cNvSpPr txBox="1">
            <a:spLocks noChangeArrowheads="1"/>
          </p:cNvSpPr>
          <p:nvPr/>
        </p:nvSpPr>
        <p:spPr bwMode="auto">
          <a:xfrm>
            <a:off x="152400" y="979468"/>
            <a:ext cx="8839200" cy="2708434"/>
          </a:xfrm>
          <a:prstGeom prst="rect">
            <a:avLst/>
          </a:prstGeom>
          <a:noFill/>
          <a:ln w="9525">
            <a:noFill/>
            <a:miter lim="800000"/>
            <a:headEnd/>
            <a:tailEnd/>
          </a:ln>
        </p:spPr>
        <p:txBody>
          <a:bodyPr wrap="square">
            <a:spAutoFit/>
          </a:bodyPr>
          <a:lstStyle/>
          <a:p>
            <a:pPr marL="800100" indent="-800100"/>
            <a:r>
              <a:rPr lang="en-US" sz="2000" b="1" dirty="0" smtClean="0">
                <a:solidFill>
                  <a:srgbClr val="339933"/>
                </a:solidFill>
              </a:rPr>
              <a:t>Small Projects Portfolio</a:t>
            </a:r>
          </a:p>
          <a:p>
            <a:pPr marL="800100" indent="-800100"/>
            <a:endParaRPr lang="en-US" b="1" dirty="0">
              <a:solidFill>
                <a:srgbClr val="339933"/>
              </a:solidFill>
            </a:endParaRPr>
          </a:p>
          <a:p>
            <a:pPr marL="800100" indent="-800100"/>
            <a:r>
              <a:rPr lang="en-US" sz="2000" b="1" dirty="0" smtClean="0">
                <a:solidFill>
                  <a:srgbClr val="339933"/>
                </a:solidFill>
              </a:rPr>
              <a:t>Short Baseline Portfolio</a:t>
            </a:r>
          </a:p>
          <a:p>
            <a:pPr marL="800100" indent="-800100"/>
            <a:endParaRPr lang="en-US" b="1" dirty="0" smtClean="0">
              <a:solidFill>
                <a:srgbClr val="339933"/>
              </a:solidFill>
            </a:endParaRPr>
          </a:p>
          <a:p>
            <a:pPr marL="800100" indent="-800100"/>
            <a:r>
              <a:rPr lang="en-US" sz="2000" b="1" dirty="0" smtClean="0">
                <a:solidFill>
                  <a:srgbClr val="339933"/>
                </a:solidFill>
              </a:rPr>
              <a:t>Project Reassessment </a:t>
            </a:r>
            <a:r>
              <a:rPr lang="en-US" b="1" dirty="0" smtClean="0">
                <a:solidFill>
                  <a:srgbClr val="339933"/>
                </a:solidFill>
              </a:rPr>
              <a:t>(if costs and/or capabilities change substantively)</a:t>
            </a:r>
          </a:p>
          <a:p>
            <a:pPr marL="800100" indent="-800100"/>
            <a:endParaRPr lang="en-US" b="1" dirty="0">
              <a:solidFill>
                <a:srgbClr val="339933"/>
              </a:solidFill>
            </a:endParaRPr>
          </a:p>
          <a:p>
            <a:pPr marL="3175" indent="-3175"/>
            <a:r>
              <a:rPr lang="en-US" sz="2000" b="1" dirty="0" smtClean="0">
                <a:solidFill>
                  <a:prstClr val="black"/>
                </a:solidFill>
              </a:rPr>
              <a:t>HEPAP </a:t>
            </a:r>
            <a:r>
              <a:rPr lang="en-US" sz="2000" b="1" dirty="0" err="1" smtClean="0">
                <a:solidFill>
                  <a:prstClr val="black"/>
                </a:solidFill>
              </a:rPr>
              <a:t>CoV</a:t>
            </a:r>
            <a:r>
              <a:rPr lang="en-US" sz="2000" b="1" dirty="0" smtClean="0">
                <a:solidFill>
                  <a:prstClr val="black"/>
                </a:solidFill>
              </a:rPr>
              <a:t> for also commented on having a more transparent / routine review process for new projects.</a:t>
            </a:r>
            <a:endParaRPr lang="en-US" sz="2000" b="1" dirty="0">
              <a:solidFill>
                <a:prstClr val="black"/>
              </a:solidFill>
            </a:endParaRPr>
          </a:p>
          <a:p>
            <a:pPr marL="742950" lvl="1" indent="-285750">
              <a:buFont typeface="Arial" panose="020B0604020202020204" pitchFamily="34" charset="0"/>
              <a:buChar char="•"/>
            </a:pPr>
            <a:endParaRPr lang="en-US" sz="1600" b="1" dirty="0" smtClean="0">
              <a:solidFill>
                <a:prstClr val="black"/>
              </a:solidFill>
            </a:endParaRPr>
          </a:p>
        </p:txBody>
      </p:sp>
      <p:sp>
        <p:nvSpPr>
          <p:cNvPr id="5" name="Date Placeholder 4"/>
          <p:cNvSpPr>
            <a:spLocks noGrp="1"/>
          </p:cNvSpPr>
          <p:nvPr>
            <p:ph type="dt" sz="half" idx="10"/>
          </p:nvPr>
        </p:nvSpPr>
        <p:spPr/>
        <p:txBody>
          <a:body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solidFill>
                  <a:prstClr val="black">
                    <a:tint val="75000"/>
                  </a:prstClr>
                </a:solidFill>
              </a:rPr>
              <a:pPr>
                <a:defRPr/>
              </a:pPr>
              <a:t>27</a:t>
            </a:fld>
            <a:endParaRPr lang="en-US" dirty="0">
              <a:solidFill>
                <a:prstClr val="black">
                  <a:tint val="75000"/>
                </a:prstClr>
              </a:solidFill>
            </a:endParaRPr>
          </a:p>
        </p:txBody>
      </p:sp>
    </p:spTree>
    <p:extLst>
      <p:ext uri="{BB962C8B-B14F-4D97-AF65-F5344CB8AC3E}">
        <p14:creationId xmlns:p14="http://schemas.microsoft.com/office/powerpoint/2010/main" val="17882310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0"/>
            <a:ext cx="9144000" cy="955675"/>
          </a:xfrm>
        </p:spPr>
        <p:txBody>
          <a:bodyPr/>
          <a:lstStyle/>
          <a:p>
            <a:pPr eaLnBrk="1" hangingPunct="1"/>
            <a:r>
              <a:rPr lang="en-US" sz="2800" dirty="0" err="1" smtClean="0">
                <a:solidFill>
                  <a:srgbClr val="0070C0"/>
                </a:solidFill>
              </a:rPr>
              <a:t>NSPAsP</a:t>
            </a:r>
            <a:r>
              <a:rPr lang="en-US" sz="2800" dirty="0" smtClean="0">
                <a:solidFill>
                  <a:srgbClr val="0070C0"/>
                </a:solidFill>
              </a:rPr>
              <a:t> </a:t>
            </a:r>
            <a:r>
              <a:rPr lang="en-US" sz="2800" dirty="0" smtClean="0">
                <a:solidFill>
                  <a:srgbClr val="0070C0"/>
                </a:solidFill>
                <a:latin typeface="Arial" panose="020B0604020202020204" pitchFamily="34" charset="0"/>
                <a:cs typeface="Arial" panose="020B0604020202020204" pitchFamily="34" charset="0"/>
              </a:rPr>
              <a:t>Concept &amp; </a:t>
            </a:r>
            <a:r>
              <a:rPr lang="en-US" sz="2800" dirty="0" err="1" smtClean="0">
                <a:solidFill>
                  <a:srgbClr val="0070C0"/>
                </a:solidFill>
                <a:latin typeface="Arial" panose="020B0604020202020204" pitchFamily="34" charset="0"/>
                <a:cs typeface="Arial" panose="020B0604020202020204" pitchFamily="34" charset="0"/>
              </a:rPr>
              <a:t>Fermilab</a:t>
            </a:r>
            <a:r>
              <a:rPr lang="en-US" sz="2800" dirty="0" smtClean="0">
                <a:solidFill>
                  <a:srgbClr val="0070C0"/>
                </a:solidFill>
                <a:latin typeface="Arial" panose="020B0604020202020204" pitchFamily="34" charset="0"/>
                <a:cs typeface="Arial" panose="020B0604020202020204" pitchFamily="34" charset="0"/>
              </a:rPr>
              <a:t> PAC</a:t>
            </a:r>
          </a:p>
        </p:txBody>
      </p:sp>
      <p:sp>
        <p:nvSpPr>
          <p:cNvPr id="3" name="Footer Placeholder 2"/>
          <p:cNvSpPr>
            <a:spLocks noGrp="1"/>
          </p:cNvSpPr>
          <p:nvPr>
            <p:ph type="ftr" sz="quarter" idx="11"/>
          </p:nvPr>
        </p:nvSpPr>
        <p:spPr/>
        <p:txBody>
          <a:bodyPr/>
          <a:lstStyle/>
          <a:p>
            <a:pPr>
              <a:defRPr/>
            </a:pPr>
            <a:r>
              <a:rPr lang="en-US" smtClean="0">
                <a:solidFill>
                  <a:prstClr val="black">
                    <a:tint val="75000"/>
                  </a:prstClr>
                </a:solidFill>
              </a:rPr>
              <a:t>Lankford, HEPAP activities</a:t>
            </a:r>
            <a:endParaRPr lang="en-US" dirty="0">
              <a:solidFill>
                <a:prstClr val="black">
                  <a:tint val="75000"/>
                </a:prstClr>
              </a:solidFill>
            </a:endParaRPr>
          </a:p>
        </p:txBody>
      </p:sp>
      <p:sp>
        <p:nvSpPr>
          <p:cNvPr id="31749" name="TextBox 6"/>
          <p:cNvSpPr txBox="1">
            <a:spLocks noChangeArrowheads="1"/>
          </p:cNvSpPr>
          <p:nvPr/>
        </p:nvSpPr>
        <p:spPr bwMode="auto">
          <a:xfrm>
            <a:off x="152400" y="979468"/>
            <a:ext cx="8839200" cy="4524315"/>
          </a:xfrm>
          <a:prstGeom prst="rect">
            <a:avLst/>
          </a:prstGeom>
          <a:noFill/>
          <a:ln w="9525">
            <a:noFill/>
            <a:miter lim="800000"/>
            <a:headEnd/>
            <a:tailEnd/>
          </a:ln>
        </p:spPr>
        <p:txBody>
          <a:bodyPr wrap="square">
            <a:spAutoFit/>
          </a:bodyPr>
          <a:lstStyle/>
          <a:p>
            <a:pPr marL="800100" indent="-800100"/>
            <a:r>
              <a:rPr lang="en-US" b="1" dirty="0" err="1" smtClean="0">
                <a:solidFill>
                  <a:srgbClr val="C00000"/>
                </a:solidFill>
              </a:rPr>
              <a:t>NSPAsP</a:t>
            </a:r>
            <a:r>
              <a:rPr lang="en-US" b="1" dirty="0" smtClean="0">
                <a:solidFill>
                  <a:srgbClr val="C00000"/>
                </a:solidFill>
              </a:rPr>
              <a:t> would be </a:t>
            </a:r>
            <a:r>
              <a:rPr lang="en-US" b="1" u="sng" dirty="0" smtClean="0">
                <a:solidFill>
                  <a:srgbClr val="C00000"/>
                </a:solidFill>
              </a:rPr>
              <a:t>somewhat</a:t>
            </a:r>
            <a:r>
              <a:rPr lang="en-US" b="1" dirty="0">
                <a:solidFill>
                  <a:srgbClr val="C00000"/>
                </a:solidFill>
              </a:rPr>
              <a:t> </a:t>
            </a:r>
            <a:r>
              <a:rPr lang="en-US" b="1" dirty="0" smtClean="0">
                <a:solidFill>
                  <a:srgbClr val="C00000"/>
                </a:solidFill>
              </a:rPr>
              <a:t>similar to the </a:t>
            </a:r>
            <a:r>
              <a:rPr lang="en-US" b="1" dirty="0" err="1" smtClean="0">
                <a:solidFill>
                  <a:srgbClr val="C00000"/>
                </a:solidFill>
              </a:rPr>
              <a:t>Fermilab</a:t>
            </a:r>
            <a:r>
              <a:rPr lang="en-US" b="1" dirty="0" smtClean="0">
                <a:solidFill>
                  <a:srgbClr val="C00000"/>
                </a:solidFill>
              </a:rPr>
              <a:t> PAC, but at national level.</a:t>
            </a:r>
          </a:p>
          <a:p>
            <a:pPr marL="742950" indent="-282575">
              <a:spcBef>
                <a:spcPts val="600"/>
              </a:spcBef>
              <a:buFont typeface="Arial" panose="020B0604020202020204" pitchFamily="34" charset="0"/>
              <a:buChar char="•"/>
            </a:pPr>
            <a:r>
              <a:rPr lang="en-US" sz="1600" b="1" dirty="0" smtClean="0">
                <a:solidFill>
                  <a:srgbClr val="002060"/>
                </a:solidFill>
              </a:rPr>
              <a:t>What are the roles of </a:t>
            </a:r>
            <a:r>
              <a:rPr lang="en-US" sz="1600" b="1" dirty="0" err="1" smtClean="0">
                <a:solidFill>
                  <a:srgbClr val="002060"/>
                </a:solidFill>
              </a:rPr>
              <a:t>NSPAsP</a:t>
            </a:r>
            <a:r>
              <a:rPr lang="en-US" sz="1600" b="1" dirty="0" smtClean="0">
                <a:solidFill>
                  <a:srgbClr val="002060"/>
                </a:solidFill>
              </a:rPr>
              <a:t> and F-PAC in approving </a:t>
            </a:r>
            <a:r>
              <a:rPr lang="en-US" sz="1600" b="1" dirty="0" err="1" smtClean="0">
                <a:solidFill>
                  <a:srgbClr val="002060"/>
                </a:solidFill>
              </a:rPr>
              <a:t>Fermilab</a:t>
            </a:r>
            <a:r>
              <a:rPr lang="en-US" sz="1600" b="1" dirty="0" smtClean="0">
                <a:solidFill>
                  <a:srgbClr val="002060"/>
                </a:solidFill>
              </a:rPr>
              <a:t>-based projects?</a:t>
            </a:r>
          </a:p>
          <a:p>
            <a:pPr marL="742950" indent="-282575">
              <a:spcBef>
                <a:spcPts val="600"/>
              </a:spcBef>
              <a:buFont typeface="Arial" panose="020B0604020202020204" pitchFamily="34" charset="0"/>
              <a:buChar char="•"/>
            </a:pPr>
            <a:r>
              <a:rPr lang="en-US" sz="1600" b="1" dirty="0" smtClean="0">
                <a:solidFill>
                  <a:srgbClr val="002060"/>
                </a:solidFill>
              </a:rPr>
              <a:t>How would redundancy and delays in reviews be avoided?</a:t>
            </a:r>
          </a:p>
          <a:p>
            <a:pPr marL="742950" lvl="1" indent="-282575">
              <a:spcBef>
                <a:spcPts val="600"/>
              </a:spcBef>
              <a:buFont typeface="Arial" panose="020B0604020202020204" pitchFamily="34" charset="0"/>
              <a:buChar char="•"/>
            </a:pPr>
            <a:r>
              <a:rPr lang="en-US" sz="1600" b="1" dirty="0" smtClean="0">
                <a:solidFill>
                  <a:srgbClr val="002060"/>
                </a:solidFill>
              </a:rPr>
              <a:t>How can </a:t>
            </a:r>
            <a:r>
              <a:rPr lang="en-US" sz="1600" b="1" dirty="0" err="1" smtClean="0">
                <a:solidFill>
                  <a:srgbClr val="002060"/>
                </a:solidFill>
              </a:rPr>
              <a:t>NSPAsP</a:t>
            </a:r>
            <a:r>
              <a:rPr lang="en-US" sz="1600" b="1" dirty="0" smtClean="0">
                <a:solidFill>
                  <a:srgbClr val="002060"/>
                </a:solidFill>
              </a:rPr>
              <a:t> and F-PAC will </a:t>
            </a:r>
            <a:r>
              <a:rPr lang="en-US" sz="1600" b="1" dirty="0">
                <a:solidFill>
                  <a:srgbClr val="002060"/>
                </a:solidFill>
              </a:rPr>
              <a:t>work in concert </a:t>
            </a:r>
            <a:r>
              <a:rPr lang="en-US" sz="1600" b="1" dirty="0" smtClean="0">
                <a:solidFill>
                  <a:srgbClr val="002060"/>
                </a:solidFill>
              </a:rPr>
              <a:t>with one another?</a:t>
            </a:r>
            <a:endParaRPr lang="en-US" sz="1600" b="1" dirty="0">
              <a:solidFill>
                <a:srgbClr val="002060"/>
              </a:solidFill>
            </a:endParaRPr>
          </a:p>
          <a:p>
            <a:pPr marL="742950" indent="-282575">
              <a:buFont typeface="Arial" panose="020B0604020202020204" pitchFamily="34" charset="0"/>
              <a:buChar char="•"/>
            </a:pPr>
            <a:endParaRPr lang="en-US" b="1" dirty="0" smtClean="0">
              <a:solidFill>
                <a:srgbClr val="339933"/>
              </a:solidFill>
            </a:endParaRPr>
          </a:p>
          <a:p>
            <a:pPr marL="742950" indent="-282575">
              <a:buFont typeface="Arial" panose="020B0604020202020204" pitchFamily="34" charset="0"/>
              <a:buChar char="•"/>
            </a:pPr>
            <a:endParaRPr lang="en-US" b="1" dirty="0">
              <a:solidFill>
                <a:srgbClr val="339933"/>
              </a:solidFill>
            </a:endParaRPr>
          </a:p>
          <a:p>
            <a:r>
              <a:rPr lang="en-US" b="1" dirty="0" err="1" smtClean="0">
                <a:solidFill>
                  <a:srgbClr val="C00000"/>
                </a:solidFill>
              </a:rPr>
              <a:t>NSPAsP</a:t>
            </a:r>
            <a:r>
              <a:rPr lang="en-US" b="1" dirty="0" smtClean="0">
                <a:solidFill>
                  <a:srgbClr val="C00000"/>
                </a:solidFill>
              </a:rPr>
              <a:t> concept was presented &amp; discussed with F-PAC in July.</a:t>
            </a:r>
          </a:p>
          <a:p>
            <a:pPr marL="742950" lvl="1" indent="-285750">
              <a:buFont typeface="Arial" panose="020B0604020202020204" pitchFamily="34" charset="0"/>
              <a:buChar char="•"/>
            </a:pPr>
            <a:r>
              <a:rPr lang="en-US" b="1" dirty="0" smtClean="0">
                <a:solidFill>
                  <a:srgbClr val="C0504D">
                    <a:lumMod val="50000"/>
                  </a:srgbClr>
                </a:solidFill>
              </a:rPr>
              <a:t>It was presented that interplay with F-PAC needs better definition and discussion was invited.</a:t>
            </a:r>
          </a:p>
          <a:p>
            <a:pPr marL="800100" indent="-800100"/>
            <a:endParaRPr lang="en-US" b="1" dirty="0">
              <a:solidFill>
                <a:srgbClr val="339933"/>
              </a:solidFill>
            </a:endParaRPr>
          </a:p>
          <a:p>
            <a:r>
              <a:rPr lang="en-US" b="1" dirty="0" smtClean="0">
                <a:solidFill>
                  <a:prstClr val="black"/>
                </a:solidFill>
              </a:rPr>
              <a:t>F-PAC </a:t>
            </a:r>
            <a:r>
              <a:rPr lang="en-US" b="1" dirty="0">
                <a:solidFill>
                  <a:prstClr val="black"/>
                </a:solidFill>
              </a:rPr>
              <a:t>reported: “</a:t>
            </a:r>
            <a:r>
              <a:rPr lang="en-US" b="1" i="1" dirty="0">
                <a:solidFill>
                  <a:prstClr val="black"/>
                </a:solidFill>
              </a:rPr>
              <a:t>The PAC is very concerned that, in the case of "normal-course" review of experiments hosted at </a:t>
            </a:r>
            <a:r>
              <a:rPr lang="en-US" b="1" i="1" dirty="0" err="1">
                <a:solidFill>
                  <a:prstClr val="black"/>
                </a:solidFill>
              </a:rPr>
              <a:t>Fermilab</a:t>
            </a:r>
            <a:r>
              <a:rPr lang="en-US" b="1" i="1" dirty="0">
                <a:solidFill>
                  <a:prstClr val="black"/>
                </a:solidFill>
              </a:rPr>
              <a:t>, the relationship between a </a:t>
            </a:r>
            <a:r>
              <a:rPr lang="en-US" b="1" i="1" dirty="0" err="1">
                <a:solidFill>
                  <a:prstClr val="black"/>
                </a:solidFill>
              </a:rPr>
              <a:t>NSPAsP</a:t>
            </a:r>
            <a:r>
              <a:rPr lang="en-US" b="1" i="1" dirty="0">
                <a:solidFill>
                  <a:prstClr val="black"/>
                </a:solidFill>
              </a:rPr>
              <a:t> and the </a:t>
            </a:r>
            <a:r>
              <a:rPr lang="en-US" b="1" i="1" dirty="0" err="1">
                <a:solidFill>
                  <a:prstClr val="black"/>
                </a:solidFill>
              </a:rPr>
              <a:t>Fermilab</a:t>
            </a:r>
            <a:r>
              <a:rPr lang="en-US" b="1" i="1" dirty="0">
                <a:solidFill>
                  <a:prstClr val="black"/>
                </a:solidFill>
              </a:rPr>
              <a:t> PAC is not clear and could be potentially redundant and damaging, adding another hurdle to the timely and efficient approval of worthwhile projects.”</a:t>
            </a:r>
            <a:endParaRPr lang="en-US" b="1" dirty="0">
              <a:solidFill>
                <a:prstClr val="black"/>
              </a:solidFill>
            </a:endParaRPr>
          </a:p>
          <a:p>
            <a:pPr marL="742950" lvl="1" indent="-285750">
              <a:buFont typeface="Arial" panose="020B0604020202020204" pitchFamily="34" charset="0"/>
              <a:buChar char="•"/>
            </a:pPr>
            <a:endParaRPr lang="en-US" sz="900" b="1" dirty="0">
              <a:solidFill>
                <a:prstClr val="black"/>
              </a:solidFill>
            </a:endParaRPr>
          </a:p>
        </p:txBody>
      </p:sp>
      <p:sp>
        <p:nvSpPr>
          <p:cNvPr id="5" name="Date Placeholder 4"/>
          <p:cNvSpPr>
            <a:spLocks noGrp="1"/>
          </p:cNvSpPr>
          <p:nvPr>
            <p:ph type="dt" sz="half" idx="10"/>
          </p:nvPr>
        </p:nvSpPr>
        <p:spPr/>
        <p:txBody>
          <a:body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solidFill>
                  <a:prstClr val="black">
                    <a:tint val="75000"/>
                  </a:prstClr>
                </a:solidFill>
              </a:rPr>
              <a:pPr>
                <a:defRPr/>
              </a:pPr>
              <a:t>28</a:t>
            </a:fld>
            <a:endParaRPr lang="en-US" dirty="0">
              <a:solidFill>
                <a:prstClr val="black">
                  <a:tint val="75000"/>
                </a:prstClr>
              </a:solidFill>
            </a:endParaRPr>
          </a:p>
        </p:txBody>
      </p:sp>
    </p:spTree>
    <p:extLst>
      <p:ext uri="{BB962C8B-B14F-4D97-AF65-F5344CB8AC3E}">
        <p14:creationId xmlns:p14="http://schemas.microsoft.com/office/powerpoint/2010/main" val="20790715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0"/>
            <a:ext cx="9144000" cy="955675"/>
          </a:xfrm>
        </p:spPr>
        <p:txBody>
          <a:bodyPr/>
          <a:lstStyle/>
          <a:p>
            <a:pPr eaLnBrk="1" hangingPunct="1"/>
            <a:r>
              <a:rPr lang="en-US" sz="2800" dirty="0" err="1" smtClean="0">
                <a:solidFill>
                  <a:srgbClr val="0070C0"/>
                </a:solidFill>
              </a:rPr>
              <a:t>NSPAsP</a:t>
            </a:r>
            <a:r>
              <a:rPr lang="en-US" sz="2800" dirty="0" smtClean="0">
                <a:solidFill>
                  <a:srgbClr val="0070C0"/>
                </a:solidFill>
              </a:rPr>
              <a:t> </a:t>
            </a:r>
            <a:r>
              <a:rPr lang="en-US" sz="2800" dirty="0" smtClean="0">
                <a:solidFill>
                  <a:srgbClr val="0070C0"/>
                </a:solidFill>
                <a:latin typeface="Arial" panose="020B0604020202020204" pitchFamily="34" charset="0"/>
                <a:cs typeface="Arial" panose="020B0604020202020204" pitchFamily="34" charset="0"/>
              </a:rPr>
              <a:t>Concept &amp; </a:t>
            </a:r>
            <a:r>
              <a:rPr lang="en-US" sz="2800" dirty="0" err="1" smtClean="0">
                <a:solidFill>
                  <a:srgbClr val="0070C0"/>
                </a:solidFill>
                <a:latin typeface="Arial" panose="020B0604020202020204" pitchFamily="34" charset="0"/>
                <a:cs typeface="Arial" panose="020B0604020202020204" pitchFamily="34" charset="0"/>
              </a:rPr>
              <a:t>Fermilab</a:t>
            </a:r>
            <a:r>
              <a:rPr lang="en-US" sz="2800" dirty="0" smtClean="0">
                <a:solidFill>
                  <a:srgbClr val="0070C0"/>
                </a:solidFill>
                <a:latin typeface="Arial" panose="020B0604020202020204" pitchFamily="34" charset="0"/>
                <a:cs typeface="Arial" panose="020B0604020202020204" pitchFamily="34" charset="0"/>
              </a:rPr>
              <a:t> PAC</a:t>
            </a:r>
          </a:p>
        </p:txBody>
      </p:sp>
      <p:sp>
        <p:nvSpPr>
          <p:cNvPr id="3" name="Footer Placeholder 2"/>
          <p:cNvSpPr>
            <a:spLocks noGrp="1"/>
          </p:cNvSpPr>
          <p:nvPr>
            <p:ph type="ftr" sz="quarter" idx="11"/>
          </p:nvPr>
        </p:nvSpPr>
        <p:spPr/>
        <p:txBody>
          <a:bodyPr/>
          <a:lstStyle/>
          <a:p>
            <a:pPr>
              <a:defRPr/>
            </a:pPr>
            <a:r>
              <a:rPr lang="en-US" smtClean="0">
                <a:solidFill>
                  <a:prstClr val="black">
                    <a:tint val="75000"/>
                  </a:prstClr>
                </a:solidFill>
              </a:rPr>
              <a:t>Lankford, HEPAP activities</a:t>
            </a:r>
            <a:endParaRPr lang="en-US" dirty="0">
              <a:solidFill>
                <a:prstClr val="black">
                  <a:tint val="75000"/>
                </a:prstClr>
              </a:solidFill>
            </a:endParaRPr>
          </a:p>
        </p:txBody>
      </p:sp>
      <p:sp>
        <p:nvSpPr>
          <p:cNvPr id="31749" name="TextBox 6"/>
          <p:cNvSpPr txBox="1">
            <a:spLocks noChangeArrowheads="1"/>
          </p:cNvSpPr>
          <p:nvPr/>
        </p:nvSpPr>
        <p:spPr bwMode="auto">
          <a:xfrm>
            <a:off x="152400" y="979468"/>
            <a:ext cx="8839200" cy="3939540"/>
          </a:xfrm>
          <a:prstGeom prst="rect">
            <a:avLst/>
          </a:prstGeom>
          <a:noFill/>
          <a:ln w="9525">
            <a:noFill/>
            <a:miter lim="800000"/>
            <a:headEnd/>
            <a:tailEnd/>
          </a:ln>
        </p:spPr>
        <p:txBody>
          <a:bodyPr wrap="square">
            <a:spAutoFit/>
          </a:bodyPr>
          <a:lstStyle/>
          <a:p>
            <a:pPr marL="3175" indent="-3175"/>
            <a:r>
              <a:rPr lang="en-US" b="1" dirty="0" smtClean="0">
                <a:solidFill>
                  <a:srgbClr val="339933"/>
                </a:solidFill>
              </a:rPr>
              <a:t>Without intending to make subject a major topic of HEPAP discussion today, </a:t>
            </a:r>
          </a:p>
          <a:p>
            <a:pPr marL="3175" indent="-3175"/>
            <a:r>
              <a:rPr lang="en-US" b="1" dirty="0" smtClean="0">
                <a:solidFill>
                  <a:srgbClr val="339933"/>
                </a:solidFill>
              </a:rPr>
              <a:t>let’s look at some of the similarities and differences between </a:t>
            </a:r>
            <a:r>
              <a:rPr lang="en-US" b="1" dirty="0" err="1" smtClean="0">
                <a:solidFill>
                  <a:srgbClr val="339933"/>
                </a:solidFill>
              </a:rPr>
              <a:t>NSPAsP</a:t>
            </a:r>
            <a:r>
              <a:rPr lang="en-US" b="1" dirty="0" smtClean="0">
                <a:solidFill>
                  <a:srgbClr val="339933"/>
                </a:solidFill>
              </a:rPr>
              <a:t> &amp; F-PAC.</a:t>
            </a:r>
          </a:p>
          <a:p>
            <a:pPr marL="800100" indent="-800100"/>
            <a:endParaRPr lang="en-US" b="1" dirty="0">
              <a:solidFill>
                <a:srgbClr val="339933"/>
              </a:solidFill>
            </a:endParaRPr>
          </a:p>
          <a:p>
            <a:pPr marL="800100" indent="-800100"/>
            <a:r>
              <a:rPr lang="en-US" b="1" dirty="0" smtClean="0">
                <a:solidFill>
                  <a:srgbClr val="00B050"/>
                </a:solidFill>
              </a:rPr>
              <a:t>A major similarity:</a:t>
            </a:r>
          </a:p>
          <a:p>
            <a:pPr marL="742950" lvl="1" indent="-285750">
              <a:spcBef>
                <a:spcPts val="600"/>
              </a:spcBef>
              <a:buFont typeface="Arial" panose="020B0604020202020204" pitchFamily="34" charset="0"/>
              <a:buChar char="•"/>
            </a:pPr>
            <a:r>
              <a:rPr lang="en-US" b="1" dirty="0" smtClean="0">
                <a:solidFill>
                  <a:srgbClr val="C00000"/>
                </a:solidFill>
              </a:rPr>
              <a:t>Both bodies perform scientific </a:t>
            </a:r>
            <a:r>
              <a:rPr lang="en-US" b="1" dirty="0">
                <a:solidFill>
                  <a:srgbClr val="C00000"/>
                </a:solidFill>
              </a:rPr>
              <a:t>review:</a:t>
            </a:r>
          </a:p>
          <a:p>
            <a:pPr marL="1200150" lvl="2" indent="-285750">
              <a:spcBef>
                <a:spcPts val="600"/>
              </a:spcBef>
              <a:buFont typeface="Arial" panose="020B0604020202020204" pitchFamily="34" charset="0"/>
              <a:buChar char="•"/>
            </a:pPr>
            <a:r>
              <a:rPr lang="en-US" b="1" dirty="0">
                <a:solidFill>
                  <a:srgbClr val="C00000"/>
                </a:solidFill>
              </a:rPr>
              <a:t>Usual merit review criteria</a:t>
            </a:r>
            <a:r>
              <a:rPr lang="en-US" b="1" dirty="0">
                <a:solidFill>
                  <a:prstClr val="black"/>
                </a:solidFill>
              </a:rPr>
              <a:t>, including </a:t>
            </a:r>
            <a:r>
              <a:rPr lang="en-US" b="1" i="1" dirty="0">
                <a:solidFill>
                  <a:prstClr val="black"/>
                </a:solidFill>
              </a:rPr>
              <a:t>e.g.</a:t>
            </a:r>
            <a:r>
              <a:rPr lang="en-US" b="1" dirty="0">
                <a:solidFill>
                  <a:prstClr val="black"/>
                </a:solidFill>
              </a:rPr>
              <a:t>:</a:t>
            </a:r>
          </a:p>
          <a:p>
            <a:pPr marL="1657350" lvl="3" indent="-285750">
              <a:buFont typeface="Arial" panose="020B0604020202020204" pitchFamily="34" charset="0"/>
              <a:buChar char="•"/>
            </a:pPr>
            <a:r>
              <a:rPr lang="en-US" b="1" dirty="0">
                <a:solidFill>
                  <a:prstClr val="black"/>
                </a:solidFill>
              </a:rPr>
              <a:t>significance of scientific objectives</a:t>
            </a:r>
          </a:p>
          <a:p>
            <a:pPr marL="1657350" lvl="3" indent="-285750">
              <a:buFont typeface="Arial" panose="020B0604020202020204" pitchFamily="34" charset="0"/>
              <a:buChar char="•"/>
            </a:pPr>
            <a:r>
              <a:rPr lang="en-US" b="1" dirty="0">
                <a:solidFill>
                  <a:prstClr val="black"/>
                </a:solidFill>
              </a:rPr>
              <a:t>capability to achieve scientific </a:t>
            </a:r>
            <a:r>
              <a:rPr lang="en-US" b="1" dirty="0" smtClean="0">
                <a:solidFill>
                  <a:prstClr val="black"/>
                </a:solidFill>
              </a:rPr>
              <a:t>objectives</a:t>
            </a:r>
          </a:p>
          <a:p>
            <a:pPr marL="1657350" lvl="3" indent="-285750">
              <a:buFont typeface="Arial" panose="020B0604020202020204" pitchFamily="34" charset="0"/>
              <a:buChar char="•"/>
            </a:pPr>
            <a:r>
              <a:rPr lang="en-US" b="1" dirty="0">
                <a:solidFill>
                  <a:prstClr val="black"/>
                </a:solidFill>
              </a:rPr>
              <a:t>p</a:t>
            </a:r>
            <a:r>
              <a:rPr lang="en-US" b="1" dirty="0" smtClean="0">
                <a:solidFill>
                  <a:prstClr val="black"/>
                </a:solidFill>
              </a:rPr>
              <a:t>otential to impact particle physics</a:t>
            </a:r>
            <a:endParaRPr lang="en-US" b="1" dirty="0">
              <a:solidFill>
                <a:prstClr val="black"/>
              </a:solidFill>
            </a:endParaRPr>
          </a:p>
          <a:p>
            <a:pPr marL="1200150" lvl="2" indent="-285750">
              <a:spcBef>
                <a:spcPts val="600"/>
              </a:spcBef>
              <a:buFont typeface="Arial" panose="020B0604020202020204" pitchFamily="34" charset="0"/>
              <a:buChar char="•"/>
            </a:pPr>
            <a:r>
              <a:rPr lang="en-US" b="1" dirty="0">
                <a:solidFill>
                  <a:srgbClr val="C00000"/>
                </a:solidFill>
              </a:rPr>
              <a:t>Quality of the team</a:t>
            </a:r>
          </a:p>
          <a:p>
            <a:pPr marL="1200150" lvl="2" indent="-285750">
              <a:spcBef>
                <a:spcPts val="600"/>
              </a:spcBef>
              <a:buFont typeface="Arial" panose="020B0604020202020204" pitchFamily="34" charset="0"/>
              <a:buChar char="•"/>
            </a:pPr>
            <a:r>
              <a:rPr lang="en-US" b="1" dirty="0">
                <a:solidFill>
                  <a:srgbClr val="C00000"/>
                </a:solidFill>
              </a:rPr>
              <a:t>Technical approach </a:t>
            </a:r>
          </a:p>
          <a:p>
            <a:pPr marL="1200150" lvl="2" indent="-285750">
              <a:spcBef>
                <a:spcPts val="600"/>
              </a:spcBef>
              <a:buFont typeface="Arial" panose="020B0604020202020204" pitchFamily="34" charset="0"/>
              <a:buChar char="•"/>
            </a:pPr>
            <a:r>
              <a:rPr lang="en-US" b="1" dirty="0" smtClean="0">
                <a:solidFill>
                  <a:srgbClr val="C00000"/>
                </a:solidFill>
              </a:rPr>
              <a:t>Cost range</a:t>
            </a:r>
            <a:endParaRPr lang="en-US" b="1" dirty="0">
              <a:solidFill>
                <a:srgbClr val="C00000"/>
              </a:solidFill>
            </a:endParaRPr>
          </a:p>
          <a:p>
            <a:pPr marL="742950" lvl="1" indent="-285750">
              <a:buFont typeface="Arial" panose="020B0604020202020204" pitchFamily="34" charset="0"/>
              <a:buChar char="•"/>
            </a:pPr>
            <a:endParaRPr lang="en-US" sz="900" b="1" dirty="0">
              <a:solidFill>
                <a:prstClr val="black"/>
              </a:solidFill>
            </a:endParaRPr>
          </a:p>
        </p:txBody>
      </p:sp>
      <p:sp>
        <p:nvSpPr>
          <p:cNvPr id="5" name="Date Placeholder 4"/>
          <p:cNvSpPr>
            <a:spLocks noGrp="1"/>
          </p:cNvSpPr>
          <p:nvPr>
            <p:ph type="dt" sz="half" idx="10"/>
          </p:nvPr>
        </p:nvSpPr>
        <p:spPr/>
        <p:txBody>
          <a:body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solidFill>
                  <a:prstClr val="black">
                    <a:tint val="75000"/>
                  </a:prstClr>
                </a:solidFill>
              </a:rPr>
              <a:pPr>
                <a:defRPr/>
              </a:pPr>
              <a:t>29</a:t>
            </a:fld>
            <a:endParaRPr lang="en-US" dirty="0">
              <a:solidFill>
                <a:prstClr val="black">
                  <a:tint val="75000"/>
                </a:prstClr>
              </a:solidFill>
            </a:endParaRPr>
          </a:p>
        </p:txBody>
      </p:sp>
    </p:spTree>
    <p:extLst>
      <p:ext uri="{BB962C8B-B14F-4D97-AF65-F5344CB8AC3E}">
        <p14:creationId xmlns:p14="http://schemas.microsoft.com/office/powerpoint/2010/main" val="16328825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0"/>
            <a:ext cx="9144000" cy="955675"/>
          </a:xfrm>
        </p:spPr>
        <p:txBody>
          <a:bodyPr/>
          <a:lstStyle/>
          <a:p>
            <a:pPr eaLnBrk="1" hangingPunct="1"/>
            <a:r>
              <a:rPr lang="en-US" sz="2400" i="1" dirty="0" smtClean="0">
                <a:solidFill>
                  <a:schemeClr val="bg1">
                    <a:lumMod val="50000"/>
                  </a:schemeClr>
                </a:solidFill>
              </a:rPr>
              <a:t>Conferences</a:t>
            </a:r>
            <a:r>
              <a:rPr lang="en-US" i="1" dirty="0" smtClean="0">
                <a:solidFill>
                  <a:srgbClr val="0070C0"/>
                </a:solidFill>
              </a:rPr>
              <a:t/>
            </a:r>
            <a:br>
              <a:rPr lang="en-US" i="1" dirty="0" smtClean="0">
                <a:solidFill>
                  <a:srgbClr val="0070C0"/>
                </a:solidFill>
              </a:rPr>
            </a:br>
            <a:r>
              <a:rPr lang="en-US" dirty="0" smtClean="0">
                <a:solidFill>
                  <a:srgbClr val="0070C0"/>
                </a:solidFill>
                <a:latin typeface="Arial" panose="020B0604020202020204" pitchFamily="34" charset="0"/>
                <a:cs typeface="Arial" panose="020B0604020202020204" pitchFamily="34" charset="0"/>
              </a:rPr>
              <a:t>Next steps  </a:t>
            </a:r>
            <a:r>
              <a:rPr lang="en-US" sz="2000" dirty="0" smtClean="0">
                <a:solidFill>
                  <a:srgbClr val="0070C0"/>
                </a:solidFill>
                <a:latin typeface="Arial" panose="020B0604020202020204" pitchFamily="34" charset="0"/>
                <a:cs typeface="Arial" panose="020B0604020202020204" pitchFamily="34" charset="0"/>
              </a:rPr>
              <a:t>(from Sept meeting)</a:t>
            </a:r>
            <a:endParaRPr lang="en-US" dirty="0" smtClean="0">
              <a:solidFill>
                <a:srgbClr val="0070C0"/>
              </a:solidFill>
              <a:latin typeface="Arial" panose="020B0604020202020204" pitchFamily="34" charset="0"/>
              <a:cs typeface="Arial" panose="020B0604020202020204" pitchFamily="34" charset="0"/>
            </a:endParaRPr>
          </a:p>
        </p:txBody>
      </p:sp>
      <p:sp>
        <p:nvSpPr>
          <p:cNvPr id="3" name="Footer Placeholder 2"/>
          <p:cNvSpPr>
            <a:spLocks noGrp="1"/>
          </p:cNvSpPr>
          <p:nvPr>
            <p:ph type="ftr" sz="quarter" idx="11"/>
          </p:nvPr>
        </p:nvSpPr>
        <p:spPr/>
        <p:txBody>
          <a:bodyPr/>
          <a:lstStyle/>
          <a:p>
            <a:pPr>
              <a:defRPr/>
            </a:pPr>
            <a:r>
              <a:rPr lang="en-US" smtClean="0">
                <a:solidFill>
                  <a:prstClr val="black">
                    <a:tint val="75000"/>
                  </a:prstClr>
                </a:solidFill>
              </a:rPr>
              <a:t>Lankford, HEPAP activities</a:t>
            </a:r>
            <a:endParaRPr lang="en-US" dirty="0">
              <a:solidFill>
                <a:prstClr val="black">
                  <a:tint val="75000"/>
                </a:prstClr>
              </a:solidFill>
            </a:endParaRPr>
          </a:p>
        </p:txBody>
      </p:sp>
      <p:sp>
        <p:nvSpPr>
          <p:cNvPr id="31749" name="TextBox 6"/>
          <p:cNvSpPr txBox="1">
            <a:spLocks noChangeArrowheads="1"/>
          </p:cNvSpPr>
          <p:nvPr/>
        </p:nvSpPr>
        <p:spPr bwMode="auto">
          <a:xfrm>
            <a:off x="152400" y="990600"/>
            <a:ext cx="8839200" cy="5909310"/>
          </a:xfrm>
          <a:prstGeom prst="rect">
            <a:avLst/>
          </a:prstGeom>
          <a:noFill/>
          <a:ln w="9525">
            <a:noFill/>
            <a:miter lim="800000"/>
            <a:headEnd/>
            <a:tailEnd/>
          </a:ln>
        </p:spPr>
        <p:txBody>
          <a:bodyPr wrap="square">
            <a:spAutoFit/>
          </a:bodyPr>
          <a:lstStyle/>
          <a:p>
            <a:r>
              <a:rPr lang="en-US" b="1" dirty="0" smtClean="0">
                <a:solidFill>
                  <a:schemeClr val="bg1">
                    <a:lumMod val="50000"/>
                  </a:schemeClr>
                </a:solidFill>
              </a:rPr>
              <a:t>Recap:  Addressing the subject of conferences requires community input.</a:t>
            </a:r>
          </a:p>
          <a:p>
            <a:endParaRPr lang="en-US" dirty="0" smtClean="0">
              <a:solidFill>
                <a:schemeClr val="bg1">
                  <a:lumMod val="50000"/>
                </a:schemeClr>
              </a:solidFill>
            </a:endParaRPr>
          </a:p>
          <a:p>
            <a:r>
              <a:rPr lang="en-US" b="1" dirty="0" smtClean="0">
                <a:solidFill>
                  <a:schemeClr val="bg1">
                    <a:lumMod val="50000"/>
                  </a:schemeClr>
                </a:solidFill>
              </a:rPr>
              <a:t>APS-DPF is an appropriate body to collect community input.</a:t>
            </a:r>
          </a:p>
          <a:p>
            <a:endParaRPr lang="en-US" b="1" dirty="0">
              <a:solidFill>
                <a:schemeClr val="bg1">
                  <a:lumMod val="50000"/>
                </a:schemeClr>
              </a:solidFill>
            </a:endParaRPr>
          </a:p>
          <a:p>
            <a:r>
              <a:rPr lang="en-US" b="1" dirty="0" smtClean="0">
                <a:solidFill>
                  <a:schemeClr val="bg1">
                    <a:lumMod val="50000"/>
                  </a:schemeClr>
                </a:solidFill>
              </a:rPr>
              <a:t>Ian Shipsey (DPF Chair) and I discussed this subject, </a:t>
            </a:r>
          </a:p>
          <a:p>
            <a:pPr lvl="1"/>
            <a:r>
              <a:rPr lang="en-US" b="1" dirty="0">
                <a:solidFill>
                  <a:schemeClr val="bg1">
                    <a:lumMod val="50000"/>
                  </a:schemeClr>
                </a:solidFill>
              </a:rPr>
              <a:t>a</a:t>
            </a:r>
            <a:r>
              <a:rPr lang="en-US" b="1" dirty="0" smtClean="0">
                <a:solidFill>
                  <a:schemeClr val="bg1">
                    <a:lumMod val="50000"/>
                  </a:schemeClr>
                </a:solidFill>
              </a:rPr>
              <a:t>rriving at a concept along the following lines:</a:t>
            </a:r>
          </a:p>
          <a:p>
            <a:pPr marL="1257300" lvl="2" indent="-342900">
              <a:buFont typeface="+mj-lt"/>
              <a:buAutoNum type="arabicPeriod"/>
            </a:pPr>
            <a:r>
              <a:rPr lang="en-US" b="1" dirty="0" smtClean="0">
                <a:solidFill>
                  <a:schemeClr val="bg1">
                    <a:lumMod val="50000"/>
                  </a:schemeClr>
                </a:solidFill>
              </a:rPr>
              <a:t>DPF designs and executes a survey to gather community input</a:t>
            </a:r>
          </a:p>
          <a:p>
            <a:pPr marL="1657350" lvl="3" indent="-285750">
              <a:buFont typeface="Arial" panose="020B0604020202020204" pitchFamily="34" charset="0"/>
              <a:buChar char="•"/>
            </a:pPr>
            <a:r>
              <a:rPr lang="en-US" b="1" dirty="0" smtClean="0">
                <a:solidFill>
                  <a:schemeClr val="bg1">
                    <a:lumMod val="50000"/>
                  </a:schemeClr>
                </a:solidFill>
              </a:rPr>
              <a:t>In consultation with DPB.</a:t>
            </a:r>
          </a:p>
          <a:p>
            <a:pPr marL="1257300" lvl="2" indent="-342900">
              <a:buFont typeface="+mj-lt"/>
              <a:buAutoNum type="arabicPeriod"/>
            </a:pPr>
            <a:r>
              <a:rPr lang="en-US" b="1" dirty="0" smtClean="0">
                <a:solidFill>
                  <a:schemeClr val="bg1">
                    <a:lumMod val="50000"/>
                  </a:schemeClr>
                </a:solidFill>
              </a:rPr>
              <a:t>DPF reports results of survey to HEPAP,  </a:t>
            </a:r>
          </a:p>
          <a:p>
            <a:pPr lvl="2"/>
            <a:r>
              <a:rPr lang="en-US" b="1" dirty="0">
                <a:solidFill>
                  <a:schemeClr val="bg1">
                    <a:lumMod val="50000"/>
                  </a:schemeClr>
                </a:solidFill>
              </a:rPr>
              <a:t>	</a:t>
            </a:r>
            <a:r>
              <a:rPr lang="en-US" b="1" dirty="0" smtClean="0">
                <a:solidFill>
                  <a:schemeClr val="bg1">
                    <a:lumMod val="50000"/>
                  </a:schemeClr>
                </a:solidFill>
              </a:rPr>
              <a:t>along with any conclusions.</a:t>
            </a:r>
          </a:p>
          <a:p>
            <a:pPr marL="1257300" lvl="2" indent="-342900">
              <a:buFont typeface="+mj-lt"/>
              <a:buAutoNum type="arabicPeriod" startAt="3"/>
            </a:pPr>
            <a:r>
              <a:rPr lang="en-US" b="1" dirty="0" smtClean="0">
                <a:solidFill>
                  <a:schemeClr val="bg1">
                    <a:lumMod val="50000"/>
                  </a:schemeClr>
                </a:solidFill>
              </a:rPr>
              <a:t>HEPAP discusses subject, based on findings of survey and conclusions of DPF, and then advises agencies accordingly.</a:t>
            </a:r>
          </a:p>
          <a:p>
            <a:pPr marL="1257300" lvl="2" indent="-342900">
              <a:buFont typeface="+mj-lt"/>
              <a:buAutoNum type="arabicPeriod" startAt="3"/>
            </a:pPr>
            <a:endParaRPr lang="en-US" b="1" dirty="0">
              <a:solidFill>
                <a:schemeClr val="bg1">
                  <a:lumMod val="50000"/>
                </a:schemeClr>
              </a:solidFill>
            </a:endParaRPr>
          </a:p>
          <a:p>
            <a:r>
              <a:rPr lang="en-US" b="1" dirty="0" smtClean="0">
                <a:solidFill>
                  <a:schemeClr val="bg1">
                    <a:lumMod val="50000"/>
                  </a:schemeClr>
                </a:solidFill>
              </a:rPr>
              <a:t>Ian has agreed to discuss this subject and concept with DPF </a:t>
            </a:r>
            <a:r>
              <a:rPr lang="en-US" b="1" dirty="0" err="1" smtClean="0">
                <a:solidFill>
                  <a:schemeClr val="bg1">
                    <a:lumMod val="50000"/>
                  </a:schemeClr>
                </a:solidFill>
              </a:rPr>
              <a:t>Chairline</a:t>
            </a:r>
            <a:r>
              <a:rPr lang="en-US" b="1" dirty="0" smtClean="0">
                <a:solidFill>
                  <a:schemeClr val="bg1">
                    <a:lumMod val="50000"/>
                  </a:schemeClr>
                </a:solidFill>
              </a:rPr>
              <a:t> and Executive Committee.</a:t>
            </a:r>
          </a:p>
          <a:p>
            <a:endParaRPr lang="en-US" b="1" dirty="0">
              <a:solidFill>
                <a:schemeClr val="bg1">
                  <a:lumMod val="50000"/>
                </a:schemeClr>
              </a:solidFill>
            </a:endParaRPr>
          </a:p>
          <a:p>
            <a:r>
              <a:rPr lang="en-US" sz="2400" b="1" dirty="0" smtClean="0">
                <a:solidFill>
                  <a:srgbClr val="FF0000"/>
                </a:solidFill>
              </a:rPr>
              <a:t>PLEASE SEND SUGGESTIONS REGARDING SURVEY CONTENT &amp; SURVEY USE TO IAN SHIPSEY &amp; ANDY LANKFORD.</a:t>
            </a:r>
          </a:p>
          <a:p>
            <a:endParaRPr lang="en-US" dirty="0">
              <a:solidFill>
                <a:prstClr val="black"/>
              </a:solidFill>
            </a:endParaRPr>
          </a:p>
        </p:txBody>
      </p:sp>
      <p:sp>
        <p:nvSpPr>
          <p:cNvPr id="5" name="Date Placeholder 4"/>
          <p:cNvSpPr>
            <a:spLocks noGrp="1"/>
          </p:cNvSpPr>
          <p:nvPr>
            <p:ph type="dt" sz="half" idx="10"/>
          </p:nvPr>
        </p:nvSpPr>
        <p:spPr/>
        <p:txBody>
          <a:bodyPr/>
          <a:lstStyle/>
          <a:p>
            <a:pPr>
              <a:defRPr/>
            </a:pPr>
            <a:r>
              <a:rPr lang="en-US" smtClean="0">
                <a:solidFill>
                  <a:prstClr val="black">
                    <a:tint val="75000"/>
                  </a:prstClr>
                </a:solidFill>
              </a:rPr>
              <a:t>9/29-30/2014</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solidFill>
                  <a:prstClr val="black">
                    <a:tint val="75000"/>
                  </a:prstClr>
                </a:solidFill>
              </a:rPr>
              <a:pPr>
                <a:defRPr/>
              </a:pPr>
              <a:t>3</a:t>
            </a:fld>
            <a:endParaRPr lang="en-US" dirty="0">
              <a:solidFill>
                <a:prstClr val="black">
                  <a:tint val="75000"/>
                </a:prstClr>
              </a:solidFill>
            </a:endParaRPr>
          </a:p>
        </p:txBody>
      </p:sp>
    </p:spTree>
    <p:extLst>
      <p:ext uri="{BB962C8B-B14F-4D97-AF65-F5344CB8AC3E}">
        <p14:creationId xmlns:p14="http://schemas.microsoft.com/office/powerpoint/2010/main" val="37715079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152400"/>
            <a:ext cx="9144000" cy="955675"/>
          </a:xfrm>
        </p:spPr>
        <p:txBody>
          <a:bodyPr/>
          <a:lstStyle/>
          <a:p>
            <a:pPr eaLnBrk="1" hangingPunct="1"/>
            <a:r>
              <a:rPr lang="en-US" sz="2800" dirty="0" err="1" smtClean="0">
                <a:solidFill>
                  <a:srgbClr val="0070C0"/>
                </a:solidFill>
              </a:rPr>
              <a:t>NSPAsP</a:t>
            </a:r>
            <a:r>
              <a:rPr lang="en-US" sz="2800" dirty="0" smtClean="0">
                <a:solidFill>
                  <a:srgbClr val="0070C0"/>
                </a:solidFill>
              </a:rPr>
              <a:t> </a:t>
            </a:r>
            <a:r>
              <a:rPr lang="en-US" sz="2800" dirty="0" smtClean="0">
                <a:solidFill>
                  <a:srgbClr val="0070C0"/>
                </a:solidFill>
                <a:latin typeface="Arial" panose="020B0604020202020204" pitchFamily="34" charset="0"/>
                <a:cs typeface="Arial" panose="020B0604020202020204" pitchFamily="34" charset="0"/>
              </a:rPr>
              <a:t>Concept &amp; </a:t>
            </a:r>
            <a:r>
              <a:rPr lang="en-US" sz="2800" dirty="0" err="1" smtClean="0">
                <a:solidFill>
                  <a:srgbClr val="0070C0"/>
                </a:solidFill>
                <a:latin typeface="Arial" panose="020B0604020202020204" pitchFamily="34" charset="0"/>
                <a:cs typeface="Arial" panose="020B0604020202020204" pitchFamily="34" charset="0"/>
              </a:rPr>
              <a:t>Fermilab</a:t>
            </a:r>
            <a:r>
              <a:rPr lang="en-US" sz="2800" dirty="0" smtClean="0">
                <a:solidFill>
                  <a:srgbClr val="0070C0"/>
                </a:solidFill>
                <a:latin typeface="Arial" panose="020B0604020202020204" pitchFamily="34" charset="0"/>
                <a:cs typeface="Arial" panose="020B0604020202020204" pitchFamily="34" charset="0"/>
              </a:rPr>
              <a:t> PAC</a:t>
            </a:r>
          </a:p>
        </p:txBody>
      </p:sp>
      <p:sp>
        <p:nvSpPr>
          <p:cNvPr id="3" name="Footer Placeholder 2"/>
          <p:cNvSpPr>
            <a:spLocks noGrp="1"/>
          </p:cNvSpPr>
          <p:nvPr>
            <p:ph type="ftr" sz="quarter" idx="11"/>
          </p:nvPr>
        </p:nvSpPr>
        <p:spPr/>
        <p:txBody>
          <a:bodyPr/>
          <a:lstStyle/>
          <a:p>
            <a:pPr>
              <a:defRPr/>
            </a:pPr>
            <a:r>
              <a:rPr lang="en-US" smtClean="0">
                <a:solidFill>
                  <a:prstClr val="black">
                    <a:tint val="75000"/>
                  </a:prstClr>
                </a:solidFill>
              </a:rPr>
              <a:t>Lankford, HEPAP activities</a:t>
            </a:r>
            <a:endParaRPr lang="en-US" dirty="0">
              <a:solidFill>
                <a:prstClr val="black">
                  <a:tint val="75000"/>
                </a:prstClr>
              </a:solidFill>
            </a:endParaRPr>
          </a:p>
        </p:txBody>
      </p:sp>
      <p:sp>
        <p:nvSpPr>
          <p:cNvPr id="31749" name="TextBox 6"/>
          <p:cNvSpPr txBox="1">
            <a:spLocks noChangeArrowheads="1"/>
          </p:cNvSpPr>
          <p:nvPr/>
        </p:nvSpPr>
        <p:spPr bwMode="auto">
          <a:xfrm>
            <a:off x="152400" y="457200"/>
            <a:ext cx="8839200" cy="6201698"/>
          </a:xfrm>
          <a:prstGeom prst="rect">
            <a:avLst/>
          </a:prstGeom>
          <a:noFill/>
          <a:ln w="9525">
            <a:noFill/>
            <a:miter lim="800000"/>
            <a:headEnd/>
            <a:tailEnd/>
          </a:ln>
        </p:spPr>
        <p:txBody>
          <a:bodyPr wrap="square">
            <a:spAutoFit/>
          </a:bodyPr>
          <a:lstStyle/>
          <a:p>
            <a:pPr marL="742950" lvl="1" indent="-285750">
              <a:buFont typeface="Arial" panose="020B0604020202020204" pitchFamily="34" charset="0"/>
              <a:buChar char="•"/>
            </a:pPr>
            <a:endParaRPr lang="en-US" sz="900" b="1" dirty="0">
              <a:solidFill>
                <a:prstClr val="black"/>
              </a:solidFill>
            </a:endParaRPr>
          </a:p>
          <a:p>
            <a:pPr marL="800100" indent="-800100"/>
            <a:r>
              <a:rPr lang="en-US" sz="1600" b="1" dirty="0">
                <a:solidFill>
                  <a:prstClr val="white">
                    <a:lumMod val="65000"/>
                  </a:prstClr>
                </a:solidFill>
              </a:rPr>
              <a:t>A major </a:t>
            </a:r>
            <a:r>
              <a:rPr lang="en-US" sz="1600" b="1" dirty="0" smtClean="0">
                <a:solidFill>
                  <a:prstClr val="white">
                    <a:lumMod val="65000"/>
                  </a:prstClr>
                </a:solidFill>
              </a:rPr>
              <a:t>similarity:  Both </a:t>
            </a:r>
            <a:r>
              <a:rPr lang="en-US" sz="1600" b="1" dirty="0">
                <a:solidFill>
                  <a:prstClr val="white">
                    <a:lumMod val="65000"/>
                  </a:prstClr>
                </a:solidFill>
              </a:rPr>
              <a:t>bodies perform scientific </a:t>
            </a:r>
            <a:r>
              <a:rPr lang="en-US" sz="1600" b="1" dirty="0" smtClean="0">
                <a:solidFill>
                  <a:prstClr val="white">
                    <a:lumMod val="65000"/>
                  </a:prstClr>
                </a:solidFill>
              </a:rPr>
              <a:t>review</a:t>
            </a:r>
            <a:endParaRPr lang="en-US" sz="1600" b="1" dirty="0">
              <a:solidFill>
                <a:prstClr val="white">
                  <a:lumMod val="65000"/>
                </a:prstClr>
              </a:solidFill>
            </a:endParaRPr>
          </a:p>
          <a:p>
            <a:pPr marL="800100" indent="-800100"/>
            <a:endParaRPr lang="en-US" sz="800" b="1" dirty="0" smtClean="0">
              <a:solidFill>
                <a:srgbClr val="339933"/>
              </a:solidFill>
            </a:endParaRPr>
          </a:p>
          <a:p>
            <a:pPr marL="800100" indent="-800100"/>
            <a:r>
              <a:rPr lang="en-US" sz="2000" b="1" dirty="0" smtClean="0">
                <a:solidFill>
                  <a:srgbClr val="339933"/>
                </a:solidFill>
              </a:rPr>
              <a:t>Some differences:</a:t>
            </a:r>
          </a:p>
          <a:p>
            <a:pPr marL="742950" lvl="2" indent="-285750">
              <a:buFont typeface="Arial" panose="020B0604020202020204" pitchFamily="34" charset="0"/>
              <a:buChar char="•"/>
            </a:pPr>
            <a:endParaRPr lang="en-US" sz="800" b="1" dirty="0">
              <a:solidFill>
                <a:prstClr val="black"/>
              </a:solidFill>
            </a:endParaRPr>
          </a:p>
          <a:p>
            <a:pPr marL="0" lvl="1"/>
            <a:r>
              <a:rPr lang="en-US" b="1" dirty="0" smtClean="0">
                <a:solidFill>
                  <a:prstClr val="black"/>
                </a:solidFill>
              </a:rPr>
              <a:t>F-PAC:</a:t>
            </a:r>
          </a:p>
          <a:p>
            <a:pPr marL="742950" lvl="2" indent="-285750">
              <a:buFont typeface="Arial" panose="020B0604020202020204" pitchFamily="34" charset="0"/>
              <a:buChar char="•"/>
            </a:pPr>
            <a:r>
              <a:rPr lang="en-US" b="1" dirty="0" smtClean="0">
                <a:solidFill>
                  <a:prstClr val="black"/>
                </a:solidFill>
              </a:rPr>
              <a:t>Provides ongoing review. Nurtures projects from concept to success.</a:t>
            </a:r>
          </a:p>
          <a:p>
            <a:pPr marL="742950" lvl="2" indent="-285750">
              <a:buFont typeface="Arial" panose="020B0604020202020204" pitchFamily="34" charset="0"/>
              <a:buChar char="•"/>
            </a:pPr>
            <a:r>
              <a:rPr lang="en-US" b="1" dirty="0" smtClean="0">
                <a:solidFill>
                  <a:prstClr val="black"/>
                </a:solidFill>
              </a:rPr>
              <a:t>Meets regularly (currently 2/</a:t>
            </a:r>
            <a:r>
              <a:rPr lang="en-US" b="1" dirty="0" err="1" smtClean="0">
                <a:solidFill>
                  <a:prstClr val="black"/>
                </a:solidFill>
              </a:rPr>
              <a:t>yr</a:t>
            </a:r>
            <a:r>
              <a:rPr lang="en-US" b="1" dirty="0" smtClean="0">
                <a:solidFill>
                  <a:prstClr val="black"/>
                </a:solidFill>
              </a:rPr>
              <a:t>)</a:t>
            </a:r>
          </a:p>
          <a:p>
            <a:pPr marL="742950" lvl="2" indent="-285750">
              <a:buFont typeface="Arial" panose="020B0604020202020204" pitchFamily="34" charset="0"/>
              <a:buChar char="•"/>
            </a:pPr>
            <a:r>
              <a:rPr lang="en-US" b="1" dirty="0" smtClean="0">
                <a:solidFill>
                  <a:prstClr val="black"/>
                </a:solidFill>
              </a:rPr>
              <a:t>Standing committee w/ multi-year appointments &amp; rotating membership</a:t>
            </a:r>
          </a:p>
          <a:p>
            <a:pPr marL="742950" lvl="2" indent="-285750">
              <a:buFont typeface="Arial" panose="020B0604020202020204" pitchFamily="34" charset="0"/>
              <a:buChar char="•"/>
            </a:pPr>
            <a:r>
              <a:rPr lang="en-US" b="1" dirty="0" smtClean="0">
                <a:solidFill>
                  <a:prstClr val="black"/>
                </a:solidFill>
              </a:rPr>
              <a:t>Advises on </a:t>
            </a:r>
            <a:r>
              <a:rPr lang="en-US" b="1" dirty="0" err="1" smtClean="0">
                <a:solidFill>
                  <a:prstClr val="black"/>
                </a:solidFill>
              </a:rPr>
              <a:t>Fermilab</a:t>
            </a:r>
            <a:r>
              <a:rPr lang="en-US" b="1" dirty="0" smtClean="0">
                <a:solidFill>
                  <a:prstClr val="black"/>
                </a:solidFill>
              </a:rPr>
              <a:t> program, </a:t>
            </a:r>
          </a:p>
          <a:p>
            <a:pPr marL="1200150" lvl="3" indent="-285750">
              <a:buFont typeface="Arial" panose="020B0604020202020204" pitchFamily="34" charset="0"/>
              <a:buChar char="•"/>
            </a:pPr>
            <a:r>
              <a:rPr lang="en-US" sz="1600" b="1" dirty="0" smtClean="0">
                <a:solidFill>
                  <a:prstClr val="black"/>
                </a:solidFill>
              </a:rPr>
              <a:t>Including impact proposed </a:t>
            </a:r>
            <a:r>
              <a:rPr lang="en-US" sz="1600" b="1" dirty="0" err="1" smtClean="0">
                <a:solidFill>
                  <a:prstClr val="black"/>
                </a:solidFill>
              </a:rPr>
              <a:t>expts</a:t>
            </a:r>
            <a:r>
              <a:rPr lang="en-US" sz="1600" b="1" dirty="0" smtClean="0">
                <a:solidFill>
                  <a:prstClr val="black"/>
                </a:solidFill>
              </a:rPr>
              <a:t> would have on </a:t>
            </a:r>
            <a:r>
              <a:rPr lang="en-US" sz="1600" b="1" dirty="0" err="1" smtClean="0">
                <a:solidFill>
                  <a:prstClr val="black"/>
                </a:solidFill>
              </a:rPr>
              <a:t>Fermilab</a:t>
            </a:r>
            <a:endParaRPr lang="en-US" sz="1600" b="1" dirty="0" smtClean="0">
              <a:solidFill>
                <a:prstClr val="black"/>
              </a:solidFill>
            </a:endParaRPr>
          </a:p>
          <a:p>
            <a:pPr marL="742950" lvl="2" indent="-285750">
              <a:buFont typeface="Arial" panose="020B0604020202020204" pitchFamily="34" charset="0"/>
              <a:buChar char="•"/>
            </a:pPr>
            <a:r>
              <a:rPr lang="en-US" b="1" dirty="0" smtClean="0">
                <a:solidFill>
                  <a:prstClr val="black"/>
                </a:solidFill>
              </a:rPr>
              <a:t>Advises </a:t>
            </a:r>
            <a:r>
              <a:rPr lang="en-US" b="1" dirty="0" err="1" smtClean="0">
                <a:solidFill>
                  <a:prstClr val="black"/>
                </a:solidFill>
              </a:rPr>
              <a:t>Fermilab</a:t>
            </a:r>
            <a:r>
              <a:rPr lang="en-US" b="1" dirty="0" smtClean="0">
                <a:solidFill>
                  <a:prstClr val="black"/>
                </a:solidFill>
              </a:rPr>
              <a:t> Director</a:t>
            </a:r>
          </a:p>
          <a:p>
            <a:pPr marL="742950" lvl="2" indent="-285750">
              <a:buFont typeface="Arial" panose="020B0604020202020204" pitchFamily="34" charset="0"/>
              <a:buChar char="•"/>
            </a:pPr>
            <a:endParaRPr lang="en-US" sz="800" b="1" dirty="0">
              <a:solidFill>
                <a:prstClr val="black"/>
              </a:solidFill>
            </a:endParaRPr>
          </a:p>
          <a:p>
            <a:pPr marL="800100" indent="-800100"/>
            <a:r>
              <a:rPr lang="en-US" b="1" dirty="0" err="1" smtClean="0">
                <a:solidFill>
                  <a:srgbClr val="339933"/>
                </a:solidFill>
              </a:rPr>
              <a:t>NSPAsP</a:t>
            </a:r>
            <a:r>
              <a:rPr lang="en-US" b="1" dirty="0" smtClean="0">
                <a:solidFill>
                  <a:srgbClr val="339933"/>
                </a:solidFill>
              </a:rPr>
              <a:t>:</a:t>
            </a:r>
          </a:p>
          <a:p>
            <a:pPr marL="742950" indent="-282575">
              <a:buFont typeface="Arial" panose="020B0604020202020204" pitchFamily="34" charset="0"/>
              <a:buChar char="•"/>
            </a:pPr>
            <a:r>
              <a:rPr lang="en-US" b="1" dirty="0" smtClean="0">
                <a:solidFill>
                  <a:srgbClr val="339933"/>
                </a:solidFill>
              </a:rPr>
              <a:t>Provides review of projects proposed as ready to join US HEP portfolio. Does not provide ongoing review.</a:t>
            </a:r>
          </a:p>
          <a:p>
            <a:pPr marL="742950" indent="-282575">
              <a:buFont typeface="Arial" panose="020B0604020202020204" pitchFamily="34" charset="0"/>
              <a:buChar char="•"/>
            </a:pPr>
            <a:r>
              <a:rPr lang="en-US" b="1" dirty="0" smtClean="0">
                <a:solidFill>
                  <a:srgbClr val="339933"/>
                </a:solidFill>
              </a:rPr>
              <a:t>Convened as needed.</a:t>
            </a:r>
          </a:p>
          <a:p>
            <a:pPr marL="742950" indent="-282575">
              <a:buFont typeface="Arial" panose="020B0604020202020204" pitchFamily="34" charset="0"/>
              <a:buChar char="•"/>
            </a:pPr>
            <a:r>
              <a:rPr lang="en-US" b="1" dirty="0" smtClean="0">
                <a:solidFill>
                  <a:srgbClr val="339933"/>
                </a:solidFill>
              </a:rPr>
              <a:t>Subcommittee of HEPAP with </a:t>
            </a:r>
            <a:r>
              <a:rPr lang="en-US" b="1" dirty="0" err="1" smtClean="0">
                <a:solidFill>
                  <a:srgbClr val="339933"/>
                </a:solidFill>
              </a:rPr>
              <a:t>add’l</a:t>
            </a:r>
            <a:r>
              <a:rPr lang="en-US" b="1" dirty="0" smtClean="0">
                <a:solidFill>
                  <a:srgbClr val="339933"/>
                </a:solidFill>
              </a:rPr>
              <a:t> experts as appropriate</a:t>
            </a:r>
          </a:p>
          <a:p>
            <a:pPr marL="742950" indent="-282575">
              <a:buFont typeface="Arial" panose="020B0604020202020204" pitchFamily="34" charset="0"/>
              <a:buChar char="•"/>
            </a:pPr>
            <a:r>
              <a:rPr lang="en-US" b="1" dirty="0" smtClean="0">
                <a:solidFill>
                  <a:srgbClr val="339933"/>
                </a:solidFill>
              </a:rPr>
              <a:t>Advises on national HEP program</a:t>
            </a:r>
          </a:p>
          <a:p>
            <a:pPr marL="1200150" lvl="1" indent="-282575">
              <a:buFont typeface="Arial" panose="020B0604020202020204" pitchFamily="34" charset="0"/>
              <a:buChar char="•"/>
            </a:pPr>
            <a:r>
              <a:rPr lang="en-US" sz="1600" b="1" dirty="0" smtClean="0">
                <a:solidFill>
                  <a:srgbClr val="339933"/>
                </a:solidFill>
              </a:rPr>
              <a:t>Including alignment with P5 plan &amp; considering P5 selection criteria</a:t>
            </a:r>
          </a:p>
          <a:p>
            <a:pPr marL="742950" indent="-282575">
              <a:buFont typeface="Arial" panose="020B0604020202020204" pitchFamily="34" charset="0"/>
              <a:buChar char="•"/>
            </a:pPr>
            <a:r>
              <a:rPr lang="en-US" b="1" dirty="0" smtClean="0">
                <a:solidFill>
                  <a:srgbClr val="339933"/>
                </a:solidFill>
              </a:rPr>
              <a:t>Advises DOE</a:t>
            </a:r>
          </a:p>
          <a:p>
            <a:pPr marL="742950" indent="-282575">
              <a:buFont typeface="Arial" panose="020B0604020202020204" pitchFamily="34" charset="0"/>
              <a:buChar char="•"/>
            </a:pPr>
            <a:r>
              <a:rPr lang="en-US" b="1" dirty="0" smtClean="0">
                <a:solidFill>
                  <a:srgbClr val="339933"/>
                </a:solidFill>
              </a:rPr>
              <a:t>FACA-compliant</a:t>
            </a:r>
          </a:p>
          <a:p>
            <a:pPr marL="742950" indent="-282575">
              <a:buFont typeface="Arial" panose="020B0604020202020204" pitchFamily="34" charset="0"/>
              <a:buChar char="•"/>
            </a:pPr>
            <a:endParaRPr lang="en-US" sz="1200" b="1" dirty="0">
              <a:solidFill>
                <a:srgbClr val="339933"/>
              </a:solidFill>
            </a:endParaRPr>
          </a:p>
          <a:p>
            <a:r>
              <a:rPr lang="en-US" sz="1600" b="1" dirty="0" smtClean="0">
                <a:solidFill>
                  <a:srgbClr val="002060"/>
                </a:solidFill>
              </a:rPr>
              <a:t>F-PAC plays an irreplaceable role in nurturing development of experiments, and it can provide invaluable input on the subjects of scientific review for proposed experiments.</a:t>
            </a:r>
          </a:p>
        </p:txBody>
      </p:sp>
      <p:sp>
        <p:nvSpPr>
          <p:cNvPr id="5" name="Date Placeholder 4"/>
          <p:cNvSpPr>
            <a:spLocks noGrp="1"/>
          </p:cNvSpPr>
          <p:nvPr>
            <p:ph type="dt" sz="half" idx="10"/>
          </p:nvPr>
        </p:nvSpPr>
        <p:spPr/>
        <p:txBody>
          <a:body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solidFill>
                  <a:prstClr val="black">
                    <a:tint val="75000"/>
                  </a:prstClr>
                </a:solidFill>
              </a:rPr>
              <a:pPr>
                <a:defRPr/>
              </a:pPr>
              <a:t>30</a:t>
            </a:fld>
            <a:endParaRPr lang="en-US" dirty="0">
              <a:solidFill>
                <a:prstClr val="black">
                  <a:tint val="75000"/>
                </a:prstClr>
              </a:solidFill>
            </a:endParaRPr>
          </a:p>
        </p:txBody>
      </p:sp>
    </p:spTree>
    <p:extLst>
      <p:ext uri="{BB962C8B-B14F-4D97-AF65-F5344CB8AC3E}">
        <p14:creationId xmlns:p14="http://schemas.microsoft.com/office/powerpoint/2010/main" val="3288843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74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9">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1749">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1749">
                                            <p:txEl>
                                              <p:pRg st="13" end="1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1749">
                                            <p:txEl>
                                              <p:pRg st="14" end="1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1749">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1749">
                                            <p:txEl>
                                              <p:pRg st="15" end="1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1749">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1749">
                                            <p:txEl>
                                              <p:pRg st="16" end="1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1749">
                                            <p:txEl>
                                              <p:pRg st="9" end="9"/>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1749">
                                            <p:txEl>
                                              <p:pRg st="10" end="1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1749">
                                            <p:txEl>
                                              <p:pRg st="17" end="17"/>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1749">
                                            <p:txEl>
                                              <p:pRg st="18" end="18"/>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1749">
                                            <p:txEl>
                                              <p:pRg st="11" end="11"/>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1749">
                                            <p:txEl>
                                              <p:pRg st="19" end="19"/>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1749">
                                            <p:txEl>
                                              <p:pRg st="20" end="20"/>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1749">
                                            <p:txEl>
                                              <p:pRg st="22" end="2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0"/>
            <a:ext cx="9144000" cy="955675"/>
          </a:xfrm>
        </p:spPr>
        <p:txBody>
          <a:bodyPr/>
          <a:lstStyle/>
          <a:p>
            <a:pPr eaLnBrk="1" hangingPunct="1"/>
            <a:r>
              <a:rPr lang="en-US" sz="2800" dirty="0" err="1" smtClean="0">
                <a:solidFill>
                  <a:srgbClr val="0070C0"/>
                </a:solidFill>
              </a:rPr>
              <a:t>NSPAsP</a:t>
            </a:r>
            <a:r>
              <a:rPr lang="en-US" sz="2800" dirty="0" smtClean="0">
                <a:solidFill>
                  <a:srgbClr val="0070C0"/>
                </a:solidFill>
              </a:rPr>
              <a:t> </a:t>
            </a:r>
            <a:r>
              <a:rPr lang="en-US" sz="2800" dirty="0" smtClean="0">
                <a:solidFill>
                  <a:srgbClr val="0070C0"/>
                </a:solidFill>
                <a:latin typeface="Arial" panose="020B0604020202020204" pitchFamily="34" charset="0"/>
                <a:cs typeface="Arial" panose="020B0604020202020204" pitchFamily="34" charset="0"/>
              </a:rPr>
              <a:t>Concept – Moving Forward</a:t>
            </a:r>
          </a:p>
        </p:txBody>
      </p:sp>
      <p:sp>
        <p:nvSpPr>
          <p:cNvPr id="3" name="Footer Placeholder 2"/>
          <p:cNvSpPr>
            <a:spLocks noGrp="1"/>
          </p:cNvSpPr>
          <p:nvPr>
            <p:ph type="ftr" sz="quarter" idx="11"/>
          </p:nvPr>
        </p:nvSpPr>
        <p:spPr/>
        <p:txBody>
          <a:bodyPr/>
          <a:lstStyle/>
          <a:p>
            <a:pPr>
              <a:defRPr/>
            </a:pPr>
            <a:r>
              <a:rPr lang="en-US" smtClean="0">
                <a:solidFill>
                  <a:prstClr val="black">
                    <a:tint val="75000"/>
                  </a:prstClr>
                </a:solidFill>
              </a:rPr>
              <a:t>Lankford, HEPAP activities</a:t>
            </a:r>
            <a:endParaRPr lang="en-US" dirty="0">
              <a:solidFill>
                <a:prstClr val="black">
                  <a:tint val="75000"/>
                </a:prstClr>
              </a:solidFill>
            </a:endParaRPr>
          </a:p>
        </p:txBody>
      </p:sp>
      <p:sp>
        <p:nvSpPr>
          <p:cNvPr id="31749" name="TextBox 6"/>
          <p:cNvSpPr txBox="1">
            <a:spLocks noChangeArrowheads="1"/>
          </p:cNvSpPr>
          <p:nvPr/>
        </p:nvSpPr>
        <p:spPr bwMode="auto">
          <a:xfrm>
            <a:off x="152400" y="979468"/>
            <a:ext cx="8839200" cy="4801314"/>
          </a:xfrm>
          <a:prstGeom prst="rect">
            <a:avLst/>
          </a:prstGeom>
          <a:noFill/>
          <a:ln w="9525">
            <a:noFill/>
            <a:miter lim="800000"/>
            <a:headEnd/>
            <a:tailEnd/>
          </a:ln>
        </p:spPr>
        <p:txBody>
          <a:bodyPr wrap="square">
            <a:spAutoFit/>
          </a:bodyPr>
          <a:lstStyle/>
          <a:p>
            <a:pPr marL="800100" indent="-800100"/>
            <a:r>
              <a:rPr lang="en-US" b="1" dirty="0" smtClean="0">
                <a:solidFill>
                  <a:prstClr val="black"/>
                </a:solidFill>
              </a:rPr>
              <a:t>Concept needs further refinement:</a:t>
            </a:r>
          </a:p>
          <a:p>
            <a:pPr marL="800100" lvl="1" indent="-342900">
              <a:buFont typeface="Arial" panose="020B0604020202020204" pitchFamily="34" charset="0"/>
              <a:buChar char="•"/>
            </a:pPr>
            <a:r>
              <a:rPr lang="en-US" b="1" dirty="0" smtClean="0">
                <a:solidFill>
                  <a:srgbClr val="00B050"/>
                </a:solidFill>
              </a:rPr>
              <a:t>Interplay </a:t>
            </a:r>
            <a:r>
              <a:rPr lang="en-US" b="1" dirty="0">
                <a:solidFill>
                  <a:srgbClr val="00B050"/>
                </a:solidFill>
              </a:rPr>
              <a:t>&amp; interactions of </a:t>
            </a:r>
            <a:r>
              <a:rPr lang="en-US" b="1" dirty="0" err="1">
                <a:solidFill>
                  <a:srgbClr val="00B050"/>
                </a:solidFill>
              </a:rPr>
              <a:t>NSPAsP</a:t>
            </a:r>
            <a:r>
              <a:rPr lang="en-US" b="1" dirty="0">
                <a:solidFill>
                  <a:srgbClr val="00B050"/>
                </a:solidFill>
              </a:rPr>
              <a:t> &amp; </a:t>
            </a:r>
            <a:r>
              <a:rPr lang="en-US" b="1" dirty="0" err="1" smtClean="0">
                <a:solidFill>
                  <a:srgbClr val="00B050"/>
                </a:solidFill>
              </a:rPr>
              <a:t>Fermilab</a:t>
            </a:r>
            <a:r>
              <a:rPr lang="en-US" b="1" dirty="0" smtClean="0">
                <a:solidFill>
                  <a:srgbClr val="00B050"/>
                </a:solidFill>
              </a:rPr>
              <a:t> PAC</a:t>
            </a:r>
            <a:endParaRPr lang="en-US" b="1" dirty="0">
              <a:solidFill>
                <a:srgbClr val="00B050"/>
              </a:solidFill>
            </a:endParaRPr>
          </a:p>
          <a:p>
            <a:pPr marL="800100" lvl="1" indent="-342900">
              <a:buFont typeface="Arial" panose="020B0604020202020204" pitchFamily="34" charset="0"/>
              <a:buChar char="•"/>
            </a:pPr>
            <a:r>
              <a:rPr lang="en-US" b="1" dirty="0" smtClean="0">
                <a:solidFill>
                  <a:prstClr val="black"/>
                </a:solidFill>
              </a:rPr>
              <a:t>Also:</a:t>
            </a:r>
          </a:p>
          <a:p>
            <a:pPr marL="1257300" lvl="2" indent="-342900">
              <a:buFont typeface="Arial" panose="020B0604020202020204" pitchFamily="34" charset="0"/>
              <a:buChar char="•"/>
            </a:pPr>
            <a:r>
              <a:rPr lang="en-US" b="1" dirty="0" smtClean="0">
                <a:solidFill>
                  <a:srgbClr val="00B050"/>
                </a:solidFill>
              </a:rPr>
              <a:t>Role </a:t>
            </a:r>
            <a:r>
              <a:rPr lang="en-US" b="1" dirty="0">
                <a:solidFill>
                  <a:srgbClr val="00B050"/>
                </a:solidFill>
              </a:rPr>
              <a:t>in interagency projects or initiatives</a:t>
            </a:r>
          </a:p>
          <a:p>
            <a:pPr marL="1257300" lvl="2" indent="-342900">
              <a:buFont typeface="Arial" panose="020B0604020202020204" pitchFamily="34" charset="0"/>
              <a:buChar char="•"/>
            </a:pPr>
            <a:r>
              <a:rPr lang="en-US" b="1" dirty="0" smtClean="0">
                <a:solidFill>
                  <a:srgbClr val="00B050"/>
                </a:solidFill>
              </a:rPr>
              <a:t>Possible </a:t>
            </a:r>
            <a:r>
              <a:rPr lang="en-US" b="1" dirty="0">
                <a:solidFill>
                  <a:srgbClr val="00B050"/>
                </a:solidFill>
              </a:rPr>
              <a:t>role in review of projects previously recommended by P5 that experience significant changes in cost or </a:t>
            </a:r>
            <a:r>
              <a:rPr lang="en-US" b="1" dirty="0" smtClean="0">
                <a:solidFill>
                  <a:srgbClr val="00B050"/>
                </a:solidFill>
              </a:rPr>
              <a:t>schedule</a:t>
            </a:r>
          </a:p>
          <a:p>
            <a:r>
              <a:rPr lang="en-US" b="1" dirty="0" smtClean="0">
                <a:solidFill>
                  <a:prstClr val="black"/>
                </a:solidFill>
              </a:rPr>
              <a:t>Formal charge needs to be developed.</a:t>
            </a:r>
          </a:p>
          <a:p>
            <a:endParaRPr lang="en-US" b="1" dirty="0" smtClean="0">
              <a:solidFill>
                <a:prstClr val="black"/>
              </a:solidFill>
            </a:endParaRPr>
          </a:p>
          <a:p>
            <a:r>
              <a:rPr lang="en-US" b="1" dirty="0" smtClean="0">
                <a:solidFill>
                  <a:prstClr val="black"/>
                </a:solidFill>
              </a:rPr>
              <a:t>Meanwhile, national short-baseline program needs initial definition.</a:t>
            </a:r>
          </a:p>
          <a:p>
            <a:endParaRPr lang="en-US" b="1" dirty="0" smtClean="0">
              <a:solidFill>
                <a:prstClr val="black"/>
              </a:solidFill>
            </a:endParaRPr>
          </a:p>
          <a:p>
            <a:r>
              <a:rPr lang="en-US" b="1" dirty="0" smtClean="0">
                <a:solidFill>
                  <a:srgbClr val="C00000"/>
                </a:solidFill>
              </a:rPr>
              <a:t>Undertake initial definition of national short-baseline program as “pilot project” by HEPAP subpanel constituted of subcommittees of PAC and HEPAP.</a:t>
            </a:r>
          </a:p>
          <a:p>
            <a:endParaRPr lang="en-US" b="1" dirty="0">
              <a:solidFill>
                <a:prstClr val="black"/>
              </a:solidFill>
            </a:endParaRPr>
          </a:p>
          <a:p>
            <a:r>
              <a:rPr lang="en-US" b="1" dirty="0" smtClean="0">
                <a:solidFill>
                  <a:prstClr val="black"/>
                </a:solidFill>
              </a:rPr>
              <a:t>Note:  </a:t>
            </a:r>
            <a:r>
              <a:rPr lang="en-US" b="1" dirty="0" err="1" smtClean="0">
                <a:solidFill>
                  <a:prstClr val="black"/>
                </a:solidFill>
              </a:rPr>
              <a:t>Fermilab</a:t>
            </a:r>
            <a:r>
              <a:rPr lang="en-US" b="1" dirty="0" smtClean="0">
                <a:solidFill>
                  <a:prstClr val="black"/>
                </a:solidFill>
              </a:rPr>
              <a:t> PAC has been discussing short-baseline neutrino program since early 2014. It targets proposal(s) for Jan. 2015. </a:t>
            </a:r>
            <a:r>
              <a:rPr lang="en-US" b="1" dirty="0" err="1" smtClean="0">
                <a:solidFill>
                  <a:prstClr val="black"/>
                </a:solidFill>
              </a:rPr>
              <a:t>Fermilab</a:t>
            </a:r>
            <a:r>
              <a:rPr lang="en-US" b="1" dirty="0" smtClean="0">
                <a:solidFill>
                  <a:prstClr val="black"/>
                </a:solidFill>
              </a:rPr>
              <a:t>-based experiments should not be unnecessarily delayed.</a:t>
            </a:r>
            <a:endParaRPr lang="en-US" b="1" dirty="0">
              <a:solidFill>
                <a:prstClr val="black"/>
              </a:solidFill>
            </a:endParaRPr>
          </a:p>
          <a:p>
            <a:endParaRPr lang="en-US" b="1" dirty="0" smtClean="0">
              <a:solidFill>
                <a:srgbClr val="339933"/>
              </a:solidFill>
            </a:endParaRPr>
          </a:p>
        </p:txBody>
      </p:sp>
      <p:sp>
        <p:nvSpPr>
          <p:cNvPr id="5" name="Date Placeholder 4"/>
          <p:cNvSpPr>
            <a:spLocks noGrp="1"/>
          </p:cNvSpPr>
          <p:nvPr>
            <p:ph type="dt" sz="half" idx="10"/>
          </p:nvPr>
        </p:nvSpPr>
        <p:spPr/>
        <p:txBody>
          <a:body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solidFill>
                  <a:prstClr val="black">
                    <a:tint val="75000"/>
                  </a:prstClr>
                </a:solidFill>
              </a:rPr>
              <a:pPr>
                <a:defRPr/>
              </a:pPr>
              <a:t>31</a:t>
            </a:fld>
            <a:endParaRPr lang="en-US" dirty="0">
              <a:solidFill>
                <a:prstClr val="black">
                  <a:tint val="75000"/>
                </a:prstClr>
              </a:solidFill>
            </a:endParaRPr>
          </a:p>
        </p:txBody>
      </p:sp>
    </p:spTree>
    <p:extLst>
      <p:ext uri="{BB962C8B-B14F-4D97-AF65-F5344CB8AC3E}">
        <p14:creationId xmlns:p14="http://schemas.microsoft.com/office/powerpoint/2010/main" val="39756714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0"/>
            <a:ext cx="9144000" cy="955675"/>
          </a:xfrm>
        </p:spPr>
        <p:txBody>
          <a:bodyPr/>
          <a:lstStyle/>
          <a:p>
            <a:pPr eaLnBrk="1" hangingPunct="1"/>
            <a:r>
              <a:rPr lang="en-US" sz="2400" dirty="0" smtClean="0">
                <a:solidFill>
                  <a:srgbClr val="0070C0"/>
                </a:solidFill>
                <a:latin typeface="Arial" panose="020B0604020202020204" pitchFamily="34" charset="0"/>
                <a:cs typeface="Arial" panose="020B0604020202020204" pitchFamily="34" charset="0"/>
              </a:rPr>
              <a:t>Short-</a:t>
            </a:r>
            <a:r>
              <a:rPr lang="en-US" sz="2400" dirty="0">
                <a:solidFill>
                  <a:srgbClr val="0070C0"/>
                </a:solidFill>
                <a:latin typeface="Arial" panose="020B0604020202020204" pitchFamily="34" charset="0"/>
                <a:cs typeface="Arial" panose="020B0604020202020204" pitchFamily="34" charset="0"/>
              </a:rPr>
              <a:t>B</a:t>
            </a:r>
            <a:r>
              <a:rPr lang="en-US" sz="2400" dirty="0" smtClean="0">
                <a:solidFill>
                  <a:srgbClr val="0070C0"/>
                </a:solidFill>
                <a:latin typeface="Arial" panose="020B0604020202020204" pitchFamily="34" charset="0"/>
                <a:cs typeface="Arial" panose="020B0604020202020204" pitchFamily="34" charset="0"/>
              </a:rPr>
              <a:t>aseline, Short-term Neutrino Program</a:t>
            </a:r>
            <a:br>
              <a:rPr lang="en-US" sz="2400" dirty="0" smtClean="0">
                <a:solidFill>
                  <a:srgbClr val="0070C0"/>
                </a:solidFill>
                <a:latin typeface="Arial" panose="020B0604020202020204" pitchFamily="34" charset="0"/>
                <a:cs typeface="Arial" panose="020B0604020202020204" pitchFamily="34" charset="0"/>
              </a:rPr>
            </a:br>
            <a:r>
              <a:rPr lang="en-US" sz="2400" dirty="0" smtClean="0">
                <a:solidFill>
                  <a:srgbClr val="0070C0"/>
                </a:solidFill>
                <a:latin typeface="Arial" panose="020B0604020202020204" pitchFamily="34" charset="0"/>
                <a:cs typeface="Arial" panose="020B0604020202020204" pitchFamily="34" charset="0"/>
              </a:rPr>
              <a:t>Possible Way Forward</a:t>
            </a:r>
          </a:p>
        </p:txBody>
      </p:sp>
      <p:sp>
        <p:nvSpPr>
          <p:cNvPr id="3" name="Footer Placeholder 2"/>
          <p:cNvSpPr>
            <a:spLocks noGrp="1"/>
          </p:cNvSpPr>
          <p:nvPr>
            <p:ph type="ftr" sz="quarter" idx="11"/>
          </p:nvPr>
        </p:nvSpPr>
        <p:spPr/>
        <p:txBody>
          <a:bodyPr/>
          <a:lstStyle/>
          <a:p>
            <a:pPr>
              <a:defRPr/>
            </a:pPr>
            <a:r>
              <a:rPr lang="en-US" smtClean="0">
                <a:solidFill>
                  <a:prstClr val="black">
                    <a:tint val="75000"/>
                  </a:prstClr>
                </a:solidFill>
              </a:rPr>
              <a:t>Lankford, HEPAP activities</a:t>
            </a:r>
            <a:endParaRPr lang="en-US" dirty="0">
              <a:solidFill>
                <a:prstClr val="black">
                  <a:tint val="75000"/>
                </a:prstClr>
              </a:solidFill>
            </a:endParaRPr>
          </a:p>
        </p:txBody>
      </p:sp>
      <p:sp>
        <p:nvSpPr>
          <p:cNvPr id="31749" name="TextBox 6"/>
          <p:cNvSpPr txBox="1">
            <a:spLocks noChangeArrowheads="1"/>
          </p:cNvSpPr>
          <p:nvPr/>
        </p:nvSpPr>
        <p:spPr bwMode="auto">
          <a:xfrm>
            <a:off x="152400" y="979468"/>
            <a:ext cx="8839200" cy="5493812"/>
          </a:xfrm>
          <a:prstGeom prst="rect">
            <a:avLst/>
          </a:prstGeom>
          <a:noFill/>
          <a:ln w="9525">
            <a:noFill/>
            <a:miter lim="800000"/>
            <a:headEnd/>
            <a:tailEnd/>
          </a:ln>
        </p:spPr>
        <p:txBody>
          <a:bodyPr wrap="square">
            <a:spAutoFit/>
          </a:bodyPr>
          <a:lstStyle/>
          <a:p>
            <a:pPr marL="285750" indent="-285750">
              <a:spcBef>
                <a:spcPts val="600"/>
              </a:spcBef>
              <a:buFont typeface="Arial" panose="020B0604020202020204" pitchFamily="34" charset="0"/>
              <a:buChar char="•"/>
            </a:pPr>
            <a:r>
              <a:rPr lang="en-US" b="1" dirty="0" smtClean="0">
                <a:solidFill>
                  <a:srgbClr val="C00000"/>
                </a:solidFill>
              </a:rPr>
              <a:t>Convene an </a:t>
            </a:r>
            <a:r>
              <a:rPr lang="en-US" b="1" dirty="0">
                <a:solidFill>
                  <a:srgbClr val="C00000"/>
                </a:solidFill>
              </a:rPr>
              <a:t>international workshop on </a:t>
            </a:r>
            <a:r>
              <a:rPr lang="en-US" b="1" dirty="0" smtClean="0">
                <a:solidFill>
                  <a:srgbClr val="C00000"/>
                </a:solidFill>
              </a:rPr>
              <a:t>the neutrino program that will be intermediate in time between current experiments and LBNF.</a:t>
            </a:r>
            <a:endParaRPr lang="en-US" b="1" dirty="0">
              <a:solidFill>
                <a:srgbClr val="C00000"/>
              </a:solidFill>
            </a:endParaRPr>
          </a:p>
          <a:p>
            <a:pPr marL="742950" lvl="1" indent="-285750">
              <a:spcBef>
                <a:spcPts val="600"/>
              </a:spcBef>
              <a:buFont typeface="Arial" panose="020B0604020202020204" pitchFamily="34" charset="0"/>
              <a:buChar char="•"/>
            </a:pPr>
            <a:r>
              <a:rPr lang="en-US" sz="1600" b="1" dirty="0">
                <a:solidFill>
                  <a:prstClr val="black"/>
                </a:solidFill>
              </a:rPr>
              <a:t>Emphasis on </a:t>
            </a:r>
            <a:r>
              <a:rPr lang="en-US" sz="1600" b="1" dirty="0" err="1">
                <a:solidFill>
                  <a:prstClr val="black"/>
                </a:solidFill>
              </a:rPr>
              <a:t>steriles</a:t>
            </a:r>
            <a:r>
              <a:rPr lang="en-US" sz="1600" b="1" dirty="0">
                <a:solidFill>
                  <a:prstClr val="black"/>
                </a:solidFill>
              </a:rPr>
              <a:t>, short </a:t>
            </a:r>
            <a:r>
              <a:rPr lang="en-US" sz="1600" b="1" dirty="0" smtClean="0">
                <a:solidFill>
                  <a:prstClr val="black"/>
                </a:solidFill>
              </a:rPr>
              <a:t>baseline oscillations </a:t>
            </a:r>
            <a:r>
              <a:rPr lang="en-US" sz="1600" b="1" dirty="0">
                <a:solidFill>
                  <a:prstClr val="black"/>
                </a:solidFill>
              </a:rPr>
              <a:t>(</a:t>
            </a:r>
            <a:r>
              <a:rPr lang="en-US" sz="1600" b="1" dirty="0" err="1">
                <a:solidFill>
                  <a:prstClr val="black"/>
                </a:solidFill>
              </a:rPr>
              <a:t>incl</a:t>
            </a:r>
            <a:r>
              <a:rPr lang="en-US" sz="1600" b="1" dirty="0">
                <a:solidFill>
                  <a:prstClr val="black"/>
                </a:solidFill>
              </a:rPr>
              <a:t> reactors</a:t>
            </a:r>
            <a:r>
              <a:rPr lang="en-US" sz="1600" b="1" dirty="0" smtClean="0">
                <a:solidFill>
                  <a:prstClr val="black"/>
                </a:solidFill>
              </a:rPr>
              <a:t>), R&amp;D opportunities</a:t>
            </a:r>
            <a:endParaRPr lang="en-US" sz="1600" b="1" dirty="0">
              <a:solidFill>
                <a:prstClr val="black"/>
              </a:solidFill>
            </a:endParaRPr>
          </a:p>
          <a:p>
            <a:pPr marL="742950" lvl="1" indent="-285750">
              <a:spcBef>
                <a:spcPts val="600"/>
              </a:spcBef>
              <a:buFont typeface="Arial" panose="020B0604020202020204" pitchFamily="34" charset="0"/>
              <a:buChar char="•"/>
            </a:pPr>
            <a:r>
              <a:rPr lang="en-US" sz="1600" b="1" dirty="0">
                <a:solidFill>
                  <a:prstClr val="black"/>
                </a:solidFill>
              </a:rPr>
              <a:t>Opportunity to accrete </a:t>
            </a:r>
            <a:r>
              <a:rPr lang="en-US" sz="1600" b="1" dirty="0" smtClean="0">
                <a:solidFill>
                  <a:prstClr val="black"/>
                </a:solidFill>
              </a:rPr>
              <a:t>participation in experiments &amp; in program</a:t>
            </a:r>
            <a:endParaRPr lang="en-US" sz="1600" b="1" dirty="0">
              <a:solidFill>
                <a:prstClr val="black"/>
              </a:solidFill>
            </a:endParaRPr>
          </a:p>
          <a:p>
            <a:pPr marL="742950" lvl="1" indent="-285750">
              <a:spcBef>
                <a:spcPts val="600"/>
              </a:spcBef>
              <a:buFont typeface="Arial" panose="020B0604020202020204" pitchFamily="34" charset="0"/>
              <a:buChar char="•"/>
            </a:pPr>
            <a:r>
              <a:rPr lang="en-US" sz="1600" b="1" dirty="0">
                <a:solidFill>
                  <a:prstClr val="black"/>
                </a:solidFill>
              </a:rPr>
              <a:t>Opportunity to trigger </a:t>
            </a:r>
            <a:r>
              <a:rPr lang="en-US" sz="1600" b="1" dirty="0" smtClean="0">
                <a:solidFill>
                  <a:prstClr val="black"/>
                </a:solidFill>
              </a:rPr>
              <a:t>(or, a </a:t>
            </a:r>
            <a:r>
              <a:rPr lang="en-US" sz="1600" b="1" dirty="0">
                <a:solidFill>
                  <a:prstClr val="black"/>
                </a:solidFill>
              </a:rPr>
              <a:t>prelude to) proposals</a:t>
            </a:r>
          </a:p>
          <a:p>
            <a:pPr marL="742950" lvl="1" indent="-285750">
              <a:spcBef>
                <a:spcPts val="600"/>
              </a:spcBef>
              <a:buFont typeface="Arial" panose="020B0604020202020204" pitchFamily="34" charset="0"/>
              <a:buChar char="•"/>
            </a:pPr>
            <a:r>
              <a:rPr lang="en-US" sz="1600" b="1" dirty="0">
                <a:solidFill>
                  <a:prstClr val="black"/>
                </a:solidFill>
              </a:rPr>
              <a:t>Workshop agency </a:t>
            </a:r>
            <a:r>
              <a:rPr lang="en-US" sz="1600" b="1" dirty="0" smtClean="0">
                <a:solidFill>
                  <a:prstClr val="black"/>
                </a:solidFill>
              </a:rPr>
              <a:t>sponsored</a:t>
            </a:r>
          </a:p>
          <a:p>
            <a:pPr marL="742950" lvl="1" indent="-285750">
              <a:spcBef>
                <a:spcPts val="600"/>
              </a:spcBef>
              <a:buFont typeface="Arial" panose="020B0604020202020204" pitchFamily="34" charset="0"/>
              <a:buChar char="•"/>
            </a:pPr>
            <a:r>
              <a:rPr lang="en-US" sz="1600" b="1" dirty="0">
                <a:solidFill>
                  <a:prstClr val="black"/>
                </a:solidFill>
              </a:rPr>
              <a:t>H</a:t>
            </a:r>
            <a:r>
              <a:rPr lang="en-US" sz="1600" b="1" dirty="0" smtClean="0">
                <a:solidFill>
                  <a:prstClr val="black"/>
                </a:solidFill>
              </a:rPr>
              <a:t>osted </a:t>
            </a:r>
            <a:r>
              <a:rPr lang="en-US" sz="1600" b="1" dirty="0">
                <a:solidFill>
                  <a:prstClr val="black"/>
                </a:solidFill>
              </a:rPr>
              <a:t>by BNL </a:t>
            </a:r>
            <a:r>
              <a:rPr lang="en-US" sz="1600" b="1" dirty="0" smtClean="0">
                <a:solidFill>
                  <a:prstClr val="black"/>
                </a:solidFill>
              </a:rPr>
              <a:t>with scientific advisory and local organizing committees</a:t>
            </a:r>
          </a:p>
          <a:p>
            <a:pPr marL="742950" lvl="1" indent="-285750">
              <a:spcBef>
                <a:spcPts val="600"/>
              </a:spcBef>
              <a:buFont typeface="Arial" panose="020B0604020202020204" pitchFamily="34" charset="0"/>
              <a:buChar char="•"/>
            </a:pPr>
            <a:r>
              <a:rPr lang="en-US" sz="1600" b="1" dirty="0" smtClean="0">
                <a:solidFill>
                  <a:prstClr val="black"/>
                </a:solidFill>
              </a:rPr>
              <a:t>Timescale under discussion</a:t>
            </a:r>
            <a:endParaRPr lang="en-US" sz="1600" b="1" dirty="0">
              <a:solidFill>
                <a:prstClr val="black"/>
              </a:solidFill>
            </a:endParaRPr>
          </a:p>
          <a:p>
            <a:pPr marL="285750" indent="-285750">
              <a:spcBef>
                <a:spcPts val="600"/>
              </a:spcBef>
              <a:buFont typeface="Arial" panose="020B0604020202020204" pitchFamily="34" charset="0"/>
              <a:buChar char="•"/>
            </a:pPr>
            <a:r>
              <a:rPr lang="en-US" b="1" dirty="0" smtClean="0">
                <a:solidFill>
                  <a:srgbClr val="C00000"/>
                </a:solidFill>
              </a:rPr>
              <a:t>Working groups such as short-baseline </a:t>
            </a:r>
            <a:r>
              <a:rPr lang="en-US" b="1" dirty="0" err="1" smtClean="0">
                <a:solidFill>
                  <a:srgbClr val="C00000"/>
                </a:solidFill>
              </a:rPr>
              <a:t>expts</a:t>
            </a:r>
            <a:r>
              <a:rPr lang="en-US" b="1" dirty="0" smtClean="0">
                <a:solidFill>
                  <a:srgbClr val="C00000"/>
                </a:solidFill>
              </a:rPr>
              <a:t>, reactor </a:t>
            </a:r>
            <a:r>
              <a:rPr lang="en-US" b="1" dirty="0" err="1" smtClean="0">
                <a:solidFill>
                  <a:srgbClr val="C00000"/>
                </a:solidFill>
              </a:rPr>
              <a:t>expts</a:t>
            </a:r>
            <a:r>
              <a:rPr lang="en-US" b="1" dirty="0" smtClean="0">
                <a:solidFill>
                  <a:srgbClr val="C00000"/>
                </a:solidFill>
              </a:rPr>
              <a:t>, R&amp;D platforms, non-accelerator neutrinos</a:t>
            </a:r>
          </a:p>
          <a:p>
            <a:pPr marL="742950" lvl="1" indent="-285750">
              <a:spcBef>
                <a:spcPts val="600"/>
              </a:spcBef>
              <a:buFont typeface="Arial" panose="020B0604020202020204" pitchFamily="34" charset="0"/>
              <a:buChar char="•"/>
            </a:pPr>
            <a:r>
              <a:rPr lang="en-US" sz="1600" b="1" dirty="0" smtClean="0">
                <a:solidFill>
                  <a:prstClr val="black"/>
                </a:solidFill>
              </a:rPr>
              <a:t>Working groups should converge on a short </a:t>
            </a:r>
            <a:r>
              <a:rPr lang="en-US" sz="1600" b="1" dirty="0" smtClean="0">
                <a:solidFill>
                  <a:srgbClr val="C00000"/>
                </a:solidFill>
              </a:rPr>
              <a:t>“white paper” </a:t>
            </a:r>
            <a:r>
              <a:rPr lang="en-US" sz="1600" b="1" dirty="0" smtClean="0">
                <a:solidFill>
                  <a:prstClr val="black"/>
                </a:solidFill>
              </a:rPr>
              <a:t>for each project or experiment outlining: </a:t>
            </a:r>
          </a:p>
          <a:p>
            <a:pPr marL="1200150" lvl="2" indent="-285750">
              <a:spcBef>
                <a:spcPts val="600"/>
              </a:spcBef>
              <a:buFont typeface="Arial" panose="020B0604020202020204" pitchFamily="34" charset="0"/>
              <a:buChar char="•"/>
            </a:pPr>
            <a:r>
              <a:rPr lang="en-US" sz="1600" b="1" dirty="0" smtClean="0">
                <a:solidFill>
                  <a:prstClr val="black"/>
                </a:solidFill>
              </a:rPr>
              <a:t>physics and/or technical goal(s)</a:t>
            </a:r>
          </a:p>
          <a:p>
            <a:pPr marL="1200150" lvl="2" indent="-285750">
              <a:spcBef>
                <a:spcPts val="600"/>
              </a:spcBef>
              <a:buFont typeface="Arial" panose="020B0604020202020204" pitchFamily="34" charset="0"/>
              <a:buChar char="•"/>
            </a:pPr>
            <a:r>
              <a:rPr lang="en-US" sz="1600" b="1" dirty="0" smtClean="0">
                <a:solidFill>
                  <a:prstClr val="black"/>
                </a:solidFill>
              </a:rPr>
              <a:t>timeline/next steps, </a:t>
            </a:r>
          </a:p>
          <a:p>
            <a:pPr marL="742950" lvl="1">
              <a:spcBef>
                <a:spcPts val="600"/>
              </a:spcBef>
            </a:pPr>
            <a:r>
              <a:rPr lang="en-US" sz="1600" b="1" dirty="0" smtClean="0">
                <a:solidFill>
                  <a:prstClr val="black"/>
                </a:solidFill>
              </a:rPr>
              <a:t>and should try to tie together the experiments/platforms in a portfolio with </a:t>
            </a:r>
            <a:r>
              <a:rPr lang="en-US" sz="1600" b="1" dirty="0" smtClean="0">
                <a:solidFill>
                  <a:srgbClr val="C00000"/>
                </a:solidFill>
              </a:rPr>
              <a:t>overarching theme(s). </a:t>
            </a:r>
          </a:p>
          <a:p>
            <a:pPr lvl="1"/>
            <a:endParaRPr lang="en-US" sz="1600" b="1" dirty="0" smtClean="0">
              <a:solidFill>
                <a:srgbClr val="339933"/>
              </a:solidFill>
            </a:endParaRPr>
          </a:p>
        </p:txBody>
      </p:sp>
      <p:sp>
        <p:nvSpPr>
          <p:cNvPr id="5" name="Date Placeholder 4"/>
          <p:cNvSpPr>
            <a:spLocks noGrp="1"/>
          </p:cNvSpPr>
          <p:nvPr>
            <p:ph type="dt" sz="half" idx="10"/>
          </p:nvPr>
        </p:nvSpPr>
        <p:spPr/>
        <p:txBody>
          <a:body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solidFill>
                  <a:prstClr val="black">
                    <a:tint val="75000"/>
                  </a:prstClr>
                </a:solidFill>
              </a:rPr>
              <a:pPr>
                <a:defRPr/>
              </a:pPr>
              <a:t>32</a:t>
            </a:fld>
            <a:endParaRPr lang="en-US" dirty="0">
              <a:solidFill>
                <a:prstClr val="black">
                  <a:tint val="75000"/>
                </a:prstClr>
              </a:solidFill>
            </a:endParaRPr>
          </a:p>
        </p:txBody>
      </p:sp>
    </p:spTree>
    <p:extLst>
      <p:ext uri="{BB962C8B-B14F-4D97-AF65-F5344CB8AC3E}">
        <p14:creationId xmlns:p14="http://schemas.microsoft.com/office/powerpoint/2010/main" val="22369851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0"/>
            <a:ext cx="9144000" cy="955675"/>
          </a:xfrm>
        </p:spPr>
        <p:txBody>
          <a:bodyPr/>
          <a:lstStyle/>
          <a:p>
            <a:pPr eaLnBrk="1" hangingPunct="1"/>
            <a:r>
              <a:rPr lang="en-US" sz="2400" dirty="0" smtClean="0">
                <a:solidFill>
                  <a:srgbClr val="0070C0"/>
                </a:solidFill>
                <a:latin typeface="Arial" panose="020B0604020202020204" pitchFamily="34" charset="0"/>
                <a:cs typeface="Arial" panose="020B0604020202020204" pitchFamily="34" charset="0"/>
              </a:rPr>
              <a:t>Short-</a:t>
            </a:r>
            <a:r>
              <a:rPr lang="en-US" sz="2400" dirty="0">
                <a:solidFill>
                  <a:srgbClr val="0070C0"/>
                </a:solidFill>
                <a:latin typeface="Arial" panose="020B0604020202020204" pitchFamily="34" charset="0"/>
                <a:cs typeface="Arial" panose="020B0604020202020204" pitchFamily="34" charset="0"/>
              </a:rPr>
              <a:t>B</a:t>
            </a:r>
            <a:r>
              <a:rPr lang="en-US" sz="2400" dirty="0" smtClean="0">
                <a:solidFill>
                  <a:srgbClr val="0070C0"/>
                </a:solidFill>
                <a:latin typeface="Arial" panose="020B0604020202020204" pitchFamily="34" charset="0"/>
                <a:cs typeface="Arial" panose="020B0604020202020204" pitchFamily="34" charset="0"/>
              </a:rPr>
              <a:t>aseline, Short-term Neutrino Program</a:t>
            </a:r>
            <a:br>
              <a:rPr lang="en-US" sz="2400" dirty="0" smtClean="0">
                <a:solidFill>
                  <a:srgbClr val="0070C0"/>
                </a:solidFill>
                <a:latin typeface="Arial" panose="020B0604020202020204" pitchFamily="34" charset="0"/>
                <a:cs typeface="Arial" panose="020B0604020202020204" pitchFamily="34" charset="0"/>
              </a:rPr>
            </a:br>
            <a:r>
              <a:rPr lang="en-US" sz="2400" dirty="0" smtClean="0">
                <a:solidFill>
                  <a:srgbClr val="0070C0"/>
                </a:solidFill>
                <a:latin typeface="Arial" panose="020B0604020202020204" pitchFamily="34" charset="0"/>
                <a:cs typeface="Arial" panose="020B0604020202020204" pitchFamily="34" charset="0"/>
              </a:rPr>
              <a:t>Possible Way Forward</a:t>
            </a:r>
          </a:p>
        </p:txBody>
      </p:sp>
      <p:sp>
        <p:nvSpPr>
          <p:cNvPr id="3" name="Footer Placeholder 2"/>
          <p:cNvSpPr>
            <a:spLocks noGrp="1"/>
          </p:cNvSpPr>
          <p:nvPr>
            <p:ph type="ftr" sz="quarter" idx="11"/>
          </p:nvPr>
        </p:nvSpPr>
        <p:spPr/>
        <p:txBody>
          <a:bodyPr/>
          <a:lstStyle/>
          <a:p>
            <a:pPr>
              <a:defRPr/>
            </a:pPr>
            <a:r>
              <a:rPr lang="en-US" smtClean="0">
                <a:solidFill>
                  <a:prstClr val="black">
                    <a:tint val="75000"/>
                  </a:prstClr>
                </a:solidFill>
              </a:rPr>
              <a:t>Lankford, HEPAP activities</a:t>
            </a:r>
            <a:endParaRPr lang="en-US" dirty="0">
              <a:solidFill>
                <a:prstClr val="black">
                  <a:tint val="75000"/>
                </a:prstClr>
              </a:solidFill>
            </a:endParaRPr>
          </a:p>
        </p:txBody>
      </p:sp>
      <p:sp>
        <p:nvSpPr>
          <p:cNvPr id="31749" name="TextBox 6"/>
          <p:cNvSpPr txBox="1">
            <a:spLocks noChangeArrowheads="1"/>
          </p:cNvSpPr>
          <p:nvPr/>
        </p:nvSpPr>
        <p:spPr bwMode="auto">
          <a:xfrm>
            <a:off x="152400" y="979468"/>
            <a:ext cx="8839200" cy="5493812"/>
          </a:xfrm>
          <a:prstGeom prst="rect">
            <a:avLst/>
          </a:prstGeom>
          <a:noFill/>
          <a:ln w="9525">
            <a:noFill/>
            <a:miter lim="800000"/>
            <a:headEnd/>
            <a:tailEnd/>
          </a:ln>
        </p:spPr>
        <p:txBody>
          <a:bodyPr wrap="square">
            <a:spAutoFit/>
          </a:bodyPr>
          <a:lstStyle/>
          <a:p>
            <a:pPr marL="285750" indent="-285750">
              <a:spcBef>
                <a:spcPts val="600"/>
              </a:spcBef>
              <a:buFont typeface="Arial" panose="020B0604020202020204" pitchFamily="34" charset="0"/>
              <a:buChar char="•"/>
            </a:pPr>
            <a:r>
              <a:rPr lang="en-US" b="1" dirty="0" smtClean="0">
                <a:solidFill>
                  <a:prstClr val="white">
                    <a:lumMod val="50000"/>
                  </a:prstClr>
                </a:solidFill>
              </a:rPr>
              <a:t>Convene an </a:t>
            </a:r>
            <a:r>
              <a:rPr lang="en-US" b="1" dirty="0">
                <a:solidFill>
                  <a:prstClr val="white">
                    <a:lumMod val="50000"/>
                  </a:prstClr>
                </a:solidFill>
              </a:rPr>
              <a:t>international workshop on </a:t>
            </a:r>
            <a:r>
              <a:rPr lang="en-US" b="1" dirty="0" smtClean="0">
                <a:solidFill>
                  <a:prstClr val="white">
                    <a:lumMod val="50000"/>
                  </a:prstClr>
                </a:solidFill>
              </a:rPr>
              <a:t>the neutrino program that will be intermediate in time between current experiments and LBNF.</a:t>
            </a:r>
            <a:endParaRPr lang="en-US" b="1" dirty="0">
              <a:solidFill>
                <a:prstClr val="white">
                  <a:lumMod val="50000"/>
                </a:prstClr>
              </a:solidFill>
            </a:endParaRPr>
          </a:p>
          <a:p>
            <a:pPr marL="285750" indent="-285750">
              <a:spcBef>
                <a:spcPts val="600"/>
              </a:spcBef>
              <a:buFont typeface="Arial" panose="020B0604020202020204" pitchFamily="34" charset="0"/>
              <a:buChar char="•"/>
            </a:pPr>
            <a:r>
              <a:rPr lang="en-US" b="1" dirty="0" smtClean="0">
                <a:solidFill>
                  <a:prstClr val="white">
                    <a:lumMod val="50000"/>
                  </a:prstClr>
                </a:solidFill>
              </a:rPr>
              <a:t>Working groups such as short-baseline </a:t>
            </a:r>
            <a:r>
              <a:rPr lang="en-US" b="1" dirty="0" err="1" smtClean="0">
                <a:solidFill>
                  <a:prstClr val="white">
                    <a:lumMod val="50000"/>
                  </a:prstClr>
                </a:solidFill>
              </a:rPr>
              <a:t>expts</a:t>
            </a:r>
            <a:r>
              <a:rPr lang="en-US" b="1" dirty="0" smtClean="0">
                <a:solidFill>
                  <a:prstClr val="white">
                    <a:lumMod val="50000"/>
                  </a:prstClr>
                </a:solidFill>
              </a:rPr>
              <a:t>, reactor </a:t>
            </a:r>
            <a:r>
              <a:rPr lang="en-US" b="1" dirty="0" err="1" smtClean="0">
                <a:solidFill>
                  <a:prstClr val="white">
                    <a:lumMod val="50000"/>
                  </a:prstClr>
                </a:solidFill>
              </a:rPr>
              <a:t>expts</a:t>
            </a:r>
            <a:r>
              <a:rPr lang="en-US" b="1" dirty="0" smtClean="0">
                <a:solidFill>
                  <a:prstClr val="white">
                    <a:lumMod val="50000"/>
                  </a:prstClr>
                </a:solidFill>
              </a:rPr>
              <a:t>, R&amp;D platforms, non-accelerator neutrinos</a:t>
            </a:r>
          </a:p>
          <a:p>
            <a:pPr marL="742950" lvl="1" indent="-285750">
              <a:spcBef>
                <a:spcPts val="600"/>
              </a:spcBef>
              <a:buFont typeface="Arial" panose="020B0604020202020204" pitchFamily="34" charset="0"/>
              <a:buChar char="•"/>
            </a:pPr>
            <a:r>
              <a:rPr lang="en-US" sz="1600" b="1" dirty="0" smtClean="0">
                <a:solidFill>
                  <a:prstClr val="white">
                    <a:lumMod val="50000"/>
                  </a:prstClr>
                </a:solidFill>
              </a:rPr>
              <a:t>Working groups should converge on a short “white paper” for each project or experiment outlining physics goal(s), technical goal(s), and timeline/next steps, and should try to tie together the experiments/platforms in a portfolio with overarching theme(s). </a:t>
            </a:r>
          </a:p>
          <a:p>
            <a:pPr marL="1200150" lvl="2" indent="-285750">
              <a:spcBef>
                <a:spcPts val="600"/>
              </a:spcBef>
              <a:buFont typeface="Arial" panose="020B0604020202020204" pitchFamily="34" charset="0"/>
              <a:buChar char="•"/>
            </a:pPr>
            <a:r>
              <a:rPr lang="en-US" b="1" dirty="0" err="1" smtClean="0">
                <a:solidFill>
                  <a:prstClr val="black"/>
                </a:solidFill>
              </a:rPr>
              <a:t>Fermilab</a:t>
            </a:r>
            <a:r>
              <a:rPr lang="en-US" b="1" dirty="0" smtClean="0">
                <a:solidFill>
                  <a:prstClr val="black"/>
                </a:solidFill>
              </a:rPr>
              <a:t>-based program could be brought for discussion to workshop either as an ensemble or as separate experiments. </a:t>
            </a:r>
          </a:p>
          <a:p>
            <a:pPr>
              <a:spcBef>
                <a:spcPts val="600"/>
              </a:spcBef>
            </a:pPr>
            <a:endParaRPr lang="en-US" b="1" dirty="0">
              <a:solidFill>
                <a:prstClr val="black"/>
              </a:solidFill>
            </a:endParaRPr>
          </a:p>
          <a:p>
            <a:pPr>
              <a:spcBef>
                <a:spcPts val="600"/>
              </a:spcBef>
            </a:pPr>
            <a:r>
              <a:rPr lang="en-US" b="1" dirty="0" smtClean="0">
                <a:solidFill>
                  <a:srgbClr val="C00000"/>
                </a:solidFill>
              </a:rPr>
              <a:t>Agencies use white papers to inform subsequent steps</a:t>
            </a:r>
          </a:p>
          <a:p>
            <a:pPr>
              <a:spcBef>
                <a:spcPts val="600"/>
              </a:spcBef>
            </a:pPr>
            <a:endParaRPr lang="en-US" sz="1200" b="1" dirty="0">
              <a:solidFill>
                <a:prstClr val="black"/>
              </a:solidFill>
            </a:endParaRPr>
          </a:p>
          <a:p>
            <a:pPr>
              <a:spcBef>
                <a:spcPts val="600"/>
              </a:spcBef>
            </a:pPr>
            <a:r>
              <a:rPr lang="en-US" b="1" dirty="0" smtClean="0">
                <a:solidFill>
                  <a:prstClr val="black"/>
                </a:solidFill>
              </a:rPr>
              <a:t>Possible DOE call for proposals (NSF open to proposals)</a:t>
            </a:r>
          </a:p>
          <a:p>
            <a:pPr>
              <a:spcBef>
                <a:spcPts val="600"/>
              </a:spcBef>
            </a:pPr>
            <a:endParaRPr lang="en-US" sz="1200" b="1" dirty="0">
              <a:solidFill>
                <a:prstClr val="black"/>
              </a:solidFill>
            </a:endParaRPr>
          </a:p>
          <a:p>
            <a:pPr>
              <a:spcBef>
                <a:spcPts val="600"/>
              </a:spcBef>
            </a:pPr>
            <a:r>
              <a:rPr lang="en-US" b="1" dirty="0" smtClean="0">
                <a:solidFill>
                  <a:srgbClr val="C00000"/>
                </a:solidFill>
              </a:rPr>
              <a:t>Advice to DOE on initial program definition by HEPAP subpanel composed of members of </a:t>
            </a:r>
            <a:r>
              <a:rPr lang="en-US" b="1" dirty="0" err="1" smtClean="0">
                <a:solidFill>
                  <a:srgbClr val="C00000"/>
                </a:solidFill>
              </a:rPr>
              <a:t>Fermilab</a:t>
            </a:r>
            <a:r>
              <a:rPr lang="en-US" b="1" dirty="0" smtClean="0">
                <a:solidFill>
                  <a:srgbClr val="C00000"/>
                </a:solidFill>
              </a:rPr>
              <a:t> PAC, members of HEPAP, and other experts.</a:t>
            </a:r>
            <a:endParaRPr lang="en-US" b="1" dirty="0">
              <a:solidFill>
                <a:srgbClr val="C00000"/>
              </a:solidFill>
            </a:endParaRPr>
          </a:p>
          <a:p>
            <a:pPr lvl="1"/>
            <a:endParaRPr lang="en-US" sz="1600" b="1" dirty="0" smtClean="0">
              <a:solidFill>
                <a:srgbClr val="339933"/>
              </a:solidFill>
            </a:endParaRPr>
          </a:p>
        </p:txBody>
      </p:sp>
      <p:sp>
        <p:nvSpPr>
          <p:cNvPr id="5" name="Date Placeholder 4"/>
          <p:cNvSpPr>
            <a:spLocks noGrp="1"/>
          </p:cNvSpPr>
          <p:nvPr>
            <p:ph type="dt" sz="half" idx="10"/>
          </p:nvPr>
        </p:nvSpPr>
        <p:spPr/>
        <p:txBody>
          <a:body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solidFill>
                  <a:prstClr val="black">
                    <a:tint val="75000"/>
                  </a:prstClr>
                </a:solidFill>
              </a:rPr>
              <a:pPr>
                <a:defRPr/>
              </a:pPr>
              <a:t>33</a:t>
            </a:fld>
            <a:endParaRPr lang="en-US" dirty="0">
              <a:solidFill>
                <a:prstClr val="black">
                  <a:tint val="75000"/>
                </a:prstClr>
              </a:solidFill>
            </a:endParaRPr>
          </a:p>
        </p:txBody>
      </p:sp>
    </p:spTree>
    <p:extLst>
      <p:ext uri="{BB962C8B-B14F-4D97-AF65-F5344CB8AC3E}">
        <p14:creationId xmlns:p14="http://schemas.microsoft.com/office/powerpoint/2010/main" val="16959203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76200"/>
            <a:ext cx="9144000" cy="955675"/>
          </a:xfrm>
        </p:spPr>
        <p:txBody>
          <a:bodyPr/>
          <a:lstStyle/>
          <a:p>
            <a:pPr eaLnBrk="1" hangingPunct="1"/>
            <a:r>
              <a:rPr lang="en-US" sz="2800" dirty="0" smtClean="0">
                <a:solidFill>
                  <a:srgbClr val="0070C0"/>
                </a:solidFill>
              </a:rPr>
              <a:t>Summary - 1</a:t>
            </a:r>
            <a:endParaRPr lang="en-US" sz="2800" dirty="0" smtClean="0">
              <a:solidFill>
                <a:srgbClr val="0070C0"/>
              </a:solidFill>
              <a:latin typeface="Arial" panose="020B0604020202020204" pitchFamily="34" charset="0"/>
              <a:cs typeface="Arial" panose="020B0604020202020204" pitchFamily="34" charset="0"/>
            </a:endParaRPr>
          </a:p>
        </p:txBody>
      </p:sp>
      <p:sp>
        <p:nvSpPr>
          <p:cNvPr id="3" name="Footer Placeholder 2"/>
          <p:cNvSpPr>
            <a:spLocks noGrp="1"/>
          </p:cNvSpPr>
          <p:nvPr>
            <p:ph type="ftr" sz="quarter" idx="11"/>
          </p:nvPr>
        </p:nvSpPr>
        <p:spPr/>
        <p:txBody>
          <a:bodyPr/>
          <a:lstStyle/>
          <a:p>
            <a:pPr>
              <a:defRPr/>
            </a:pPr>
            <a:r>
              <a:rPr lang="en-US" smtClean="0">
                <a:solidFill>
                  <a:prstClr val="black">
                    <a:tint val="75000"/>
                  </a:prstClr>
                </a:solidFill>
              </a:rPr>
              <a:t>Lankford, HEPAP activities</a:t>
            </a:r>
            <a:endParaRPr lang="en-US" dirty="0">
              <a:solidFill>
                <a:prstClr val="black">
                  <a:tint val="75000"/>
                </a:prstClr>
              </a:solidFill>
            </a:endParaRPr>
          </a:p>
        </p:txBody>
      </p:sp>
      <p:sp>
        <p:nvSpPr>
          <p:cNvPr id="31749" name="TextBox 6"/>
          <p:cNvSpPr txBox="1">
            <a:spLocks noChangeArrowheads="1"/>
          </p:cNvSpPr>
          <p:nvPr/>
        </p:nvSpPr>
        <p:spPr bwMode="auto">
          <a:xfrm>
            <a:off x="76200" y="685592"/>
            <a:ext cx="8839200" cy="5801588"/>
          </a:xfrm>
          <a:prstGeom prst="rect">
            <a:avLst/>
          </a:prstGeom>
          <a:noFill/>
          <a:ln w="9525">
            <a:noFill/>
            <a:miter lim="800000"/>
            <a:headEnd/>
            <a:tailEnd/>
          </a:ln>
        </p:spPr>
        <p:txBody>
          <a:bodyPr wrap="square">
            <a:spAutoFit/>
          </a:bodyPr>
          <a:lstStyle/>
          <a:p>
            <a:pPr>
              <a:spcBef>
                <a:spcPts val="600"/>
              </a:spcBef>
            </a:pPr>
            <a:r>
              <a:rPr lang="en-US" dirty="0">
                <a:solidFill>
                  <a:prstClr val="black"/>
                </a:solidFill>
              </a:rPr>
              <a:t> </a:t>
            </a:r>
            <a:r>
              <a:rPr lang="en-US" b="1" dirty="0" smtClean="0">
                <a:solidFill>
                  <a:prstClr val="black"/>
                </a:solidFill>
              </a:rPr>
              <a:t>A </a:t>
            </a:r>
            <a:r>
              <a:rPr lang="en-US" b="1" dirty="0">
                <a:solidFill>
                  <a:prstClr val="black"/>
                </a:solidFill>
              </a:rPr>
              <a:t>National Scientific Program Advisory sub-Panel of HEPAP can:</a:t>
            </a:r>
          </a:p>
          <a:p>
            <a:pPr marL="742950" lvl="1" indent="-285750">
              <a:spcBef>
                <a:spcPts val="600"/>
              </a:spcBef>
              <a:buFont typeface="Arial" panose="020B0604020202020204" pitchFamily="34" charset="0"/>
              <a:buChar char="•"/>
            </a:pPr>
            <a:r>
              <a:rPr lang="en-US" b="1" dirty="0">
                <a:solidFill>
                  <a:prstClr val="black"/>
                </a:solidFill>
              </a:rPr>
              <a:t>Provide an effective and transparent mechanism for HEPAP to advise </a:t>
            </a:r>
            <a:r>
              <a:rPr lang="en-US" b="1" dirty="0" smtClean="0">
                <a:solidFill>
                  <a:prstClr val="black"/>
                </a:solidFill>
              </a:rPr>
              <a:t>DOE on </a:t>
            </a:r>
            <a:r>
              <a:rPr lang="en-US" b="1" dirty="0">
                <a:solidFill>
                  <a:prstClr val="black"/>
                </a:solidFill>
              </a:rPr>
              <a:t>the selection of particle physics projects for the national HEP portfolio.</a:t>
            </a:r>
          </a:p>
          <a:p>
            <a:pPr marL="1200150" lvl="2" indent="-285750">
              <a:spcBef>
                <a:spcPts val="600"/>
              </a:spcBef>
              <a:buFont typeface="Arial" panose="020B0604020202020204" pitchFamily="34" charset="0"/>
              <a:buChar char="•"/>
            </a:pPr>
            <a:r>
              <a:rPr lang="en-US" sz="1600" b="1" dirty="0">
                <a:solidFill>
                  <a:prstClr val="black"/>
                </a:solidFill>
              </a:rPr>
              <a:t>Following scientific and technical review and evaluation of whether project concept is aligned </a:t>
            </a:r>
            <a:r>
              <a:rPr lang="en-US" sz="1600" b="1" dirty="0" smtClean="0">
                <a:solidFill>
                  <a:prstClr val="black"/>
                </a:solidFill>
              </a:rPr>
              <a:t>w/ P5 </a:t>
            </a:r>
            <a:r>
              <a:rPr lang="en-US" sz="1600" b="1" dirty="0">
                <a:solidFill>
                  <a:prstClr val="black"/>
                </a:solidFill>
              </a:rPr>
              <a:t>strategic plan and considering P5 selection criteria.</a:t>
            </a:r>
          </a:p>
          <a:p>
            <a:pPr marL="742950" lvl="1" indent="-285750">
              <a:spcBef>
                <a:spcPts val="600"/>
              </a:spcBef>
              <a:buFont typeface="Arial" panose="020B0604020202020204" pitchFamily="34" charset="0"/>
              <a:buChar char="•"/>
            </a:pPr>
            <a:r>
              <a:rPr lang="en-US" b="1" dirty="0">
                <a:solidFill>
                  <a:prstClr val="black"/>
                </a:solidFill>
              </a:rPr>
              <a:t>Address the recommendations of P5 </a:t>
            </a:r>
            <a:r>
              <a:rPr lang="en-US" b="1" dirty="0" smtClean="0">
                <a:solidFill>
                  <a:prstClr val="black"/>
                </a:solidFill>
              </a:rPr>
              <a:t>regarding:</a:t>
            </a:r>
            <a:endParaRPr lang="en-US" b="1" dirty="0">
              <a:solidFill>
                <a:prstClr val="black"/>
              </a:solidFill>
            </a:endParaRPr>
          </a:p>
          <a:p>
            <a:pPr marL="1200150" lvl="2" indent="-285750">
              <a:spcBef>
                <a:spcPts val="600"/>
              </a:spcBef>
              <a:buFont typeface="Arial" panose="020B0604020202020204" pitchFamily="34" charset="0"/>
              <a:buChar char="•"/>
            </a:pPr>
            <a:r>
              <a:rPr lang="en-US" b="1" dirty="0">
                <a:solidFill>
                  <a:prstClr val="black"/>
                </a:solidFill>
              </a:rPr>
              <a:t>Small project portfolio</a:t>
            </a:r>
          </a:p>
          <a:p>
            <a:pPr marL="1200150" lvl="2" indent="-285750">
              <a:spcBef>
                <a:spcPts val="600"/>
              </a:spcBef>
              <a:buFont typeface="Arial" panose="020B0604020202020204" pitchFamily="34" charset="0"/>
              <a:buChar char="•"/>
            </a:pPr>
            <a:r>
              <a:rPr lang="en-US" b="1" dirty="0">
                <a:solidFill>
                  <a:prstClr val="black"/>
                </a:solidFill>
              </a:rPr>
              <a:t>Short-baseline portfolio</a:t>
            </a:r>
          </a:p>
          <a:p>
            <a:pPr marL="1200150" lvl="2" indent="-285750">
              <a:spcBef>
                <a:spcPts val="600"/>
              </a:spcBef>
              <a:buFont typeface="Arial" panose="020B0604020202020204" pitchFamily="34" charset="0"/>
              <a:buChar char="•"/>
            </a:pPr>
            <a:r>
              <a:rPr lang="en-US" b="1" dirty="0">
                <a:solidFill>
                  <a:prstClr val="black"/>
                </a:solidFill>
              </a:rPr>
              <a:t>Project reassessment </a:t>
            </a:r>
            <a:r>
              <a:rPr lang="en-US" dirty="0">
                <a:solidFill>
                  <a:prstClr val="black"/>
                </a:solidFill>
              </a:rPr>
              <a:t>(if costs and/or capabilities change substantively)</a:t>
            </a:r>
          </a:p>
          <a:p>
            <a:pPr marL="742950" lvl="1" indent="-285750">
              <a:spcBef>
                <a:spcPts val="600"/>
              </a:spcBef>
              <a:buFont typeface="Arial" panose="020B0604020202020204" pitchFamily="34" charset="0"/>
              <a:buChar char="•"/>
            </a:pPr>
            <a:r>
              <a:rPr lang="en-US" b="1" dirty="0">
                <a:solidFill>
                  <a:prstClr val="black"/>
                </a:solidFill>
              </a:rPr>
              <a:t>Give guidance to DOE </a:t>
            </a:r>
            <a:r>
              <a:rPr lang="en-US" b="1" i="1" dirty="0" err="1" smtClean="0">
                <a:solidFill>
                  <a:prstClr val="black"/>
                </a:solidFill>
              </a:rPr>
              <a:t>wrt</a:t>
            </a:r>
            <a:r>
              <a:rPr lang="en-US" b="1" dirty="0" smtClean="0">
                <a:solidFill>
                  <a:prstClr val="black"/>
                </a:solidFill>
              </a:rPr>
              <a:t> appropriateness </a:t>
            </a:r>
            <a:r>
              <a:rPr lang="en-US" b="1" dirty="0">
                <a:solidFill>
                  <a:prstClr val="black"/>
                </a:solidFill>
              </a:rPr>
              <a:t>of CD-0 approval of projects. </a:t>
            </a:r>
          </a:p>
          <a:p>
            <a:pPr>
              <a:spcBef>
                <a:spcPts val="600"/>
              </a:spcBef>
            </a:pPr>
            <a:endParaRPr lang="en-US" b="1" dirty="0" smtClean="0">
              <a:solidFill>
                <a:prstClr val="black"/>
              </a:solidFill>
            </a:endParaRPr>
          </a:p>
          <a:p>
            <a:pPr>
              <a:spcBef>
                <a:spcPts val="600"/>
              </a:spcBef>
            </a:pPr>
            <a:r>
              <a:rPr lang="en-US" b="1" dirty="0" err="1" smtClean="0">
                <a:solidFill>
                  <a:prstClr val="black"/>
                </a:solidFill>
              </a:rPr>
              <a:t>NSPAsP</a:t>
            </a:r>
            <a:r>
              <a:rPr lang="en-US" b="1" dirty="0" smtClean="0">
                <a:solidFill>
                  <a:prstClr val="black"/>
                </a:solidFill>
              </a:rPr>
              <a:t> </a:t>
            </a:r>
            <a:r>
              <a:rPr lang="en-US" b="1" dirty="0">
                <a:solidFill>
                  <a:prstClr val="black"/>
                </a:solidFill>
              </a:rPr>
              <a:t>would be </a:t>
            </a:r>
            <a:r>
              <a:rPr lang="en-US" b="1" u="sng" dirty="0">
                <a:solidFill>
                  <a:prstClr val="black"/>
                </a:solidFill>
              </a:rPr>
              <a:t>somewhat</a:t>
            </a:r>
            <a:r>
              <a:rPr lang="en-US" b="1" dirty="0">
                <a:solidFill>
                  <a:prstClr val="black"/>
                </a:solidFill>
              </a:rPr>
              <a:t> similar to </a:t>
            </a:r>
            <a:r>
              <a:rPr lang="en-US" b="1" dirty="0" err="1">
                <a:solidFill>
                  <a:prstClr val="black"/>
                </a:solidFill>
              </a:rPr>
              <a:t>Fermilab</a:t>
            </a:r>
            <a:r>
              <a:rPr lang="en-US" b="1" dirty="0">
                <a:solidFill>
                  <a:prstClr val="black"/>
                </a:solidFill>
              </a:rPr>
              <a:t> PAC, but at national level.</a:t>
            </a:r>
          </a:p>
          <a:p>
            <a:pPr marL="742950" lvl="1" indent="-285750">
              <a:spcBef>
                <a:spcPts val="600"/>
              </a:spcBef>
              <a:buFont typeface="Arial" panose="020B0604020202020204" pitchFamily="34" charset="0"/>
              <a:buChar char="•"/>
            </a:pPr>
            <a:r>
              <a:rPr lang="en-US" b="1" dirty="0">
                <a:solidFill>
                  <a:prstClr val="black"/>
                </a:solidFill>
              </a:rPr>
              <a:t>Main similarity is scientific review. Several differences in mission and operation.</a:t>
            </a:r>
          </a:p>
          <a:p>
            <a:pPr marL="742950" lvl="1" indent="-285750">
              <a:spcBef>
                <a:spcPts val="600"/>
              </a:spcBef>
              <a:buFont typeface="Arial" panose="020B0604020202020204" pitchFamily="34" charset="0"/>
              <a:buChar char="•"/>
            </a:pPr>
            <a:r>
              <a:rPr lang="en-US" b="1" dirty="0">
                <a:solidFill>
                  <a:prstClr val="black"/>
                </a:solidFill>
              </a:rPr>
              <a:t>Interplay of </a:t>
            </a:r>
            <a:r>
              <a:rPr lang="en-US" b="1" dirty="0" err="1">
                <a:solidFill>
                  <a:prstClr val="black"/>
                </a:solidFill>
              </a:rPr>
              <a:t>NSPAsP</a:t>
            </a:r>
            <a:r>
              <a:rPr lang="en-US" b="1" dirty="0">
                <a:solidFill>
                  <a:prstClr val="black"/>
                </a:solidFill>
              </a:rPr>
              <a:t> and F-PAC needs better definition.</a:t>
            </a:r>
          </a:p>
          <a:p>
            <a:endParaRPr lang="en-US" sz="1600" b="1" dirty="0" smtClean="0">
              <a:solidFill>
                <a:prstClr val="black"/>
              </a:solidFill>
            </a:endParaRPr>
          </a:p>
          <a:p>
            <a:endParaRPr lang="en-US" sz="1600" b="1" dirty="0">
              <a:solidFill>
                <a:prstClr val="black"/>
              </a:solidFill>
            </a:endParaRPr>
          </a:p>
        </p:txBody>
      </p:sp>
      <p:sp>
        <p:nvSpPr>
          <p:cNvPr id="5" name="Date Placeholder 4"/>
          <p:cNvSpPr>
            <a:spLocks noGrp="1"/>
          </p:cNvSpPr>
          <p:nvPr>
            <p:ph type="dt" sz="half" idx="10"/>
          </p:nvPr>
        </p:nvSpPr>
        <p:spPr/>
        <p:txBody>
          <a:body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solidFill>
                  <a:prstClr val="black">
                    <a:tint val="75000"/>
                  </a:prstClr>
                </a:solidFill>
              </a:rPr>
              <a:pPr>
                <a:defRPr/>
              </a:pPr>
              <a:t>34</a:t>
            </a:fld>
            <a:endParaRPr lang="en-US" dirty="0">
              <a:solidFill>
                <a:prstClr val="black">
                  <a:tint val="75000"/>
                </a:prstClr>
              </a:solidFill>
            </a:endParaRPr>
          </a:p>
        </p:txBody>
      </p:sp>
    </p:spTree>
    <p:extLst>
      <p:ext uri="{BB962C8B-B14F-4D97-AF65-F5344CB8AC3E}">
        <p14:creationId xmlns:p14="http://schemas.microsoft.com/office/powerpoint/2010/main" val="5637110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76200"/>
            <a:ext cx="9144000" cy="955675"/>
          </a:xfrm>
        </p:spPr>
        <p:txBody>
          <a:bodyPr/>
          <a:lstStyle/>
          <a:p>
            <a:pPr eaLnBrk="1" hangingPunct="1"/>
            <a:r>
              <a:rPr lang="en-US" sz="2800" dirty="0" smtClean="0">
                <a:solidFill>
                  <a:srgbClr val="0070C0"/>
                </a:solidFill>
              </a:rPr>
              <a:t>Summary - 2</a:t>
            </a:r>
            <a:endParaRPr lang="en-US" sz="2800" dirty="0" smtClean="0">
              <a:solidFill>
                <a:srgbClr val="0070C0"/>
              </a:solidFill>
              <a:latin typeface="Arial" panose="020B0604020202020204" pitchFamily="34" charset="0"/>
              <a:cs typeface="Arial" panose="020B0604020202020204" pitchFamily="34" charset="0"/>
            </a:endParaRPr>
          </a:p>
        </p:txBody>
      </p:sp>
      <p:sp>
        <p:nvSpPr>
          <p:cNvPr id="3" name="Footer Placeholder 2"/>
          <p:cNvSpPr>
            <a:spLocks noGrp="1"/>
          </p:cNvSpPr>
          <p:nvPr>
            <p:ph type="ftr" sz="quarter" idx="11"/>
          </p:nvPr>
        </p:nvSpPr>
        <p:spPr/>
        <p:txBody>
          <a:bodyPr/>
          <a:lstStyle/>
          <a:p>
            <a:pPr>
              <a:defRPr/>
            </a:pPr>
            <a:r>
              <a:rPr lang="en-US" smtClean="0">
                <a:solidFill>
                  <a:prstClr val="black">
                    <a:tint val="75000"/>
                  </a:prstClr>
                </a:solidFill>
              </a:rPr>
              <a:t>Lankford, HEPAP activities</a:t>
            </a:r>
            <a:endParaRPr lang="en-US" dirty="0">
              <a:solidFill>
                <a:prstClr val="black">
                  <a:tint val="75000"/>
                </a:prstClr>
              </a:solidFill>
            </a:endParaRPr>
          </a:p>
        </p:txBody>
      </p:sp>
      <p:sp>
        <p:nvSpPr>
          <p:cNvPr id="31749" name="TextBox 6"/>
          <p:cNvSpPr txBox="1">
            <a:spLocks noChangeArrowheads="1"/>
          </p:cNvSpPr>
          <p:nvPr/>
        </p:nvSpPr>
        <p:spPr bwMode="auto">
          <a:xfrm>
            <a:off x="76200" y="477837"/>
            <a:ext cx="8839200" cy="4385816"/>
          </a:xfrm>
          <a:prstGeom prst="rect">
            <a:avLst/>
          </a:prstGeom>
          <a:noFill/>
          <a:ln w="9525">
            <a:noFill/>
            <a:miter lim="800000"/>
            <a:headEnd/>
            <a:tailEnd/>
          </a:ln>
        </p:spPr>
        <p:txBody>
          <a:bodyPr wrap="square">
            <a:spAutoFit/>
          </a:bodyPr>
          <a:lstStyle/>
          <a:p>
            <a:r>
              <a:rPr lang="en-US" dirty="0">
                <a:solidFill>
                  <a:prstClr val="black"/>
                </a:solidFill>
              </a:rPr>
              <a:t> </a:t>
            </a:r>
            <a:endParaRPr lang="en-US" sz="1600" b="1" dirty="0" smtClean="0">
              <a:solidFill>
                <a:prstClr val="black"/>
              </a:solidFill>
            </a:endParaRPr>
          </a:p>
          <a:p>
            <a:pPr>
              <a:spcBef>
                <a:spcPts val="600"/>
              </a:spcBef>
            </a:pPr>
            <a:r>
              <a:rPr lang="en-US" b="1" dirty="0" smtClean="0">
                <a:solidFill>
                  <a:prstClr val="black"/>
                </a:solidFill>
              </a:rPr>
              <a:t>National </a:t>
            </a:r>
            <a:r>
              <a:rPr lang="en-US" b="1" dirty="0">
                <a:solidFill>
                  <a:prstClr val="black"/>
                </a:solidFill>
              </a:rPr>
              <a:t>short-baseline neutrino program needs initial definition.</a:t>
            </a:r>
          </a:p>
          <a:p>
            <a:pPr marL="742950" lvl="1" indent="-285750">
              <a:spcBef>
                <a:spcPts val="600"/>
              </a:spcBef>
              <a:buFont typeface="Arial" panose="020B0604020202020204" pitchFamily="34" charset="0"/>
              <a:buChar char="•"/>
            </a:pPr>
            <a:r>
              <a:rPr lang="en-US" b="1" dirty="0">
                <a:solidFill>
                  <a:prstClr val="black"/>
                </a:solidFill>
              </a:rPr>
              <a:t>P5 did not want to preclude either some of these experiments not using </a:t>
            </a:r>
            <a:r>
              <a:rPr lang="en-US" b="1" dirty="0" err="1">
                <a:solidFill>
                  <a:prstClr val="black"/>
                </a:solidFill>
              </a:rPr>
              <a:t>LAr</a:t>
            </a:r>
            <a:r>
              <a:rPr lang="en-US" b="1" dirty="0">
                <a:solidFill>
                  <a:prstClr val="black"/>
                </a:solidFill>
              </a:rPr>
              <a:t> or some of these experiments being sited elsewhere than </a:t>
            </a:r>
            <a:r>
              <a:rPr lang="en-US" b="1" dirty="0" err="1">
                <a:solidFill>
                  <a:prstClr val="black"/>
                </a:solidFill>
              </a:rPr>
              <a:t>Fermilab</a:t>
            </a:r>
            <a:r>
              <a:rPr lang="en-US" b="1" dirty="0">
                <a:solidFill>
                  <a:prstClr val="black"/>
                </a:solidFill>
              </a:rPr>
              <a:t>.</a:t>
            </a:r>
          </a:p>
          <a:p>
            <a:pPr marL="742950" lvl="1" indent="-285750">
              <a:spcBef>
                <a:spcPts val="600"/>
              </a:spcBef>
              <a:buFont typeface="Arial" panose="020B0604020202020204" pitchFamily="34" charset="0"/>
              <a:buChar char="•"/>
            </a:pPr>
            <a:r>
              <a:rPr lang="en-US" b="1" dirty="0" err="1">
                <a:solidFill>
                  <a:prstClr val="black"/>
                </a:solidFill>
              </a:rPr>
              <a:t>Fermilab</a:t>
            </a:r>
            <a:r>
              <a:rPr lang="en-US" b="1" dirty="0">
                <a:solidFill>
                  <a:prstClr val="black"/>
                </a:solidFill>
              </a:rPr>
              <a:t> PAC has been developing a short-baseline program.</a:t>
            </a:r>
          </a:p>
          <a:p>
            <a:pPr>
              <a:spcBef>
                <a:spcPts val="600"/>
              </a:spcBef>
            </a:pPr>
            <a:endParaRPr lang="en-US" b="1" dirty="0" smtClean="0">
              <a:solidFill>
                <a:prstClr val="black"/>
              </a:solidFill>
            </a:endParaRPr>
          </a:p>
          <a:p>
            <a:pPr>
              <a:spcBef>
                <a:spcPts val="600"/>
              </a:spcBef>
            </a:pPr>
            <a:r>
              <a:rPr lang="en-US" b="1" dirty="0" smtClean="0">
                <a:solidFill>
                  <a:prstClr val="black"/>
                </a:solidFill>
              </a:rPr>
              <a:t>Moving </a:t>
            </a:r>
            <a:r>
              <a:rPr lang="en-US" b="1" dirty="0">
                <a:solidFill>
                  <a:prstClr val="black"/>
                </a:solidFill>
              </a:rPr>
              <a:t>forward</a:t>
            </a:r>
          </a:p>
          <a:p>
            <a:pPr marL="742950" lvl="1" indent="-285750">
              <a:spcBef>
                <a:spcPts val="600"/>
              </a:spcBef>
              <a:buFont typeface="Arial" panose="020B0604020202020204" pitchFamily="34" charset="0"/>
              <a:buChar char="•"/>
            </a:pPr>
            <a:r>
              <a:rPr lang="en-US" b="1" dirty="0">
                <a:solidFill>
                  <a:prstClr val="black"/>
                </a:solidFill>
              </a:rPr>
              <a:t>Convene an </a:t>
            </a:r>
            <a:r>
              <a:rPr lang="en-US" b="1" dirty="0" smtClean="0">
                <a:solidFill>
                  <a:prstClr val="black"/>
                </a:solidFill>
              </a:rPr>
              <a:t>int’l </a:t>
            </a:r>
            <a:r>
              <a:rPr lang="en-US" b="1" dirty="0">
                <a:solidFill>
                  <a:prstClr val="black"/>
                </a:solidFill>
              </a:rPr>
              <a:t>workshop on </a:t>
            </a:r>
            <a:r>
              <a:rPr lang="en-US" b="1" dirty="0" smtClean="0">
                <a:solidFill>
                  <a:prstClr val="black"/>
                </a:solidFill>
              </a:rPr>
              <a:t>intermediate-term neutrino </a:t>
            </a:r>
            <a:r>
              <a:rPr lang="en-US" b="1" dirty="0">
                <a:solidFill>
                  <a:prstClr val="black"/>
                </a:solidFill>
              </a:rPr>
              <a:t>program</a:t>
            </a:r>
          </a:p>
          <a:p>
            <a:pPr marL="742950" lvl="1" indent="-285750">
              <a:spcBef>
                <a:spcPts val="600"/>
              </a:spcBef>
              <a:buFont typeface="Arial" panose="020B0604020202020204" pitchFamily="34" charset="0"/>
              <a:buChar char="•"/>
            </a:pPr>
            <a:r>
              <a:rPr lang="en-US" b="1" dirty="0">
                <a:solidFill>
                  <a:prstClr val="black"/>
                </a:solidFill>
              </a:rPr>
              <a:t>Advice to </a:t>
            </a:r>
            <a:r>
              <a:rPr lang="en-US" b="1" dirty="0" smtClean="0">
                <a:solidFill>
                  <a:prstClr val="black"/>
                </a:solidFill>
              </a:rPr>
              <a:t>DOE on </a:t>
            </a:r>
            <a:r>
              <a:rPr lang="en-US" b="1" dirty="0">
                <a:solidFill>
                  <a:prstClr val="black"/>
                </a:solidFill>
              </a:rPr>
              <a:t>initial program definition by HEPAP subpanel composed of members of F-PAC, members of HEPAP, and other experts.</a:t>
            </a:r>
          </a:p>
          <a:p>
            <a:pPr marL="1200150" lvl="2" indent="-285750">
              <a:spcBef>
                <a:spcPts val="600"/>
              </a:spcBef>
              <a:buFont typeface="Arial" panose="020B0604020202020204" pitchFamily="34" charset="0"/>
              <a:buChar char="•"/>
            </a:pPr>
            <a:r>
              <a:rPr lang="en-US" b="1" dirty="0">
                <a:solidFill>
                  <a:prstClr val="black"/>
                </a:solidFill>
              </a:rPr>
              <a:t>Consider this a “pilot project” to better understand interplay of future </a:t>
            </a:r>
            <a:r>
              <a:rPr lang="en-US" b="1" dirty="0" err="1">
                <a:solidFill>
                  <a:prstClr val="black"/>
                </a:solidFill>
              </a:rPr>
              <a:t>NSPAsP</a:t>
            </a:r>
            <a:r>
              <a:rPr lang="en-US" b="1" dirty="0">
                <a:solidFill>
                  <a:prstClr val="black"/>
                </a:solidFill>
              </a:rPr>
              <a:t> and </a:t>
            </a:r>
            <a:r>
              <a:rPr lang="en-US" b="1" dirty="0" smtClean="0">
                <a:solidFill>
                  <a:prstClr val="black"/>
                </a:solidFill>
              </a:rPr>
              <a:t>F-PAC</a:t>
            </a:r>
          </a:p>
          <a:p>
            <a:pPr marL="1200150" lvl="2" indent="-285750">
              <a:spcBef>
                <a:spcPts val="600"/>
              </a:spcBef>
              <a:buFont typeface="Arial" panose="020B0604020202020204" pitchFamily="34" charset="0"/>
              <a:buChar char="•"/>
            </a:pPr>
            <a:r>
              <a:rPr lang="en-US" b="1" dirty="0" smtClean="0">
                <a:solidFill>
                  <a:prstClr val="black"/>
                </a:solidFill>
              </a:rPr>
              <a:t>Settle on path forward by December HEPAP meeting.</a:t>
            </a:r>
            <a:endParaRPr lang="en-US" b="1" dirty="0">
              <a:solidFill>
                <a:prstClr val="black"/>
              </a:solidFill>
            </a:endParaRPr>
          </a:p>
        </p:txBody>
      </p:sp>
      <p:sp>
        <p:nvSpPr>
          <p:cNvPr id="5" name="Date Placeholder 4"/>
          <p:cNvSpPr>
            <a:spLocks noGrp="1"/>
          </p:cNvSpPr>
          <p:nvPr>
            <p:ph type="dt" sz="half" idx="10"/>
          </p:nvPr>
        </p:nvSpPr>
        <p:spPr/>
        <p:txBody>
          <a:body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solidFill>
                  <a:prstClr val="black">
                    <a:tint val="75000"/>
                  </a:prstClr>
                </a:solidFill>
              </a:rPr>
              <a:pPr>
                <a:defRPr/>
              </a:pPr>
              <a:t>35</a:t>
            </a:fld>
            <a:endParaRPr lang="en-US" dirty="0">
              <a:solidFill>
                <a:prstClr val="black">
                  <a:tint val="75000"/>
                </a:prstClr>
              </a:solidFill>
            </a:endParaRPr>
          </a:p>
        </p:txBody>
      </p:sp>
      <p:sp>
        <p:nvSpPr>
          <p:cNvPr id="2" name="TextBox 1"/>
          <p:cNvSpPr txBox="1"/>
          <p:nvPr/>
        </p:nvSpPr>
        <p:spPr>
          <a:xfrm>
            <a:off x="3810000" y="2209800"/>
            <a:ext cx="5105400" cy="646331"/>
          </a:xfrm>
          <a:prstGeom prst="rect">
            <a:avLst/>
          </a:prstGeom>
          <a:solidFill>
            <a:schemeClr val="accent6">
              <a:lumMod val="40000"/>
              <a:lumOff val="60000"/>
            </a:schemeClr>
          </a:solidFill>
          <a:ln w="38100">
            <a:solidFill>
              <a:srgbClr val="C00000"/>
            </a:solidFill>
          </a:ln>
        </p:spPr>
        <p:txBody>
          <a:bodyPr wrap="square" rtlCol="0">
            <a:spAutoFit/>
          </a:bodyPr>
          <a:lstStyle/>
          <a:p>
            <a:r>
              <a:rPr lang="en-US" b="1" dirty="0" smtClean="0">
                <a:solidFill>
                  <a:srgbClr val="C00000"/>
                </a:solidFill>
              </a:rPr>
              <a:t>Workshop on Intermediate Neutrino Program</a:t>
            </a:r>
          </a:p>
          <a:p>
            <a:pPr algn="ctr"/>
            <a:r>
              <a:rPr lang="en-US" b="1" dirty="0" smtClean="0">
                <a:solidFill>
                  <a:srgbClr val="C00000"/>
                </a:solidFill>
              </a:rPr>
              <a:t>Feb 4-6  BNL</a:t>
            </a:r>
            <a:endParaRPr lang="en-US" b="1" dirty="0">
              <a:solidFill>
                <a:srgbClr val="C00000"/>
              </a:solidFill>
            </a:endParaRPr>
          </a:p>
        </p:txBody>
      </p:sp>
    </p:spTree>
    <p:extLst>
      <p:ext uri="{BB962C8B-B14F-4D97-AF65-F5344CB8AC3E}">
        <p14:creationId xmlns:p14="http://schemas.microsoft.com/office/powerpoint/2010/main" val="3913362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0"/>
            <a:ext cx="9144000" cy="955675"/>
          </a:xfrm>
        </p:spPr>
        <p:txBody>
          <a:bodyPr/>
          <a:lstStyle/>
          <a:p>
            <a:pPr eaLnBrk="1" hangingPunct="1"/>
            <a:r>
              <a:rPr lang="en-US" sz="2400" i="1" dirty="0" smtClean="0">
                <a:solidFill>
                  <a:schemeClr val="bg1">
                    <a:lumMod val="50000"/>
                  </a:schemeClr>
                </a:solidFill>
              </a:rPr>
              <a:t>Conferences</a:t>
            </a:r>
            <a:r>
              <a:rPr lang="en-US" i="1" dirty="0" smtClean="0">
                <a:solidFill>
                  <a:srgbClr val="0070C0"/>
                </a:solidFill>
              </a:rPr>
              <a:t/>
            </a:r>
            <a:br>
              <a:rPr lang="en-US" i="1" dirty="0" smtClean="0">
                <a:solidFill>
                  <a:srgbClr val="0070C0"/>
                </a:solidFill>
              </a:rPr>
            </a:br>
            <a:r>
              <a:rPr lang="en-US" dirty="0" smtClean="0">
                <a:solidFill>
                  <a:srgbClr val="0070C0"/>
                </a:solidFill>
                <a:latin typeface="Arial" panose="020B0604020202020204" pitchFamily="34" charset="0"/>
                <a:cs typeface="Arial" panose="020B0604020202020204" pitchFamily="34" charset="0"/>
              </a:rPr>
              <a:t>Update</a:t>
            </a:r>
          </a:p>
        </p:txBody>
      </p:sp>
      <p:sp>
        <p:nvSpPr>
          <p:cNvPr id="3" name="Footer Placeholder 2"/>
          <p:cNvSpPr>
            <a:spLocks noGrp="1"/>
          </p:cNvSpPr>
          <p:nvPr>
            <p:ph type="ftr" sz="quarter" idx="11"/>
          </p:nvPr>
        </p:nvSpPr>
        <p:spPr/>
        <p:txBody>
          <a:bodyPr/>
          <a:lstStyle/>
          <a:p>
            <a:pPr>
              <a:defRPr/>
            </a:pPr>
            <a:r>
              <a:rPr lang="en-US" smtClean="0">
                <a:solidFill>
                  <a:prstClr val="black">
                    <a:tint val="75000"/>
                  </a:prstClr>
                </a:solidFill>
              </a:rPr>
              <a:t>Lankford, HEPAP activities</a:t>
            </a:r>
            <a:endParaRPr lang="en-US" dirty="0">
              <a:solidFill>
                <a:prstClr val="black">
                  <a:tint val="75000"/>
                </a:prstClr>
              </a:solidFill>
            </a:endParaRPr>
          </a:p>
        </p:txBody>
      </p:sp>
      <p:sp>
        <p:nvSpPr>
          <p:cNvPr id="31749" name="TextBox 6"/>
          <p:cNvSpPr txBox="1">
            <a:spLocks noChangeArrowheads="1"/>
          </p:cNvSpPr>
          <p:nvPr/>
        </p:nvSpPr>
        <p:spPr bwMode="auto">
          <a:xfrm>
            <a:off x="152400" y="990600"/>
            <a:ext cx="8839200" cy="4708981"/>
          </a:xfrm>
          <a:prstGeom prst="rect">
            <a:avLst/>
          </a:prstGeom>
          <a:noFill/>
          <a:ln w="9525">
            <a:noFill/>
            <a:miter lim="800000"/>
            <a:headEnd/>
            <a:tailEnd/>
          </a:ln>
        </p:spPr>
        <p:txBody>
          <a:bodyPr wrap="square">
            <a:spAutoFit/>
          </a:bodyPr>
          <a:lstStyle/>
          <a:p>
            <a:r>
              <a:rPr lang="en-US" b="1" dirty="0" smtClean="0">
                <a:solidFill>
                  <a:schemeClr val="bg1">
                    <a:lumMod val="50000"/>
                  </a:schemeClr>
                </a:solidFill>
              </a:rPr>
              <a:t>Ian Shipsey (DPF Chair) discussed this subject with DPF EC.</a:t>
            </a:r>
          </a:p>
          <a:p>
            <a:pPr lvl="1"/>
            <a:r>
              <a:rPr lang="en-US" b="1" dirty="0" smtClean="0">
                <a:solidFill>
                  <a:schemeClr val="bg1">
                    <a:lumMod val="50000"/>
                  </a:schemeClr>
                </a:solidFill>
              </a:rPr>
              <a:t>DPF EC chose not to participate as outlined, </a:t>
            </a:r>
            <a:r>
              <a:rPr lang="en-US" b="1" i="1" dirty="0" smtClean="0">
                <a:solidFill>
                  <a:schemeClr val="bg1">
                    <a:lumMod val="50000"/>
                  </a:schemeClr>
                </a:solidFill>
              </a:rPr>
              <a:t>i.e., </a:t>
            </a:r>
            <a:r>
              <a:rPr lang="en-US" b="1" dirty="0" smtClean="0">
                <a:solidFill>
                  <a:schemeClr val="bg1">
                    <a:lumMod val="50000"/>
                  </a:schemeClr>
                </a:solidFill>
              </a:rPr>
              <a:t>executing survey to gather community input.</a:t>
            </a:r>
          </a:p>
          <a:p>
            <a:pPr lvl="1"/>
            <a:endParaRPr lang="en-US" b="1" dirty="0">
              <a:solidFill>
                <a:schemeClr val="bg1">
                  <a:lumMod val="50000"/>
                </a:schemeClr>
              </a:solidFill>
            </a:endParaRPr>
          </a:p>
          <a:p>
            <a:r>
              <a:rPr lang="en-US" b="1" dirty="0" smtClean="0">
                <a:solidFill>
                  <a:schemeClr val="bg1">
                    <a:lumMod val="50000"/>
                  </a:schemeClr>
                </a:solidFill>
              </a:rPr>
              <a:t>DOE HEP continues to seek HEPAP input on subject of conference travel.</a:t>
            </a:r>
          </a:p>
          <a:p>
            <a:endParaRPr lang="en-US" b="1" dirty="0" smtClean="0">
              <a:solidFill>
                <a:schemeClr val="bg1">
                  <a:lumMod val="50000"/>
                </a:schemeClr>
              </a:solidFill>
            </a:endParaRPr>
          </a:p>
          <a:p>
            <a:r>
              <a:rPr lang="en-US" b="1" dirty="0" smtClean="0">
                <a:solidFill>
                  <a:schemeClr val="bg1">
                    <a:lumMod val="50000"/>
                  </a:schemeClr>
                </a:solidFill>
              </a:rPr>
              <a:t>HEPAP needs to define steps to be taken to put discussion by HEPAP or subcommittee on a sound basis.</a:t>
            </a:r>
          </a:p>
          <a:p>
            <a:endParaRPr lang="en-US" b="1" dirty="0">
              <a:solidFill>
                <a:schemeClr val="bg1">
                  <a:lumMod val="50000"/>
                </a:schemeClr>
              </a:solidFill>
            </a:endParaRPr>
          </a:p>
          <a:p>
            <a:endParaRPr lang="en-US" sz="2400" b="1" dirty="0" smtClean="0">
              <a:solidFill>
                <a:srgbClr val="FF0000"/>
              </a:solidFill>
            </a:endParaRPr>
          </a:p>
          <a:p>
            <a:endParaRPr lang="en-US" sz="2400" b="1" dirty="0">
              <a:solidFill>
                <a:srgbClr val="FF0000"/>
              </a:solidFill>
            </a:endParaRPr>
          </a:p>
          <a:p>
            <a:r>
              <a:rPr lang="en-US" sz="2400" b="1" dirty="0" smtClean="0">
                <a:solidFill>
                  <a:srgbClr val="FF0000"/>
                </a:solidFill>
              </a:rPr>
              <a:t>PLEASE SEND SUGGESTIONS REGARDING SURVEY CONTENT &amp; SURVEY USE TO IAN SHIPSEY &amp; ANDY LANKFORD.</a:t>
            </a:r>
          </a:p>
          <a:p>
            <a:endParaRPr lang="en-US" dirty="0">
              <a:solidFill>
                <a:prstClr val="black"/>
              </a:solidFill>
            </a:endParaRPr>
          </a:p>
        </p:txBody>
      </p:sp>
      <p:sp>
        <p:nvSpPr>
          <p:cNvPr id="5" name="Date Placeholder 4"/>
          <p:cNvSpPr>
            <a:spLocks noGrp="1"/>
          </p:cNvSpPr>
          <p:nvPr>
            <p:ph type="dt" sz="half" idx="10"/>
          </p:nvPr>
        </p:nvSpPr>
        <p:spPr/>
        <p:txBody>
          <a:body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solidFill>
                  <a:prstClr val="black">
                    <a:tint val="75000"/>
                  </a:prstClr>
                </a:solidFill>
              </a:rPr>
              <a:pPr>
                <a:defRPr/>
              </a:pPr>
              <a:t>4</a:t>
            </a:fld>
            <a:endParaRPr lang="en-US" dirty="0">
              <a:solidFill>
                <a:prstClr val="black">
                  <a:tint val="75000"/>
                </a:prstClr>
              </a:solidFill>
            </a:endParaRPr>
          </a:p>
        </p:txBody>
      </p:sp>
    </p:spTree>
    <p:extLst>
      <p:ext uri="{BB962C8B-B14F-4D97-AF65-F5344CB8AC3E}">
        <p14:creationId xmlns:p14="http://schemas.microsoft.com/office/powerpoint/2010/main" val="310214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ctrTitle"/>
          </p:nvPr>
        </p:nvSpPr>
        <p:spPr>
          <a:xfrm>
            <a:off x="457200" y="2209800"/>
            <a:ext cx="8153400" cy="1470025"/>
          </a:xfrm>
        </p:spPr>
        <p:txBody>
          <a:bodyPr/>
          <a:lstStyle/>
          <a:p>
            <a:pPr eaLnBrk="1" hangingPunct="1"/>
            <a:r>
              <a:rPr lang="en-US" sz="4400" i="1" dirty="0" smtClean="0">
                <a:solidFill>
                  <a:srgbClr val="FF0000"/>
                </a:solidFill>
                <a:latin typeface="Arial" panose="020B0604020202020204" pitchFamily="34" charset="0"/>
                <a:cs typeface="Arial" panose="020B0604020202020204" pitchFamily="34" charset="0"/>
              </a:rPr>
              <a:t>HEPAP Activities</a:t>
            </a:r>
            <a:r>
              <a:rPr lang="en-US" sz="4400" dirty="0" smtClean="0">
                <a:solidFill>
                  <a:srgbClr val="FF0000"/>
                </a:solidFill>
                <a:latin typeface="Arial" panose="020B0604020202020204" pitchFamily="34" charset="0"/>
                <a:cs typeface="Arial" panose="020B0604020202020204" pitchFamily="34" charset="0"/>
              </a:rPr>
              <a:t/>
            </a:r>
            <a:br>
              <a:rPr lang="en-US" sz="4400" dirty="0" smtClean="0">
                <a:solidFill>
                  <a:srgbClr val="FF0000"/>
                </a:solidFill>
                <a:latin typeface="Arial" panose="020B0604020202020204" pitchFamily="34" charset="0"/>
                <a:cs typeface="Arial" panose="020B0604020202020204" pitchFamily="34" charset="0"/>
              </a:rPr>
            </a:br>
            <a:r>
              <a:rPr lang="en-US" sz="2400" dirty="0">
                <a:solidFill>
                  <a:srgbClr val="FF0000"/>
                </a:solidFill>
                <a:latin typeface="Arial" panose="020B0604020202020204" pitchFamily="34" charset="0"/>
                <a:cs typeface="Arial" panose="020B0604020202020204" pitchFamily="34" charset="0"/>
              </a:rPr>
              <a:t/>
            </a:r>
            <a:br>
              <a:rPr lang="en-US" sz="2400" dirty="0">
                <a:solidFill>
                  <a:srgbClr val="FF0000"/>
                </a:solidFill>
                <a:latin typeface="Arial" panose="020B0604020202020204" pitchFamily="34" charset="0"/>
                <a:cs typeface="Arial" panose="020B0604020202020204" pitchFamily="34" charset="0"/>
              </a:rPr>
            </a:br>
            <a:r>
              <a:rPr lang="en-US" sz="4400" dirty="0" smtClean="0">
                <a:solidFill>
                  <a:srgbClr val="FF0000"/>
                </a:solidFill>
              </a:rPr>
              <a:t>Future subcommittee</a:t>
            </a:r>
            <a:br>
              <a:rPr lang="en-US" sz="4400" dirty="0" smtClean="0">
                <a:solidFill>
                  <a:srgbClr val="FF0000"/>
                </a:solidFill>
              </a:rPr>
            </a:br>
            <a:r>
              <a:rPr lang="en-US" sz="4400" dirty="0" smtClean="0">
                <a:solidFill>
                  <a:srgbClr val="FF0000"/>
                </a:solidFill>
              </a:rPr>
              <a:t>laboratory &amp; university roles</a:t>
            </a:r>
            <a:r>
              <a:rPr lang="en-US" dirty="0" smtClean="0">
                <a:solidFill>
                  <a:srgbClr val="FF0000"/>
                </a:solidFill>
              </a:rPr>
              <a:t/>
            </a:r>
            <a:br>
              <a:rPr lang="en-US" dirty="0" smtClean="0">
                <a:solidFill>
                  <a:srgbClr val="FF0000"/>
                </a:solidFill>
              </a:rPr>
            </a:br>
            <a:r>
              <a:rPr lang="en-US" dirty="0" smtClean="0">
                <a:solidFill>
                  <a:srgbClr val="0070C0"/>
                </a:solidFill>
              </a:rPr>
              <a:t/>
            </a:r>
            <a:br>
              <a:rPr lang="en-US" dirty="0" smtClean="0">
                <a:solidFill>
                  <a:srgbClr val="0070C0"/>
                </a:solidFill>
              </a:rPr>
            </a:br>
            <a:r>
              <a:rPr lang="en-US" dirty="0" smtClean="0">
                <a:solidFill>
                  <a:srgbClr val="0070C0"/>
                </a:solidFill>
              </a:rPr>
              <a:t>HEPAP Meeting</a:t>
            </a:r>
            <a:r>
              <a:rPr lang="en-US" sz="2400" i="1" dirty="0" smtClean="0">
                <a:solidFill>
                  <a:srgbClr val="0070C0"/>
                </a:solidFill>
              </a:rPr>
              <a:t/>
            </a:r>
            <a:br>
              <a:rPr lang="en-US" sz="2400" i="1" dirty="0" smtClean="0">
                <a:solidFill>
                  <a:srgbClr val="0070C0"/>
                </a:solidFill>
              </a:rPr>
            </a:br>
            <a:r>
              <a:rPr lang="en-US" sz="1600" i="1" dirty="0" smtClean="0">
                <a:solidFill>
                  <a:srgbClr val="0070C0"/>
                </a:solidFill>
              </a:rPr>
              <a:t/>
            </a:r>
            <a:br>
              <a:rPr lang="en-US" sz="1600" i="1" dirty="0" smtClean="0">
                <a:solidFill>
                  <a:srgbClr val="0070C0"/>
                </a:solidFill>
              </a:rPr>
            </a:br>
            <a:r>
              <a:rPr lang="en-US" sz="2400" i="1" dirty="0" smtClean="0">
                <a:solidFill>
                  <a:srgbClr val="0070C0"/>
                </a:solidFill>
              </a:rPr>
              <a:t>Bethesda, MD; May 23, 2013</a:t>
            </a:r>
            <a:endParaRPr lang="en-US" dirty="0" smtClean="0">
              <a:solidFill>
                <a:srgbClr val="0070C0"/>
              </a:solidFill>
            </a:endParaRPr>
          </a:p>
        </p:txBody>
      </p:sp>
      <p:sp>
        <p:nvSpPr>
          <p:cNvPr id="3" name="Subtitle 2"/>
          <p:cNvSpPr>
            <a:spLocks noGrp="1"/>
          </p:cNvSpPr>
          <p:nvPr>
            <p:ph type="subTitle" idx="1"/>
          </p:nvPr>
        </p:nvSpPr>
        <p:spPr>
          <a:xfrm>
            <a:off x="1371600" y="5334000"/>
            <a:ext cx="6400800" cy="1752600"/>
          </a:xfrm>
        </p:spPr>
        <p:txBody>
          <a:bodyPr rtlCol="0">
            <a:normAutofit/>
          </a:bodyPr>
          <a:lstStyle/>
          <a:p>
            <a:pPr eaLnBrk="1" fontAlgn="auto" hangingPunct="1">
              <a:spcAft>
                <a:spcPts val="0"/>
              </a:spcAft>
              <a:buFont typeface="Arial" pitchFamily="34" charset="0"/>
              <a:buNone/>
              <a:defRPr/>
            </a:pPr>
            <a:r>
              <a:rPr lang="en-US" sz="2000" dirty="0" smtClean="0">
                <a:latin typeface="Times New Roman" pitchFamily="18" charset="0"/>
                <a:cs typeface="Times New Roman" pitchFamily="18" charset="0"/>
              </a:rPr>
              <a:t>Andrew J. Lankford</a:t>
            </a:r>
          </a:p>
          <a:p>
            <a:pPr eaLnBrk="1" fontAlgn="auto" hangingPunct="1">
              <a:spcAft>
                <a:spcPts val="0"/>
              </a:spcAft>
              <a:buFont typeface="Arial" pitchFamily="34" charset="0"/>
              <a:buNone/>
              <a:defRPr/>
            </a:pPr>
            <a:r>
              <a:rPr lang="en-US" sz="2000" dirty="0" smtClean="0">
                <a:latin typeface="Times New Roman" pitchFamily="18" charset="0"/>
                <a:cs typeface="Times New Roman" pitchFamily="18" charset="0"/>
              </a:rPr>
              <a:t>HEPAP Chair</a:t>
            </a:r>
          </a:p>
          <a:p>
            <a:pPr eaLnBrk="1" fontAlgn="auto" hangingPunct="1">
              <a:spcAft>
                <a:spcPts val="0"/>
              </a:spcAft>
              <a:buFont typeface="Arial" pitchFamily="34" charset="0"/>
              <a:buNone/>
              <a:defRPr/>
            </a:pPr>
            <a:r>
              <a:rPr lang="en-US" sz="2000" i="1" dirty="0" smtClean="0">
                <a:latin typeface="Times New Roman" pitchFamily="18" charset="0"/>
                <a:cs typeface="Times New Roman" pitchFamily="18" charset="0"/>
              </a:rPr>
              <a:t>University of California, Irvine</a:t>
            </a:r>
          </a:p>
          <a:p>
            <a:pPr eaLnBrk="1" fontAlgn="auto" hangingPunct="1">
              <a:spcAft>
                <a:spcPts val="0"/>
              </a:spcAft>
              <a:buFont typeface="Arial" pitchFamily="34" charset="0"/>
              <a:buNone/>
              <a:defRPr/>
            </a:pPr>
            <a:endParaRPr lang="en-US" dirty="0"/>
          </a:p>
        </p:txBody>
      </p:sp>
    </p:spTree>
    <p:extLst>
      <p:ext uri="{BB962C8B-B14F-4D97-AF65-F5344CB8AC3E}">
        <p14:creationId xmlns:p14="http://schemas.microsoft.com/office/powerpoint/2010/main" val="3616465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0"/>
            <a:ext cx="9144000" cy="955675"/>
          </a:xfrm>
        </p:spPr>
        <p:txBody>
          <a:bodyPr/>
          <a:lstStyle/>
          <a:p>
            <a:pPr eaLnBrk="1" hangingPunct="1"/>
            <a:r>
              <a:rPr lang="en-US" sz="2800" dirty="0" smtClean="0">
                <a:solidFill>
                  <a:srgbClr val="0070C0"/>
                </a:solidFill>
              </a:rPr>
              <a:t>Future subcommittee on laboratory </a:t>
            </a:r>
            <a:r>
              <a:rPr lang="en-US" sz="2800" dirty="0">
                <a:solidFill>
                  <a:srgbClr val="0070C0"/>
                </a:solidFill>
              </a:rPr>
              <a:t>&amp; university roles</a:t>
            </a:r>
            <a:endParaRPr lang="en-US" dirty="0" smtClean="0">
              <a:solidFill>
                <a:srgbClr val="0070C0"/>
              </a:solidFill>
              <a:latin typeface="Arial" panose="020B0604020202020204" pitchFamily="34" charset="0"/>
              <a:cs typeface="Arial" panose="020B0604020202020204" pitchFamily="34" charset="0"/>
            </a:endParaRPr>
          </a:p>
        </p:txBody>
      </p:sp>
      <p:sp>
        <p:nvSpPr>
          <p:cNvPr id="3" name="Footer Placeholder 2"/>
          <p:cNvSpPr>
            <a:spLocks noGrp="1"/>
          </p:cNvSpPr>
          <p:nvPr>
            <p:ph type="ftr" sz="quarter" idx="11"/>
          </p:nvPr>
        </p:nvSpPr>
        <p:spPr/>
        <p:txBody>
          <a:bodyPr/>
          <a:lstStyle/>
          <a:p>
            <a:pPr>
              <a:defRPr/>
            </a:pPr>
            <a:r>
              <a:rPr lang="en-US" smtClean="0">
                <a:solidFill>
                  <a:prstClr val="black">
                    <a:tint val="75000"/>
                  </a:prstClr>
                </a:solidFill>
              </a:rPr>
              <a:t>Lankford, HEPAP activities</a:t>
            </a:r>
            <a:endParaRPr lang="en-US" dirty="0">
              <a:solidFill>
                <a:prstClr val="black">
                  <a:tint val="75000"/>
                </a:prstClr>
              </a:solidFill>
            </a:endParaRPr>
          </a:p>
        </p:txBody>
      </p:sp>
      <p:sp>
        <p:nvSpPr>
          <p:cNvPr id="31749" name="TextBox 6"/>
          <p:cNvSpPr txBox="1">
            <a:spLocks noChangeArrowheads="1"/>
          </p:cNvSpPr>
          <p:nvPr/>
        </p:nvSpPr>
        <p:spPr bwMode="auto">
          <a:xfrm>
            <a:off x="152400" y="1143000"/>
            <a:ext cx="8839200" cy="4770537"/>
          </a:xfrm>
          <a:prstGeom prst="rect">
            <a:avLst/>
          </a:prstGeom>
          <a:noFill/>
          <a:ln w="9525">
            <a:noFill/>
            <a:miter lim="800000"/>
            <a:headEnd/>
            <a:tailEnd/>
          </a:ln>
        </p:spPr>
        <p:txBody>
          <a:bodyPr wrap="square">
            <a:spAutoFit/>
          </a:bodyPr>
          <a:lstStyle/>
          <a:p>
            <a:r>
              <a:rPr lang="en-US" b="1" dirty="0" smtClean="0">
                <a:solidFill>
                  <a:srgbClr val="C00000"/>
                </a:solidFill>
              </a:rPr>
              <a:t>Concept was outlined at HEPAP March meeting.</a:t>
            </a:r>
          </a:p>
          <a:p>
            <a:r>
              <a:rPr lang="en-US" b="1" dirty="0" smtClean="0">
                <a:solidFill>
                  <a:srgbClr val="C00000"/>
                </a:solidFill>
              </a:rPr>
              <a:t>The concept is still in development.</a:t>
            </a:r>
          </a:p>
          <a:p>
            <a:endParaRPr lang="en-US" b="1" dirty="0">
              <a:solidFill>
                <a:srgbClr val="C00000"/>
              </a:solidFill>
            </a:endParaRPr>
          </a:p>
          <a:p>
            <a:r>
              <a:rPr lang="en-US" b="1" dirty="0" smtClean="0">
                <a:solidFill>
                  <a:srgbClr val="C00000"/>
                </a:solidFill>
              </a:rPr>
              <a:t>Connections with HEPAP-P5 report:</a:t>
            </a:r>
          </a:p>
          <a:p>
            <a:pPr marL="571500" indent="-285750">
              <a:buFont typeface="Arial" panose="020B0604020202020204" pitchFamily="34" charset="0"/>
              <a:buChar char="•"/>
            </a:pPr>
            <a:endParaRPr lang="en-US" b="1" dirty="0" smtClean="0">
              <a:solidFill>
                <a:prstClr val="black"/>
              </a:solidFill>
            </a:endParaRPr>
          </a:p>
          <a:p>
            <a:pPr marL="571500" indent="-285750">
              <a:buFont typeface="Arial" panose="020B0604020202020204" pitchFamily="34" charset="0"/>
              <a:buChar char="•"/>
            </a:pPr>
            <a:r>
              <a:rPr lang="en-US" b="1" dirty="0" smtClean="0">
                <a:solidFill>
                  <a:prstClr val="black"/>
                </a:solidFill>
              </a:rPr>
              <a:t>Related to discussion and recommendations concerning the research program.  Potentially provide information or advise to agencies.</a:t>
            </a:r>
            <a:endParaRPr lang="en-US" b="1" dirty="0">
              <a:solidFill>
                <a:prstClr val="black"/>
              </a:solidFill>
            </a:endParaRPr>
          </a:p>
          <a:p>
            <a:pPr marL="571500" indent="-285750">
              <a:buFont typeface="Arial" panose="020B0604020202020204" pitchFamily="34" charset="0"/>
              <a:buChar char="•"/>
            </a:pPr>
            <a:endParaRPr lang="en-US" b="1" dirty="0" smtClean="0">
              <a:solidFill>
                <a:srgbClr val="C00000"/>
              </a:solidFill>
            </a:endParaRPr>
          </a:p>
          <a:p>
            <a:pPr marL="571500" indent="-285750">
              <a:buFont typeface="Arial" panose="020B0604020202020204" pitchFamily="34" charset="0"/>
              <a:buChar char="•"/>
            </a:pPr>
            <a:endParaRPr lang="en-US" b="1" dirty="0" smtClean="0">
              <a:solidFill>
                <a:prstClr val="black"/>
              </a:solidFill>
            </a:endParaRPr>
          </a:p>
          <a:p>
            <a:pPr marL="571500" indent="-285750">
              <a:buFont typeface="Arial" panose="020B0604020202020204" pitchFamily="34" charset="0"/>
              <a:buChar char="•"/>
            </a:pPr>
            <a:endParaRPr lang="en-US" b="1" dirty="0">
              <a:solidFill>
                <a:prstClr val="black"/>
              </a:solidFill>
            </a:endParaRPr>
          </a:p>
          <a:p>
            <a:pPr marL="571500" indent="-285750">
              <a:buFont typeface="Arial" panose="020B0604020202020204" pitchFamily="34" charset="0"/>
              <a:buChar char="•"/>
            </a:pPr>
            <a:endParaRPr lang="en-US" b="1" dirty="0" smtClean="0">
              <a:solidFill>
                <a:prstClr val="black"/>
              </a:solidFill>
            </a:endParaRPr>
          </a:p>
          <a:p>
            <a:pPr marL="571500" indent="-285750">
              <a:buFont typeface="Arial" panose="020B0604020202020204" pitchFamily="34" charset="0"/>
              <a:buChar char="•"/>
            </a:pPr>
            <a:endParaRPr lang="en-US" b="1" dirty="0">
              <a:solidFill>
                <a:prstClr val="black"/>
              </a:solidFill>
            </a:endParaRPr>
          </a:p>
          <a:p>
            <a:pPr marL="571500" indent="-285750">
              <a:buFont typeface="Arial" panose="020B0604020202020204" pitchFamily="34" charset="0"/>
              <a:buChar char="•"/>
            </a:pPr>
            <a:endParaRPr lang="en-US" b="1" dirty="0" smtClean="0">
              <a:solidFill>
                <a:prstClr val="black"/>
              </a:solidFill>
            </a:endParaRPr>
          </a:p>
          <a:p>
            <a:endParaRPr lang="en-US" b="1" dirty="0" smtClean="0">
              <a:solidFill>
                <a:srgbClr val="C00000"/>
              </a:solidFill>
            </a:endParaRPr>
          </a:p>
          <a:p>
            <a:r>
              <a:rPr lang="en-US" dirty="0" smtClean="0">
                <a:solidFill>
                  <a:prstClr val="black"/>
                </a:solidFill>
              </a:rPr>
              <a:t>The remaining slides with this heading are from my presentation on HEPAP Activities and are included here for background reference.</a:t>
            </a:r>
          </a:p>
          <a:p>
            <a:pPr marL="742950" lvl="1" indent="-285750">
              <a:buFont typeface="Arial" panose="020B0604020202020204" pitchFamily="34" charset="0"/>
              <a:buChar char="•"/>
            </a:pPr>
            <a:endParaRPr lang="en-US" sz="1600" b="1" dirty="0" smtClean="0">
              <a:solidFill>
                <a:prstClr val="black"/>
              </a:solidFill>
            </a:endParaRPr>
          </a:p>
        </p:txBody>
      </p:sp>
      <p:sp>
        <p:nvSpPr>
          <p:cNvPr id="5" name="Date Placeholder 4"/>
          <p:cNvSpPr>
            <a:spLocks noGrp="1"/>
          </p:cNvSpPr>
          <p:nvPr>
            <p:ph type="dt" sz="half" idx="10"/>
          </p:nvPr>
        </p:nvSpPr>
        <p:spPr/>
        <p:txBody>
          <a:body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solidFill>
                  <a:prstClr val="black">
                    <a:tint val="75000"/>
                  </a:prstClr>
                </a:solidFill>
              </a:rPr>
              <a:pPr>
                <a:defRPr/>
              </a:pPr>
              <a:t>6</a:t>
            </a:fld>
            <a:endParaRPr lang="en-US" dirty="0">
              <a:solidFill>
                <a:prstClr val="black">
                  <a:tint val="75000"/>
                </a:prstClr>
              </a:solidFill>
            </a:endParaRPr>
          </a:p>
        </p:txBody>
      </p:sp>
    </p:spTree>
    <p:extLst>
      <p:ext uri="{BB962C8B-B14F-4D97-AF65-F5344CB8AC3E}">
        <p14:creationId xmlns:p14="http://schemas.microsoft.com/office/powerpoint/2010/main" val="15010450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111125"/>
            <a:ext cx="9144000" cy="955675"/>
          </a:xfrm>
        </p:spPr>
        <p:txBody>
          <a:bodyPr/>
          <a:lstStyle/>
          <a:p>
            <a:pPr eaLnBrk="1" hangingPunct="1"/>
            <a:r>
              <a:rPr lang="en-US" dirty="0" smtClean="0">
                <a:solidFill>
                  <a:srgbClr val="0070C0"/>
                </a:solidFill>
                <a:latin typeface="Arial" panose="020B0604020202020204" pitchFamily="34" charset="0"/>
                <a:cs typeface="Arial" panose="020B0604020202020204" pitchFamily="34" charset="0"/>
              </a:rPr>
              <a:t>Approaching the subject of</a:t>
            </a:r>
            <a:br>
              <a:rPr lang="en-US" dirty="0" smtClean="0">
                <a:solidFill>
                  <a:srgbClr val="0070C0"/>
                </a:solidFill>
                <a:latin typeface="Arial" panose="020B0604020202020204" pitchFamily="34" charset="0"/>
                <a:cs typeface="Arial" panose="020B0604020202020204" pitchFamily="34" charset="0"/>
              </a:rPr>
            </a:br>
            <a:r>
              <a:rPr lang="en-US" dirty="0" smtClean="0">
                <a:solidFill>
                  <a:srgbClr val="0070C0"/>
                </a:solidFill>
                <a:latin typeface="Arial" panose="020B0604020202020204" pitchFamily="34" charset="0"/>
                <a:cs typeface="Arial" panose="020B0604020202020204" pitchFamily="34" charset="0"/>
              </a:rPr>
              <a:t>laboratory &amp; university roles </a:t>
            </a:r>
          </a:p>
        </p:txBody>
      </p:sp>
      <p:sp>
        <p:nvSpPr>
          <p:cNvPr id="3" name="Footer Placeholder 2"/>
          <p:cNvSpPr>
            <a:spLocks noGrp="1"/>
          </p:cNvSpPr>
          <p:nvPr>
            <p:ph type="ftr" sz="quarter" idx="11"/>
          </p:nvPr>
        </p:nvSpPr>
        <p:spPr/>
        <p:txBody>
          <a:bodyPr/>
          <a:lstStyle/>
          <a:p>
            <a:pPr>
              <a:defRPr/>
            </a:pPr>
            <a:r>
              <a:rPr lang="en-US" smtClean="0">
                <a:solidFill>
                  <a:prstClr val="black">
                    <a:tint val="75000"/>
                  </a:prstClr>
                </a:solidFill>
              </a:rPr>
              <a:t>Lankford, HEPAP activities</a:t>
            </a:r>
            <a:endParaRPr lang="en-US" dirty="0">
              <a:solidFill>
                <a:prstClr val="black">
                  <a:tint val="75000"/>
                </a:prstClr>
              </a:solidFill>
            </a:endParaRPr>
          </a:p>
        </p:txBody>
      </p:sp>
      <p:sp>
        <p:nvSpPr>
          <p:cNvPr id="31749" name="TextBox 6"/>
          <p:cNvSpPr txBox="1">
            <a:spLocks noChangeArrowheads="1"/>
          </p:cNvSpPr>
          <p:nvPr/>
        </p:nvSpPr>
        <p:spPr bwMode="auto">
          <a:xfrm>
            <a:off x="152400" y="1219736"/>
            <a:ext cx="8839200" cy="6247864"/>
          </a:xfrm>
          <a:prstGeom prst="rect">
            <a:avLst/>
          </a:prstGeom>
          <a:noFill/>
          <a:ln w="9525">
            <a:noFill/>
            <a:miter lim="800000"/>
            <a:headEnd/>
            <a:tailEnd/>
          </a:ln>
        </p:spPr>
        <p:txBody>
          <a:bodyPr wrap="square">
            <a:spAutoFit/>
          </a:bodyPr>
          <a:lstStyle/>
          <a:p>
            <a:pPr marL="285750" indent="-285750">
              <a:buFont typeface="Arial" panose="020B0604020202020204" pitchFamily="34" charset="0"/>
              <a:buChar char="•"/>
            </a:pPr>
            <a:r>
              <a:rPr lang="en-US" sz="1600" b="1" dirty="0" smtClean="0">
                <a:solidFill>
                  <a:prstClr val="black"/>
                </a:solidFill>
                <a:latin typeface="Arial" pitchFamily="34" charset="0"/>
                <a:cs typeface="Arial" pitchFamily="34" charset="0"/>
              </a:rPr>
              <a:t>HEPAP discussed the formation of a subpanel or subcommittee to consider the respective roles of laboratory &amp; university groups in the execution of the HEP program.</a:t>
            </a:r>
          </a:p>
          <a:p>
            <a:pPr marL="742950" lvl="1" indent="-285750">
              <a:buFont typeface="Courier New" panose="02070309020205020404" pitchFamily="49" charset="0"/>
              <a:buChar char="o"/>
            </a:pPr>
            <a:r>
              <a:rPr lang="en-US" sz="1600" dirty="0" smtClean="0">
                <a:solidFill>
                  <a:prstClr val="black"/>
                </a:solidFill>
                <a:latin typeface="Arial" pitchFamily="34" charset="0"/>
                <a:cs typeface="Arial" pitchFamily="34" charset="0"/>
              </a:rPr>
              <a:t>Arising from topics such as university infrastructure, senior scientists, Theory Panel Report, differences in costs</a:t>
            </a:r>
          </a:p>
          <a:p>
            <a:pPr marL="285750" indent="-285750">
              <a:buFont typeface="Arial" panose="020B0604020202020204" pitchFamily="34" charset="0"/>
              <a:buChar char="•"/>
            </a:pPr>
            <a:r>
              <a:rPr lang="en-US" sz="1600" b="1" dirty="0" err="1" smtClean="0">
                <a:solidFill>
                  <a:prstClr val="black"/>
                </a:solidFill>
                <a:latin typeface="Arial" pitchFamily="34" charset="0"/>
                <a:cs typeface="Arial" pitchFamily="34" charset="0"/>
              </a:rPr>
              <a:t>CoV</a:t>
            </a:r>
            <a:r>
              <a:rPr lang="en-US" sz="1600" b="1" dirty="0" smtClean="0">
                <a:solidFill>
                  <a:prstClr val="black"/>
                </a:solidFill>
                <a:latin typeface="Arial" pitchFamily="34" charset="0"/>
                <a:cs typeface="Arial" pitchFamily="34" charset="0"/>
              </a:rPr>
              <a:t> recommended an examination of the balance between the laboratory &amp; university research programs.</a:t>
            </a:r>
          </a:p>
          <a:p>
            <a:pPr marL="285750" indent="-285750">
              <a:buFont typeface="Arial" panose="020B0604020202020204" pitchFamily="34" charset="0"/>
              <a:buChar char="•"/>
            </a:pPr>
            <a:endParaRPr lang="en-US" sz="800" b="1" dirty="0">
              <a:solidFill>
                <a:prstClr val="black"/>
              </a:solidFill>
              <a:latin typeface="Arial" pitchFamily="34" charset="0"/>
              <a:cs typeface="Arial" pitchFamily="34" charset="0"/>
            </a:endParaRPr>
          </a:p>
          <a:p>
            <a:pPr marL="285750" indent="-285750">
              <a:buFont typeface="Arial" panose="020B0604020202020204" pitchFamily="34" charset="0"/>
              <a:buChar char="•"/>
            </a:pPr>
            <a:r>
              <a:rPr lang="en-US" sz="1600" b="1" dirty="0" smtClean="0">
                <a:solidFill>
                  <a:prstClr val="black"/>
                </a:solidFill>
                <a:latin typeface="Arial" pitchFamily="34" charset="0"/>
                <a:cs typeface="Arial" pitchFamily="34" charset="0"/>
              </a:rPr>
              <a:t>An approach: </a:t>
            </a:r>
          </a:p>
          <a:p>
            <a:pPr marL="742950" lvl="1" indent="-285750">
              <a:buFont typeface="Courier New" panose="02070309020205020404" pitchFamily="49" charset="0"/>
              <a:buChar char="o"/>
            </a:pPr>
            <a:endParaRPr lang="en-US" sz="800" b="1" dirty="0" smtClean="0">
              <a:solidFill>
                <a:prstClr val="black"/>
              </a:solidFill>
              <a:latin typeface="Arial" pitchFamily="34" charset="0"/>
              <a:cs typeface="Arial" pitchFamily="34" charset="0"/>
            </a:endParaRPr>
          </a:p>
          <a:p>
            <a:pPr marL="742950" lvl="1" indent="-285750">
              <a:buFont typeface="Courier New" panose="02070309020205020404" pitchFamily="49" charset="0"/>
              <a:buChar char="o"/>
            </a:pPr>
            <a:r>
              <a:rPr lang="en-US" sz="1600" b="1" dirty="0" smtClean="0">
                <a:solidFill>
                  <a:prstClr val="black"/>
                </a:solidFill>
                <a:latin typeface="Arial" pitchFamily="34" charset="0"/>
                <a:cs typeface="Arial" pitchFamily="34" charset="0"/>
              </a:rPr>
              <a:t>Start discussion in the context of agency (DOE &amp; NSF) missions</a:t>
            </a:r>
          </a:p>
          <a:p>
            <a:pPr marL="1200150" lvl="2" indent="-285750">
              <a:buFont typeface="Wingdings" panose="05000000000000000000" pitchFamily="2" charset="2"/>
              <a:buChar char="§"/>
            </a:pPr>
            <a:r>
              <a:rPr lang="en-US" sz="1600" dirty="0" smtClean="0">
                <a:solidFill>
                  <a:prstClr val="black"/>
                </a:solidFill>
                <a:latin typeface="Arial" pitchFamily="34" charset="0"/>
                <a:cs typeface="Arial" pitchFamily="34" charset="0"/>
              </a:rPr>
              <a:t>What are the missions of the agencies?</a:t>
            </a:r>
          </a:p>
          <a:p>
            <a:pPr marL="1200150" lvl="2" indent="-285750">
              <a:buFont typeface="Wingdings" panose="05000000000000000000" pitchFamily="2" charset="2"/>
              <a:buChar char="§"/>
            </a:pPr>
            <a:r>
              <a:rPr lang="en-US" sz="1600" dirty="0" smtClean="0">
                <a:solidFill>
                  <a:prstClr val="black"/>
                </a:solidFill>
                <a:latin typeface="Arial" pitchFamily="34" charset="0"/>
                <a:cs typeface="Arial" pitchFamily="34" charset="0"/>
              </a:rPr>
              <a:t>How do labs, and how do universities contribute to agency missions?</a:t>
            </a:r>
          </a:p>
          <a:p>
            <a:pPr marL="1200150" lvl="2" indent="-285750">
              <a:buFont typeface="Wingdings" panose="05000000000000000000" pitchFamily="2" charset="2"/>
              <a:buChar char="§"/>
            </a:pPr>
            <a:r>
              <a:rPr lang="en-US" sz="1600" dirty="0" smtClean="0">
                <a:solidFill>
                  <a:prstClr val="black"/>
                </a:solidFill>
                <a:latin typeface="Arial" pitchFamily="34" charset="0"/>
                <a:cs typeface="Arial" pitchFamily="34" charset="0"/>
              </a:rPr>
              <a:t>What are “missions” of labs and of </a:t>
            </a:r>
            <a:r>
              <a:rPr lang="en-US" sz="1600" dirty="0" err="1" smtClean="0">
                <a:solidFill>
                  <a:prstClr val="black"/>
                </a:solidFill>
                <a:latin typeface="Arial" pitchFamily="34" charset="0"/>
                <a:cs typeface="Arial" pitchFamily="34" charset="0"/>
              </a:rPr>
              <a:t>uni’s</a:t>
            </a:r>
            <a:r>
              <a:rPr lang="en-US" sz="1600" dirty="0" smtClean="0">
                <a:solidFill>
                  <a:prstClr val="black"/>
                </a:solidFill>
                <a:latin typeface="Arial" pitchFamily="34" charset="0"/>
                <a:cs typeface="Arial" pitchFamily="34" charset="0"/>
              </a:rPr>
              <a:t> in this context?</a:t>
            </a:r>
          </a:p>
          <a:p>
            <a:pPr marL="1200150" lvl="2" indent="-285750">
              <a:buFont typeface="Wingdings" panose="05000000000000000000" pitchFamily="2" charset="2"/>
              <a:buChar char="§"/>
            </a:pPr>
            <a:r>
              <a:rPr lang="en-US" sz="1600" dirty="0" smtClean="0">
                <a:solidFill>
                  <a:prstClr val="black"/>
                </a:solidFill>
                <a:latin typeface="Arial" pitchFamily="34" charset="0"/>
                <a:cs typeface="Arial" pitchFamily="34" charset="0"/>
              </a:rPr>
              <a:t>What can agencies do to enable labs and </a:t>
            </a:r>
            <a:r>
              <a:rPr lang="en-US" sz="1600" dirty="0" err="1" smtClean="0">
                <a:solidFill>
                  <a:prstClr val="black"/>
                </a:solidFill>
                <a:latin typeface="Arial" pitchFamily="34" charset="0"/>
                <a:cs typeface="Arial" pitchFamily="34" charset="0"/>
              </a:rPr>
              <a:t>uni’s</a:t>
            </a:r>
            <a:r>
              <a:rPr lang="en-US" sz="1600" dirty="0" smtClean="0">
                <a:solidFill>
                  <a:prstClr val="black"/>
                </a:solidFill>
                <a:latin typeface="Arial" pitchFamily="34" charset="0"/>
                <a:cs typeface="Arial" pitchFamily="34" charset="0"/>
              </a:rPr>
              <a:t> to fulfill their “missions”?</a:t>
            </a:r>
          </a:p>
          <a:p>
            <a:pPr marL="742950" lvl="1" indent="-285750">
              <a:buFont typeface="Courier New" panose="02070309020205020404" pitchFamily="49" charset="0"/>
              <a:buChar char="o"/>
            </a:pPr>
            <a:endParaRPr lang="en-US" sz="1600" b="1" dirty="0" smtClean="0">
              <a:solidFill>
                <a:prstClr val="black"/>
              </a:solidFill>
              <a:latin typeface="Arial" pitchFamily="34" charset="0"/>
              <a:cs typeface="Arial" pitchFamily="34" charset="0"/>
            </a:endParaRPr>
          </a:p>
          <a:p>
            <a:pPr marL="742950" lvl="1" indent="-285750">
              <a:buFont typeface="Courier New" panose="02070309020205020404" pitchFamily="49" charset="0"/>
              <a:buChar char="o"/>
            </a:pPr>
            <a:r>
              <a:rPr lang="en-US" sz="1600" b="1" dirty="0" smtClean="0">
                <a:solidFill>
                  <a:prstClr val="black"/>
                </a:solidFill>
                <a:latin typeface="Arial" pitchFamily="34" charset="0"/>
                <a:cs typeface="Arial" pitchFamily="34" charset="0"/>
              </a:rPr>
              <a:t>Focus on: How to best accomplish science goals in this context?</a:t>
            </a:r>
          </a:p>
          <a:p>
            <a:pPr marL="742950" lvl="1" indent="-285750">
              <a:buFont typeface="Courier New" panose="02070309020205020404" pitchFamily="49" charset="0"/>
              <a:buChar char="o"/>
            </a:pPr>
            <a:endParaRPr lang="en-US" sz="1600" b="1" dirty="0" smtClean="0">
              <a:solidFill>
                <a:prstClr val="black"/>
              </a:solidFill>
              <a:latin typeface="Arial" pitchFamily="34" charset="0"/>
              <a:cs typeface="Arial" pitchFamily="34" charset="0"/>
            </a:endParaRPr>
          </a:p>
          <a:p>
            <a:pPr marL="742950" lvl="1" indent="-285750">
              <a:buFont typeface="Courier New" panose="02070309020205020404" pitchFamily="49" charset="0"/>
              <a:buChar char="o"/>
            </a:pPr>
            <a:r>
              <a:rPr lang="en-US" sz="1600" b="1" dirty="0" smtClean="0">
                <a:solidFill>
                  <a:prstClr val="black"/>
                </a:solidFill>
                <a:latin typeface="Arial" pitchFamily="34" charset="0"/>
                <a:cs typeface="Arial" pitchFamily="34" charset="0"/>
              </a:rPr>
              <a:t>What are respective roles of the various types of institutions in accomplishing the program’s science goals, and in satisfying the missions of the program?</a:t>
            </a:r>
          </a:p>
          <a:p>
            <a:pPr marL="742950" lvl="1" indent="-285750">
              <a:buFont typeface="Courier New" panose="02070309020205020404" pitchFamily="49" charset="0"/>
              <a:buChar char="o"/>
            </a:pPr>
            <a:endParaRPr lang="en-US" sz="800" b="1" dirty="0" smtClean="0">
              <a:solidFill>
                <a:prstClr val="black"/>
              </a:solidFill>
              <a:latin typeface="Arial" pitchFamily="34" charset="0"/>
              <a:cs typeface="Arial" pitchFamily="34" charset="0"/>
            </a:endParaRPr>
          </a:p>
          <a:p>
            <a:pPr marL="742950" lvl="1" indent="-285750">
              <a:buFont typeface="Courier New" panose="02070309020205020404" pitchFamily="49" charset="0"/>
              <a:buChar char="o"/>
            </a:pPr>
            <a:r>
              <a:rPr lang="en-US" sz="1600" b="1" dirty="0" smtClean="0">
                <a:solidFill>
                  <a:prstClr val="black"/>
                </a:solidFill>
                <a:latin typeface="Arial" pitchFamily="34" charset="0"/>
                <a:cs typeface="Arial" pitchFamily="34" charset="0"/>
              </a:rPr>
              <a:t>How can roles and working relationships be defined (or redefined) so as to optimize science accomplishment and to satisfy missions?</a:t>
            </a:r>
          </a:p>
          <a:p>
            <a:pPr marL="742950" lvl="1" indent="-285750">
              <a:buFont typeface="Courier New" panose="02070309020205020404" pitchFamily="49" charset="0"/>
              <a:buChar char="o"/>
            </a:pPr>
            <a:endParaRPr lang="en-US" sz="1600" b="1" dirty="0">
              <a:solidFill>
                <a:prstClr val="black"/>
              </a:solidFill>
              <a:latin typeface="Arial" pitchFamily="34" charset="0"/>
              <a:cs typeface="Arial" pitchFamily="34" charset="0"/>
            </a:endParaRPr>
          </a:p>
          <a:p>
            <a:pPr marL="742950" lvl="1" indent="-285750">
              <a:buFont typeface="Courier New" panose="02070309020205020404" pitchFamily="49" charset="0"/>
              <a:buChar char="o"/>
            </a:pPr>
            <a:endParaRPr lang="en-US" sz="1600" b="1" dirty="0">
              <a:solidFill>
                <a:prstClr val="black"/>
              </a:solidFill>
              <a:latin typeface="Arial" pitchFamily="34" charset="0"/>
              <a:cs typeface="Arial" pitchFamily="34" charset="0"/>
            </a:endParaRPr>
          </a:p>
          <a:p>
            <a:pPr marL="742950" lvl="1" indent="-285750">
              <a:buFont typeface="Wingdings" panose="05000000000000000000" pitchFamily="2" charset="2"/>
              <a:buChar char="§"/>
            </a:pPr>
            <a:endParaRPr lang="en-US" sz="1600" b="1" dirty="0">
              <a:solidFill>
                <a:prstClr val="black"/>
              </a:solidFill>
              <a:latin typeface="Arial" pitchFamily="34" charset="0"/>
              <a:cs typeface="Arial" pitchFamily="34" charset="0"/>
            </a:endParaRPr>
          </a:p>
        </p:txBody>
      </p:sp>
      <p:sp>
        <p:nvSpPr>
          <p:cNvPr id="5" name="Date Placeholder 4"/>
          <p:cNvSpPr>
            <a:spLocks noGrp="1"/>
          </p:cNvSpPr>
          <p:nvPr>
            <p:ph type="dt" sz="half" idx="10"/>
          </p:nvPr>
        </p:nvSpPr>
        <p:spPr/>
        <p:txBody>
          <a:body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solidFill>
                  <a:prstClr val="black">
                    <a:tint val="75000"/>
                  </a:prstClr>
                </a:solidFill>
              </a:rPr>
              <a:pPr>
                <a:defRPr/>
              </a:pPr>
              <a:t>7</a:t>
            </a:fld>
            <a:endParaRPr lang="en-US">
              <a:solidFill>
                <a:prstClr val="black">
                  <a:tint val="75000"/>
                </a:prstClr>
              </a:solidFill>
            </a:endParaRPr>
          </a:p>
        </p:txBody>
      </p:sp>
    </p:spTree>
    <p:extLst>
      <p:ext uri="{BB962C8B-B14F-4D97-AF65-F5344CB8AC3E}">
        <p14:creationId xmlns:p14="http://schemas.microsoft.com/office/powerpoint/2010/main" val="1553880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0"/>
            <a:ext cx="9144000" cy="955675"/>
          </a:xfrm>
        </p:spPr>
        <p:txBody>
          <a:bodyPr/>
          <a:lstStyle/>
          <a:p>
            <a:pPr eaLnBrk="1" hangingPunct="1"/>
            <a:r>
              <a:rPr lang="en-US" dirty="0" smtClean="0">
                <a:solidFill>
                  <a:srgbClr val="0070C0"/>
                </a:solidFill>
                <a:latin typeface="Arial" panose="020B0604020202020204" pitchFamily="34" charset="0"/>
                <a:cs typeface="Arial" panose="020B0604020202020204" pitchFamily="34" charset="0"/>
              </a:rPr>
              <a:t>Laboratory &amp; university roles - 2</a:t>
            </a:r>
          </a:p>
        </p:txBody>
      </p:sp>
      <p:sp>
        <p:nvSpPr>
          <p:cNvPr id="3" name="Footer Placeholder 2"/>
          <p:cNvSpPr>
            <a:spLocks noGrp="1"/>
          </p:cNvSpPr>
          <p:nvPr>
            <p:ph type="ftr" sz="quarter" idx="11"/>
          </p:nvPr>
        </p:nvSpPr>
        <p:spPr/>
        <p:txBody>
          <a:bodyPr/>
          <a:lstStyle/>
          <a:p>
            <a:pPr>
              <a:defRPr/>
            </a:pPr>
            <a:r>
              <a:rPr lang="en-US" smtClean="0">
                <a:solidFill>
                  <a:prstClr val="black">
                    <a:tint val="75000"/>
                  </a:prstClr>
                </a:solidFill>
              </a:rPr>
              <a:t>Lankford, HEPAP activities</a:t>
            </a:r>
            <a:endParaRPr lang="en-US" dirty="0">
              <a:solidFill>
                <a:prstClr val="black">
                  <a:tint val="75000"/>
                </a:prstClr>
              </a:solidFill>
            </a:endParaRPr>
          </a:p>
        </p:txBody>
      </p:sp>
      <p:sp>
        <p:nvSpPr>
          <p:cNvPr id="31749" name="TextBox 6"/>
          <p:cNvSpPr txBox="1">
            <a:spLocks noChangeArrowheads="1"/>
          </p:cNvSpPr>
          <p:nvPr/>
        </p:nvSpPr>
        <p:spPr bwMode="auto">
          <a:xfrm>
            <a:off x="152400" y="1066800"/>
            <a:ext cx="8839200" cy="4278094"/>
          </a:xfrm>
          <a:prstGeom prst="rect">
            <a:avLst/>
          </a:prstGeom>
          <a:noFill/>
          <a:ln w="9525">
            <a:noFill/>
            <a:miter lim="800000"/>
            <a:headEnd/>
            <a:tailEnd/>
          </a:ln>
        </p:spPr>
        <p:txBody>
          <a:bodyPr wrap="square">
            <a:spAutoFit/>
          </a:bodyPr>
          <a:lstStyle/>
          <a:p>
            <a:pPr marL="285750" indent="-285750">
              <a:buFont typeface="Arial" panose="020B0604020202020204" pitchFamily="34" charset="0"/>
              <a:buChar char="•"/>
            </a:pPr>
            <a:r>
              <a:rPr lang="en-US" sz="1600" b="1" dirty="0" smtClean="0">
                <a:solidFill>
                  <a:prstClr val="black"/>
                </a:solidFill>
                <a:latin typeface="Arial" pitchFamily="34" charset="0"/>
                <a:cs typeface="Arial" pitchFamily="34" charset="0"/>
              </a:rPr>
              <a:t>Bear in mind:</a:t>
            </a:r>
          </a:p>
          <a:p>
            <a:pPr marL="742950" lvl="1" indent="-285750">
              <a:buFont typeface="Courier New" panose="02070309020205020404" pitchFamily="49" charset="0"/>
              <a:buChar char="o"/>
            </a:pPr>
            <a:r>
              <a:rPr lang="en-US" sz="1600" b="1" dirty="0" smtClean="0">
                <a:solidFill>
                  <a:prstClr val="black"/>
                </a:solidFill>
                <a:latin typeface="Arial" pitchFamily="34" charset="0"/>
                <a:cs typeface="Arial" pitchFamily="34" charset="0"/>
              </a:rPr>
              <a:t>DOE &amp; NSF missions differ</a:t>
            </a:r>
          </a:p>
          <a:p>
            <a:pPr marL="285750" indent="-285750">
              <a:buFont typeface="Arial" panose="020B0604020202020204" pitchFamily="34" charset="0"/>
              <a:buChar char="•"/>
            </a:pPr>
            <a:r>
              <a:rPr lang="en-US" sz="1600" b="1" dirty="0" smtClean="0">
                <a:solidFill>
                  <a:prstClr val="black"/>
                </a:solidFill>
                <a:latin typeface="Arial" pitchFamily="34" charset="0"/>
                <a:cs typeface="Arial" pitchFamily="34" charset="0"/>
              </a:rPr>
              <a:t>Consider:</a:t>
            </a:r>
          </a:p>
          <a:p>
            <a:pPr marL="742950" lvl="1" indent="-285750">
              <a:buFont typeface="Courier New" panose="02070309020205020404" pitchFamily="49" charset="0"/>
              <a:buChar char="o"/>
            </a:pPr>
            <a:r>
              <a:rPr lang="en-US" sz="1600" b="1" dirty="0" smtClean="0">
                <a:solidFill>
                  <a:prstClr val="black"/>
                </a:solidFill>
                <a:latin typeface="Arial" pitchFamily="34" charset="0"/>
                <a:cs typeface="Arial" pitchFamily="34" charset="0"/>
              </a:rPr>
              <a:t>How does DOE mission differ for </a:t>
            </a:r>
            <a:r>
              <a:rPr lang="en-US" sz="1600" b="1" dirty="0" err="1" smtClean="0">
                <a:solidFill>
                  <a:prstClr val="black"/>
                </a:solidFill>
                <a:latin typeface="Arial" pitchFamily="34" charset="0"/>
                <a:cs typeface="Arial" pitchFamily="34" charset="0"/>
              </a:rPr>
              <a:t>Fermilab</a:t>
            </a:r>
            <a:r>
              <a:rPr lang="en-US" sz="1600" b="1" dirty="0" smtClean="0">
                <a:solidFill>
                  <a:prstClr val="black"/>
                </a:solidFill>
                <a:latin typeface="Arial" pitchFamily="34" charset="0"/>
                <a:cs typeface="Arial" pitchFamily="34" charset="0"/>
              </a:rPr>
              <a:t> &amp; multi-purpose labs?</a:t>
            </a:r>
          </a:p>
          <a:p>
            <a:pPr marL="742950" lvl="1" indent="-285750">
              <a:buFont typeface="Courier New" panose="02070309020205020404" pitchFamily="49" charset="0"/>
              <a:buChar char="o"/>
            </a:pPr>
            <a:r>
              <a:rPr lang="en-US" sz="1600" b="1" dirty="0" smtClean="0">
                <a:solidFill>
                  <a:prstClr val="black"/>
                </a:solidFill>
                <a:latin typeface="Arial" pitchFamily="34" charset="0"/>
                <a:cs typeface="Arial" pitchFamily="34" charset="0"/>
              </a:rPr>
              <a:t>How do mission or goals differ for large and small universities?</a:t>
            </a:r>
          </a:p>
          <a:p>
            <a:pPr marL="742950" lvl="1" indent="-285750">
              <a:buFont typeface="Courier New" panose="02070309020205020404" pitchFamily="49" charset="0"/>
              <a:buChar char="o"/>
            </a:pPr>
            <a:endParaRPr lang="en-US" sz="1600" b="1" dirty="0" smtClean="0">
              <a:solidFill>
                <a:prstClr val="black"/>
              </a:solidFill>
              <a:latin typeface="Arial" pitchFamily="34" charset="0"/>
              <a:cs typeface="Arial" pitchFamily="34" charset="0"/>
            </a:endParaRPr>
          </a:p>
          <a:p>
            <a:pPr marL="285750" indent="-285750">
              <a:buFont typeface="Arial" panose="020B0604020202020204" pitchFamily="34" charset="0"/>
              <a:buChar char="•"/>
            </a:pPr>
            <a:r>
              <a:rPr lang="en-US" sz="1600" b="1" dirty="0" smtClean="0">
                <a:solidFill>
                  <a:prstClr val="black"/>
                </a:solidFill>
                <a:latin typeface="Arial" pitchFamily="34" charset="0"/>
                <a:cs typeface="Arial" pitchFamily="34" charset="0"/>
              </a:rPr>
              <a:t>How do respective roles vary in experimental areas as experiments progress stage by stage from detector R&amp;D through construction to physics analysis?</a:t>
            </a:r>
          </a:p>
          <a:p>
            <a:pPr marL="285750" indent="-285750">
              <a:buFont typeface="Arial" panose="020B0604020202020204" pitchFamily="34" charset="0"/>
              <a:buChar char="•"/>
            </a:pPr>
            <a:r>
              <a:rPr lang="en-US" sz="1600" b="1" dirty="0" smtClean="0">
                <a:solidFill>
                  <a:prstClr val="black"/>
                </a:solidFill>
                <a:latin typeface="Arial" pitchFamily="34" charset="0"/>
                <a:cs typeface="Arial" pitchFamily="34" charset="0"/>
              </a:rPr>
              <a:t>How do respective roles vary in different areas of theory?</a:t>
            </a:r>
          </a:p>
          <a:p>
            <a:pPr marL="285750" indent="-285750">
              <a:buFont typeface="Arial" panose="020B0604020202020204" pitchFamily="34" charset="0"/>
              <a:buChar char="•"/>
            </a:pPr>
            <a:endParaRPr lang="en-US" sz="1600" b="1" dirty="0">
              <a:solidFill>
                <a:prstClr val="black"/>
              </a:solidFill>
              <a:latin typeface="Arial" pitchFamily="34" charset="0"/>
              <a:cs typeface="Arial" pitchFamily="34" charset="0"/>
            </a:endParaRPr>
          </a:p>
          <a:p>
            <a:pPr marL="285750" indent="-285750">
              <a:buFont typeface="Arial" panose="020B0604020202020204" pitchFamily="34" charset="0"/>
              <a:buChar char="•"/>
            </a:pPr>
            <a:r>
              <a:rPr lang="en-US" sz="1600" b="1" dirty="0">
                <a:solidFill>
                  <a:prstClr val="black"/>
                </a:solidFill>
                <a:latin typeface="Arial" pitchFamily="34" charset="0"/>
                <a:cs typeface="Arial" pitchFamily="34" charset="0"/>
              </a:rPr>
              <a:t>How can roles be designed such that there are no 2</a:t>
            </a:r>
            <a:r>
              <a:rPr lang="en-US" sz="1600" b="1" baseline="30000" dirty="0">
                <a:solidFill>
                  <a:prstClr val="black"/>
                </a:solidFill>
                <a:latin typeface="Arial" pitchFamily="34" charset="0"/>
                <a:cs typeface="Arial" pitchFamily="34" charset="0"/>
              </a:rPr>
              <a:t>nd</a:t>
            </a:r>
            <a:r>
              <a:rPr lang="en-US" sz="1600" b="1" dirty="0">
                <a:solidFill>
                  <a:prstClr val="black"/>
                </a:solidFill>
                <a:latin typeface="Arial" pitchFamily="34" charset="0"/>
                <a:cs typeface="Arial" pitchFamily="34" charset="0"/>
              </a:rPr>
              <a:t> class citizens?</a:t>
            </a:r>
          </a:p>
          <a:p>
            <a:pPr marL="285750" indent="-285750">
              <a:buFont typeface="Arial" panose="020B0604020202020204" pitchFamily="34" charset="0"/>
              <a:buChar char="•"/>
            </a:pPr>
            <a:endParaRPr lang="en-US" sz="1600" b="1" dirty="0">
              <a:solidFill>
                <a:prstClr val="black"/>
              </a:solidFill>
              <a:latin typeface="Arial" pitchFamily="34" charset="0"/>
              <a:cs typeface="Arial" pitchFamily="34" charset="0"/>
            </a:endParaRPr>
          </a:p>
          <a:p>
            <a:pPr marL="285750" indent="-285750">
              <a:buFont typeface="Arial" panose="020B0604020202020204" pitchFamily="34" charset="0"/>
              <a:buChar char="•"/>
            </a:pPr>
            <a:r>
              <a:rPr lang="en-US" sz="1600" b="1" dirty="0" smtClean="0">
                <a:solidFill>
                  <a:prstClr val="black"/>
                </a:solidFill>
                <a:latin typeface="Arial" pitchFamily="34" charset="0"/>
                <a:cs typeface="Arial" pitchFamily="34" charset="0"/>
              </a:rPr>
              <a:t>What degree of “academic freedom” should there be: in theory? in experiment? at universities? at labs?</a:t>
            </a:r>
          </a:p>
          <a:p>
            <a:pPr marL="742950" lvl="1" indent="-285750">
              <a:buFont typeface="Arial" panose="020B0604020202020204" pitchFamily="34" charset="0"/>
              <a:buChar char="•"/>
            </a:pPr>
            <a:r>
              <a:rPr lang="en-US" sz="1600" b="1" dirty="0" smtClean="0">
                <a:solidFill>
                  <a:prstClr val="black"/>
                </a:solidFill>
                <a:latin typeface="Arial" pitchFamily="34" charset="0"/>
                <a:cs typeface="Arial" pitchFamily="34" charset="0"/>
              </a:rPr>
              <a:t>What degree of mobility should there be within the field? to neighboring fields? (forays?)</a:t>
            </a:r>
          </a:p>
          <a:p>
            <a:pPr marL="742950" lvl="1" indent="-285750">
              <a:buFont typeface="Courier New" panose="02070309020205020404" pitchFamily="49" charset="0"/>
              <a:buChar char="o"/>
            </a:pPr>
            <a:endParaRPr lang="en-US" sz="1600" b="1" dirty="0">
              <a:solidFill>
                <a:prstClr val="black"/>
              </a:solidFill>
              <a:latin typeface="Arial" pitchFamily="34" charset="0"/>
              <a:cs typeface="Arial" pitchFamily="34" charset="0"/>
            </a:endParaRPr>
          </a:p>
        </p:txBody>
      </p:sp>
      <p:sp>
        <p:nvSpPr>
          <p:cNvPr id="5" name="Date Placeholder 4"/>
          <p:cNvSpPr>
            <a:spLocks noGrp="1"/>
          </p:cNvSpPr>
          <p:nvPr>
            <p:ph type="dt" sz="half" idx="10"/>
          </p:nvPr>
        </p:nvSpPr>
        <p:spPr/>
        <p:txBody>
          <a:body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solidFill>
                  <a:prstClr val="black">
                    <a:tint val="75000"/>
                  </a:prstClr>
                </a:solidFill>
              </a:rPr>
              <a:pPr>
                <a:defRPr/>
              </a:pPr>
              <a:t>8</a:t>
            </a:fld>
            <a:endParaRPr lang="en-US">
              <a:solidFill>
                <a:prstClr val="black">
                  <a:tint val="75000"/>
                </a:prstClr>
              </a:solidFill>
            </a:endParaRPr>
          </a:p>
        </p:txBody>
      </p:sp>
    </p:spTree>
    <p:extLst>
      <p:ext uri="{BB962C8B-B14F-4D97-AF65-F5344CB8AC3E}">
        <p14:creationId xmlns:p14="http://schemas.microsoft.com/office/powerpoint/2010/main" val="36661314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0"/>
            <a:ext cx="9144000" cy="955675"/>
          </a:xfrm>
        </p:spPr>
        <p:txBody>
          <a:bodyPr/>
          <a:lstStyle/>
          <a:p>
            <a:pPr eaLnBrk="1" hangingPunct="1"/>
            <a:r>
              <a:rPr lang="en-US" sz="2400" i="1" dirty="0" smtClean="0">
                <a:solidFill>
                  <a:schemeClr val="bg1">
                    <a:lumMod val="50000"/>
                  </a:schemeClr>
                </a:solidFill>
              </a:rPr>
              <a:t>Laboratory &amp; University roles</a:t>
            </a:r>
            <a:r>
              <a:rPr lang="en-US" i="1" dirty="0" smtClean="0">
                <a:solidFill>
                  <a:srgbClr val="0070C0"/>
                </a:solidFill>
              </a:rPr>
              <a:t/>
            </a:r>
            <a:br>
              <a:rPr lang="en-US" i="1" dirty="0" smtClean="0">
                <a:solidFill>
                  <a:srgbClr val="0070C0"/>
                </a:solidFill>
              </a:rPr>
            </a:br>
            <a:r>
              <a:rPr lang="en-US" dirty="0" smtClean="0">
                <a:solidFill>
                  <a:srgbClr val="0070C0"/>
                </a:solidFill>
                <a:latin typeface="Arial" panose="020B0604020202020204" pitchFamily="34" charset="0"/>
                <a:cs typeface="Arial" panose="020B0604020202020204" pitchFamily="34" charset="0"/>
              </a:rPr>
              <a:t>Update</a:t>
            </a:r>
          </a:p>
        </p:txBody>
      </p:sp>
      <p:sp>
        <p:nvSpPr>
          <p:cNvPr id="3" name="Footer Placeholder 2"/>
          <p:cNvSpPr>
            <a:spLocks noGrp="1"/>
          </p:cNvSpPr>
          <p:nvPr>
            <p:ph type="ftr" sz="quarter" idx="11"/>
          </p:nvPr>
        </p:nvSpPr>
        <p:spPr/>
        <p:txBody>
          <a:bodyPr/>
          <a:lstStyle/>
          <a:p>
            <a:pPr>
              <a:defRPr/>
            </a:pPr>
            <a:r>
              <a:rPr lang="en-US" smtClean="0">
                <a:solidFill>
                  <a:prstClr val="black">
                    <a:tint val="75000"/>
                  </a:prstClr>
                </a:solidFill>
              </a:rPr>
              <a:t>Lankford, HEPAP activities</a:t>
            </a:r>
            <a:endParaRPr lang="en-US" dirty="0">
              <a:solidFill>
                <a:prstClr val="black">
                  <a:tint val="75000"/>
                </a:prstClr>
              </a:solidFill>
            </a:endParaRPr>
          </a:p>
        </p:txBody>
      </p:sp>
      <p:sp>
        <p:nvSpPr>
          <p:cNvPr id="5" name="Date Placeholder 4"/>
          <p:cNvSpPr>
            <a:spLocks noGrp="1"/>
          </p:cNvSpPr>
          <p:nvPr>
            <p:ph type="dt" sz="half" idx="10"/>
          </p:nvPr>
        </p:nvSpPr>
        <p:spPr/>
        <p:txBody>
          <a:bodyPr/>
          <a:lstStyle/>
          <a:p>
            <a:pPr>
              <a:defRPr/>
            </a:pPr>
            <a:r>
              <a:rPr lang="en-US" smtClean="0">
                <a:solidFill>
                  <a:prstClr val="black">
                    <a:tint val="75000"/>
                  </a:prstClr>
                </a:solidFill>
              </a:rPr>
              <a:t>12/8-9/2014</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63CE215-C199-457A-8475-DF7C7A871FE1}" type="slidenum">
              <a:rPr lang="en-US" smtClean="0">
                <a:solidFill>
                  <a:prstClr val="black">
                    <a:tint val="75000"/>
                  </a:prstClr>
                </a:solidFill>
              </a:rPr>
              <a:pPr>
                <a:defRPr/>
              </a:pPr>
              <a:t>9</a:t>
            </a:fld>
            <a:endParaRPr lang="en-US">
              <a:solidFill>
                <a:prstClr val="black">
                  <a:tint val="75000"/>
                </a:prstClr>
              </a:solidFill>
            </a:endParaRPr>
          </a:p>
        </p:txBody>
      </p:sp>
      <p:sp>
        <p:nvSpPr>
          <p:cNvPr id="7" name="TextBox 6"/>
          <p:cNvSpPr txBox="1">
            <a:spLocks noChangeArrowheads="1"/>
          </p:cNvSpPr>
          <p:nvPr/>
        </p:nvSpPr>
        <p:spPr bwMode="auto">
          <a:xfrm>
            <a:off x="533400" y="1077754"/>
            <a:ext cx="8305800" cy="5693866"/>
          </a:xfrm>
          <a:prstGeom prst="rect">
            <a:avLst/>
          </a:prstGeom>
          <a:noFill/>
          <a:ln w="9525">
            <a:noFill/>
            <a:miter lim="800000"/>
            <a:headEnd/>
            <a:tailEnd/>
          </a:ln>
        </p:spPr>
        <p:txBody>
          <a:bodyPr wrap="square">
            <a:spAutoFit/>
          </a:bodyPr>
          <a:lstStyle/>
          <a:p>
            <a:r>
              <a:rPr lang="en-US" b="1" dirty="0" smtClean="0">
                <a:solidFill>
                  <a:prstClr val="black"/>
                </a:solidFill>
              </a:rPr>
              <a:t>In presence of P5 and other HEPAP activities, only modest further progress has been made on formulating the concept and charge.</a:t>
            </a:r>
          </a:p>
          <a:p>
            <a:pPr marL="742950" lvl="1" indent="-285750">
              <a:buFont typeface="Arial" panose="020B0604020202020204" pitchFamily="34" charset="0"/>
              <a:buChar char="•"/>
            </a:pPr>
            <a:endParaRPr lang="en-US" b="1" dirty="0" smtClean="0">
              <a:solidFill>
                <a:prstClr val="black"/>
              </a:solidFill>
            </a:endParaRPr>
          </a:p>
          <a:p>
            <a:pPr marL="742950" lvl="1" indent="-285750">
              <a:buFont typeface="Arial" panose="020B0604020202020204" pitchFamily="34" charset="0"/>
              <a:buChar char="•"/>
            </a:pPr>
            <a:r>
              <a:rPr lang="en-US" b="1" dirty="0" smtClean="0">
                <a:solidFill>
                  <a:prstClr val="black"/>
                </a:solidFill>
              </a:rPr>
              <a:t>I believe that this subpanel, once well conceived, can have a very positive impact on research in our field.</a:t>
            </a:r>
            <a:endParaRPr lang="en-US" b="1" dirty="0">
              <a:solidFill>
                <a:prstClr val="black"/>
              </a:solidFill>
            </a:endParaRPr>
          </a:p>
          <a:p>
            <a:endParaRPr lang="en-US" b="1" dirty="0" smtClean="0">
              <a:solidFill>
                <a:prstClr val="black"/>
              </a:solidFill>
            </a:endParaRPr>
          </a:p>
          <a:p>
            <a:r>
              <a:rPr lang="en-US" b="1" dirty="0" smtClean="0">
                <a:solidFill>
                  <a:prstClr val="black"/>
                </a:solidFill>
              </a:rPr>
              <a:t>This subpanel will be addressing difficult and controversial issues.</a:t>
            </a:r>
          </a:p>
          <a:p>
            <a:pPr marL="514350" lvl="1" indent="-285750">
              <a:buFont typeface="Arial" panose="020B0604020202020204" pitchFamily="34" charset="0"/>
              <a:buChar char="•"/>
            </a:pPr>
            <a:endParaRPr lang="en-US" sz="800" b="1" dirty="0" smtClean="0">
              <a:solidFill>
                <a:prstClr val="black"/>
              </a:solidFill>
            </a:endParaRPr>
          </a:p>
          <a:p>
            <a:pPr marL="514350" lvl="1" indent="-285750">
              <a:buFont typeface="Arial" panose="020B0604020202020204" pitchFamily="34" charset="0"/>
              <a:buChar char="•"/>
            </a:pPr>
            <a:r>
              <a:rPr lang="en-US" b="1" dirty="0" smtClean="0">
                <a:solidFill>
                  <a:prstClr val="black"/>
                </a:solidFill>
              </a:rPr>
              <a:t>It must conduct its activity in a thoughtful and collegial manner.</a:t>
            </a:r>
          </a:p>
          <a:p>
            <a:pPr marL="514350" lvl="1" indent="-285750">
              <a:buFont typeface="Arial" panose="020B0604020202020204" pitchFamily="34" charset="0"/>
              <a:buChar char="•"/>
            </a:pPr>
            <a:r>
              <a:rPr lang="en-US" b="1" dirty="0" smtClean="0">
                <a:solidFill>
                  <a:prstClr val="black"/>
                </a:solidFill>
              </a:rPr>
              <a:t>Recall its purpose is to optimize the scientific capabilities of our field.</a:t>
            </a:r>
          </a:p>
          <a:p>
            <a:pPr marL="971550" lvl="2" indent="-285750">
              <a:buFont typeface="Arial" panose="020B0604020202020204" pitchFamily="34" charset="0"/>
              <a:buChar char="•"/>
            </a:pPr>
            <a:r>
              <a:rPr lang="en-US" sz="1600" b="1" dirty="0" smtClean="0">
                <a:solidFill>
                  <a:prstClr val="black"/>
                </a:solidFill>
              </a:rPr>
              <a:t>Not to serve (or please) any single sub-community </a:t>
            </a:r>
          </a:p>
          <a:p>
            <a:pPr marL="514350" lvl="1" indent="-285750">
              <a:buFont typeface="Arial" panose="020B0604020202020204" pitchFamily="34" charset="0"/>
              <a:buChar char="•"/>
            </a:pPr>
            <a:endParaRPr lang="en-US" sz="800" b="1" dirty="0" smtClean="0">
              <a:solidFill>
                <a:prstClr val="black"/>
              </a:solidFill>
            </a:endParaRPr>
          </a:p>
          <a:p>
            <a:pPr marL="514350" lvl="1" indent="-285750">
              <a:buFont typeface="Arial" panose="020B0604020202020204" pitchFamily="34" charset="0"/>
              <a:buChar char="•"/>
            </a:pPr>
            <a:r>
              <a:rPr lang="en-US" b="1" dirty="0" smtClean="0">
                <a:solidFill>
                  <a:prstClr val="black"/>
                </a:solidFill>
              </a:rPr>
              <a:t>Needs a balanced composition</a:t>
            </a:r>
            <a:endParaRPr lang="en-US" b="1" dirty="0">
              <a:solidFill>
                <a:prstClr val="black"/>
              </a:solidFill>
            </a:endParaRPr>
          </a:p>
          <a:p>
            <a:pPr marL="971550" lvl="2" indent="-285750">
              <a:buFont typeface="Arial" panose="020B0604020202020204" pitchFamily="34" charset="0"/>
              <a:buChar char="•"/>
            </a:pPr>
            <a:r>
              <a:rPr lang="en-US" b="1" dirty="0" smtClean="0">
                <a:solidFill>
                  <a:prstClr val="black"/>
                </a:solidFill>
              </a:rPr>
              <a:t>Institution type   </a:t>
            </a:r>
            <a:r>
              <a:rPr lang="en-US" dirty="0" smtClean="0">
                <a:solidFill>
                  <a:prstClr val="black"/>
                </a:solidFill>
              </a:rPr>
              <a:t>(Lab/</a:t>
            </a:r>
            <a:r>
              <a:rPr lang="en-US" dirty="0" err="1" smtClean="0">
                <a:solidFill>
                  <a:prstClr val="black"/>
                </a:solidFill>
              </a:rPr>
              <a:t>Univ</a:t>
            </a:r>
            <a:r>
              <a:rPr lang="en-US" dirty="0" smtClean="0">
                <a:solidFill>
                  <a:prstClr val="black"/>
                </a:solidFill>
              </a:rPr>
              <a:t>; Single/multi-purpose; big/small)</a:t>
            </a:r>
            <a:endParaRPr lang="en-US" b="1" dirty="0" smtClean="0">
              <a:solidFill>
                <a:prstClr val="black"/>
              </a:solidFill>
            </a:endParaRPr>
          </a:p>
          <a:p>
            <a:pPr marL="971550" lvl="2" indent="-285750">
              <a:buFont typeface="Arial" panose="020B0604020202020204" pitchFamily="34" charset="0"/>
              <a:buChar char="•"/>
            </a:pPr>
            <a:r>
              <a:rPr lang="en-US" b="1" dirty="0" smtClean="0">
                <a:solidFill>
                  <a:prstClr val="black"/>
                </a:solidFill>
              </a:rPr>
              <a:t>Subfield    </a:t>
            </a:r>
            <a:r>
              <a:rPr lang="en-US" dirty="0" smtClean="0">
                <a:solidFill>
                  <a:prstClr val="black"/>
                </a:solidFill>
              </a:rPr>
              <a:t>(Theory/experiment; frontier)</a:t>
            </a:r>
            <a:endParaRPr lang="en-US" b="1" dirty="0" smtClean="0">
              <a:solidFill>
                <a:prstClr val="black"/>
              </a:solidFill>
            </a:endParaRPr>
          </a:p>
          <a:p>
            <a:pPr marL="971550" lvl="2" indent="-285750">
              <a:buFont typeface="Arial" panose="020B0604020202020204" pitchFamily="34" charset="0"/>
              <a:buChar char="•"/>
            </a:pPr>
            <a:r>
              <a:rPr lang="en-US" b="1" dirty="0" smtClean="0">
                <a:solidFill>
                  <a:prstClr val="black"/>
                </a:solidFill>
              </a:rPr>
              <a:t>Sponsoring agency   </a:t>
            </a:r>
            <a:r>
              <a:rPr lang="en-US" dirty="0" smtClean="0">
                <a:solidFill>
                  <a:prstClr val="black"/>
                </a:solidFill>
              </a:rPr>
              <a:t>(DOE &amp; NSF)</a:t>
            </a:r>
            <a:endParaRPr lang="en-US" b="1" dirty="0" smtClean="0">
              <a:solidFill>
                <a:prstClr val="black"/>
              </a:solidFill>
            </a:endParaRPr>
          </a:p>
          <a:p>
            <a:pPr marL="514350" lvl="1" indent="-285750">
              <a:buFont typeface="Arial" panose="020B0604020202020204" pitchFamily="34" charset="0"/>
              <a:buChar char="•"/>
            </a:pPr>
            <a:endParaRPr lang="en-US" sz="800" b="1" dirty="0" smtClean="0">
              <a:solidFill>
                <a:prstClr val="black"/>
              </a:solidFill>
            </a:endParaRPr>
          </a:p>
          <a:p>
            <a:pPr marL="514350" lvl="1" indent="-285750">
              <a:buFont typeface="Arial" panose="020B0604020202020204" pitchFamily="34" charset="0"/>
              <a:buChar char="•"/>
            </a:pPr>
            <a:r>
              <a:rPr lang="en-US" b="1" dirty="0" smtClean="0">
                <a:solidFill>
                  <a:prstClr val="black"/>
                </a:solidFill>
              </a:rPr>
              <a:t>Expect </a:t>
            </a:r>
            <a:r>
              <a:rPr lang="en-US" b="1" dirty="0">
                <a:solidFill>
                  <a:prstClr val="black"/>
                </a:solidFill>
              </a:rPr>
              <a:t>to receive a formal charge </a:t>
            </a:r>
          </a:p>
          <a:p>
            <a:pPr marL="971550" lvl="2" indent="-285750">
              <a:buFont typeface="Arial" panose="020B0604020202020204" pitchFamily="34" charset="0"/>
              <a:buChar char="•"/>
            </a:pPr>
            <a:endParaRPr lang="en-US" b="1" dirty="0" smtClean="0">
              <a:solidFill>
                <a:prstClr val="black"/>
              </a:solidFill>
            </a:endParaRPr>
          </a:p>
          <a:p>
            <a:pPr marL="971550" lvl="2" indent="-285750">
              <a:buFont typeface="Arial" panose="020B0604020202020204" pitchFamily="34" charset="0"/>
              <a:buChar char="•"/>
            </a:pPr>
            <a:endParaRPr lang="en-US" b="1" dirty="0" smtClean="0">
              <a:solidFill>
                <a:prstClr val="black"/>
              </a:solidFill>
            </a:endParaRPr>
          </a:p>
          <a:p>
            <a:pPr marL="514350" lvl="1" indent="-285750">
              <a:buFont typeface="Arial" panose="020B0604020202020204" pitchFamily="34" charset="0"/>
              <a:buChar char="•"/>
            </a:pPr>
            <a:endParaRPr lang="en-US" b="1" dirty="0">
              <a:solidFill>
                <a:prstClr val="black"/>
              </a:solidFill>
            </a:endParaRPr>
          </a:p>
          <a:p>
            <a:pPr marL="514350" lvl="1" indent="-285750">
              <a:buFont typeface="Arial" panose="020B0604020202020204" pitchFamily="34" charset="0"/>
              <a:buChar char="•"/>
            </a:pPr>
            <a:endParaRPr lang="en-US" b="1" dirty="0" smtClean="0">
              <a:solidFill>
                <a:prstClr val="black"/>
              </a:solidFill>
            </a:endParaRPr>
          </a:p>
        </p:txBody>
      </p:sp>
    </p:spTree>
    <p:extLst>
      <p:ext uri="{BB962C8B-B14F-4D97-AF65-F5344CB8AC3E}">
        <p14:creationId xmlns:p14="http://schemas.microsoft.com/office/powerpoint/2010/main" val="1868194450"/>
      </p:ext>
    </p:extLst>
  </p:cSld>
  <p:clrMapOvr>
    <a:masterClrMapping/>
  </p:clrMapOvr>
  <p:timing>
    <p:tnLst>
      <p:par>
        <p:cTn id="1" dur="indefinite" restart="never" nodeType="tmRoot"/>
      </p:par>
    </p:tnLst>
  </p:timing>
</p:sld>
</file>

<file path=ppt/theme/theme1.xml><?xml version="1.0" encoding="utf-8"?>
<a:theme xmlns:a="http://schemas.openxmlformats.org/drawingml/2006/main" name="DUSEL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USEL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DUSEL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DUSEL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DUSEL template</Template>
  <TotalTime>20552</TotalTime>
  <Words>2553</Words>
  <Application>Microsoft Office PowerPoint</Application>
  <PresentationFormat>On-screen Show (4:3)</PresentationFormat>
  <Paragraphs>511</Paragraphs>
  <Slides>35</Slides>
  <Notes>28</Notes>
  <HiddenSlides>0</HiddenSlides>
  <MMClips>0</MMClips>
  <ScaleCrop>false</ScaleCrop>
  <HeadingPairs>
    <vt:vector size="4" baseType="variant">
      <vt:variant>
        <vt:lpstr>Theme</vt:lpstr>
      </vt:variant>
      <vt:variant>
        <vt:i4>4</vt:i4>
      </vt:variant>
      <vt:variant>
        <vt:lpstr>Slide Titles</vt:lpstr>
      </vt:variant>
      <vt:variant>
        <vt:i4>35</vt:i4>
      </vt:variant>
    </vt:vector>
  </HeadingPairs>
  <TitlesOfParts>
    <vt:vector size="39" baseType="lpstr">
      <vt:lpstr>DUSEL template</vt:lpstr>
      <vt:lpstr>1_DUSEL template</vt:lpstr>
      <vt:lpstr>2_DUSEL template</vt:lpstr>
      <vt:lpstr>3_DUSEL template</vt:lpstr>
      <vt:lpstr>HEPAP Activities - II   HEPAP Meeting  Gaithersburg, MD; December 8-9, 2014</vt:lpstr>
      <vt:lpstr>HEPAP Activities   Conferences  HEPAP Meeting  Gaithersburg, MD; December 8-9, 2014</vt:lpstr>
      <vt:lpstr>Conferences Next steps  (from Sept meeting)</vt:lpstr>
      <vt:lpstr>Conferences Update</vt:lpstr>
      <vt:lpstr>HEPAP Activities  Future subcommittee laboratory &amp; university roles  HEPAP Meeting  Bethesda, MD; May 23, 2013</vt:lpstr>
      <vt:lpstr>Future subcommittee on laboratory &amp; university roles</vt:lpstr>
      <vt:lpstr>Approaching the subject of laboratory &amp; university roles </vt:lpstr>
      <vt:lpstr>Laboratory &amp; university roles - 2</vt:lpstr>
      <vt:lpstr>Laboratory &amp; University roles Update</vt:lpstr>
      <vt:lpstr>Progress on Concept for National Scientific Program Advisory Subpanel  HEPAP  Gaithersburg, MD; September 29-30, 2014</vt:lpstr>
      <vt:lpstr>NSPAsP Concept</vt:lpstr>
      <vt:lpstr>NSPAsP Concept – Moving Forward</vt:lpstr>
      <vt:lpstr>Summary - 1</vt:lpstr>
      <vt:lpstr>Summary - 2</vt:lpstr>
      <vt:lpstr>HEPAP Activities   Future Meetings &amp; Topics  HEPAP Meeting  Gaithersburg, MD; December 8-9, 2014</vt:lpstr>
      <vt:lpstr>Future Meetings December 2014 Meeting</vt:lpstr>
      <vt:lpstr>Future Meetings April 2015 Meeting</vt:lpstr>
      <vt:lpstr>Future Meetings List of Reports for Future Meetings</vt:lpstr>
      <vt:lpstr>   Discussion  </vt:lpstr>
      <vt:lpstr>PowerPoint Presentation</vt:lpstr>
      <vt:lpstr>Progress on Concept for National Scientific Program Advisory Subpanel  HEPAP  Gaithersburg, MD; September 29-30, 2014</vt:lpstr>
      <vt:lpstr>NSPAsP Concept</vt:lpstr>
      <vt:lpstr>NSPAsP Concept – Connections with P5 Report</vt:lpstr>
      <vt:lpstr>NSPAsP Concept – Connections with P5 Report</vt:lpstr>
      <vt:lpstr>NSPAsP Concept – Connections with P5 Report</vt:lpstr>
      <vt:lpstr>NSPAsP Concept – Connections with P5 Report</vt:lpstr>
      <vt:lpstr>NSPAsP Concept – Connections with P5 Report</vt:lpstr>
      <vt:lpstr>NSPAsP Concept &amp; Fermilab PAC</vt:lpstr>
      <vt:lpstr>NSPAsP Concept &amp; Fermilab PAC</vt:lpstr>
      <vt:lpstr>NSPAsP Concept &amp; Fermilab PAC</vt:lpstr>
      <vt:lpstr>NSPAsP Concept – Moving Forward</vt:lpstr>
      <vt:lpstr>Short-Baseline, Short-term Neutrino Program Possible Way Forward</vt:lpstr>
      <vt:lpstr>Short-Baseline, Short-term Neutrino Program Possible Way Forward</vt:lpstr>
      <vt:lpstr>Summary - 1</vt:lpstr>
      <vt:lpstr>Summary - 2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Lankford</dc:creator>
  <cp:lastModifiedBy>Weiland, John</cp:lastModifiedBy>
  <cp:revision>225</cp:revision>
  <dcterms:created xsi:type="dcterms:W3CDTF">2013-02-12T17:10:28Z</dcterms:created>
  <dcterms:modified xsi:type="dcterms:W3CDTF">2014-12-09T16:01:58Z</dcterms:modified>
</cp:coreProperties>
</file>