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11" r:id="rId1"/>
  </p:sldMasterIdLst>
  <p:notesMasterIdLst>
    <p:notesMasterId r:id="rId7"/>
  </p:notesMasterIdLst>
  <p:sldIdLst>
    <p:sldId id="486" r:id="rId2"/>
    <p:sldId id="487" r:id="rId3"/>
    <p:sldId id="488" r:id="rId4"/>
    <p:sldId id="489" r:id="rId5"/>
    <p:sldId id="490" r:id="rId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4F81BD"/>
    <a:srgbClr val="C2D3E8"/>
    <a:srgbClr val="FFFF66"/>
    <a:srgbClr val="65D23A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2" autoAdjust="0"/>
    <p:restoredTop sz="94660"/>
  </p:normalViewPr>
  <p:slideViewPr>
    <p:cSldViewPr>
      <p:cViewPr varScale="1">
        <p:scale>
          <a:sx n="84" d="100"/>
          <a:sy n="84" d="100"/>
        </p:scale>
        <p:origin x="151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49C708BD-AED6-4EE2-8170-3374013D751B}" type="datetimeFigureOut">
              <a:rPr lang="en-US"/>
              <a:pPr>
                <a:defRPr/>
              </a:pPr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4A09DC5-DD8C-40A9-9C06-0FFDDA337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334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A09DC5-DD8C-40A9-9C06-0FFDDA3379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7008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A09DC5-DD8C-40A9-9C06-0FFDDA3379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620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A09DC5-DD8C-40A9-9C06-0FFDDA3379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2038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A09DC5-DD8C-40A9-9C06-0FFDDA3379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403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9CECD-AD44-4C43-8A33-27358B748F5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40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02FB-9025-42C5-B5C4-B146C18D12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78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7619C-E7B4-4FAF-9972-8EF9397AA34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28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41FB1-350D-410C-BE7F-86EBB4F9F91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758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B964E-3740-40FF-95CA-DC5CE78B13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49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038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8D926-9994-4641-ABAB-01845281CD6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67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A6BC2-7392-45EC-BC5F-EB8CF23D64C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19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CE215-C199-457A-8475-DF7C7A871FE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704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3D3DA-A4B4-4E62-BA12-381F9D95ADB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13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A5BBF-1E5F-404B-AD26-856F32F8DD3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12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DC573-86D1-4063-846A-C9BF3F58832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052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90600"/>
            <a:ext cx="8305800" cy="513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7000" y="6492875"/>
            <a:ext cx="381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3D1FF3-4CF9-46A7-BB79-BB751FFB995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68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2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0070C0"/>
          </a:solidFill>
          <a:latin typeface="Arial" pitchFamily="34" charset="0"/>
          <a:ea typeface="+mn-ea"/>
          <a:cs typeface="Arial" pitchFamily="34" charset="0"/>
        </a:defRPr>
      </a:lvl1pPr>
      <a:lvl2pPr marL="565150" indent="-2222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b="1" kern="1200">
          <a:solidFill>
            <a:srgbClr val="339933"/>
          </a:solidFill>
          <a:latin typeface="Arial" pitchFamily="34" charset="0"/>
          <a:ea typeface="+mn-ea"/>
          <a:cs typeface="Arial" pitchFamily="34" charset="0"/>
        </a:defRPr>
      </a:lvl2pPr>
      <a:lvl3pPr marL="800100" indent="-1651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28700" indent="-1651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57300" indent="-1651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ctrTitle"/>
          </p:nvPr>
        </p:nvSpPr>
        <p:spPr>
          <a:xfrm>
            <a:off x="457200" y="2209800"/>
            <a:ext cx="8153400" cy="1470025"/>
          </a:xfrm>
        </p:spPr>
        <p:txBody>
          <a:bodyPr/>
          <a:lstStyle/>
          <a:p>
            <a:pPr eaLnBrk="1" hangingPunct="1"/>
            <a:r>
              <a:rPr lang="en-US" sz="4400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HEPAP Activities</a:t>
            </a:r>
            <a:r>
              <a:rPr lang="en-US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 smtClean="0">
                <a:solidFill>
                  <a:srgbClr val="FF0000"/>
                </a:solidFill>
              </a:rPr>
              <a:t>Future </a:t>
            </a:r>
            <a:r>
              <a:rPr lang="en-US" sz="4400" dirty="0" smtClean="0">
                <a:solidFill>
                  <a:srgbClr val="FF0000"/>
                </a:solidFill>
              </a:rPr>
              <a:t>subcommittee</a:t>
            </a:r>
            <a:r>
              <a:rPr lang="en-US" sz="4400" dirty="0" smtClean="0">
                <a:solidFill>
                  <a:srgbClr val="FF0000"/>
                </a:solidFill>
              </a:rPr>
              <a:t/>
            </a:r>
            <a:br>
              <a:rPr lang="en-US" sz="4400" dirty="0" smtClean="0">
                <a:solidFill>
                  <a:srgbClr val="FF0000"/>
                </a:solidFill>
              </a:rPr>
            </a:br>
            <a:r>
              <a:rPr lang="en-US" sz="4400" dirty="0" smtClean="0">
                <a:solidFill>
                  <a:srgbClr val="FF0000"/>
                </a:solidFill>
              </a:rPr>
              <a:t>laboratory &amp; university roles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HEPAP Meeting</a:t>
            </a:r>
            <a:r>
              <a:rPr lang="en-US" sz="2400" i="1" dirty="0" smtClean="0">
                <a:solidFill>
                  <a:srgbClr val="0070C0"/>
                </a:solidFill>
              </a:rPr>
              <a:t/>
            </a:r>
            <a:br>
              <a:rPr lang="en-US" sz="2400" i="1" dirty="0" smtClean="0">
                <a:solidFill>
                  <a:srgbClr val="0070C0"/>
                </a:solidFill>
              </a:rPr>
            </a:br>
            <a:r>
              <a:rPr lang="en-US" sz="1600" i="1" dirty="0" smtClean="0">
                <a:solidFill>
                  <a:srgbClr val="0070C0"/>
                </a:solidFill>
              </a:rPr>
              <a:t/>
            </a:r>
            <a:br>
              <a:rPr lang="en-US" sz="1600" i="1" dirty="0" smtClean="0">
                <a:solidFill>
                  <a:srgbClr val="0070C0"/>
                </a:solidFill>
              </a:rPr>
            </a:br>
            <a:r>
              <a:rPr lang="en-US" sz="2400" i="1" dirty="0" smtClean="0">
                <a:solidFill>
                  <a:srgbClr val="0070C0"/>
                </a:solidFill>
              </a:rPr>
              <a:t>Bethesda, MD; </a:t>
            </a:r>
            <a:r>
              <a:rPr lang="en-US" sz="2400" i="1" dirty="0" smtClean="0">
                <a:solidFill>
                  <a:srgbClr val="0070C0"/>
                </a:solidFill>
              </a:rPr>
              <a:t>December 8-9, 2014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340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Andrew J. Lankford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HEPAP Chair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University of California, Irvine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46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5675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70C0"/>
                </a:solidFill>
              </a:rPr>
              <a:t>Future subcommittee on laboratory </a:t>
            </a:r>
            <a:r>
              <a:rPr lang="en-US" sz="2800" dirty="0">
                <a:solidFill>
                  <a:srgbClr val="0070C0"/>
                </a:solidFill>
              </a:rPr>
              <a:t>&amp; university roles</a:t>
            </a:r>
            <a:endParaRPr lang="en-US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152400" y="1143000"/>
            <a:ext cx="8839200" cy="7478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I have outlined this c</a:t>
            </a:r>
            <a:r>
              <a:rPr lang="en-US" b="1" dirty="0" smtClean="0">
                <a:solidFill>
                  <a:srgbClr val="C00000"/>
                </a:solidFill>
              </a:rPr>
              <a:t>oncept </a:t>
            </a:r>
            <a:r>
              <a:rPr lang="en-US" b="1" dirty="0" smtClean="0">
                <a:solidFill>
                  <a:srgbClr val="C00000"/>
                </a:solidFill>
              </a:rPr>
              <a:t>at past </a:t>
            </a:r>
            <a:r>
              <a:rPr lang="en-US" b="1" dirty="0" smtClean="0">
                <a:solidFill>
                  <a:srgbClr val="C00000"/>
                </a:solidFill>
              </a:rPr>
              <a:t>HEPAP meetings.</a:t>
            </a: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The concept is still in development.</a:t>
            </a:r>
          </a:p>
          <a:p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Connections with HEPAP-P5 report:</a:t>
            </a:r>
          </a:p>
          <a:p>
            <a:pPr marL="57150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Related </a:t>
            </a:r>
            <a:r>
              <a:rPr lang="en-US" b="1" dirty="0" smtClean="0">
                <a:solidFill>
                  <a:prstClr val="black"/>
                </a:solidFill>
              </a:rPr>
              <a:t>to discussion and recommendations concerning the research program.  Potentially provide information or advise to agencies.</a:t>
            </a:r>
            <a:endParaRPr lang="en-US" b="1" dirty="0">
              <a:solidFill>
                <a:prstClr val="black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rgbClr val="C00000"/>
                </a:solidFill>
              </a:rPr>
              <a:t>Today: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I’ll recall the subject using slides from past meetings (mostly 12/2013)</a:t>
            </a:r>
            <a:endParaRPr lang="en-US" b="1" dirty="0">
              <a:solidFill>
                <a:srgbClr val="C00000"/>
              </a:solidFill>
            </a:endParaRP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DOE-HEP will present:</a:t>
            </a:r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DOE &amp; HEP missions</a:t>
            </a:r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Implications for laboratory &amp; university roles</a:t>
            </a:r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Followed by questions of clarification to DOE (or NSF) 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We will </a:t>
            </a:r>
            <a:r>
              <a:rPr lang="en-US" b="1" u="sng" dirty="0" smtClean="0">
                <a:solidFill>
                  <a:srgbClr val="C00000"/>
                </a:solidFill>
              </a:rPr>
              <a:t>not</a:t>
            </a:r>
            <a:r>
              <a:rPr lang="en-US" b="1" dirty="0" smtClean="0">
                <a:solidFill>
                  <a:srgbClr val="C00000"/>
                </a:solidFill>
              </a:rPr>
              <a:t> pursue a full discussion of the issues today. </a:t>
            </a:r>
          </a:p>
          <a:p>
            <a:pPr marL="1200150" lvl="2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1" dirty="0" smtClean="0"/>
              <a:t>These are expected to be discussed and resolved by the future subcommittee.</a:t>
            </a:r>
            <a:endParaRPr lang="en-US" b="1" dirty="0"/>
          </a:p>
          <a:p>
            <a:endParaRPr lang="en-US" b="1" dirty="0" smtClean="0">
              <a:solidFill>
                <a:srgbClr val="FF0000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prstClr val="black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</a:endParaRPr>
          </a:p>
          <a:p>
            <a:pPr marL="571500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prstClr val="black"/>
              </a:solidFill>
            </a:endParaRP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b="1" dirty="0" smtClean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5/23/2014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CE215-C199-457A-8475-DF7C7A871F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045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"/>
          <p:cNvSpPr>
            <a:spLocks noGrp="1"/>
          </p:cNvSpPr>
          <p:nvPr>
            <p:ph type="title"/>
          </p:nvPr>
        </p:nvSpPr>
        <p:spPr>
          <a:xfrm>
            <a:off x="0" y="111125"/>
            <a:ext cx="9144000" cy="95567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Approaching the subject of</a:t>
            </a:r>
            <a:b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 &amp; university roles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Future topics discussion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152400" y="1219736"/>
            <a:ext cx="88392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HEPAP discussed the formation of a subpanel or subcommittee to consider the respective roles of laboratory &amp; university groups in the execution of the HEP program.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Arising from topics such as university infrastructure, senior scientists, Theory Panel Report, differences in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CoV</a:t>
            </a: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recommended an examination of the balance between the laboratory &amp; university research programs.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An approach: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Start discussion in the context of agency (DOE &amp; NSF) missions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are the missions of the agencies?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How do labs, and how do universities contribute to agency missions?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are “missions” of labs and of </a:t>
            </a:r>
            <a:r>
              <a:rPr lang="en-US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uni’s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in this context?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can agencies do to enable labs and </a:t>
            </a:r>
            <a:r>
              <a:rPr lang="en-US" sz="16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uni’s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to fulfill their “missions”?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Focus on: How to best accomplish science goals in this context?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are respective roles of the various types of institutions in accomplishing the program’s science goals, and in satisfying the missions of the program?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How can roles and working relationships be defined (or redefined) so as to optimize science accomplishment and to satisfy missions?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12/7/2013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CE215-C199-457A-8475-DF7C7A871F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8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5675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 &amp; university roles - 2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Future topics discussion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152400" y="1066800"/>
            <a:ext cx="88392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Bear in mind: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DOE &amp; NSF missions differ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Consider: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How does DOE mission differ for </a:t>
            </a:r>
            <a:r>
              <a:rPr lang="en-US" sz="16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Fermilab</a:t>
            </a: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&amp; multi-purpose labs?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How do mission or goals differ for large and small universities?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How do respective roles vary in experimental areas as experiments progress stage by stage from detector R&amp;D through construction to physics analysis?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How do respective roles vary in different areas of theory?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How can roles be designed such that there are no 2</a:t>
            </a:r>
            <a:r>
              <a:rPr lang="en-US" sz="1600" b="1" baseline="30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class citizens?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degree of “academic freedom” should there be: in theory? in experiment? at universities? at labs?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What degree of mobility should there be within the field? to neighboring fields? (forays?)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endParaRPr lang="en-US" sz="16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12/7/2013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CE215-C199-457A-8475-DF7C7A871F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13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55675"/>
          </a:xfrm>
        </p:spPr>
        <p:txBody>
          <a:bodyPr/>
          <a:lstStyle/>
          <a:p>
            <a:pPr eaLnBrk="1" hangingPunct="1"/>
            <a:r>
              <a:rPr lang="en-US" sz="2400" i="1" dirty="0" smtClean="0">
                <a:solidFill>
                  <a:schemeClr val="bg1">
                    <a:lumMod val="50000"/>
                  </a:schemeClr>
                </a:solidFill>
              </a:rPr>
              <a:t>Laboratory &amp; University roles</a:t>
            </a:r>
            <a:r>
              <a:rPr lang="en-US" i="1" dirty="0" smtClean="0">
                <a:solidFill>
                  <a:srgbClr val="0070C0"/>
                </a:solidFill>
              </a:rPr>
              <a:t/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Lankford, HEPAP activities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3/13-14/2014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3CE215-C199-457A-8475-DF7C7A871FE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" y="1077754"/>
            <a:ext cx="83058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In presence of P5 and other HEPAP activities, only modest further progress has been made on formulating the concept and charge.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prstClr val="black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I believe that this subpanel, once well conceived, can have a very positive impact on research in our field.</a:t>
            </a:r>
            <a:endParaRPr lang="en-US" b="1" dirty="0">
              <a:solidFill>
                <a:prstClr val="black"/>
              </a:solidFill>
            </a:endParaRPr>
          </a:p>
          <a:p>
            <a:endParaRPr lang="en-US" b="1" dirty="0" smtClean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This subpanel will be addressing difficult and controversial issues.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prstClr val="black"/>
              </a:solidFill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It must conduct its activity in a thoughtful and collegial manner.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Recall its purpose is to optimize the scientific capabilities of our field.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</a:rPr>
              <a:t>Not to serve (or please) any single sub-community </a:t>
            </a:r>
          </a:p>
          <a:p>
            <a:pPr marL="514350" lvl="1" indent="-285750"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prstClr val="black"/>
              </a:solidFill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Needs a balanced composition</a:t>
            </a:r>
            <a:endParaRPr lang="en-US" b="1" dirty="0">
              <a:solidFill>
                <a:prstClr val="black"/>
              </a:solidFill>
            </a:endParaRP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Institution type   </a:t>
            </a:r>
            <a:r>
              <a:rPr lang="en-US" dirty="0" smtClean="0">
                <a:solidFill>
                  <a:prstClr val="black"/>
                </a:solidFill>
              </a:rPr>
              <a:t>(Lab/</a:t>
            </a:r>
            <a:r>
              <a:rPr lang="en-US" dirty="0" err="1" smtClean="0">
                <a:solidFill>
                  <a:prstClr val="black"/>
                </a:solidFill>
              </a:rPr>
              <a:t>Univ</a:t>
            </a:r>
            <a:r>
              <a:rPr lang="en-US" dirty="0" smtClean="0">
                <a:solidFill>
                  <a:prstClr val="black"/>
                </a:solidFill>
              </a:rPr>
              <a:t>; Single/multi-purpose; big/small)</a:t>
            </a:r>
            <a:endParaRPr lang="en-US" b="1" dirty="0" smtClean="0">
              <a:solidFill>
                <a:prstClr val="black"/>
              </a:solidFill>
            </a:endParaRP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Subfield    </a:t>
            </a:r>
            <a:r>
              <a:rPr lang="en-US" dirty="0" smtClean="0">
                <a:solidFill>
                  <a:prstClr val="black"/>
                </a:solidFill>
              </a:rPr>
              <a:t>(Theory/experiment; frontier)</a:t>
            </a:r>
            <a:endParaRPr lang="en-US" b="1" dirty="0" smtClean="0">
              <a:solidFill>
                <a:prstClr val="black"/>
              </a:solidFill>
            </a:endParaRP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prstClr val="black"/>
                </a:solidFill>
              </a:rPr>
              <a:t>Sponsoring agency   </a:t>
            </a:r>
            <a:r>
              <a:rPr lang="en-US" dirty="0" smtClean="0">
                <a:solidFill>
                  <a:prstClr val="black"/>
                </a:solidFill>
              </a:rPr>
              <a:t>(DOE &amp; NSF)</a:t>
            </a:r>
            <a:endParaRPr lang="en-US" b="1" dirty="0" smtClean="0">
              <a:solidFill>
                <a:prstClr val="black"/>
              </a:solidFill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prstClr val="black"/>
              </a:solidFill>
            </a:endParaRPr>
          </a:p>
          <a:p>
            <a:pPr marL="971550" lvl="2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prstClr val="black"/>
              </a:solidFill>
            </a:endParaRPr>
          </a:p>
          <a:p>
            <a:pPr marL="971550" lvl="2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prstClr val="black"/>
              </a:solidFill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prstClr val="black"/>
              </a:solidFill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endParaRPr lang="en-US" b="1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19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USEL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DUSEL template</Template>
  <TotalTime>19851</TotalTime>
  <Words>596</Words>
  <Application>Microsoft Office PowerPoint</Application>
  <PresentationFormat>On-screen Show (4:3)</PresentationFormat>
  <Paragraphs>91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Times New Roman</vt:lpstr>
      <vt:lpstr>Wingdings</vt:lpstr>
      <vt:lpstr>1_DUSEL template</vt:lpstr>
      <vt:lpstr>HEPAP Activities  Future subcommittee laboratory &amp; university roles  HEPAP Meeting  Bethesda, MD; December 8-9, 2014</vt:lpstr>
      <vt:lpstr>Future subcommittee on laboratory &amp; university roles</vt:lpstr>
      <vt:lpstr>Approaching the subject of laboratory &amp; university roles </vt:lpstr>
      <vt:lpstr>Laboratory &amp; university roles - 2</vt:lpstr>
      <vt:lpstr>Laboratory &amp; University roles Update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Lankford</dc:creator>
  <cp:lastModifiedBy>Andrew Lankford</cp:lastModifiedBy>
  <cp:revision>223</cp:revision>
  <dcterms:created xsi:type="dcterms:W3CDTF">2013-02-12T17:10:28Z</dcterms:created>
  <dcterms:modified xsi:type="dcterms:W3CDTF">2014-12-08T00:47:55Z</dcterms:modified>
</cp:coreProperties>
</file>