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9" r:id="rId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nold, Sally" initials="SA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99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84818" autoAdjust="0"/>
  </p:normalViewPr>
  <p:slideViewPr>
    <p:cSldViewPr>
      <p:cViewPr>
        <p:scale>
          <a:sx n="100" d="100"/>
          <a:sy n="100" d="100"/>
        </p:scale>
        <p:origin x="-294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46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LESSONS LEARNED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C2267-C579-448D-9009-DE3B5B70D7B2}" type="datetimeFigureOut">
              <a:rPr lang="en-US" smtClean="0"/>
              <a:pPr/>
              <a:t>9/29/2015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B88B8-CA83-4820-9865-E99307FDE8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36856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smtClean="0"/>
              <a:t>LESSONS LEARNED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2F4217C-AE47-4122-B345-0D3E9EB5D362}" type="datetimeFigureOut">
              <a:rPr lang="en-US" smtClean="0"/>
              <a:pPr/>
              <a:t>9/29/2015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7A168CE-20A8-40C1-95F2-E4CC617CBAD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01234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LESSONS LEARNED 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01322021@28102008-0C1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52400"/>
            <a:ext cx="3810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A2FE10-EAE6-453B-A916-24392B830B43}" type="datetime1">
              <a:rPr lang="en-US" smtClean="0"/>
              <a:pPr/>
              <a:t>9/29/2015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C017A-4C6F-4305-8E43-C4F72AD75A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DOE_SC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6226175"/>
            <a:ext cx="3048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D2559F-DE3E-40D5-ACC2-D6B0289D81A9}" type="datetime1">
              <a:rPr lang="en-US" smtClean="0"/>
              <a:pPr/>
              <a:t>9/29/2015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C017A-4C6F-4305-8E43-C4F72AD75A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DOE_SC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6226175"/>
            <a:ext cx="3048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186410-3FB3-46ED-81AF-E86721D052F7}" type="datetime1">
              <a:rPr lang="en-US" smtClean="0"/>
              <a:pPr/>
              <a:t>9/29/2015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C017A-4C6F-4305-8E43-C4F72AD75A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DOE_SC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6226175"/>
            <a:ext cx="3048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793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C0416C5-475D-4857-9926-A7B1F5E86C92}" type="datetime1">
              <a:rPr lang="en-US" smtClean="0"/>
              <a:pPr/>
              <a:t>9/29/2015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369050"/>
            <a:ext cx="2133600" cy="365125"/>
          </a:xfrm>
        </p:spPr>
        <p:txBody>
          <a:bodyPr anchor="b"/>
          <a:lstStyle>
            <a:lvl1pPr algn="l">
              <a:defRPr>
                <a:solidFill>
                  <a:srgbClr val="006600"/>
                </a:solidFill>
              </a:defRPr>
            </a:lvl1pPr>
          </a:lstStyle>
          <a:p>
            <a:fld id="{F65C017A-4C6F-4305-8E43-C4F72AD75A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01322021@28102008-0C1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52400"/>
            <a:ext cx="3810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789081-C284-477D-ADB7-EBA208903B58}" type="datetime1">
              <a:rPr lang="en-US" smtClean="0"/>
              <a:pPr/>
              <a:t>9/29/2015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C017A-4C6F-4305-8E43-C4F72AD75A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DOE_SC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6230938"/>
            <a:ext cx="30480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57200" y="6356350"/>
            <a:ext cx="2133600" cy="365125"/>
          </a:xfrm>
        </p:spPr>
        <p:txBody>
          <a:bodyPr anchor="b"/>
          <a:lstStyle>
            <a:lvl1pPr algn="l">
              <a:defRPr>
                <a:solidFill>
                  <a:srgbClr val="006600"/>
                </a:solidFill>
              </a:defRPr>
            </a:lvl1pPr>
          </a:lstStyle>
          <a:p>
            <a:fld id="{F65C017A-4C6F-4305-8E43-C4F72AD75A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DOE_SC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6226175"/>
            <a:ext cx="3048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81D616-B1C5-4230-956E-D94D8664F36B}" type="datetime1">
              <a:rPr lang="en-US" smtClean="0"/>
              <a:pPr/>
              <a:t>9/29/2015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C017A-4C6F-4305-8E43-C4F72AD75A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DOE_SC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6226175"/>
            <a:ext cx="3048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11FF38-4E90-4555-A39F-CF557FED960E}" type="datetime1">
              <a:rPr lang="en-US" smtClean="0"/>
              <a:pPr/>
              <a:t>9/29/2015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C017A-4C6F-4305-8E43-C4F72AD75A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DOE_SC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6226175"/>
            <a:ext cx="3048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BE2B9-A113-4A24-B8B6-FB3F3EB10B7D}" type="datetime1">
              <a:rPr lang="en-US" smtClean="0"/>
              <a:pPr/>
              <a:t>9/29/2015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C017A-4C6F-4305-8E43-C4F72AD75A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DOE_SC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6226175"/>
            <a:ext cx="3048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44970B-AE9D-44CF-836F-C6C8FEDC05A7}" type="datetime1">
              <a:rPr lang="en-US" smtClean="0"/>
              <a:pPr/>
              <a:t>9/29/2015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C017A-4C6F-4305-8E43-C4F72AD75A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DOE_SC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6226175"/>
            <a:ext cx="3048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ECEDF9-A1D5-4C61-8BD9-015C84896E2A}" type="datetime1">
              <a:rPr lang="en-US" smtClean="0"/>
              <a:pPr/>
              <a:t>9/29/2015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C017A-4C6F-4305-8E43-C4F72AD75A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47650"/>
            <a:ext cx="82296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32F0F82-D384-4EAD-AE16-3E8F5766D53A}" type="datetime1">
              <a:rPr lang="en-US" smtClean="0"/>
              <a:pPr/>
              <a:t>9/29/2015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i="1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65C017A-4C6F-4305-8E43-C4F72AD75A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kern="1200">
          <a:solidFill>
            <a:srgbClr val="0066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C000"/>
        </a:buClr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04800" y="1447800"/>
            <a:ext cx="8839200" cy="5257800"/>
          </a:xfrm>
          <a:noFill/>
          <a:ln>
            <a:noFill/>
          </a:ln>
        </p:spPr>
        <p:txBody>
          <a:bodyPr/>
          <a:lstStyle/>
          <a:p>
            <a:pPr algn="l">
              <a:lnSpc>
                <a:spcPct val="85000"/>
              </a:lnSpc>
            </a:pPr>
            <a:r>
              <a:rPr lang="en-US" sz="1400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Fermilab  Mission:</a:t>
            </a: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Fermilab is  America’s particle physics and accelerator laboratory.</a:t>
            </a:r>
            <a:b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Our vision is to solve the mysteries of matter, energy, space and time for the benefit of all. 	</a:t>
            </a:r>
            <a:b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</a:t>
            </a:r>
            <a:r>
              <a:rPr lang="en-US" sz="1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strive to:</a:t>
            </a: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 lead the world in neutrino science with particle accelerators</a:t>
            </a:r>
            <a:b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 lead the nation in the development of particle colliders and their use for scientific discovery</a:t>
            </a:r>
            <a:b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 advance particle physics through measurements of the cosmos</a:t>
            </a:r>
            <a:b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Our mission is to drive discovery by:</a:t>
            </a: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building and operating world-leading accelerator and detector facilities</a:t>
            </a:r>
            <a:b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performing pioneering research with national and global partners</a:t>
            </a:r>
            <a:b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developing new technologies for science that support U.S. industrial </a:t>
            </a:r>
            <a:r>
              <a:rPr lang="en-US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competitiveness</a:t>
            </a:r>
            <a:br>
              <a:rPr lang="en-US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FSO Vision:   We create pathways to mission and FSO success</a:t>
            </a:r>
            <a:r>
              <a:rPr lang="en-US" sz="1400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400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400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FSO Principles</a:t>
            </a:r>
            <a:r>
              <a:rPr lang="en-US" sz="1400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br>
              <a:rPr lang="en-US" sz="1400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400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 Create </a:t>
            </a: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work environment within our office and </a:t>
            </a:r>
            <a:r>
              <a:rPr lang="en-US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Fermilab </a:t>
            </a: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is safe for the workers and public, protective of the </a:t>
            </a:r>
            <a:r>
              <a:rPr lang="en-US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	environment</a:t>
            </a: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respectful of the taxpayers</a:t>
            </a:r>
            <a:r>
              <a:rPr lang="en-US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 Partner </a:t>
            </a: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the Laboratory to achieve mission accomplishment by advocating for the Lab without abdicating our </a:t>
            </a:r>
            <a:r>
              <a:rPr lang="en-US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inherent </a:t>
            </a: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federal responsibilities</a:t>
            </a:r>
            <a:r>
              <a:rPr lang="en-US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 Foster </a:t>
            </a: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positive relationship with the Laboratory management team, finding ways to help the Lab deliver on the </a:t>
            </a:r>
            <a:r>
              <a:rPr lang="en-US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science </a:t>
            </a: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mission, using sound risk based judgment and  best management </a:t>
            </a:r>
            <a:r>
              <a:rPr lang="en-US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practices.</a:t>
            </a:r>
            <a:br>
              <a:rPr lang="en-US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 Work </a:t>
            </a: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together to create a learning organization and a culture that supports  everyone in FSO in their quest to be a </a:t>
            </a:r>
            <a:r>
              <a:rPr lang="en-US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	valuable </a:t>
            </a: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contributor</a:t>
            </a:r>
            <a:r>
              <a:rPr lang="en-US" sz="1400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400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600" dirty="0">
                <a:solidFill>
                  <a:srgbClr val="3E92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bertus Extra Bold" panose="020E0802040304020204" pitchFamily="34" charset="0"/>
              </a:rPr>
              <a:t/>
            </a:r>
            <a:br>
              <a:rPr lang="en-US" sz="1600" dirty="0">
                <a:solidFill>
                  <a:srgbClr val="3E92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bertus Extra Bold" panose="020E0802040304020204" pitchFamily="34" charset="0"/>
              </a:rPr>
            </a:br>
            <a:endParaRPr lang="en-US" sz="1600" dirty="0">
              <a:solidFill>
                <a:srgbClr val="3E924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lbertus Extra Bold" panose="020E0802040304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86200" y="228600"/>
            <a:ext cx="510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Bodoni MT Black" panose="02070A03080606020203" pitchFamily="18" charset="0"/>
              </a:rPr>
              <a:t>Beginning with the End in Mind: We </a:t>
            </a:r>
            <a:r>
              <a:rPr lang="en-US" dirty="0">
                <a:solidFill>
                  <a:srgbClr val="0070C0"/>
                </a:solidFill>
                <a:latin typeface="Bodoni MT Black" panose="02070A03080606020203" pitchFamily="18" charset="0"/>
              </a:rPr>
              <a:t>A</a:t>
            </a:r>
            <a:r>
              <a:rPr lang="en-US" dirty="0" smtClean="0">
                <a:solidFill>
                  <a:srgbClr val="0070C0"/>
                </a:solidFill>
                <a:latin typeface="Bodoni MT Black" panose="02070A03080606020203" pitchFamily="18" charset="0"/>
              </a:rPr>
              <a:t>re </a:t>
            </a:r>
            <a:r>
              <a:rPr lang="en-US" dirty="0">
                <a:solidFill>
                  <a:srgbClr val="0070C0"/>
                </a:solidFill>
                <a:latin typeface="Bodoni MT Black" panose="02070A03080606020203" pitchFamily="18" charset="0"/>
              </a:rPr>
              <a:t>A</a:t>
            </a:r>
            <a:r>
              <a:rPr lang="en-US" dirty="0" smtClean="0">
                <a:solidFill>
                  <a:srgbClr val="0070C0"/>
                </a:solidFill>
                <a:latin typeface="Bodoni MT Black" panose="02070A03080606020203" pitchFamily="18" charset="0"/>
              </a:rPr>
              <a:t>ll Here to Support and Deliver Science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26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of Science_Powerpoint Templat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81442A-010F-44E0-B875-AF43779D068D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8620D54-08ED-40C9-B30A-1A7CD39981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43F5EF6-F4E1-4D35-91C2-EB978EDC06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of Science_Powerpoint Template</Template>
  <TotalTime>5117</TotalTime>
  <Words>21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of Science_Powerpoint Template</vt:lpstr>
      <vt:lpstr>Fermilab  Mission:  Fermilab is  America’s particle physics and accelerator laboratory. Our vision is to solve the mysteries of matter, energy, space and time for the benefit of all.    We strive to: -  lead the world in neutrino science with particle accelerators -  lead the nation in the development of particle colliders and their use for scientific discovery -  advance particle physics through measurements of the cosmos  Our mission is to drive discovery by: - building and operating world-leading accelerator and detector facilities - performing pioneering research with national and global partners - developing new technologies for science that support U.S. industrial competitiveness  FSO Vision:   We create pathways to mission and FSO success  FSO Principles:  -  Create a work environment within our office and Fermilab that is safe for the workers and public, protective of the               environment, and respectful of the taxpayers. -  Partner with the Laboratory to achieve mission accomplishment by advocating for the Lab without abdicating our  inherent federal responsibilities. -  Foster a positive relationship with the Laboratory management team, finding ways to help the Lab deliver on the  science mission, using sound risk based judgment and  best management practices. -  Work together to create a learning organization and a culture that supports  everyone in FSO in their quest to be a      valuable contributor  </vt:lpstr>
    </vt:vector>
  </TitlesOfParts>
  <Company>U.S. Dept. of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 2009 Mid-Year Performance Evaluation  of Fermi Research Alliance, LLC,  for the Management and Operation  of  Fermi National Accelerator Laboratory</dc:title>
  <dc:creator>Begnerw</dc:creator>
  <cp:lastModifiedBy>helpdesk</cp:lastModifiedBy>
  <cp:revision>350</cp:revision>
  <cp:lastPrinted>2015-08-10T17:56:02Z</cp:lastPrinted>
  <dcterms:created xsi:type="dcterms:W3CDTF">2014-09-09T13:27:56Z</dcterms:created>
  <dcterms:modified xsi:type="dcterms:W3CDTF">2015-09-29T17:38:05Z</dcterms:modified>
</cp:coreProperties>
</file>