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7" r:id="rId2"/>
    <p:sldId id="363" r:id="rId3"/>
    <p:sldId id="416" r:id="rId4"/>
    <p:sldId id="415" r:id="rId5"/>
    <p:sldId id="383" r:id="rId6"/>
    <p:sldId id="405" r:id="rId7"/>
    <p:sldId id="411" r:id="rId8"/>
    <p:sldId id="412" r:id="rId9"/>
    <p:sldId id="408" r:id="rId10"/>
    <p:sldId id="406" r:id="rId11"/>
    <p:sldId id="388" r:id="rId12"/>
    <p:sldId id="404" r:id="rId13"/>
    <p:sldId id="359" r:id="rId14"/>
    <p:sldId id="335" r:id="rId15"/>
    <p:sldId id="365" r:id="rId16"/>
    <p:sldId id="369" r:id="rId17"/>
    <p:sldId id="344" r:id="rId18"/>
    <p:sldId id="371" r:id="rId19"/>
    <p:sldId id="372" r:id="rId20"/>
    <p:sldId id="373" r:id="rId21"/>
    <p:sldId id="374" r:id="rId22"/>
    <p:sldId id="375" r:id="rId23"/>
    <p:sldId id="376" r:id="rId24"/>
    <p:sldId id="41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1"/>
    <a:srgbClr val="FFFFA0"/>
    <a:srgbClr val="106636"/>
    <a:srgbClr val="006600"/>
    <a:srgbClr val="0000CC"/>
    <a:srgbClr val="FFFF00"/>
    <a:srgbClr val="1C1C1C"/>
    <a:srgbClr val="00D2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3" autoAdjust="0"/>
    <p:restoredTop sz="83887" autoAdjust="0"/>
  </p:normalViewPr>
  <p:slideViewPr>
    <p:cSldViewPr snapToGrid="0">
      <p:cViewPr varScale="1">
        <p:scale>
          <a:sx n="80" d="100"/>
          <a:sy n="80" d="100"/>
        </p:scale>
        <p:origin x="-684" y="-96"/>
      </p:cViewPr>
      <p:guideLst>
        <p:guide orient="horz" pos="331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80060"/>
          </a:xfrm>
          <a:prstGeom prst="rect">
            <a:avLst/>
          </a:prstGeom>
        </p:spPr>
        <p:txBody>
          <a:bodyPr vert="horz" lIns="95958" tIns="47979" rIns="95958" bIns="479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80060"/>
          </a:xfrm>
          <a:prstGeom prst="rect">
            <a:avLst/>
          </a:prstGeom>
        </p:spPr>
        <p:txBody>
          <a:bodyPr vert="horz" lIns="95958" tIns="47979" rIns="95958" bIns="479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779442-79C2-44E3-B285-000CFB36EB6A}" type="datetimeFigureOut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58" tIns="47979" rIns="95958" bIns="479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0570"/>
            <a:ext cx="5851496" cy="4320540"/>
          </a:xfrm>
          <a:prstGeom prst="rect">
            <a:avLst/>
          </a:prstGeom>
        </p:spPr>
        <p:txBody>
          <a:bodyPr vert="horz" lIns="95958" tIns="47979" rIns="95958" bIns="479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96"/>
            <a:ext cx="3169699" cy="480060"/>
          </a:xfrm>
          <a:prstGeom prst="rect">
            <a:avLst/>
          </a:prstGeom>
        </p:spPr>
        <p:txBody>
          <a:bodyPr vert="horz" lIns="95958" tIns="47979" rIns="95958" bIns="479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vert="horz" lIns="95958" tIns="47979" rIns="95958" bIns="479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2250C-B583-4F7B-B720-CFB59F47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A3FAB-26D8-4B3A-B49D-7BA14A1E5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06BBE-98A0-4BA7-A6F3-17F233D786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120">
              <a:defRPr/>
            </a:pPr>
            <a:fld id="{AB1CEB16-654B-474D-BBAC-4861093632B2}" type="slidenum">
              <a:rPr lang="en-US" smtClean="0"/>
              <a:pPr defTabSz="949120">
                <a:defRPr/>
              </a:pPr>
              <a:t>15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295" y="4562214"/>
            <a:ext cx="6986613" cy="441192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900" dirty="0" smtClean="0"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C227-82A7-4501-A68A-C3725C6F339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479425"/>
            <a:ext cx="5441950" cy="4081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570"/>
            <a:ext cx="5366914" cy="43221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6311B-1AE1-4297-ABEA-4EE47421A38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120">
              <a:defRPr/>
            </a:pPr>
            <a:fld id="{3FA9844D-04AB-4BAB-9E66-383609B6BC36}" type="slidenum">
              <a:rPr lang="en-US" smtClean="0"/>
              <a:pPr defTabSz="949120">
                <a:defRPr/>
              </a:pPr>
              <a:t>3</a:t>
            </a:fld>
            <a:endParaRPr lang="en-US" dirty="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178692" y="9083328"/>
            <a:ext cx="313650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6" tIns="47607" rIns="95226" bIns="47607" anchor="b"/>
          <a:lstStyle/>
          <a:p>
            <a:pPr algn="r"/>
            <a:fld id="{C4F357E9-61D5-4AEB-8377-11BA789B8BB8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4187" y="4540842"/>
            <a:ext cx="5386828" cy="4304100"/>
          </a:xfrm>
          <a:noFill/>
        </p:spPr>
        <p:txBody>
          <a:bodyPr wrap="square" lIns="95226" tIns="47607" rIns="95226" bIns="47607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EFD73-B844-480D-8E80-B1D252FE426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120">
              <a:defRPr/>
            </a:pPr>
            <a:fld id="{3FA9844D-04AB-4BAB-9E66-383609B6BC36}" type="slidenum">
              <a:rPr lang="en-US" smtClean="0"/>
              <a:pPr defTabSz="949120">
                <a:defRPr/>
              </a:pPr>
              <a:t>5</a:t>
            </a:fld>
            <a:endParaRPr lang="en-US" dirty="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178692" y="9083328"/>
            <a:ext cx="313650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6" tIns="47607" rIns="95226" bIns="47607" anchor="b"/>
          <a:lstStyle/>
          <a:p>
            <a:pPr algn="r"/>
            <a:fld id="{C4F357E9-61D5-4AEB-8377-11BA789B8BB8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4187" y="4540842"/>
            <a:ext cx="5386828" cy="4304100"/>
          </a:xfrm>
          <a:noFill/>
        </p:spPr>
        <p:txBody>
          <a:bodyPr wrap="square" lIns="95226" tIns="47607" rIns="95226" bIns="47607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C6FA0-3889-480D-A198-F57B7C5479DF}" type="slidenum">
              <a:rPr lang="en-US"/>
              <a:pPr/>
              <a:t>6</a:t>
            </a:fld>
            <a:endParaRPr lang="en-US"/>
          </a:p>
        </p:txBody>
      </p:sp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4178692" y="9083328"/>
            <a:ext cx="313650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7" tIns="47613" rIns="95237" bIns="47613" anchor="b"/>
          <a:lstStyle/>
          <a:p>
            <a:pPr algn="r" defTabSz="954094"/>
            <a:fld id="{C68EFDD1-5489-4F3C-B672-80F3C666A386}" type="slidenum">
              <a:rPr lang="en-US" sz="1200">
                <a:latin typeface="Arial" charset="0"/>
              </a:rPr>
              <a:pPr algn="r" defTabSz="954094"/>
              <a:t>6</a:t>
            </a:fld>
            <a:endParaRPr lang="en-US" sz="1200" dirty="0">
              <a:latin typeface="Arial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17550"/>
            <a:ext cx="4779962" cy="35845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187" y="4540842"/>
            <a:ext cx="5386828" cy="4304100"/>
          </a:xfrm>
        </p:spPr>
        <p:txBody>
          <a:bodyPr lIns="95237" tIns="47613" rIns="95237" bIns="47613"/>
          <a:lstStyle/>
          <a:p>
            <a:endParaRPr lang="en-US" sz="10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EE64E-568F-437D-9593-F83AB7AFD5E6}" type="slidenum">
              <a:rPr lang="en-US"/>
              <a:pPr/>
              <a:t>10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914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73D5D-2939-4CFD-97D9-F209726831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2915E-B5F3-4323-9E5F-7397981742C4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00600" cy="36004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168AB-7D31-4B8B-B9FA-5F9659009D94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CF3D-20C6-4DEB-9158-D6D8BE41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B9BF-3BED-4674-AC53-092580CD7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2CAFD-C919-49AA-A3AA-0B6CDE519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74544"/>
            <a:ext cx="8229023" cy="4860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025340"/>
            <a:ext cx="4045238" cy="5101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7" y="1025340"/>
            <a:ext cx="4045239" cy="5101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021" tIns="41010" rIns="82021" bIns="41010"/>
          <a:lstStyle>
            <a:lvl1pPr>
              <a:defRPr>
                <a:solidFill>
                  <a:prstClr val="black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lIns="82021" tIns="41010" rIns="82021" bIns="41010"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E502-C10F-48F4-A126-BC2B3BFED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92" y="162489"/>
            <a:ext cx="8229023" cy="63061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6DBC-B91A-4F40-BD91-EBE4BC107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48BE88-35A9-40F6-B079-858D16CD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8" r:id="rId3"/>
    <p:sldLayoutId id="2147483809" r:id="rId4"/>
    <p:sldLayoutId id="2147483811" r:id="rId5"/>
    <p:sldLayoutId id="2147483812" r:id="rId6"/>
    <p:sldLayoutId id="2147483813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doe.gov/bes/reports/files/GC_rp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1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16.jpeg"/><Relationship Id="rId32" Type="http://schemas.openxmlformats.org/officeDocument/2006/relationships/image" Target="../media/image35.jpeg"/><Relationship Id="rId5" Type="http://schemas.openxmlformats.org/officeDocument/2006/relationships/image" Target="../media/image25.png"/><Relationship Id="rId15" Type="http://schemas.openxmlformats.org/officeDocument/2006/relationships/image" Target="../media/image7.jpeg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openxmlformats.org/officeDocument/2006/relationships/image" Target="../media/image30.png"/><Relationship Id="rId19" Type="http://schemas.openxmlformats.org/officeDocument/2006/relationships/image" Target="../media/image11.png"/><Relationship Id="rId31" Type="http://schemas.openxmlformats.org/officeDocument/2006/relationships/image" Target="../media/image34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6.jpeg"/><Relationship Id="rId22" Type="http://schemas.openxmlformats.org/officeDocument/2006/relationships/image" Target="../media/image14.jpeg"/><Relationship Id="rId27" Type="http://schemas.openxmlformats.org/officeDocument/2006/relationships/image" Target="../media/image19.jpeg"/><Relationship Id="rId30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19150" y="2081213"/>
            <a:ext cx="7510463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7" tIns="45704" rIns="91407" bIns="45704" anchor="ctr">
            <a:spAutoFit/>
          </a:bodyPr>
          <a:lstStyle/>
          <a:p>
            <a:pPr algn="ctr"/>
            <a:r>
              <a:rPr lang="en-US" sz="2800" dirty="0">
                <a:solidFill>
                  <a:srgbClr val="005C0F"/>
                </a:solidFill>
              </a:rPr>
              <a:t>Basic Energy </a:t>
            </a:r>
            <a:r>
              <a:rPr lang="en-US" sz="2800" dirty="0" smtClean="0">
                <a:solidFill>
                  <a:srgbClr val="005C0F"/>
                </a:solidFill>
              </a:rPr>
              <a:t>Sciences Update</a:t>
            </a:r>
            <a:endParaRPr lang="en-US" sz="2800" dirty="0">
              <a:solidFill>
                <a:srgbClr val="005C0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0025"/>
            <a:ext cx="9086850" cy="790575"/>
          </a:xfrm>
        </p:spPr>
        <p:txBody>
          <a:bodyPr lIns="82039" tIns="41020" rIns="82039" bIns="4102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solidFill>
                  <a:srgbClr val="135C00"/>
                </a:solidFill>
              </a:rPr>
              <a:t>Harriet Kung</a:t>
            </a:r>
          </a:p>
          <a:p>
            <a:pPr>
              <a:spcBef>
                <a:spcPct val="0"/>
              </a:spcBef>
            </a:pPr>
            <a:r>
              <a:rPr lang="en-US" sz="1400" smtClean="0">
                <a:solidFill>
                  <a:srgbClr val="135C00"/>
                </a:solidFill>
              </a:rPr>
              <a:t>Director, Office of Basic Energy Sciences</a:t>
            </a:r>
          </a:p>
          <a:p>
            <a:pPr>
              <a:spcBef>
                <a:spcPct val="0"/>
              </a:spcBef>
            </a:pPr>
            <a:r>
              <a:rPr lang="en-US" sz="1400" smtClean="0">
                <a:solidFill>
                  <a:srgbClr val="135C00"/>
                </a:solidFill>
              </a:rPr>
              <a:t>Office of Science, U.S. Department of Energy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3863" y="3352800"/>
            <a:ext cx="8237537" cy="205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 smtClean="0"/>
              <a:t>NSLS/CFN Users Meeting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Brookhaven National Laboratory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May 25, </a:t>
            </a:r>
            <a:r>
              <a:rPr lang="en-US" sz="2000" dirty="0"/>
              <a:t>2010</a:t>
            </a:r>
          </a:p>
          <a:p>
            <a:pPr algn="ctr">
              <a:buFont typeface="Wingdings" pitchFamily="2" charset="2"/>
              <a:buNone/>
            </a:pPr>
            <a:endParaRPr lang="en-US" sz="1600" dirty="0"/>
          </a:p>
          <a:p>
            <a:pPr algn="ctr"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ChangeArrowheads="1"/>
          </p:cNvSpPr>
          <p:nvPr/>
        </p:nvSpPr>
        <p:spPr bwMode="auto">
          <a:xfrm>
            <a:off x="0" y="0"/>
            <a:ext cx="9144000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35" tIns="44423" rIns="90435" bIns="44423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35000"/>
            </a:pPr>
            <a:endParaRPr lang="en-US" sz="4100">
              <a:solidFill>
                <a:schemeClr val="tx2"/>
              </a:solidFill>
              <a:latin typeface="Arial Narrow" pitchFamily="34" charset="0"/>
              <a:ea typeface="Osaka" charset="-128"/>
            </a:endParaRP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294468" y="0"/>
            <a:ext cx="8849532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74" tIns="45687" rIns="91374" bIns="45687"/>
          <a:lstStyle/>
          <a:p>
            <a:pPr algn="ctr">
              <a:lnSpc>
                <a:spcPct val="95000"/>
              </a:lnSpc>
              <a:tabLst>
                <a:tab pos="1697038" algn="l"/>
              </a:tabLst>
            </a:pPr>
            <a:r>
              <a:rPr lang="en-US" sz="2600" dirty="0">
                <a:solidFill>
                  <a:srgbClr val="008000"/>
                </a:solidFill>
                <a:cs typeface="Arial" pitchFamily="34" charset="0"/>
              </a:rPr>
              <a:t>National Synchrotron Light Source – </a:t>
            </a:r>
            <a:r>
              <a:rPr lang="en-US" sz="2600" dirty="0" smtClean="0">
                <a:solidFill>
                  <a:srgbClr val="008000"/>
                </a:solidFill>
                <a:cs typeface="Arial" pitchFamily="34" charset="0"/>
              </a:rPr>
              <a:t>II</a:t>
            </a:r>
            <a:endParaRPr lang="en-US" sz="2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A3930C-359C-4CFC-9B24-E321B95879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9" name="Picture 38" descr="y211700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490" y="1813301"/>
            <a:ext cx="8909771" cy="4262034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51670" y="872210"/>
            <a:ext cx="2992330" cy="1917485"/>
            <a:chOff x="200" y="649"/>
            <a:chExt cx="5664" cy="3642"/>
          </a:xfrm>
        </p:grpSpPr>
        <p:pic>
          <p:nvPicPr>
            <p:cNvPr id="472069" name="Picture 4" descr="Brookhaven Meeting Boards 07 07 psb FINALpdf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" y="649"/>
              <a:ext cx="5664" cy="3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070" name="TextBox 21"/>
            <p:cNvSpPr txBox="1">
              <a:spLocks noChangeArrowheads="1"/>
            </p:cNvSpPr>
            <p:nvPr/>
          </p:nvSpPr>
          <p:spPr bwMode="auto">
            <a:xfrm>
              <a:off x="1806" y="840"/>
              <a:ext cx="331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NSLS</a:t>
              </a:r>
            </a:p>
          </p:txBody>
        </p:sp>
        <p:sp>
          <p:nvSpPr>
            <p:cNvPr id="472071" name="TextBox 21"/>
            <p:cNvSpPr txBox="1">
              <a:spLocks noChangeArrowheads="1"/>
            </p:cNvSpPr>
            <p:nvPr/>
          </p:nvSpPr>
          <p:spPr bwMode="auto">
            <a:xfrm>
              <a:off x="1376" y="1877"/>
              <a:ext cx="276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CFN</a:t>
              </a:r>
            </a:p>
          </p:txBody>
        </p:sp>
        <p:sp>
          <p:nvSpPr>
            <p:cNvPr id="472072" name="TextBox 21"/>
            <p:cNvSpPr txBox="1">
              <a:spLocks noChangeArrowheads="1"/>
            </p:cNvSpPr>
            <p:nvPr/>
          </p:nvSpPr>
          <p:spPr bwMode="auto">
            <a:xfrm>
              <a:off x="3951" y="2368"/>
              <a:ext cx="30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Linac</a:t>
              </a:r>
            </a:p>
          </p:txBody>
        </p:sp>
        <p:sp>
          <p:nvSpPr>
            <p:cNvPr id="472073" name="TextBox 21"/>
            <p:cNvSpPr txBox="1">
              <a:spLocks noChangeArrowheads="1"/>
            </p:cNvSpPr>
            <p:nvPr/>
          </p:nvSpPr>
          <p:spPr bwMode="auto">
            <a:xfrm>
              <a:off x="3712" y="2223"/>
              <a:ext cx="4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Booster</a:t>
              </a:r>
            </a:p>
          </p:txBody>
        </p:sp>
        <p:sp>
          <p:nvSpPr>
            <p:cNvPr id="472074" name="TextBox 21"/>
            <p:cNvSpPr txBox="1">
              <a:spLocks noChangeArrowheads="1"/>
            </p:cNvSpPr>
            <p:nvPr/>
          </p:nvSpPr>
          <p:spPr bwMode="auto">
            <a:xfrm>
              <a:off x="3083" y="1663"/>
              <a:ext cx="279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JPSI</a:t>
              </a:r>
            </a:p>
          </p:txBody>
        </p:sp>
        <p:sp>
          <p:nvSpPr>
            <p:cNvPr id="472075" name="TextBox 21"/>
            <p:cNvSpPr txBox="1">
              <a:spLocks noChangeArrowheads="1"/>
            </p:cNvSpPr>
            <p:nvPr/>
          </p:nvSpPr>
          <p:spPr bwMode="auto">
            <a:xfrm>
              <a:off x="2985" y="3518"/>
              <a:ext cx="2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LOB</a:t>
              </a:r>
            </a:p>
          </p:txBody>
        </p:sp>
        <p:sp>
          <p:nvSpPr>
            <p:cNvPr id="472076" name="TextBox 21"/>
            <p:cNvSpPr txBox="1">
              <a:spLocks noChangeArrowheads="1"/>
            </p:cNvSpPr>
            <p:nvPr/>
          </p:nvSpPr>
          <p:spPr bwMode="auto">
            <a:xfrm>
              <a:off x="4265" y="3565"/>
              <a:ext cx="2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LOB</a:t>
              </a:r>
            </a:p>
          </p:txBody>
        </p:sp>
        <p:sp>
          <p:nvSpPr>
            <p:cNvPr id="472077" name="TextBox 21"/>
            <p:cNvSpPr txBox="1">
              <a:spLocks noChangeArrowheads="1"/>
            </p:cNvSpPr>
            <p:nvPr/>
          </p:nvSpPr>
          <p:spPr bwMode="auto">
            <a:xfrm>
              <a:off x="4642" y="2522"/>
              <a:ext cx="2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LOB</a:t>
              </a:r>
            </a:p>
          </p:txBody>
        </p:sp>
        <p:sp>
          <p:nvSpPr>
            <p:cNvPr id="472078" name="TextBox 21"/>
            <p:cNvSpPr txBox="1">
              <a:spLocks noChangeArrowheads="1"/>
            </p:cNvSpPr>
            <p:nvPr/>
          </p:nvSpPr>
          <p:spPr bwMode="auto">
            <a:xfrm>
              <a:off x="3729" y="1818"/>
              <a:ext cx="2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LOB</a:t>
              </a:r>
            </a:p>
          </p:txBody>
        </p:sp>
        <p:sp>
          <p:nvSpPr>
            <p:cNvPr id="472079" name="TextBox 21"/>
            <p:cNvSpPr txBox="1">
              <a:spLocks noChangeArrowheads="1"/>
            </p:cNvSpPr>
            <p:nvPr/>
          </p:nvSpPr>
          <p:spPr bwMode="auto">
            <a:xfrm>
              <a:off x="3555" y="1977"/>
              <a:ext cx="64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Storage Ring</a:t>
              </a:r>
            </a:p>
          </p:txBody>
        </p:sp>
        <p:sp>
          <p:nvSpPr>
            <p:cNvPr id="472080" name="TextBox 21"/>
            <p:cNvSpPr txBox="1">
              <a:spLocks noChangeArrowheads="1"/>
            </p:cNvSpPr>
            <p:nvPr/>
          </p:nvSpPr>
          <p:spPr bwMode="auto">
            <a:xfrm>
              <a:off x="2741" y="2528"/>
              <a:ext cx="2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LOB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519" y="784"/>
              <a:ext cx="1197" cy="337"/>
              <a:chOff x="1124" y="4004"/>
              <a:chExt cx="1338" cy="408"/>
            </a:xfrm>
          </p:grpSpPr>
          <p:sp>
            <p:nvSpPr>
              <p:cNvPr id="472082" name="TextBox 44"/>
              <p:cNvSpPr txBox="1">
                <a:spLocks noChangeArrowheads="1"/>
              </p:cNvSpPr>
              <p:nvPr/>
            </p:nvSpPr>
            <p:spPr bwMode="auto">
              <a:xfrm>
                <a:off x="1294" y="4004"/>
                <a:ext cx="1168" cy="2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83" tIns="45693" rIns="91383" bIns="45693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chemeClr val="folHlink"/>
                  </a:buClr>
                  <a:buSzPct val="135000"/>
                </a:pPr>
                <a:endParaRPr lang="en-US" sz="200" b="0">
                  <a:latin typeface="Arial Narrow" pitchFamily="34" charset="0"/>
                  <a:ea typeface="Osaka" charset="-128"/>
                </a:endParaRPr>
              </a:p>
            </p:txBody>
          </p:sp>
          <p:sp>
            <p:nvSpPr>
              <p:cNvPr id="472083" name="Line 15"/>
              <p:cNvSpPr>
                <a:spLocks noChangeShapeType="1"/>
              </p:cNvSpPr>
              <p:nvPr/>
            </p:nvSpPr>
            <p:spPr bwMode="auto">
              <a:xfrm>
                <a:off x="1389" y="4114"/>
                <a:ext cx="8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4" name="Line 16"/>
              <p:cNvSpPr>
                <a:spLocks noChangeShapeType="1"/>
              </p:cNvSpPr>
              <p:nvPr/>
            </p:nvSpPr>
            <p:spPr bwMode="auto">
              <a:xfrm>
                <a:off x="1124" y="4112"/>
                <a:ext cx="0" cy="2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5" name="Line 17"/>
              <p:cNvSpPr>
                <a:spLocks noChangeShapeType="1"/>
              </p:cNvSpPr>
              <p:nvPr/>
            </p:nvSpPr>
            <p:spPr bwMode="auto">
              <a:xfrm>
                <a:off x="1396" y="4112"/>
                <a:ext cx="0" cy="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6" name="Line 19"/>
              <p:cNvSpPr>
                <a:spLocks noChangeShapeType="1"/>
              </p:cNvSpPr>
              <p:nvPr/>
            </p:nvSpPr>
            <p:spPr bwMode="auto">
              <a:xfrm>
                <a:off x="1829" y="4122"/>
                <a:ext cx="0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7" name="Line 20"/>
              <p:cNvSpPr>
                <a:spLocks noChangeShapeType="1"/>
              </p:cNvSpPr>
              <p:nvPr/>
            </p:nvSpPr>
            <p:spPr bwMode="auto">
              <a:xfrm flipV="1">
                <a:off x="1543" y="4250"/>
                <a:ext cx="7" cy="6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8" name="Line 21"/>
              <p:cNvSpPr>
                <a:spLocks noChangeShapeType="1"/>
              </p:cNvSpPr>
              <p:nvPr/>
            </p:nvSpPr>
            <p:spPr bwMode="auto">
              <a:xfrm flipH="1" flipV="1">
                <a:off x="1832" y="4100"/>
                <a:ext cx="0" cy="25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89" name="Line 22"/>
              <p:cNvSpPr>
                <a:spLocks noChangeShapeType="1"/>
              </p:cNvSpPr>
              <p:nvPr/>
            </p:nvSpPr>
            <p:spPr bwMode="auto">
              <a:xfrm flipV="1">
                <a:off x="1550" y="4126"/>
                <a:ext cx="243" cy="10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90" name="Line 24"/>
              <p:cNvSpPr>
                <a:spLocks noChangeShapeType="1"/>
              </p:cNvSpPr>
              <p:nvPr/>
            </p:nvSpPr>
            <p:spPr bwMode="auto">
              <a:xfrm flipH="1" flipV="1">
                <a:off x="2258" y="4112"/>
                <a:ext cx="0" cy="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91" name="Line 25"/>
              <p:cNvSpPr>
                <a:spLocks noChangeShapeType="1"/>
              </p:cNvSpPr>
              <p:nvPr/>
            </p:nvSpPr>
            <p:spPr bwMode="auto">
              <a:xfrm flipH="1" flipV="1">
                <a:off x="1616" y="4119"/>
                <a:ext cx="0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endParaRPr lang="en-US" sz="900"/>
              </a:p>
            </p:txBody>
          </p:sp>
          <p:sp>
            <p:nvSpPr>
              <p:cNvPr id="472092" name="Text Box 26"/>
              <p:cNvSpPr txBox="1">
                <a:spLocks noChangeArrowheads="1"/>
              </p:cNvSpPr>
              <p:nvPr/>
            </p:nvSpPr>
            <p:spPr bwMode="auto">
              <a:xfrm>
                <a:off x="1288" y="4142"/>
                <a:ext cx="410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35" tIns="44423" rIns="90435" bIns="44423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chemeClr val="folHlink"/>
                  </a:buClr>
                  <a:buSzPct val="135000"/>
                </a:pPr>
                <a:r>
                  <a:rPr lang="en-US" sz="200" b="0">
                    <a:latin typeface="Arial Narrow" pitchFamily="34" charset="0"/>
                    <a:ea typeface="Osaka" charset="-128"/>
                  </a:rPr>
                  <a:t>0</a:t>
                </a:r>
              </a:p>
            </p:txBody>
          </p:sp>
          <p:sp>
            <p:nvSpPr>
              <p:cNvPr id="472093" name="Text Box 32"/>
              <p:cNvSpPr txBox="1">
                <a:spLocks noChangeArrowheads="1"/>
              </p:cNvSpPr>
              <p:nvPr/>
            </p:nvSpPr>
            <p:spPr bwMode="auto">
              <a:xfrm>
                <a:off x="1441" y="4138"/>
                <a:ext cx="458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35" tIns="44423" rIns="90435" bIns="44423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chemeClr val="folHlink"/>
                  </a:buClr>
                  <a:buSzPct val="135000"/>
                </a:pPr>
                <a:r>
                  <a:rPr lang="en-US" sz="200" b="0">
                    <a:latin typeface="Arial Narrow" pitchFamily="34" charset="0"/>
                    <a:ea typeface="Osaka" charset="-128"/>
                  </a:rPr>
                  <a:t>100</a:t>
                </a:r>
              </a:p>
            </p:txBody>
          </p:sp>
          <p:sp>
            <p:nvSpPr>
              <p:cNvPr id="472094" name="Text Box 33"/>
              <p:cNvSpPr txBox="1">
                <a:spLocks noChangeArrowheads="1"/>
              </p:cNvSpPr>
              <p:nvPr/>
            </p:nvSpPr>
            <p:spPr bwMode="auto">
              <a:xfrm>
                <a:off x="1653" y="4137"/>
                <a:ext cx="458" cy="2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35" tIns="44423" rIns="90435" bIns="44423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chemeClr val="folHlink"/>
                  </a:buClr>
                  <a:buSzPct val="135000"/>
                </a:pPr>
                <a:r>
                  <a:rPr lang="en-US" sz="200" b="0">
                    <a:latin typeface="Arial Narrow" pitchFamily="34" charset="0"/>
                    <a:ea typeface="Osaka" charset="-128"/>
                  </a:rPr>
                  <a:t>200</a:t>
                </a:r>
              </a:p>
            </p:txBody>
          </p:sp>
        </p:grpSp>
        <p:sp>
          <p:nvSpPr>
            <p:cNvPr id="472095" name="Text Box 34"/>
            <p:cNvSpPr txBox="1">
              <a:spLocks noChangeArrowheads="1"/>
            </p:cNvSpPr>
            <p:nvPr/>
          </p:nvSpPr>
          <p:spPr bwMode="auto">
            <a:xfrm>
              <a:off x="2072" y="3645"/>
              <a:ext cx="525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35" tIns="44423" rIns="90435" bIns="44423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200" b="0">
                  <a:latin typeface="Arial Narrow" pitchFamily="34" charset="0"/>
                  <a:ea typeface="Osaka" charset="-128"/>
                </a:rPr>
                <a:t>400 FEET</a:t>
              </a:r>
            </a:p>
          </p:txBody>
        </p:sp>
        <p:sp>
          <p:nvSpPr>
            <p:cNvPr id="472096" name="TextBox 21"/>
            <p:cNvSpPr txBox="1">
              <a:spLocks noChangeArrowheads="1"/>
            </p:cNvSpPr>
            <p:nvPr/>
          </p:nvSpPr>
          <p:spPr bwMode="auto">
            <a:xfrm>
              <a:off x="4295" y="2519"/>
              <a:ext cx="29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MER</a:t>
              </a:r>
            </a:p>
          </p:txBody>
        </p:sp>
        <p:sp>
          <p:nvSpPr>
            <p:cNvPr id="472097" name="TextBox 21"/>
            <p:cNvSpPr txBox="1">
              <a:spLocks noChangeArrowheads="1"/>
            </p:cNvSpPr>
            <p:nvPr/>
          </p:nvSpPr>
          <p:spPr bwMode="auto">
            <a:xfrm>
              <a:off x="4131" y="3176"/>
              <a:ext cx="29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MER</a:t>
              </a:r>
            </a:p>
          </p:txBody>
        </p:sp>
        <p:sp>
          <p:nvSpPr>
            <p:cNvPr id="472098" name="TextBox 21"/>
            <p:cNvSpPr txBox="1">
              <a:spLocks noChangeArrowheads="1"/>
            </p:cNvSpPr>
            <p:nvPr/>
          </p:nvSpPr>
          <p:spPr bwMode="auto">
            <a:xfrm>
              <a:off x="3423" y="3325"/>
              <a:ext cx="29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MER</a:t>
              </a:r>
            </a:p>
          </p:txBody>
        </p:sp>
        <p:sp>
          <p:nvSpPr>
            <p:cNvPr id="472099" name="TextBox 21"/>
            <p:cNvSpPr txBox="1">
              <a:spLocks noChangeArrowheads="1"/>
            </p:cNvSpPr>
            <p:nvPr/>
          </p:nvSpPr>
          <p:spPr bwMode="auto">
            <a:xfrm>
              <a:off x="3504" y="2238"/>
              <a:ext cx="29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MER</a:t>
              </a:r>
            </a:p>
          </p:txBody>
        </p:sp>
        <p:sp>
          <p:nvSpPr>
            <p:cNvPr id="472100" name="TextBox 21"/>
            <p:cNvSpPr txBox="1">
              <a:spLocks noChangeArrowheads="1"/>
            </p:cNvSpPr>
            <p:nvPr/>
          </p:nvSpPr>
          <p:spPr bwMode="auto">
            <a:xfrm>
              <a:off x="3124" y="2882"/>
              <a:ext cx="29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78" tIns="0" rIns="18278" bIns="0" anchor="ctr" anchorCtr="1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folHlink"/>
                </a:buClr>
                <a:buSzPct val="135000"/>
              </a:pPr>
              <a:r>
                <a:rPr lang="en-US" sz="500" b="0">
                  <a:latin typeface="Arial Narrow" pitchFamily="34" charset="0"/>
                  <a:ea typeface="Osaka" charset="-128"/>
                </a:rPr>
                <a:t>MER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929180" y="136385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17:00 PM May 21, 2010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ac_aerials_medRe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06450"/>
            <a:ext cx="51530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600200" y="4191000"/>
            <a:ext cx="1766888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undulator hall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x-ray production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752600" y="5105400"/>
            <a:ext cx="1546225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near hall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3 experiments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752600" y="6211888"/>
            <a:ext cx="1546225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far hall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3 experiments</a:t>
            </a:r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>
            <a:off x="3733800" y="2209800"/>
            <a:ext cx="381000" cy="2286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209800" y="3352800"/>
            <a:ext cx="1581150" cy="392113"/>
          </a:xfrm>
          <a:prstGeom prst="rect">
            <a:avLst/>
          </a:prstGeom>
          <a:solidFill>
            <a:srgbClr val="54566A"/>
          </a:solidFill>
          <a:ln w="25400" algn="ctr">
            <a:solidFill>
              <a:srgbClr val="5456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electron beam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2971800" y="5791200"/>
            <a:ext cx="1273175" cy="392113"/>
          </a:xfrm>
          <a:prstGeom prst="rect">
            <a:avLst/>
          </a:prstGeom>
          <a:solidFill>
            <a:srgbClr val="54566A"/>
          </a:solidFill>
          <a:ln w="25400" algn="ctr">
            <a:solidFill>
              <a:srgbClr val="5456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66CCFF"/>
                </a:solidFill>
                <a:latin typeface="+mn-lt"/>
              </a:rPr>
              <a:t>x-ray beam</a:t>
            </a: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106636"/>
                </a:solidFill>
                <a:cs typeface="Arial" pitchFamily="34" charset="0"/>
              </a:rPr>
              <a:t>Linac Coherent Light Source or “LCLS” at SLAC</a:t>
            </a:r>
          </a:p>
          <a:p>
            <a:pPr algn="ctr"/>
            <a:r>
              <a:rPr lang="en-US" sz="2400">
                <a:solidFill>
                  <a:srgbClr val="106636"/>
                </a:solidFill>
                <a:cs typeface="Arial" pitchFamily="34" charset="0"/>
              </a:rPr>
              <a:t>the world’s first x-ray laser</a:t>
            </a:r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4114800" y="4495800"/>
            <a:ext cx="381000" cy="2209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Oval 7"/>
          <p:cNvSpPr>
            <a:spLocks noChangeArrowheads="1"/>
          </p:cNvSpPr>
          <p:nvPr/>
        </p:nvSpPr>
        <p:spPr bwMode="auto">
          <a:xfrm rot="-671191">
            <a:off x="3886200" y="4349750"/>
            <a:ext cx="449263" cy="3857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4" name="Oval 7"/>
          <p:cNvSpPr>
            <a:spLocks noChangeArrowheads="1"/>
          </p:cNvSpPr>
          <p:nvPr/>
        </p:nvSpPr>
        <p:spPr bwMode="auto">
          <a:xfrm rot="-671191">
            <a:off x="3962400" y="51054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5" name="Oval 7"/>
          <p:cNvSpPr>
            <a:spLocks noChangeArrowheads="1"/>
          </p:cNvSpPr>
          <p:nvPr/>
        </p:nvSpPr>
        <p:spPr bwMode="auto">
          <a:xfrm rot="-671191">
            <a:off x="4191000" y="64008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110413" y="2435225"/>
            <a:ext cx="2033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LCLS uses only </a:t>
            </a:r>
          </a:p>
          <a:p>
            <a:r>
              <a:rPr lang="en-US"/>
              <a:t>1/3 of linac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968875" y="4848225"/>
            <a:ext cx="3460750" cy="1639888"/>
            <a:chOff x="4968658" y="4847572"/>
            <a:chExt cx="3461359" cy="1640909"/>
          </a:xfrm>
        </p:grpSpPr>
        <p:pic>
          <p:nvPicPr>
            <p:cNvPr id="18448" name="Picture 14" descr="20100422_12-54-1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8658" y="5201432"/>
              <a:ext cx="1716065" cy="1287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Box 15"/>
            <p:cNvSpPr txBox="1">
              <a:spLocks noChangeArrowheads="1"/>
            </p:cNvSpPr>
            <p:nvPr/>
          </p:nvSpPr>
          <p:spPr bwMode="auto">
            <a:xfrm>
              <a:off x="7202466" y="4847572"/>
              <a:ext cx="1227551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Detection of X-ray at Far Hall  ~ 1 PM PDT 4/22/2010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027" name="Rectangle 3"/>
          <p:cNvSpPr>
            <a:spLocks noChangeArrowheads="1"/>
          </p:cNvSpPr>
          <p:nvPr/>
        </p:nvSpPr>
        <p:spPr bwMode="auto">
          <a:xfrm>
            <a:off x="617524" y="1093073"/>
            <a:ext cx="8117545" cy="4578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1155" tIns="39866" rIns="81155" bIns="39866">
            <a:spAutoFit/>
          </a:bodyPr>
          <a:lstStyle/>
          <a:p>
            <a:pPr marL="233363" indent="-233363" eaLnBrk="0" hangingPunct="0">
              <a:spcAft>
                <a:spcPct val="10000"/>
              </a:spcAft>
              <a:buFont typeface="Wingdings" pitchFamily="2" charset="2"/>
              <a:buChar char="§"/>
              <a:tabLst>
                <a:tab pos="155229" algn="l"/>
              </a:tabLst>
            </a:pPr>
            <a:r>
              <a:rPr lang="en-US" sz="2500" dirty="0">
                <a:solidFill>
                  <a:srgbClr val="000000"/>
                </a:solidFill>
                <a:latin typeface="Arial Narrow"/>
              </a:rPr>
              <a:t>Core Research</a:t>
            </a:r>
          </a:p>
          <a:p>
            <a:pPr marL="228600" indent="-228600" eaLnBrk="0" hangingPunct="0">
              <a:spcAft>
                <a:spcPct val="10000"/>
              </a:spcAft>
              <a:buSzPct val="75000"/>
              <a:tabLst>
                <a:tab pos="228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 Narrow"/>
              </a:rPr>
              <a:t>	Support single investigator and small group projects to pursue their specific research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interests largely in disciplinary sciences. </a:t>
            </a:r>
          </a:p>
          <a:p>
            <a:pPr marL="153805" indent="-153805" eaLnBrk="0" hangingPunct="0">
              <a:spcAft>
                <a:spcPct val="10000"/>
              </a:spcAft>
              <a:buSzPct val="75000"/>
              <a:tabLst>
                <a:tab pos="155229" algn="l"/>
              </a:tabLst>
            </a:pPr>
            <a:endParaRPr lang="en-US" sz="2000" dirty="0">
              <a:solidFill>
                <a:srgbClr val="000000"/>
              </a:solidFill>
              <a:latin typeface="Arial Narrow"/>
            </a:endParaRPr>
          </a:p>
          <a:p>
            <a:pPr marL="153805" indent="-153805" eaLnBrk="0" hangingPunct="0">
              <a:spcAft>
                <a:spcPct val="10000"/>
              </a:spcAft>
              <a:buFont typeface="Wingdings" pitchFamily="2" charset="2"/>
              <a:buChar char="§"/>
              <a:tabLst>
                <a:tab pos="155229" algn="l"/>
              </a:tabLst>
            </a:pPr>
            <a:endParaRPr lang="en-US" sz="900" dirty="0">
              <a:solidFill>
                <a:srgbClr val="000000"/>
              </a:solidFill>
              <a:latin typeface="Arial Narrow"/>
            </a:endParaRPr>
          </a:p>
          <a:p>
            <a:pPr marL="228600" indent="-228600" eaLnBrk="0" hangingPunct="0">
              <a:spcAft>
                <a:spcPct val="1000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500" dirty="0">
                <a:solidFill>
                  <a:srgbClr val="000000"/>
                </a:solidFill>
                <a:latin typeface="Arial Narrow"/>
              </a:rPr>
              <a:t>Energy Frontier Research Centers</a:t>
            </a:r>
          </a:p>
          <a:p>
            <a:pPr marL="228600" indent="-228600" eaLnBrk="0" hangingPunct="0">
              <a:spcAft>
                <a:spcPct val="10000"/>
              </a:spcAft>
              <a:buSzPct val="75000"/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Arial Narrow"/>
              </a:rPr>
              <a:t>2-5 million-per-year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multi-disciplinary research </a:t>
            </a:r>
            <a:r>
              <a:rPr lang="en-US" sz="2000" dirty="0">
                <a:solidFill>
                  <a:srgbClr val="000000"/>
                </a:solidFill>
                <a:latin typeface="Arial Narrow"/>
              </a:rPr>
              <a:t>centers, established in 2009, focused on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addressing fundamental roadblocks </a:t>
            </a:r>
            <a:r>
              <a:rPr lang="en-US" sz="2000" dirty="0">
                <a:solidFill>
                  <a:srgbClr val="000000"/>
                </a:solidFill>
                <a:latin typeface="Arial Narrow"/>
              </a:rPr>
              <a:t>related to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energy</a:t>
            </a:r>
          </a:p>
          <a:p>
            <a:pPr marL="153805" indent="-153805" eaLnBrk="0" hangingPunct="0">
              <a:spcAft>
                <a:spcPct val="10000"/>
              </a:spcAft>
              <a:buSzPct val="75000"/>
              <a:tabLst>
                <a:tab pos="155229" algn="l"/>
              </a:tabLst>
            </a:pPr>
            <a:endParaRPr lang="en-US" sz="2000" dirty="0">
              <a:solidFill>
                <a:srgbClr val="000000"/>
              </a:solidFill>
              <a:latin typeface="Arial Narrow"/>
            </a:endParaRPr>
          </a:p>
          <a:p>
            <a:pPr marL="616646" lvl="1" indent="-158080" eaLnBrk="0" hangingPunct="0">
              <a:spcAft>
                <a:spcPct val="10000"/>
              </a:spcAft>
              <a:buSzPct val="75000"/>
              <a:buFont typeface="Wingdings" pitchFamily="2" charset="2"/>
              <a:buChar char="Ø"/>
              <a:tabLst>
                <a:tab pos="155229" algn="l"/>
              </a:tabLst>
            </a:pPr>
            <a:endParaRPr lang="en-US" sz="900" dirty="0">
              <a:solidFill>
                <a:srgbClr val="000000"/>
              </a:solidFill>
              <a:latin typeface="Arial Narrow"/>
            </a:endParaRPr>
          </a:p>
          <a:p>
            <a:pPr marL="228600" indent="-228600" eaLnBrk="0" hangingPunct="0">
              <a:spcAft>
                <a:spcPct val="1000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500" dirty="0">
                <a:solidFill>
                  <a:srgbClr val="000000"/>
                </a:solidFill>
                <a:latin typeface="Arial Narrow"/>
              </a:rPr>
              <a:t>Energy Innovation Hubs</a:t>
            </a:r>
          </a:p>
          <a:p>
            <a:pPr marL="228600" indent="-228600" eaLnBrk="0" hangingPunct="0">
              <a:spcAft>
                <a:spcPct val="10000"/>
              </a:spcAft>
              <a:buSzPct val="75000"/>
              <a:tabLst>
                <a:tab pos="228600" algn="l"/>
              </a:tabLst>
            </a:pPr>
            <a:r>
              <a:rPr lang="en-US" dirty="0">
                <a:solidFill>
                  <a:srgbClr val="000000"/>
                </a:solidFill>
                <a:latin typeface="Arial Narrow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Arial Narrow"/>
              </a:rPr>
              <a:t>$25 million-per-year research centers (with $10M one-time start-up funds), to be established in 2010, will focus on integrating basic &amp; applied research with technology development to enable transformational energy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applications</a:t>
            </a:r>
            <a:endParaRPr lang="en-US" sz="20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 rot="-5400000">
            <a:off x="-2247823" y="3364768"/>
            <a:ext cx="4847951" cy="2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1" tIns="41010" rIns="82021" bIns="41010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increasing progression of scientific scope and level of effort</a:t>
            </a:r>
          </a:p>
        </p:txBody>
      </p:sp>
      <p:sp>
        <p:nvSpPr>
          <p:cNvPr id="2689036" name="AutoShape 12"/>
          <p:cNvSpPr>
            <a:spLocks noChangeArrowheads="1"/>
          </p:cNvSpPr>
          <p:nvPr/>
        </p:nvSpPr>
        <p:spPr bwMode="auto">
          <a:xfrm rot="5400000">
            <a:off x="-2206868" y="3452746"/>
            <a:ext cx="5202414" cy="93063"/>
          </a:xfrm>
          <a:prstGeom prst="rightArrow">
            <a:avLst>
              <a:gd name="adj1" fmla="val 50000"/>
              <a:gd name="adj2" fmla="val 810385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30" tIns="41015" rIns="82030" bIns="41015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383713" cy="43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algn="ctr">
              <a:lnSpc>
                <a:spcPct val="95000"/>
              </a:lnSpc>
              <a:tabLst>
                <a:tab pos="1697038" algn="l"/>
              </a:tabLst>
              <a:defRPr/>
            </a:pPr>
            <a:r>
              <a:rPr lang="en-US" sz="2200" dirty="0">
                <a:solidFill>
                  <a:srgbClr val="106636"/>
                </a:solidFill>
                <a:cs typeface="Arial" pitchFamily="34" charset="0"/>
              </a:rPr>
              <a:t>BES Research ― Science for Discovery &amp; National Needs</a:t>
            </a:r>
          </a:p>
          <a:p>
            <a:pPr algn="ctr">
              <a:lnSpc>
                <a:spcPct val="95000"/>
              </a:lnSpc>
              <a:tabLst>
                <a:tab pos="1697038" algn="l"/>
              </a:tabLst>
              <a:defRPr/>
            </a:pPr>
            <a:r>
              <a:rPr lang="en-US" dirty="0">
                <a:solidFill>
                  <a:srgbClr val="106636"/>
                </a:solidFill>
                <a:cs typeface="Arial" pitchFamily="34" charset="0"/>
              </a:rPr>
              <a:t>Three Major Types of Research Thrusts</a:t>
            </a:r>
          </a:p>
          <a:p>
            <a:pPr algn="ctr">
              <a:lnSpc>
                <a:spcPct val="95000"/>
              </a:lnSpc>
              <a:tabLst>
                <a:tab pos="1697038" algn="l"/>
              </a:tabLst>
              <a:defRPr/>
            </a:pPr>
            <a:endParaRPr lang="en-US" b="1" i="1" dirty="0">
              <a:solidFill>
                <a:srgbClr val="10663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850" y="987425"/>
            <a:ext cx="8458200" cy="2108200"/>
          </a:xfrm>
          <a:prstGeom prst="rect">
            <a:avLst/>
          </a:prstGeom>
          <a:solidFill>
            <a:srgbClr val="FFFFC5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101858" tIns="50929" rIns="101858" bIns="50929">
            <a:spAutoFit/>
          </a:bodyPr>
          <a:lstStyle/>
          <a:p>
            <a:pPr marL="114300" indent="-114300" defTabSz="1019175">
              <a:tabLst>
                <a:tab pos="2286000" algn="l"/>
                <a:tab pos="6172200" algn="l"/>
              </a:tabLst>
            </a:pPr>
            <a:r>
              <a:rPr lang="en-US" sz="2000">
                <a:solidFill>
                  <a:srgbClr val="FF0000"/>
                </a:solidFill>
                <a:latin typeface="Arial Narrow" pitchFamily="34" charset="0"/>
              </a:rPr>
              <a:t>EFRC awards provide the recipients with $2-5 million/year over a five-year award period to pursue collaborative basic research that addresses both energy challenges and science grand challenges in areas including:</a:t>
            </a:r>
            <a:r>
              <a:rPr lang="en-US" sz="1600">
                <a:solidFill>
                  <a:srgbClr val="000080"/>
                </a:solidFill>
                <a:latin typeface="Arial Narrow" pitchFamily="34" charset="0"/>
              </a:rPr>
              <a:t>  </a:t>
            </a:r>
          </a:p>
          <a:p>
            <a:pPr marL="114300" indent="-114300" defTabSz="1019175">
              <a:tabLst>
                <a:tab pos="2286000" algn="l"/>
                <a:tab pos="6172200" algn="l"/>
              </a:tabLst>
            </a:pPr>
            <a:endParaRPr lang="en-US" sz="1000">
              <a:solidFill>
                <a:srgbClr val="000080"/>
              </a:solidFill>
              <a:latin typeface="Arial Narrow" pitchFamily="34" charset="0"/>
            </a:endParaRPr>
          </a:p>
          <a:p>
            <a:pPr marL="228600" lvl="1" defTabSz="1019175">
              <a:buFont typeface="Wingdings" pitchFamily="2" charset="2"/>
              <a:buChar char="§"/>
              <a:tabLst>
                <a:tab pos="2286000" algn="l"/>
                <a:tab pos="6172200" algn="l"/>
              </a:tabLst>
            </a:pPr>
            <a:r>
              <a:rPr lang="en-US" sz="1600">
                <a:solidFill>
                  <a:srgbClr val="000080"/>
                </a:solidFill>
                <a:latin typeface="Arial Narrow" pitchFamily="34" charset="0"/>
              </a:rPr>
              <a:t>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Solar Energy Utilization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Geosciences for Waste and CO</a:t>
            </a:r>
            <a:r>
              <a:rPr lang="en-US" sz="1400" baseline="-12000">
                <a:solidFill>
                  <a:srgbClr val="000080"/>
                </a:solidFill>
                <a:latin typeface="Arial Narrow" pitchFamily="34" charset="0"/>
              </a:rPr>
              <a:t>2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 Storage 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Combustion 	</a:t>
            </a:r>
          </a:p>
          <a:p>
            <a:pPr marL="228600" lvl="1" defTabSz="1019175">
              <a:buFont typeface="Wingdings" pitchFamily="2" charset="2"/>
              <a:buChar char="§"/>
              <a:tabLst>
                <a:tab pos="2286000" algn="l"/>
                <a:tab pos="6172200" algn="l"/>
              </a:tabLst>
            </a:pP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Bio-Fuels 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Advanced Nuclear Energy Systems 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Superconductivity</a:t>
            </a:r>
          </a:p>
          <a:p>
            <a:pPr marL="228600" lvl="1" defTabSz="1019175">
              <a:buFont typeface="Wingdings" pitchFamily="2" charset="2"/>
              <a:buChar char="§"/>
              <a:tabLst>
                <a:tab pos="2286000" algn="l"/>
                <a:tab pos="6172200" algn="l"/>
              </a:tabLst>
            </a:pP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 Catalysis 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Materials Under Extreme Environments 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Solid State Lighting</a:t>
            </a:r>
          </a:p>
          <a:p>
            <a:pPr marL="228600" lvl="1" defTabSz="1019175">
              <a:buFont typeface="Wingdings" pitchFamily="2" charset="2"/>
              <a:buChar char="§"/>
              <a:tabLst>
                <a:tab pos="2286000" algn="l"/>
                <a:tab pos="6172200" algn="l"/>
              </a:tabLst>
            </a:pP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 Energy Storage	</a:t>
            </a:r>
            <a:r>
              <a:rPr lang="en-US" sz="140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 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Hydrogen</a:t>
            </a:r>
            <a:r>
              <a:rPr lang="en-US" sz="1200">
                <a:solidFill>
                  <a:srgbClr val="000080"/>
                </a:solidFill>
                <a:latin typeface="Arial Narrow" pitchFamily="34" charset="0"/>
              </a:rPr>
              <a:t> 		</a:t>
            </a:r>
            <a:r>
              <a:rPr lang="en-US" sz="1400">
                <a:solidFill>
                  <a:srgbClr val="000080"/>
                </a:solidFill>
                <a:latin typeface="Arial Narrow" pitchFamily="34" charset="0"/>
              </a:rPr>
              <a:t> 	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60563" y="0"/>
            <a:ext cx="5360987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106636"/>
                </a:solidFill>
                <a:cs typeface="Arial" pitchFamily="34" charset="0"/>
              </a:rPr>
              <a:t>Energy Frontier Research Centers</a:t>
            </a:r>
          </a:p>
          <a:p>
            <a:pPr algn="ctr"/>
            <a:r>
              <a:rPr lang="en-US" sz="1600" i="1">
                <a:solidFill>
                  <a:srgbClr val="106636"/>
                </a:solidFill>
                <a:cs typeface="Arial" pitchFamily="34" charset="0"/>
              </a:rPr>
              <a:t>Tackling Our Energy Challenges in a New Era of Science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322263" y="3171825"/>
            <a:ext cx="4878387" cy="28003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>
              <a:tabLst>
                <a:tab pos="1371600" algn="l"/>
              </a:tabLst>
              <a:defRPr/>
            </a:pPr>
            <a:r>
              <a:rPr lang="en-US" sz="1600" dirty="0">
                <a:latin typeface="Arial Narrow" pitchFamily="34" charset="0"/>
              </a:rPr>
              <a:t>As stated in the Funding Opportunity Announcement for the EFRCs:</a:t>
            </a:r>
          </a:p>
          <a:p>
            <a:pPr marL="342900" indent="-228600">
              <a:tabLst>
                <a:tab pos="1371600" algn="l"/>
              </a:tabLst>
              <a:defRPr/>
            </a:pPr>
            <a:r>
              <a:rPr lang="en-US" sz="1600" dirty="0">
                <a:latin typeface="Arial Narrow" pitchFamily="34" charset="0"/>
              </a:rPr>
              <a:t>“… the research proposed in the EFRC application must:</a:t>
            </a:r>
          </a:p>
          <a:p>
            <a:pPr marL="342900" indent="-228600">
              <a:buFont typeface="+mj-lt"/>
              <a:buAutoNum type="arabicParenR"/>
              <a:tabLst>
                <a:tab pos="1371600" algn="l"/>
              </a:tabLst>
              <a:defRPr/>
            </a:pPr>
            <a:r>
              <a:rPr lang="en-US" sz="1600" dirty="0">
                <a:latin typeface="Arial Narrow" pitchFamily="34" charset="0"/>
              </a:rPr>
              <a:t>address one or more of the challenges described in the BESAC report </a:t>
            </a:r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Directing Matter and Energy: Five Challenges for Science and the Imagination </a:t>
            </a:r>
            <a:r>
              <a:rPr lang="en-US" sz="1400" dirty="0">
                <a:solidFill>
                  <a:srgbClr val="0000CC"/>
                </a:solidFill>
                <a:latin typeface="Arial Narrow" pitchFamily="34" charset="0"/>
              </a:rPr>
              <a:t>(</a:t>
            </a:r>
            <a:r>
              <a:rPr lang="en-US" sz="1400" dirty="0">
                <a:solidFill>
                  <a:srgbClr val="0000CC"/>
                </a:solidFill>
                <a:latin typeface="Arial Narrow" pitchFamily="34" charset="0"/>
                <a:hlinkClick r:id="rId3"/>
              </a:rPr>
              <a:t>http://www.sc.doe.gov/bes/reports/files/GC_rpt.pdf</a:t>
            </a:r>
            <a:r>
              <a:rPr lang="en-US" sz="1400" dirty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600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1600" dirty="0">
                <a:latin typeface="Arial Narrow" pitchFamily="34" charset="0"/>
              </a:rPr>
              <a:t>and</a:t>
            </a:r>
          </a:p>
          <a:p>
            <a:pPr marL="342900" indent="-228600">
              <a:buFont typeface="+mj-lt"/>
              <a:buAutoNum type="arabicParenR"/>
              <a:tabLst>
                <a:tab pos="1371600" algn="l"/>
              </a:tabLst>
              <a:defRPr/>
            </a:pPr>
            <a:r>
              <a:rPr lang="en-US" sz="1600" dirty="0">
                <a:latin typeface="Arial Narrow" pitchFamily="34" charset="0"/>
              </a:rPr>
              <a:t>address one or more of the energy challenges described in the 10 BES workshop reports in the </a:t>
            </a:r>
            <a:br>
              <a:rPr lang="en-US" sz="1600" dirty="0">
                <a:latin typeface="Arial Narrow" pitchFamily="34" charset="0"/>
              </a:rPr>
            </a:br>
            <a:r>
              <a:rPr lang="en-US" sz="1600" dirty="0">
                <a:solidFill>
                  <a:srgbClr val="0000FF"/>
                </a:solidFill>
                <a:latin typeface="Arial Narrow" pitchFamily="34" charset="0"/>
              </a:rPr>
              <a:t>Basic Research Needs</a:t>
            </a:r>
            <a:r>
              <a:rPr lang="en-US" sz="1600" dirty="0">
                <a:latin typeface="Arial Narrow" pitchFamily="34" charset="0"/>
              </a:rPr>
              <a:t> series </a:t>
            </a:r>
            <a:r>
              <a:rPr lang="en-US" sz="1400" dirty="0">
                <a:solidFill>
                  <a:srgbClr val="0000CC"/>
                </a:solidFill>
                <a:latin typeface="Arial Narrow" pitchFamily="34" charset="0"/>
              </a:rPr>
              <a:t>(http://www.sc.doe.gov/bes/reports/list.html)</a:t>
            </a:r>
            <a:r>
              <a:rPr lang="en-US" sz="1400" dirty="0">
                <a:latin typeface="Arial Narrow" pitchFamily="34" charset="0"/>
              </a:rPr>
              <a:t>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02250" y="3175000"/>
            <a:ext cx="3470275" cy="24257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372100" y="3184525"/>
            <a:ext cx="3308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Narrow" pitchFamily="34" charset="0"/>
              </a:rPr>
              <a:t>FY 2009 EFRCs Funding:</a:t>
            </a:r>
            <a:r>
              <a:rPr lang="en-US" sz="1600">
                <a:solidFill>
                  <a:schemeClr val="accent2"/>
                </a:solidFill>
                <a:latin typeface="Arial Narrow" pitchFamily="34" charset="0"/>
              </a:rPr>
              <a:t> 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5334000" y="3387725"/>
            <a:ext cx="3355975" cy="2279650"/>
            <a:chOff x="3408" y="2718"/>
            <a:chExt cx="2114" cy="1212"/>
          </a:xfrm>
        </p:grpSpPr>
        <p:sp>
          <p:nvSpPr>
            <p:cNvPr id="555017" name="Text Box 9"/>
            <p:cNvSpPr txBox="1">
              <a:spLocks noChangeArrowheads="1"/>
            </p:cNvSpPr>
            <p:nvPr/>
          </p:nvSpPr>
          <p:spPr bwMode="auto">
            <a:xfrm>
              <a:off x="4721" y="3297"/>
              <a:ext cx="80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2"/>
                  </a:solidFill>
                  <a:latin typeface="Arial Narrow" pitchFamily="34" charset="0"/>
                </a:rPr>
                <a:t>   Omnibus 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2"/>
                  </a:solidFill>
                  <a:latin typeface="Arial Narrow" pitchFamily="34" charset="0"/>
                </a:rPr>
                <a:t>Appropriations </a:t>
              </a: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3408" y="2718"/>
              <a:ext cx="1704" cy="1212"/>
              <a:chOff x="3408" y="2718"/>
              <a:chExt cx="1704" cy="1212"/>
            </a:xfrm>
          </p:grpSpPr>
          <p:grpSp>
            <p:nvGrpSpPr>
              <p:cNvPr id="12299" name="Group 11"/>
              <p:cNvGrpSpPr>
                <a:grpSpLocks/>
              </p:cNvGrpSpPr>
              <p:nvPr/>
            </p:nvGrpSpPr>
            <p:grpSpPr bwMode="auto">
              <a:xfrm>
                <a:off x="3408" y="2718"/>
                <a:ext cx="1704" cy="1212"/>
                <a:chOff x="3408" y="2742"/>
                <a:chExt cx="1704" cy="1212"/>
              </a:xfrm>
            </p:grpSpPr>
            <p:sp>
              <p:nvSpPr>
                <p:cNvPr id="12303" name="AutoShape 1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08" y="2742"/>
                  <a:ext cx="1704" cy="1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" name="Freeform 13"/>
                <p:cNvSpPr>
                  <a:spLocks/>
                </p:cNvSpPr>
                <p:nvPr/>
              </p:nvSpPr>
              <p:spPr bwMode="auto">
                <a:xfrm>
                  <a:off x="4254" y="3140"/>
                  <a:ext cx="487" cy="222"/>
                </a:xfrm>
                <a:custGeom>
                  <a:avLst/>
                  <a:gdLst>
                    <a:gd name="T0" fmla="*/ 0 w 487"/>
                    <a:gd name="T1" fmla="*/ 189 h 222"/>
                    <a:gd name="T2" fmla="*/ 487 w 487"/>
                    <a:gd name="T3" fmla="*/ 0 h 222"/>
                    <a:gd name="T4" fmla="*/ 487 w 487"/>
                    <a:gd name="T5" fmla="*/ 34 h 222"/>
                    <a:gd name="T6" fmla="*/ 0 w 487"/>
                    <a:gd name="T7" fmla="*/ 222 h 222"/>
                    <a:gd name="T8" fmla="*/ 0 w 487"/>
                    <a:gd name="T9" fmla="*/ 189 h 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7"/>
                    <a:gd name="T16" fmla="*/ 0 h 222"/>
                    <a:gd name="T17" fmla="*/ 487 w 487"/>
                    <a:gd name="T18" fmla="*/ 222 h 2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7" h="222">
                      <a:moveTo>
                        <a:pt x="0" y="189"/>
                      </a:moveTo>
                      <a:lnTo>
                        <a:pt x="487" y="0"/>
                      </a:lnTo>
                      <a:lnTo>
                        <a:pt x="487" y="34"/>
                      </a:lnTo>
                      <a:lnTo>
                        <a:pt x="0" y="222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5" name="Freeform 14"/>
                <p:cNvSpPr>
                  <a:spLocks/>
                </p:cNvSpPr>
                <p:nvPr/>
              </p:nvSpPr>
              <p:spPr bwMode="auto">
                <a:xfrm>
                  <a:off x="4443" y="3329"/>
                  <a:ext cx="354" cy="454"/>
                </a:xfrm>
                <a:custGeom>
                  <a:avLst/>
                  <a:gdLst>
                    <a:gd name="T0" fmla="*/ 354 w 354"/>
                    <a:gd name="T1" fmla="*/ 16 h 454"/>
                    <a:gd name="T2" fmla="*/ 348 w 354"/>
                    <a:gd name="T3" fmla="*/ 38 h 454"/>
                    <a:gd name="T4" fmla="*/ 348 w 354"/>
                    <a:gd name="T5" fmla="*/ 61 h 454"/>
                    <a:gd name="T6" fmla="*/ 343 w 354"/>
                    <a:gd name="T7" fmla="*/ 94 h 454"/>
                    <a:gd name="T8" fmla="*/ 332 w 354"/>
                    <a:gd name="T9" fmla="*/ 116 h 454"/>
                    <a:gd name="T10" fmla="*/ 326 w 354"/>
                    <a:gd name="T11" fmla="*/ 138 h 454"/>
                    <a:gd name="T12" fmla="*/ 315 w 354"/>
                    <a:gd name="T13" fmla="*/ 166 h 454"/>
                    <a:gd name="T14" fmla="*/ 304 w 354"/>
                    <a:gd name="T15" fmla="*/ 188 h 454"/>
                    <a:gd name="T16" fmla="*/ 287 w 354"/>
                    <a:gd name="T17" fmla="*/ 210 h 454"/>
                    <a:gd name="T18" fmla="*/ 271 w 354"/>
                    <a:gd name="T19" fmla="*/ 238 h 454"/>
                    <a:gd name="T20" fmla="*/ 254 w 354"/>
                    <a:gd name="T21" fmla="*/ 254 h 454"/>
                    <a:gd name="T22" fmla="*/ 237 w 354"/>
                    <a:gd name="T23" fmla="*/ 276 h 454"/>
                    <a:gd name="T24" fmla="*/ 215 w 354"/>
                    <a:gd name="T25" fmla="*/ 299 h 454"/>
                    <a:gd name="T26" fmla="*/ 193 w 354"/>
                    <a:gd name="T27" fmla="*/ 315 h 454"/>
                    <a:gd name="T28" fmla="*/ 171 w 354"/>
                    <a:gd name="T29" fmla="*/ 332 h 454"/>
                    <a:gd name="T30" fmla="*/ 143 w 354"/>
                    <a:gd name="T31" fmla="*/ 354 h 454"/>
                    <a:gd name="T32" fmla="*/ 121 w 354"/>
                    <a:gd name="T33" fmla="*/ 365 h 454"/>
                    <a:gd name="T34" fmla="*/ 99 w 354"/>
                    <a:gd name="T35" fmla="*/ 382 h 454"/>
                    <a:gd name="T36" fmla="*/ 66 w 354"/>
                    <a:gd name="T37" fmla="*/ 393 h 454"/>
                    <a:gd name="T38" fmla="*/ 38 w 354"/>
                    <a:gd name="T39" fmla="*/ 404 h 454"/>
                    <a:gd name="T40" fmla="*/ 16 w 354"/>
                    <a:gd name="T41" fmla="*/ 415 h 454"/>
                    <a:gd name="T42" fmla="*/ 0 w 354"/>
                    <a:gd name="T43" fmla="*/ 454 h 454"/>
                    <a:gd name="T44" fmla="*/ 22 w 354"/>
                    <a:gd name="T45" fmla="*/ 442 h 454"/>
                    <a:gd name="T46" fmla="*/ 60 w 354"/>
                    <a:gd name="T47" fmla="*/ 431 h 454"/>
                    <a:gd name="T48" fmla="*/ 83 w 354"/>
                    <a:gd name="T49" fmla="*/ 420 h 454"/>
                    <a:gd name="T50" fmla="*/ 105 w 354"/>
                    <a:gd name="T51" fmla="*/ 409 h 454"/>
                    <a:gd name="T52" fmla="*/ 138 w 354"/>
                    <a:gd name="T53" fmla="*/ 393 h 454"/>
                    <a:gd name="T54" fmla="*/ 160 w 354"/>
                    <a:gd name="T55" fmla="*/ 376 h 454"/>
                    <a:gd name="T56" fmla="*/ 182 w 354"/>
                    <a:gd name="T57" fmla="*/ 359 h 454"/>
                    <a:gd name="T58" fmla="*/ 210 w 354"/>
                    <a:gd name="T59" fmla="*/ 337 h 454"/>
                    <a:gd name="T60" fmla="*/ 226 w 354"/>
                    <a:gd name="T61" fmla="*/ 321 h 454"/>
                    <a:gd name="T62" fmla="*/ 243 w 354"/>
                    <a:gd name="T63" fmla="*/ 304 h 454"/>
                    <a:gd name="T64" fmla="*/ 265 w 354"/>
                    <a:gd name="T65" fmla="*/ 276 h 454"/>
                    <a:gd name="T66" fmla="*/ 282 w 354"/>
                    <a:gd name="T67" fmla="*/ 260 h 454"/>
                    <a:gd name="T68" fmla="*/ 293 w 354"/>
                    <a:gd name="T69" fmla="*/ 238 h 454"/>
                    <a:gd name="T70" fmla="*/ 309 w 354"/>
                    <a:gd name="T71" fmla="*/ 210 h 454"/>
                    <a:gd name="T72" fmla="*/ 320 w 354"/>
                    <a:gd name="T73" fmla="*/ 188 h 454"/>
                    <a:gd name="T74" fmla="*/ 326 w 354"/>
                    <a:gd name="T75" fmla="*/ 166 h 454"/>
                    <a:gd name="T76" fmla="*/ 337 w 354"/>
                    <a:gd name="T77" fmla="*/ 133 h 454"/>
                    <a:gd name="T78" fmla="*/ 343 w 354"/>
                    <a:gd name="T79" fmla="*/ 110 h 454"/>
                    <a:gd name="T80" fmla="*/ 348 w 354"/>
                    <a:gd name="T81" fmla="*/ 88 h 454"/>
                    <a:gd name="T82" fmla="*/ 354 w 354"/>
                    <a:gd name="T83" fmla="*/ 55 h 454"/>
                    <a:gd name="T84" fmla="*/ 354 w 354"/>
                    <a:gd name="T85" fmla="*/ 33 h 45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4"/>
                    <a:gd name="T130" fmla="*/ 0 h 454"/>
                    <a:gd name="T131" fmla="*/ 354 w 354"/>
                    <a:gd name="T132" fmla="*/ 454 h 45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4" h="454">
                      <a:moveTo>
                        <a:pt x="354" y="0"/>
                      </a:moveTo>
                      <a:lnTo>
                        <a:pt x="354" y="16"/>
                      </a:lnTo>
                      <a:lnTo>
                        <a:pt x="354" y="22"/>
                      </a:lnTo>
                      <a:lnTo>
                        <a:pt x="348" y="38"/>
                      </a:lnTo>
                      <a:lnTo>
                        <a:pt x="348" y="55"/>
                      </a:lnTo>
                      <a:lnTo>
                        <a:pt x="348" y="61"/>
                      </a:lnTo>
                      <a:lnTo>
                        <a:pt x="343" y="77"/>
                      </a:lnTo>
                      <a:lnTo>
                        <a:pt x="343" y="94"/>
                      </a:lnTo>
                      <a:lnTo>
                        <a:pt x="337" y="99"/>
                      </a:lnTo>
                      <a:lnTo>
                        <a:pt x="332" y="116"/>
                      </a:lnTo>
                      <a:lnTo>
                        <a:pt x="326" y="133"/>
                      </a:lnTo>
                      <a:lnTo>
                        <a:pt x="326" y="138"/>
                      </a:lnTo>
                      <a:lnTo>
                        <a:pt x="320" y="155"/>
                      </a:lnTo>
                      <a:lnTo>
                        <a:pt x="315" y="166"/>
                      </a:lnTo>
                      <a:lnTo>
                        <a:pt x="309" y="177"/>
                      </a:lnTo>
                      <a:lnTo>
                        <a:pt x="304" y="188"/>
                      </a:lnTo>
                      <a:lnTo>
                        <a:pt x="293" y="204"/>
                      </a:lnTo>
                      <a:lnTo>
                        <a:pt x="287" y="210"/>
                      </a:lnTo>
                      <a:lnTo>
                        <a:pt x="282" y="227"/>
                      </a:lnTo>
                      <a:lnTo>
                        <a:pt x="271" y="238"/>
                      </a:lnTo>
                      <a:lnTo>
                        <a:pt x="265" y="243"/>
                      </a:lnTo>
                      <a:lnTo>
                        <a:pt x="254" y="254"/>
                      </a:lnTo>
                      <a:lnTo>
                        <a:pt x="243" y="271"/>
                      </a:lnTo>
                      <a:lnTo>
                        <a:pt x="237" y="276"/>
                      </a:lnTo>
                      <a:lnTo>
                        <a:pt x="226" y="287"/>
                      </a:lnTo>
                      <a:lnTo>
                        <a:pt x="215" y="299"/>
                      </a:lnTo>
                      <a:lnTo>
                        <a:pt x="210" y="304"/>
                      </a:lnTo>
                      <a:lnTo>
                        <a:pt x="193" y="315"/>
                      </a:lnTo>
                      <a:lnTo>
                        <a:pt x="182" y="326"/>
                      </a:lnTo>
                      <a:lnTo>
                        <a:pt x="171" y="332"/>
                      </a:lnTo>
                      <a:lnTo>
                        <a:pt x="160" y="343"/>
                      </a:lnTo>
                      <a:lnTo>
                        <a:pt x="143" y="354"/>
                      </a:lnTo>
                      <a:lnTo>
                        <a:pt x="138" y="359"/>
                      </a:lnTo>
                      <a:lnTo>
                        <a:pt x="121" y="365"/>
                      </a:lnTo>
                      <a:lnTo>
                        <a:pt x="105" y="376"/>
                      </a:lnTo>
                      <a:lnTo>
                        <a:pt x="99" y="382"/>
                      </a:lnTo>
                      <a:lnTo>
                        <a:pt x="83" y="387"/>
                      </a:lnTo>
                      <a:lnTo>
                        <a:pt x="66" y="393"/>
                      </a:lnTo>
                      <a:lnTo>
                        <a:pt x="60" y="398"/>
                      </a:lnTo>
                      <a:lnTo>
                        <a:pt x="38" y="404"/>
                      </a:lnTo>
                      <a:lnTo>
                        <a:pt x="22" y="409"/>
                      </a:lnTo>
                      <a:lnTo>
                        <a:pt x="16" y="415"/>
                      </a:lnTo>
                      <a:lnTo>
                        <a:pt x="0" y="420"/>
                      </a:lnTo>
                      <a:lnTo>
                        <a:pt x="0" y="454"/>
                      </a:lnTo>
                      <a:lnTo>
                        <a:pt x="16" y="448"/>
                      </a:lnTo>
                      <a:lnTo>
                        <a:pt x="22" y="442"/>
                      </a:lnTo>
                      <a:lnTo>
                        <a:pt x="38" y="437"/>
                      </a:lnTo>
                      <a:lnTo>
                        <a:pt x="60" y="431"/>
                      </a:lnTo>
                      <a:lnTo>
                        <a:pt x="66" y="426"/>
                      </a:lnTo>
                      <a:lnTo>
                        <a:pt x="83" y="420"/>
                      </a:lnTo>
                      <a:lnTo>
                        <a:pt x="99" y="415"/>
                      </a:lnTo>
                      <a:lnTo>
                        <a:pt x="105" y="409"/>
                      </a:lnTo>
                      <a:lnTo>
                        <a:pt x="121" y="398"/>
                      </a:lnTo>
                      <a:lnTo>
                        <a:pt x="138" y="393"/>
                      </a:lnTo>
                      <a:lnTo>
                        <a:pt x="143" y="387"/>
                      </a:lnTo>
                      <a:lnTo>
                        <a:pt x="160" y="376"/>
                      </a:lnTo>
                      <a:lnTo>
                        <a:pt x="171" y="365"/>
                      </a:lnTo>
                      <a:lnTo>
                        <a:pt x="182" y="359"/>
                      </a:lnTo>
                      <a:lnTo>
                        <a:pt x="193" y="348"/>
                      </a:lnTo>
                      <a:lnTo>
                        <a:pt x="210" y="337"/>
                      </a:lnTo>
                      <a:lnTo>
                        <a:pt x="215" y="332"/>
                      </a:lnTo>
                      <a:lnTo>
                        <a:pt x="226" y="321"/>
                      </a:lnTo>
                      <a:lnTo>
                        <a:pt x="237" y="310"/>
                      </a:lnTo>
                      <a:lnTo>
                        <a:pt x="243" y="304"/>
                      </a:lnTo>
                      <a:lnTo>
                        <a:pt x="254" y="287"/>
                      </a:lnTo>
                      <a:lnTo>
                        <a:pt x="265" y="276"/>
                      </a:lnTo>
                      <a:lnTo>
                        <a:pt x="271" y="271"/>
                      </a:lnTo>
                      <a:lnTo>
                        <a:pt x="282" y="260"/>
                      </a:lnTo>
                      <a:lnTo>
                        <a:pt x="287" y="243"/>
                      </a:lnTo>
                      <a:lnTo>
                        <a:pt x="293" y="238"/>
                      </a:lnTo>
                      <a:lnTo>
                        <a:pt x="304" y="221"/>
                      </a:lnTo>
                      <a:lnTo>
                        <a:pt x="309" y="210"/>
                      </a:lnTo>
                      <a:lnTo>
                        <a:pt x="315" y="199"/>
                      </a:lnTo>
                      <a:lnTo>
                        <a:pt x="320" y="188"/>
                      </a:lnTo>
                      <a:lnTo>
                        <a:pt x="326" y="171"/>
                      </a:lnTo>
                      <a:lnTo>
                        <a:pt x="326" y="166"/>
                      </a:lnTo>
                      <a:lnTo>
                        <a:pt x="332" y="149"/>
                      </a:lnTo>
                      <a:lnTo>
                        <a:pt x="337" y="133"/>
                      </a:lnTo>
                      <a:lnTo>
                        <a:pt x="343" y="127"/>
                      </a:lnTo>
                      <a:lnTo>
                        <a:pt x="343" y="110"/>
                      </a:lnTo>
                      <a:lnTo>
                        <a:pt x="348" y="94"/>
                      </a:lnTo>
                      <a:lnTo>
                        <a:pt x="348" y="88"/>
                      </a:lnTo>
                      <a:lnTo>
                        <a:pt x="348" y="72"/>
                      </a:lnTo>
                      <a:lnTo>
                        <a:pt x="354" y="55"/>
                      </a:lnTo>
                      <a:lnTo>
                        <a:pt x="354" y="49"/>
                      </a:lnTo>
                      <a:lnTo>
                        <a:pt x="354" y="33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6" name="Freeform 15"/>
                <p:cNvSpPr>
                  <a:spLocks/>
                </p:cNvSpPr>
                <p:nvPr/>
              </p:nvSpPr>
              <p:spPr bwMode="auto">
                <a:xfrm>
                  <a:off x="4254" y="3329"/>
                  <a:ext cx="183" cy="448"/>
                </a:xfrm>
                <a:custGeom>
                  <a:avLst/>
                  <a:gdLst>
                    <a:gd name="T0" fmla="*/ 0 w 183"/>
                    <a:gd name="T1" fmla="*/ 0 h 448"/>
                    <a:gd name="T2" fmla="*/ 183 w 183"/>
                    <a:gd name="T3" fmla="*/ 415 h 448"/>
                    <a:gd name="T4" fmla="*/ 183 w 183"/>
                    <a:gd name="T5" fmla="*/ 448 h 448"/>
                    <a:gd name="T6" fmla="*/ 0 w 183"/>
                    <a:gd name="T7" fmla="*/ 33 h 448"/>
                    <a:gd name="T8" fmla="*/ 0 w 183"/>
                    <a:gd name="T9" fmla="*/ 0 h 4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448"/>
                    <a:gd name="T17" fmla="*/ 183 w 183"/>
                    <a:gd name="T18" fmla="*/ 448 h 4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448">
                      <a:moveTo>
                        <a:pt x="0" y="0"/>
                      </a:moveTo>
                      <a:lnTo>
                        <a:pt x="183" y="415"/>
                      </a:lnTo>
                      <a:lnTo>
                        <a:pt x="183" y="448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7" name="Freeform 16"/>
                <p:cNvSpPr>
                  <a:spLocks/>
                </p:cNvSpPr>
                <p:nvPr/>
              </p:nvSpPr>
              <p:spPr bwMode="auto">
                <a:xfrm>
                  <a:off x="4254" y="3140"/>
                  <a:ext cx="543" cy="609"/>
                </a:xfrm>
                <a:custGeom>
                  <a:avLst/>
                  <a:gdLst>
                    <a:gd name="T0" fmla="*/ 493 w 543"/>
                    <a:gd name="T1" fmla="*/ 0 h 609"/>
                    <a:gd name="T2" fmla="*/ 498 w 543"/>
                    <a:gd name="T3" fmla="*/ 17 h 609"/>
                    <a:gd name="T4" fmla="*/ 504 w 543"/>
                    <a:gd name="T5" fmla="*/ 23 h 609"/>
                    <a:gd name="T6" fmla="*/ 509 w 543"/>
                    <a:gd name="T7" fmla="*/ 39 h 609"/>
                    <a:gd name="T8" fmla="*/ 515 w 543"/>
                    <a:gd name="T9" fmla="*/ 50 h 609"/>
                    <a:gd name="T10" fmla="*/ 515 w 543"/>
                    <a:gd name="T11" fmla="*/ 61 h 609"/>
                    <a:gd name="T12" fmla="*/ 521 w 543"/>
                    <a:gd name="T13" fmla="*/ 72 h 609"/>
                    <a:gd name="T14" fmla="*/ 526 w 543"/>
                    <a:gd name="T15" fmla="*/ 89 h 609"/>
                    <a:gd name="T16" fmla="*/ 532 w 543"/>
                    <a:gd name="T17" fmla="*/ 100 h 609"/>
                    <a:gd name="T18" fmla="*/ 532 w 543"/>
                    <a:gd name="T19" fmla="*/ 111 h 609"/>
                    <a:gd name="T20" fmla="*/ 537 w 543"/>
                    <a:gd name="T21" fmla="*/ 128 h 609"/>
                    <a:gd name="T22" fmla="*/ 537 w 543"/>
                    <a:gd name="T23" fmla="*/ 133 h 609"/>
                    <a:gd name="T24" fmla="*/ 537 w 543"/>
                    <a:gd name="T25" fmla="*/ 150 h 609"/>
                    <a:gd name="T26" fmla="*/ 543 w 543"/>
                    <a:gd name="T27" fmla="*/ 167 h 609"/>
                    <a:gd name="T28" fmla="*/ 543 w 543"/>
                    <a:gd name="T29" fmla="*/ 172 h 609"/>
                    <a:gd name="T30" fmla="*/ 543 w 543"/>
                    <a:gd name="T31" fmla="*/ 189 h 609"/>
                    <a:gd name="T32" fmla="*/ 543 w 543"/>
                    <a:gd name="T33" fmla="*/ 205 h 609"/>
                    <a:gd name="T34" fmla="*/ 543 w 543"/>
                    <a:gd name="T35" fmla="*/ 211 h 609"/>
                    <a:gd name="T36" fmla="*/ 537 w 543"/>
                    <a:gd name="T37" fmla="*/ 227 h 609"/>
                    <a:gd name="T38" fmla="*/ 537 w 543"/>
                    <a:gd name="T39" fmla="*/ 244 h 609"/>
                    <a:gd name="T40" fmla="*/ 537 w 543"/>
                    <a:gd name="T41" fmla="*/ 250 h 609"/>
                    <a:gd name="T42" fmla="*/ 532 w 543"/>
                    <a:gd name="T43" fmla="*/ 266 h 609"/>
                    <a:gd name="T44" fmla="*/ 532 w 543"/>
                    <a:gd name="T45" fmla="*/ 283 h 609"/>
                    <a:gd name="T46" fmla="*/ 526 w 543"/>
                    <a:gd name="T47" fmla="*/ 288 h 609"/>
                    <a:gd name="T48" fmla="*/ 521 w 543"/>
                    <a:gd name="T49" fmla="*/ 305 h 609"/>
                    <a:gd name="T50" fmla="*/ 515 w 543"/>
                    <a:gd name="T51" fmla="*/ 322 h 609"/>
                    <a:gd name="T52" fmla="*/ 515 w 543"/>
                    <a:gd name="T53" fmla="*/ 327 h 609"/>
                    <a:gd name="T54" fmla="*/ 509 w 543"/>
                    <a:gd name="T55" fmla="*/ 344 h 609"/>
                    <a:gd name="T56" fmla="*/ 504 w 543"/>
                    <a:gd name="T57" fmla="*/ 355 h 609"/>
                    <a:gd name="T58" fmla="*/ 498 w 543"/>
                    <a:gd name="T59" fmla="*/ 366 h 609"/>
                    <a:gd name="T60" fmla="*/ 493 w 543"/>
                    <a:gd name="T61" fmla="*/ 377 h 609"/>
                    <a:gd name="T62" fmla="*/ 482 w 543"/>
                    <a:gd name="T63" fmla="*/ 393 h 609"/>
                    <a:gd name="T64" fmla="*/ 476 w 543"/>
                    <a:gd name="T65" fmla="*/ 399 h 609"/>
                    <a:gd name="T66" fmla="*/ 471 w 543"/>
                    <a:gd name="T67" fmla="*/ 416 h 609"/>
                    <a:gd name="T68" fmla="*/ 460 w 543"/>
                    <a:gd name="T69" fmla="*/ 427 h 609"/>
                    <a:gd name="T70" fmla="*/ 454 w 543"/>
                    <a:gd name="T71" fmla="*/ 432 h 609"/>
                    <a:gd name="T72" fmla="*/ 443 w 543"/>
                    <a:gd name="T73" fmla="*/ 443 h 609"/>
                    <a:gd name="T74" fmla="*/ 432 w 543"/>
                    <a:gd name="T75" fmla="*/ 460 h 609"/>
                    <a:gd name="T76" fmla="*/ 426 w 543"/>
                    <a:gd name="T77" fmla="*/ 465 h 609"/>
                    <a:gd name="T78" fmla="*/ 415 w 543"/>
                    <a:gd name="T79" fmla="*/ 476 h 609"/>
                    <a:gd name="T80" fmla="*/ 404 w 543"/>
                    <a:gd name="T81" fmla="*/ 488 h 609"/>
                    <a:gd name="T82" fmla="*/ 399 w 543"/>
                    <a:gd name="T83" fmla="*/ 493 h 609"/>
                    <a:gd name="T84" fmla="*/ 382 w 543"/>
                    <a:gd name="T85" fmla="*/ 504 h 609"/>
                    <a:gd name="T86" fmla="*/ 371 w 543"/>
                    <a:gd name="T87" fmla="*/ 515 h 609"/>
                    <a:gd name="T88" fmla="*/ 360 w 543"/>
                    <a:gd name="T89" fmla="*/ 521 h 609"/>
                    <a:gd name="T90" fmla="*/ 349 w 543"/>
                    <a:gd name="T91" fmla="*/ 532 h 609"/>
                    <a:gd name="T92" fmla="*/ 332 w 543"/>
                    <a:gd name="T93" fmla="*/ 543 h 609"/>
                    <a:gd name="T94" fmla="*/ 327 w 543"/>
                    <a:gd name="T95" fmla="*/ 548 h 609"/>
                    <a:gd name="T96" fmla="*/ 310 w 543"/>
                    <a:gd name="T97" fmla="*/ 554 h 609"/>
                    <a:gd name="T98" fmla="*/ 294 w 543"/>
                    <a:gd name="T99" fmla="*/ 565 h 609"/>
                    <a:gd name="T100" fmla="*/ 288 w 543"/>
                    <a:gd name="T101" fmla="*/ 571 h 609"/>
                    <a:gd name="T102" fmla="*/ 272 w 543"/>
                    <a:gd name="T103" fmla="*/ 576 h 609"/>
                    <a:gd name="T104" fmla="*/ 255 w 543"/>
                    <a:gd name="T105" fmla="*/ 582 h 609"/>
                    <a:gd name="T106" fmla="*/ 249 w 543"/>
                    <a:gd name="T107" fmla="*/ 587 h 609"/>
                    <a:gd name="T108" fmla="*/ 227 w 543"/>
                    <a:gd name="T109" fmla="*/ 593 h 609"/>
                    <a:gd name="T110" fmla="*/ 211 w 543"/>
                    <a:gd name="T111" fmla="*/ 598 h 609"/>
                    <a:gd name="T112" fmla="*/ 205 w 543"/>
                    <a:gd name="T113" fmla="*/ 604 h 609"/>
                    <a:gd name="T114" fmla="*/ 189 w 543"/>
                    <a:gd name="T115" fmla="*/ 609 h 609"/>
                    <a:gd name="T116" fmla="*/ 0 w 543"/>
                    <a:gd name="T117" fmla="*/ 189 h 609"/>
                    <a:gd name="T118" fmla="*/ 493 w 543"/>
                    <a:gd name="T119" fmla="*/ 0 h 60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3"/>
                    <a:gd name="T181" fmla="*/ 0 h 609"/>
                    <a:gd name="T182" fmla="*/ 543 w 543"/>
                    <a:gd name="T183" fmla="*/ 609 h 60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3" h="609">
                      <a:moveTo>
                        <a:pt x="493" y="0"/>
                      </a:moveTo>
                      <a:lnTo>
                        <a:pt x="498" y="17"/>
                      </a:lnTo>
                      <a:lnTo>
                        <a:pt x="504" y="23"/>
                      </a:lnTo>
                      <a:lnTo>
                        <a:pt x="509" y="39"/>
                      </a:lnTo>
                      <a:lnTo>
                        <a:pt x="515" y="50"/>
                      </a:lnTo>
                      <a:lnTo>
                        <a:pt x="515" y="61"/>
                      </a:lnTo>
                      <a:lnTo>
                        <a:pt x="521" y="72"/>
                      </a:lnTo>
                      <a:lnTo>
                        <a:pt x="526" y="89"/>
                      </a:lnTo>
                      <a:lnTo>
                        <a:pt x="532" y="100"/>
                      </a:lnTo>
                      <a:lnTo>
                        <a:pt x="532" y="111"/>
                      </a:lnTo>
                      <a:lnTo>
                        <a:pt x="537" y="128"/>
                      </a:lnTo>
                      <a:lnTo>
                        <a:pt x="537" y="133"/>
                      </a:lnTo>
                      <a:lnTo>
                        <a:pt x="537" y="150"/>
                      </a:lnTo>
                      <a:lnTo>
                        <a:pt x="543" y="167"/>
                      </a:lnTo>
                      <a:lnTo>
                        <a:pt x="543" y="172"/>
                      </a:lnTo>
                      <a:lnTo>
                        <a:pt x="543" y="189"/>
                      </a:lnTo>
                      <a:lnTo>
                        <a:pt x="543" y="205"/>
                      </a:lnTo>
                      <a:lnTo>
                        <a:pt x="543" y="211"/>
                      </a:lnTo>
                      <a:lnTo>
                        <a:pt x="537" y="227"/>
                      </a:lnTo>
                      <a:lnTo>
                        <a:pt x="537" y="244"/>
                      </a:lnTo>
                      <a:lnTo>
                        <a:pt x="537" y="250"/>
                      </a:lnTo>
                      <a:lnTo>
                        <a:pt x="532" y="266"/>
                      </a:lnTo>
                      <a:lnTo>
                        <a:pt x="532" y="283"/>
                      </a:lnTo>
                      <a:lnTo>
                        <a:pt x="526" y="288"/>
                      </a:lnTo>
                      <a:lnTo>
                        <a:pt x="521" y="305"/>
                      </a:lnTo>
                      <a:lnTo>
                        <a:pt x="515" y="322"/>
                      </a:lnTo>
                      <a:lnTo>
                        <a:pt x="515" y="327"/>
                      </a:lnTo>
                      <a:lnTo>
                        <a:pt x="509" y="344"/>
                      </a:lnTo>
                      <a:lnTo>
                        <a:pt x="504" y="355"/>
                      </a:lnTo>
                      <a:lnTo>
                        <a:pt x="498" y="366"/>
                      </a:lnTo>
                      <a:lnTo>
                        <a:pt x="493" y="377"/>
                      </a:lnTo>
                      <a:lnTo>
                        <a:pt x="482" y="393"/>
                      </a:lnTo>
                      <a:lnTo>
                        <a:pt x="476" y="399"/>
                      </a:lnTo>
                      <a:lnTo>
                        <a:pt x="471" y="416"/>
                      </a:lnTo>
                      <a:lnTo>
                        <a:pt x="460" y="427"/>
                      </a:lnTo>
                      <a:lnTo>
                        <a:pt x="454" y="432"/>
                      </a:lnTo>
                      <a:lnTo>
                        <a:pt x="443" y="443"/>
                      </a:lnTo>
                      <a:lnTo>
                        <a:pt x="432" y="460"/>
                      </a:lnTo>
                      <a:lnTo>
                        <a:pt x="426" y="465"/>
                      </a:lnTo>
                      <a:lnTo>
                        <a:pt x="415" y="476"/>
                      </a:lnTo>
                      <a:lnTo>
                        <a:pt x="404" y="488"/>
                      </a:lnTo>
                      <a:lnTo>
                        <a:pt x="399" y="493"/>
                      </a:lnTo>
                      <a:lnTo>
                        <a:pt x="382" y="504"/>
                      </a:lnTo>
                      <a:lnTo>
                        <a:pt x="371" y="515"/>
                      </a:lnTo>
                      <a:lnTo>
                        <a:pt x="360" y="521"/>
                      </a:lnTo>
                      <a:lnTo>
                        <a:pt x="349" y="532"/>
                      </a:lnTo>
                      <a:lnTo>
                        <a:pt x="332" y="543"/>
                      </a:lnTo>
                      <a:lnTo>
                        <a:pt x="327" y="548"/>
                      </a:lnTo>
                      <a:lnTo>
                        <a:pt x="310" y="554"/>
                      </a:lnTo>
                      <a:lnTo>
                        <a:pt x="294" y="565"/>
                      </a:lnTo>
                      <a:lnTo>
                        <a:pt x="288" y="571"/>
                      </a:lnTo>
                      <a:lnTo>
                        <a:pt x="272" y="576"/>
                      </a:lnTo>
                      <a:lnTo>
                        <a:pt x="255" y="582"/>
                      </a:lnTo>
                      <a:lnTo>
                        <a:pt x="249" y="587"/>
                      </a:lnTo>
                      <a:lnTo>
                        <a:pt x="227" y="593"/>
                      </a:lnTo>
                      <a:lnTo>
                        <a:pt x="211" y="598"/>
                      </a:lnTo>
                      <a:lnTo>
                        <a:pt x="205" y="604"/>
                      </a:lnTo>
                      <a:lnTo>
                        <a:pt x="189" y="609"/>
                      </a:lnTo>
                      <a:lnTo>
                        <a:pt x="0" y="189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8" name="Freeform 17"/>
                <p:cNvSpPr>
                  <a:spLocks/>
                </p:cNvSpPr>
                <p:nvPr/>
              </p:nvSpPr>
              <p:spPr bwMode="auto">
                <a:xfrm>
                  <a:off x="3718" y="3329"/>
                  <a:ext cx="725" cy="481"/>
                </a:xfrm>
                <a:custGeom>
                  <a:avLst/>
                  <a:gdLst>
                    <a:gd name="T0" fmla="*/ 697 w 725"/>
                    <a:gd name="T1" fmla="*/ 426 h 481"/>
                    <a:gd name="T2" fmla="*/ 653 w 725"/>
                    <a:gd name="T3" fmla="*/ 437 h 481"/>
                    <a:gd name="T4" fmla="*/ 603 w 725"/>
                    <a:gd name="T5" fmla="*/ 442 h 481"/>
                    <a:gd name="T6" fmla="*/ 559 w 725"/>
                    <a:gd name="T7" fmla="*/ 448 h 481"/>
                    <a:gd name="T8" fmla="*/ 509 w 725"/>
                    <a:gd name="T9" fmla="*/ 448 h 481"/>
                    <a:gd name="T10" fmla="*/ 465 w 725"/>
                    <a:gd name="T11" fmla="*/ 442 h 481"/>
                    <a:gd name="T12" fmla="*/ 415 w 725"/>
                    <a:gd name="T13" fmla="*/ 437 h 481"/>
                    <a:gd name="T14" fmla="*/ 370 w 725"/>
                    <a:gd name="T15" fmla="*/ 426 h 481"/>
                    <a:gd name="T16" fmla="*/ 326 w 725"/>
                    <a:gd name="T17" fmla="*/ 409 h 481"/>
                    <a:gd name="T18" fmla="*/ 282 w 725"/>
                    <a:gd name="T19" fmla="*/ 393 h 481"/>
                    <a:gd name="T20" fmla="*/ 243 w 725"/>
                    <a:gd name="T21" fmla="*/ 376 h 481"/>
                    <a:gd name="T22" fmla="*/ 205 w 725"/>
                    <a:gd name="T23" fmla="*/ 354 h 481"/>
                    <a:gd name="T24" fmla="*/ 171 w 725"/>
                    <a:gd name="T25" fmla="*/ 326 h 481"/>
                    <a:gd name="T26" fmla="*/ 138 w 725"/>
                    <a:gd name="T27" fmla="*/ 299 h 481"/>
                    <a:gd name="T28" fmla="*/ 105 w 725"/>
                    <a:gd name="T29" fmla="*/ 271 h 481"/>
                    <a:gd name="T30" fmla="*/ 83 w 725"/>
                    <a:gd name="T31" fmla="*/ 238 h 481"/>
                    <a:gd name="T32" fmla="*/ 55 w 725"/>
                    <a:gd name="T33" fmla="*/ 204 h 481"/>
                    <a:gd name="T34" fmla="*/ 39 w 725"/>
                    <a:gd name="T35" fmla="*/ 166 h 481"/>
                    <a:gd name="T36" fmla="*/ 22 w 725"/>
                    <a:gd name="T37" fmla="*/ 133 h 481"/>
                    <a:gd name="T38" fmla="*/ 11 w 725"/>
                    <a:gd name="T39" fmla="*/ 94 h 481"/>
                    <a:gd name="T40" fmla="*/ 0 w 725"/>
                    <a:gd name="T41" fmla="*/ 55 h 481"/>
                    <a:gd name="T42" fmla="*/ 0 w 725"/>
                    <a:gd name="T43" fmla="*/ 16 h 481"/>
                    <a:gd name="T44" fmla="*/ 0 w 725"/>
                    <a:gd name="T45" fmla="*/ 49 h 481"/>
                    <a:gd name="T46" fmla="*/ 0 w 725"/>
                    <a:gd name="T47" fmla="*/ 88 h 481"/>
                    <a:gd name="T48" fmla="*/ 11 w 725"/>
                    <a:gd name="T49" fmla="*/ 127 h 481"/>
                    <a:gd name="T50" fmla="*/ 22 w 725"/>
                    <a:gd name="T51" fmla="*/ 166 h 481"/>
                    <a:gd name="T52" fmla="*/ 39 w 725"/>
                    <a:gd name="T53" fmla="*/ 199 h 481"/>
                    <a:gd name="T54" fmla="*/ 55 w 725"/>
                    <a:gd name="T55" fmla="*/ 238 h 481"/>
                    <a:gd name="T56" fmla="*/ 83 w 725"/>
                    <a:gd name="T57" fmla="*/ 271 h 481"/>
                    <a:gd name="T58" fmla="*/ 105 w 725"/>
                    <a:gd name="T59" fmla="*/ 304 h 481"/>
                    <a:gd name="T60" fmla="*/ 138 w 725"/>
                    <a:gd name="T61" fmla="*/ 332 h 481"/>
                    <a:gd name="T62" fmla="*/ 171 w 725"/>
                    <a:gd name="T63" fmla="*/ 359 h 481"/>
                    <a:gd name="T64" fmla="*/ 205 w 725"/>
                    <a:gd name="T65" fmla="*/ 387 h 481"/>
                    <a:gd name="T66" fmla="*/ 243 w 725"/>
                    <a:gd name="T67" fmla="*/ 409 h 481"/>
                    <a:gd name="T68" fmla="*/ 282 w 725"/>
                    <a:gd name="T69" fmla="*/ 426 h 481"/>
                    <a:gd name="T70" fmla="*/ 326 w 725"/>
                    <a:gd name="T71" fmla="*/ 442 h 481"/>
                    <a:gd name="T72" fmla="*/ 370 w 725"/>
                    <a:gd name="T73" fmla="*/ 459 h 481"/>
                    <a:gd name="T74" fmla="*/ 415 w 725"/>
                    <a:gd name="T75" fmla="*/ 470 h 481"/>
                    <a:gd name="T76" fmla="*/ 465 w 725"/>
                    <a:gd name="T77" fmla="*/ 476 h 481"/>
                    <a:gd name="T78" fmla="*/ 509 w 725"/>
                    <a:gd name="T79" fmla="*/ 481 h 481"/>
                    <a:gd name="T80" fmla="*/ 559 w 725"/>
                    <a:gd name="T81" fmla="*/ 481 h 481"/>
                    <a:gd name="T82" fmla="*/ 603 w 725"/>
                    <a:gd name="T83" fmla="*/ 476 h 481"/>
                    <a:gd name="T84" fmla="*/ 653 w 725"/>
                    <a:gd name="T85" fmla="*/ 470 h 481"/>
                    <a:gd name="T86" fmla="*/ 697 w 725"/>
                    <a:gd name="T87" fmla="*/ 459 h 481"/>
                    <a:gd name="T88" fmla="*/ 725 w 725"/>
                    <a:gd name="T89" fmla="*/ 420 h 48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25"/>
                    <a:gd name="T136" fmla="*/ 0 h 481"/>
                    <a:gd name="T137" fmla="*/ 725 w 725"/>
                    <a:gd name="T138" fmla="*/ 481 h 48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25" h="481">
                      <a:moveTo>
                        <a:pt x="725" y="420"/>
                      </a:moveTo>
                      <a:lnTo>
                        <a:pt x="702" y="426"/>
                      </a:lnTo>
                      <a:lnTo>
                        <a:pt x="697" y="426"/>
                      </a:lnTo>
                      <a:lnTo>
                        <a:pt x="675" y="431"/>
                      </a:lnTo>
                      <a:lnTo>
                        <a:pt x="658" y="437"/>
                      </a:lnTo>
                      <a:lnTo>
                        <a:pt x="653" y="437"/>
                      </a:lnTo>
                      <a:lnTo>
                        <a:pt x="631" y="442"/>
                      </a:lnTo>
                      <a:lnTo>
                        <a:pt x="614" y="442"/>
                      </a:lnTo>
                      <a:lnTo>
                        <a:pt x="603" y="442"/>
                      </a:lnTo>
                      <a:lnTo>
                        <a:pt x="586" y="442"/>
                      </a:lnTo>
                      <a:lnTo>
                        <a:pt x="564" y="448"/>
                      </a:lnTo>
                      <a:lnTo>
                        <a:pt x="559" y="448"/>
                      </a:lnTo>
                      <a:lnTo>
                        <a:pt x="536" y="448"/>
                      </a:lnTo>
                      <a:lnTo>
                        <a:pt x="520" y="448"/>
                      </a:lnTo>
                      <a:lnTo>
                        <a:pt x="509" y="448"/>
                      </a:lnTo>
                      <a:lnTo>
                        <a:pt x="492" y="442"/>
                      </a:lnTo>
                      <a:lnTo>
                        <a:pt x="470" y="442"/>
                      </a:lnTo>
                      <a:lnTo>
                        <a:pt x="465" y="442"/>
                      </a:lnTo>
                      <a:lnTo>
                        <a:pt x="442" y="442"/>
                      </a:lnTo>
                      <a:lnTo>
                        <a:pt x="426" y="437"/>
                      </a:lnTo>
                      <a:lnTo>
                        <a:pt x="415" y="437"/>
                      </a:lnTo>
                      <a:lnTo>
                        <a:pt x="398" y="431"/>
                      </a:lnTo>
                      <a:lnTo>
                        <a:pt x="382" y="426"/>
                      </a:lnTo>
                      <a:lnTo>
                        <a:pt x="370" y="426"/>
                      </a:lnTo>
                      <a:lnTo>
                        <a:pt x="354" y="420"/>
                      </a:lnTo>
                      <a:lnTo>
                        <a:pt x="337" y="415"/>
                      </a:lnTo>
                      <a:lnTo>
                        <a:pt x="326" y="409"/>
                      </a:lnTo>
                      <a:lnTo>
                        <a:pt x="310" y="404"/>
                      </a:lnTo>
                      <a:lnTo>
                        <a:pt x="293" y="398"/>
                      </a:lnTo>
                      <a:lnTo>
                        <a:pt x="282" y="393"/>
                      </a:lnTo>
                      <a:lnTo>
                        <a:pt x="265" y="387"/>
                      </a:lnTo>
                      <a:lnTo>
                        <a:pt x="254" y="382"/>
                      </a:lnTo>
                      <a:lnTo>
                        <a:pt x="243" y="376"/>
                      </a:lnTo>
                      <a:lnTo>
                        <a:pt x="227" y="365"/>
                      </a:lnTo>
                      <a:lnTo>
                        <a:pt x="216" y="359"/>
                      </a:lnTo>
                      <a:lnTo>
                        <a:pt x="205" y="354"/>
                      </a:lnTo>
                      <a:lnTo>
                        <a:pt x="193" y="343"/>
                      </a:lnTo>
                      <a:lnTo>
                        <a:pt x="177" y="332"/>
                      </a:lnTo>
                      <a:lnTo>
                        <a:pt x="171" y="326"/>
                      </a:lnTo>
                      <a:lnTo>
                        <a:pt x="155" y="315"/>
                      </a:lnTo>
                      <a:lnTo>
                        <a:pt x="144" y="304"/>
                      </a:lnTo>
                      <a:lnTo>
                        <a:pt x="138" y="299"/>
                      </a:lnTo>
                      <a:lnTo>
                        <a:pt x="127" y="287"/>
                      </a:lnTo>
                      <a:lnTo>
                        <a:pt x="110" y="276"/>
                      </a:lnTo>
                      <a:lnTo>
                        <a:pt x="105" y="271"/>
                      </a:lnTo>
                      <a:lnTo>
                        <a:pt x="94" y="254"/>
                      </a:lnTo>
                      <a:lnTo>
                        <a:pt x="83" y="243"/>
                      </a:lnTo>
                      <a:lnTo>
                        <a:pt x="83" y="238"/>
                      </a:lnTo>
                      <a:lnTo>
                        <a:pt x="72" y="227"/>
                      </a:lnTo>
                      <a:lnTo>
                        <a:pt x="61" y="210"/>
                      </a:lnTo>
                      <a:lnTo>
                        <a:pt x="55" y="204"/>
                      </a:lnTo>
                      <a:lnTo>
                        <a:pt x="50" y="188"/>
                      </a:lnTo>
                      <a:lnTo>
                        <a:pt x="44" y="177"/>
                      </a:lnTo>
                      <a:lnTo>
                        <a:pt x="39" y="166"/>
                      </a:lnTo>
                      <a:lnTo>
                        <a:pt x="33" y="155"/>
                      </a:lnTo>
                      <a:lnTo>
                        <a:pt x="27" y="138"/>
                      </a:lnTo>
                      <a:lnTo>
                        <a:pt x="22" y="133"/>
                      </a:lnTo>
                      <a:lnTo>
                        <a:pt x="16" y="116"/>
                      </a:lnTo>
                      <a:lnTo>
                        <a:pt x="11" y="99"/>
                      </a:lnTo>
                      <a:lnTo>
                        <a:pt x="11" y="94"/>
                      </a:lnTo>
                      <a:lnTo>
                        <a:pt x="5" y="77"/>
                      </a:lnTo>
                      <a:lnTo>
                        <a:pt x="5" y="61"/>
                      </a:lnTo>
                      <a:lnTo>
                        <a:pt x="0" y="55"/>
                      </a:lnTo>
                      <a:lnTo>
                        <a:pt x="0" y="38"/>
                      </a:lnTo>
                      <a:lnTo>
                        <a:pt x="0" y="22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0" y="88"/>
                      </a:lnTo>
                      <a:lnTo>
                        <a:pt x="5" y="94"/>
                      </a:lnTo>
                      <a:lnTo>
                        <a:pt x="5" y="110"/>
                      </a:lnTo>
                      <a:lnTo>
                        <a:pt x="11" y="127"/>
                      </a:lnTo>
                      <a:lnTo>
                        <a:pt x="11" y="133"/>
                      </a:lnTo>
                      <a:lnTo>
                        <a:pt x="16" y="149"/>
                      </a:lnTo>
                      <a:lnTo>
                        <a:pt x="22" y="166"/>
                      </a:lnTo>
                      <a:lnTo>
                        <a:pt x="27" y="171"/>
                      </a:lnTo>
                      <a:lnTo>
                        <a:pt x="33" y="188"/>
                      </a:lnTo>
                      <a:lnTo>
                        <a:pt x="39" y="199"/>
                      </a:lnTo>
                      <a:lnTo>
                        <a:pt x="44" y="210"/>
                      </a:lnTo>
                      <a:lnTo>
                        <a:pt x="50" y="221"/>
                      </a:lnTo>
                      <a:lnTo>
                        <a:pt x="55" y="238"/>
                      </a:lnTo>
                      <a:lnTo>
                        <a:pt x="61" y="243"/>
                      </a:lnTo>
                      <a:lnTo>
                        <a:pt x="72" y="260"/>
                      </a:lnTo>
                      <a:lnTo>
                        <a:pt x="83" y="271"/>
                      </a:lnTo>
                      <a:lnTo>
                        <a:pt x="83" y="276"/>
                      </a:lnTo>
                      <a:lnTo>
                        <a:pt x="94" y="287"/>
                      </a:lnTo>
                      <a:lnTo>
                        <a:pt x="105" y="304"/>
                      </a:lnTo>
                      <a:lnTo>
                        <a:pt x="110" y="310"/>
                      </a:lnTo>
                      <a:lnTo>
                        <a:pt x="127" y="321"/>
                      </a:lnTo>
                      <a:lnTo>
                        <a:pt x="138" y="332"/>
                      </a:lnTo>
                      <a:lnTo>
                        <a:pt x="144" y="337"/>
                      </a:lnTo>
                      <a:lnTo>
                        <a:pt x="155" y="348"/>
                      </a:lnTo>
                      <a:lnTo>
                        <a:pt x="171" y="359"/>
                      </a:lnTo>
                      <a:lnTo>
                        <a:pt x="177" y="365"/>
                      </a:lnTo>
                      <a:lnTo>
                        <a:pt x="193" y="376"/>
                      </a:lnTo>
                      <a:lnTo>
                        <a:pt x="205" y="387"/>
                      </a:lnTo>
                      <a:lnTo>
                        <a:pt x="216" y="393"/>
                      </a:lnTo>
                      <a:lnTo>
                        <a:pt x="227" y="398"/>
                      </a:lnTo>
                      <a:lnTo>
                        <a:pt x="243" y="409"/>
                      </a:lnTo>
                      <a:lnTo>
                        <a:pt x="254" y="415"/>
                      </a:lnTo>
                      <a:lnTo>
                        <a:pt x="265" y="420"/>
                      </a:lnTo>
                      <a:lnTo>
                        <a:pt x="282" y="426"/>
                      </a:lnTo>
                      <a:lnTo>
                        <a:pt x="293" y="431"/>
                      </a:lnTo>
                      <a:lnTo>
                        <a:pt x="310" y="437"/>
                      </a:lnTo>
                      <a:lnTo>
                        <a:pt x="326" y="442"/>
                      </a:lnTo>
                      <a:lnTo>
                        <a:pt x="337" y="448"/>
                      </a:lnTo>
                      <a:lnTo>
                        <a:pt x="354" y="454"/>
                      </a:lnTo>
                      <a:lnTo>
                        <a:pt x="370" y="459"/>
                      </a:lnTo>
                      <a:lnTo>
                        <a:pt x="382" y="459"/>
                      </a:lnTo>
                      <a:lnTo>
                        <a:pt x="398" y="465"/>
                      </a:lnTo>
                      <a:lnTo>
                        <a:pt x="415" y="470"/>
                      </a:lnTo>
                      <a:lnTo>
                        <a:pt x="426" y="470"/>
                      </a:lnTo>
                      <a:lnTo>
                        <a:pt x="442" y="476"/>
                      </a:lnTo>
                      <a:lnTo>
                        <a:pt x="465" y="476"/>
                      </a:lnTo>
                      <a:lnTo>
                        <a:pt x="470" y="476"/>
                      </a:lnTo>
                      <a:lnTo>
                        <a:pt x="492" y="476"/>
                      </a:lnTo>
                      <a:lnTo>
                        <a:pt x="509" y="481"/>
                      </a:lnTo>
                      <a:lnTo>
                        <a:pt x="520" y="481"/>
                      </a:lnTo>
                      <a:lnTo>
                        <a:pt x="536" y="481"/>
                      </a:lnTo>
                      <a:lnTo>
                        <a:pt x="559" y="481"/>
                      </a:lnTo>
                      <a:lnTo>
                        <a:pt x="564" y="481"/>
                      </a:lnTo>
                      <a:lnTo>
                        <a:pt x="586" y="476"/>
                      </a:lnTo>
                      <a:lnTo>
                        <a:pt x="603" y="476"/>
                      </a:lnTo>
                      <a:lnTo>
                        <a:pt x="614" y="476"/>
                      </a:lnTo>
                      <a:lnTo>
                        <a:pt x="631" y="476"/>
                      </a:lnTo>
                      <a:lnTo>
                        <a:pt x="653" y="470"/>
                      </a:lnTo>
                      <a:lnTo>
                        <a:pt x="658" y="470"/>
                      </a:lnTo>
                      <a:lnTo>
                        <a:pt x="675" y="465"/>
                      </a:lnTo>
                      <a:lnTo>
                        <a:pt x="697" y="459"/>
                      </a:lnTo>
                      <a:lnTo>
                        <a:pt x="702" y="459"/>
                      </a:lnTo>
                      <a:lnTo>
                        <a:pt x="725" y="454"/>
                      </a:lnTo>
                      <a:lnTo>
                        <a:pt x="725" y="42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9" name="Freeform 18"/>
                <p:cNvSpPr>
                  <a:spLocks/>
                </p:cNvSpPr>
                <p:nvPr/>
              </p:nvSpPr>
              <p:spPr bwMode="auto">
                <a:xfrm>
                  <a:off x="3718" y="2886"/>
                  <a:ext cx="1029" cy="891"/>
                </a:xfrm>
                <a:custGeom>
                  <a:avLst/>
                  <a:gdLst>
                    <a:gd name="T0" fmla="*/ 697 w 1029"/>
                    <a:gd name="T1" fmla="*/ 869 h 891"/>
                    <a:gd name="T2" fmla="*/ 653 w 1029"/>
                    <a:gd name="T3" fmla="*/ 880 h 891"/>
                    <a:gd name="T4" fmla="*/ 603 w 1029"/>
                    <a:gd name="T5" fmla="*/ 885 h 891"/>
                    <a:gd name="T6" fmla="*/ 559 w 1029"/>
                    <a:gd name="T7" fmla="*/ 891 h 891"/>
                    <a:gd name="T8" fmla="*/ 509 w 1029"/>
                    <a:gd name="T9" fmla="*/ 891 h 891"/>
                    <a:gd name="T10" fmla="*/ 465 w 1029"/>
                    <a:gd name="T11" fmla="*/ 885 h 891"/>
                    <a:gd name="T12" fmla="*/ 415 w 1029"/>
                    <a:gd name="T13" fmla="*/ 880 h 891"/>
                    <a:gd name="T14" fmla="*/ 370 w 1029"/>
                    <a:gd name="T15" fmla="*/ 869 h 891"/>
                    <a:gd name="T16" fmla="*/ 326 w 1029"/>
                    <a:gd name="T17" fmla="*/ 852 h 891"/>
                    <a:gd name="T18" fmla="*/ 282 w 1029"/>
                    <a:gd name="T19" fmla="*/ 836 h 891"/>
                    <a:gd name="T20" fmla="*/ 243 w 1029"/>
                    <a:gd name="T21" fmla="*/ 819 h 891"/>
                    <a:gd name="T22" fmla="*/ 205 w 1029"/>
                    <a:gd name="T23" fmla="*/ 797 h 891"/>
                    <a:gd name="T24" fmla="*/ 171 w 1029"/>
                    <a:gd name="T25" fmla="*/ 769 h 891"/>
                    <a:gd name="T26" fmla="*/ 138 w 1029"/>
                    <a:gd name="T27" fmla="*/ 742 h 891"/>
                    <a:gd name="T28" fmla="*/ 105 w 1029"/>
                    <a:gd name="T29" fmla="*/ 714 h 891"/>
                    <a:gd name="T30" fmla="*/ 83 w 1029"/>
                    <a:gd name="T31" fmla="*/ 681 h 891"/>
                    <a:gd name="T32" fmla="*/ 55 w 1029"/>
                    <a:gd name="T33" fmla="*/ 647 h 891"/>
                    <a:gd name="T34" fmla="*/ 39 w 1029"/>
                    <a:gd name="T35" fmla="*/ 609 h 891"/>
                    <a:gd name="T36" fmla="*/ 22 w 1029"/>
                    <a:gd name="T37" fmla="*/ 576 h 891"/>
                    <a:gd name="T38" fmla="*/ 11 w 1029"/>
                    <a:gd name="T39" fmla="*/ 537 h 891"/>
                    <a:gd name="T40" fmla="*/ 0 w 1029"/>
                    <a:gd name="T41" fmla="*/ 498 h 891"/>
                    <a:gd name="T42" fmla="*/ 0 w 1029"/>
                    <a:gd name="T43" fmla="*/ 459 h 891"/>
                    <a:gd name="T44" fmla="*/ 0 w 1029"/>
                    <a:gd name="T45" fmla="*/ 421 h 891"/>
                    <a:gd name="T46" fmla="*/ 5 w 1029"/>
                    <a:gd name="T47" fmla="*/ 382 h 891"/>
                    <a:gd name="T48" fmla="*/ 11 w 1029"/>
                    <a:gd name="T49" fmla="*/ 343 h 891"/>
                    <a:gd name="T50" fmla="*/ 27 w 1029"/>
                    <a:gd name="T51" fmla="*/ 304 h 891"/>
                    <a:gd name="T52" fmla="*/ 44 w 1029"/>
                    <a:gd name="T53" fmla="*/ 271 h 891"/>
                    <a:gd name="T54" fmla="*/ 61 w 1029"/>
                    <a:gd name="T55" fmla="*/ 232 h 891"/>
                    <a:gd name="T56" fmla="*/ 83 w 1029"/>
                    <a:gd name="T57" fmla="*/ 199 h 891"/>
                    <a:gd name="T58" fmla="*/ 110 w 1029"/>
                    <a:gd name="T59" fmla="*/ 171 h 891"/>
                    <a:gd name="T60" fmla="*/ 144 w 1029"/>
                    <a:gd name="T61" fmla="*/ 138 h 891"/>
                    <a:gd name="T62" fmla="*/ 177 w 1029"/>
                    <a:gd name="T63" fmla="*/ 111 h 891"/>
                    <a:gd name="T64" fmla="*/ 216 w 1029"/>
                    <a:gd name="T65" fmla="*/ 88 h 891"/>
                    <a:gd name="T66" fmla="*/ 254 w 1029"/>
                    <a:gd name="T67" fmla="*/ 66 h 891"/>
                    <a:gd name="T68" fmla="*/ 293 w 1029"/>
                    <a:gd name="T69" fmla="*/ 50 h 891"/>
                    <a:gd name="T70" fmla="*/ 337 w 1029"/>
                    <a:gd name="T71" fmla="*/ 33 h 891"/>
                    <a:gd name="T72" fmla="*/ 382 w 1029"/>
                    <a:gd name="T73" fmla="*/ 17 h 891"/>
                    <a:gd name="T74" fmla="*/ 426 w 1029"/>
                    <a:gd name="T75" fmla="*/ 11 h 891"/>
                    <a:gd name="T76" fmla="*/ 470 w 1029"/>
                    <a:gd name="T77" fmla="*/ 0 h 891"/>
                    <a:gd name="T78" fmla="*/ 520 w 1029"/>
                    <a:gd name="T79" fmla="*/ 0 h 891"/>
                    <a:gd name="T80" fmla="*/ 564 w 1029"/>
                    <a:gd name="T81" fmla="*/ 0 h 891"/>
                    <a:gd name="T82" fmla="*/ 614 w 1029"/>
                    <a:gd name="T83" fmla="*/ 5 h 891"/>
                    <a:gd name="T84" fmla="*/ 658 w 1029"/>
                    <a:gd name="T85" fmla="*/ 11 h 891"/>
                    <a:gd name="T86" fmla="*/ 702 w 1029"/>
                    <a:gd name="T87" fmla="*/ 22 h 891"/>
                    <a:gd name="T88" fmla="*/ 747 w 1029"/>
                    <a:gd name="T89" fmla="*/ 33 h 891"/>
                    <a:gd name="T90" fmla="*/ 791 w 1029"/>
                    <a:gd name="T91" fmla="*/ 50 h 891"/>
                    <a:gd name="T92" fmla="*/ 830 w 1029"/>
                    <a:gd name="T93" fmla="*/ 72 h 891"/>
                    <a:gd name="T94" fmla="*/ 868 w 1029"/>
                    <a:gd name="T95" fmla="*/ 94 h 891"/>
                    <a:gd name="T96" fmla="*/ 907 w 1029"/>
                    <a:gd name="T97" fmla="*/ 116 h 891"/>
                    <a:gd name="T98" fmla="*/ 940 w 1029"/>
                    <a:gd name="T99" fmla="*/ 144 h 891"/>
                    <a:gd name="T100" fmla="*/ 968 w 1029"/>
                    <a:gd name="T101" fmla="*/ 177 h 891"/>
                    <a:gd name="T102" fmla="*/ 996 w 1029"/>
                    <a:gd name="T103" fmla="*/ 210 h 891"/>
                    <a:gd name="T104" fmla="*/ 1018 w 1029"/>
                    <a:gd name="T105" fmla="*/ 243 h 891"/>
                    <a:gd name="T106" fmla="*/ 725 w 1029"/>
                    <a:gd name="T107" fmla="*/ 863 h 8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29"/>
                    <a:gd name="T163" fmla="*/ 0 h 891"/>
                    <a:gd name="T164" fmla="*/ 1029 w 1029"/>
                    <a:gd name="T165" fmla="*/ 891 h 8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29" h="891">
                      <a:moveTo>
                        <a:pt x="725" y="863"/>
                      </a:moveTo>
                      <a:lnTo>
                        <a:pt x="702" y="869"/>
                      </a:lnTo>
                      <a:lnTo>
                        <a:pt x="697" y="869"/>
                      </a:lnTo>
                      <a:lnTo>
                        <a:pt x="675" y="874"/>
                      </a:lnTo>
                      <a:lnTo>
                        <a:pt x="658" y="880"/>
                      </a:lnTo>
                      <a:lnTo>
                        <a:pt x="653" y="880"/>
                      </a:lnTo>
                      <a:lnTo>
                        <a:pt x="631" y="885"/>
                      </a:lnTo>
                      <a:lnTo>
                        <a:pt x="614" y="885"/>
                      </a:lnTo>
                      <a:lnTo>
                        <a:pt x="603" y="885"/>
                      </a:lnTo>
                      <a:lnTo>
                        <a:pt x="586" y="885"/>
                      </a:lnTo>
                      <a:lnTo>
                        <a:pt x="564" y="891"/>
                      </a:lnTo>
                      <a:lnTo>
                        <a:pt x="559" y="891"/>
                      </a:lnTo>
                      <a:lnTo>
                        <a:pt x="536" y="891"/>
                      </a:lnTo>
                      <a:lnTo>
                        <a:pt x="520" y="891"/>
                      </a:lnTo>
                      <a:lnTo>
                        <a:pt x="509" y="891"/>
                      </a:lnTo>
                      <a:lnTo>
                        <a:pt x="492" y="885"/>
                      </a:lnTo>
                      <a:lnTo>
                        <a:pt x="470" y="885"/>
                      </a:lnTo>
                      <a:lnTo>
                        <a:pt x="465" y="885"/>
                      </a:lnTo>
                      <a:lnTo>
                        <a:pt x="442" y="885"/>
                      </a:lnTo>
                      <a:lnTo>
                        <a:pt x="426" y="880"/>
                      </a:lnTo>
                      <a:lnTo>
                        <a:pt x="415" y="880"/>
                      </a:lnTo>
                      <a:lnTo>
                        <a:pt x="398" y="874"/>
                      </a:lnTo>
                      <a:lnTo>
                        <a:pt x="382" y="869"/>
                      </a:lnTo>
                      <a:lnTo>
                        <a:pt x="370" y="869"/>
                      </a:lnTo>
                      <a:lnTo>
                        <a:pt x="354" y="863"/>
                      </a:lnTo>
                      <a:lnTo>
                        <a:pt x="337" y="858"/>
                      </a:lnTo>
                      <a:lnTo>
                        <a:pt x="326" y="852"/>
                      </a:lnTo>
                      <a:lnTo>
                        <a:pt x="310" y="847"/>
                      </a:lnTo>
                      <a:lnTo>
                        <a:pt x="293" y="841"/>
                      </a:lnTo>
                      <a:lnTo>
                        <a:pt x="282" y="836"/>
                      </a:lnTo>
                      <a:lnTo>
                        <a:pt x="265" y="830"/>
                      </a:lnTo>
                      <a:lnTo>
                        <a:pt x="254" y="825"/>
                      </a:lnTo>
                      <a:lnTo>
                        <a:pt x="243" y="819"/>
                      </a:lnTo>
                      <a:lnTo>
                        <a:pt x="227" y="808"/>
                      </a:lnTo>
                      <a:lnTo>
                        <a:pt x="216" y="802"/>
                      </a:lnTo>
                      <a:lnTo>
                        <a:pt x="205" y="797"/>
                      </a:lnTo>
                      <a:lnTo>
                        <a:pt x="193" y="786"/>
                      </a:lnTo>
                      <a:lnTo>
                        <a:pt x="177" y="775"/>
                      </a:lnTo>
                      <a:lnTo>
                        <a:pt x="171" y="769"/>
                      </a:lnTo>
                      <a:lnTo>
                        <a:pt x="155" y="758"/>
                      </a:lnTo>
                      <a:lnTo>
                        <a:pt x="144" y="747"/>
                      </a:lnTo>
                      <a:lnTo>
                        <a:pt x="138" y="742"/>
                      </a:lnTo>
                      <a:lnTo>
                        <a:pt x="127" y="730"/>
                      </a:lnTo>
                      <a:lnTo>
                        <a:pt x="110" y="719"/>
                      </a:lnTo>
                      <a:lnTo>
                        <a:pt x="105" y="714"/>
                      </a:lnTo>
                      <a:lnTo>
                        <a:pt x="94" y="697"/>
                      </a:lnTo>
                      <a:lnTo>
                        <a:pt x="83" y="686"/>
                      </a:lnTo>
                      <a:lnTo>
                        <a:pt x="83" y="681"/>
                      </a:lnTo>
                      <a:lnTo>
                        <a:pt x="72" y="670"/>
                      </a:lnTo>
                      <a:lnTo>
                        <a:pt x="61" y="653"/>
                      </a:lnTo>
                      <a:lnTo>
                        <a:pt x="55" y="647"/>
                      </a:lnTo>
                      <a:lnTo>
                        <a:pt x="50" y="631"/>
                      </a:lnTo>
                      <a:lnTo>
                        <a:pt x="44" y="620"/>
                      </a:lnTo>
                      <a:lnTo>
                        <a:pt x="39" y="609"/>
                      </a:lnTo>
                      <a:lnTo>
                        <a:pt x="33" y="598"/>
                      </a:lnTo>
                      <a:lnTo>
                        <a:pt x="27" y="581"/>
                      </a:lnTo>
                      <a:lnTo>
                        <a:pt x="22" y="576"/>
                      </a:lnTo>
                      <a:lnTo>
                        <a:pt x="16" y="559"/>
                      </a:lnTo>
                      <a:lnTo>
                        <a:pt x="11" y="542"/>
                      </a:lnTo>
                      <a:lnTo>
                        <a:pt x="11" y="537"/>
                      </a:lnTo>
                      <a:lnTo>
                        <a:pt x="5" y="520"/>
                      </a:lnTo>
                      <a:lnTo>
                        <a:pt x="5" y="504"/>
                      </a:lnTo>
                      <a:lnTo>
                        <a:pt x="0" y="498"/>
                      </a:lnTo>
                      <a:lnTo>
                        <a:pt x="0" y="481"/>
                      </a:lnTo>
                      <a:lnTo>
                        <a:pt x="0" y="465"/>
                      </a:lnTo>
                      <a:lnTo>
                        <a:pt x="0" y="459"/>
                      </a:lnTo>
                      <a:lnTo>
                        <a:pt x="0" y="443"/>
                      </a:lnTo>
                      <a:lnTo>
                        <a:pt x="0" y="426"/>
                      </a:lnTo>
                      <a:lnTo>
                        <a:pt x="0" y="421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5" y="382"/>
                      </a:lnTo>
                      <a:lnTo>
                        <a:pt x="5" y="365"/>
                      </a:lnTo>
                      <a:lnTo>
                        <a:pt x="11" y="354"/>
                      </a:lnTo>
                      <a:lnTo>
                        <a:pt x="11" y="343"/>
                      </a:lnTo>
                      <a:lnTo>
                        <a:pt x="16" y="326"/>
                      </a:lnTo>
                      <a:lnTo>
                        <a:pt x="22" y="315"/>
                      </a:lnTo>
                      <a:lnTo>
                        <a:pt x="27" y="304"/>
                      </a:lnTo>
                      <a:lnTo>
                        <a:pt x="33" y="293"/>
                      </a:lnTo>
                      <a:lnTo>
                        <a:pt x="39" y="277"/>
                      </a:lnTo>
                      <a:lnTo>
                        <a:pt x="44" y="271"/>
                      </a:lnTo>
                      <a:lnTo>
                        <a:pt x="50" y="254"/>
                      </a:lnTo>
                      <a:lnTo>
                        <a:pt x="55" y="243"/>
                      </a:lnTo>
                      <a:lnTo>
                        <a:pt x="61" y="232"/>
                      </a:lnTo>
                      <a:lnTo>
                        <a:pt x="72" y="221"/>
                      </a:lnTo>
                      <a:lnTo>
                        <a:pt x="83" y="210"/>
                      </a:lnTo>
                      <a:lnTo>
                        <a:pt x="83" y="199"/>
                      </a:lnTo>
                      <a:lnTo>
                        <a:pt x="94" y="188"/>
                      </a:lnTo>
                      <a:lnTo>
                        <a:pt x="105" y="177"/>
                      </a:lnTo>
                      <a:lnTo>
                        <a:pt x="110" y="171"/>
                      </a:lnTo>
                      <a:lnTo>
                        <a:pt x="127" y="160"/>
                      </a:lnTo>
                      <a:lnTo>
                        <a:pt x="138" y="144"/>
                      </a:lnTo>
                      <a:lnTo>
                        <a:pt x="144" y="138"/>
                      </a:lnTo>
                      <a:lnTo>
                        <a:pt x="155" y="127"/>
                      </a:lnTo>
                      <a:lnTo>
                        <a:pt x="171" y="116"/>
                      </a:lnTo>
                      <a:lnTo>
                        <a:pt x="177" y="111"/>
                      </a:lnTo>
                      <a:lnTo>
                        <a:pt x="193" y="105"/>
                      </a:lnTo>
                      <a:lnTo>
                        <a:pt x="205" y="94"/>
                      </a:lnTo>
                      <a:lnTo>
                        <a:pt x="216" y="88"/>
                      </a:lnTo>
                      <a:lnTo>
                        <a:pt x="227" y="77"/>
                      </a:lnTo>
                      <a:lnTo>
                        <a:pt x="243" y="72"/>
                      </a:lnTo>
                      <a:lnTo>
                        <a:pt x="254" y="66"/>
                      </a:lnTo>
                      <a:lnTo>
                        <a:pt x="265" y="61"/>
                      </a:lnTo>
                      <a:lnTo>
                        <a:pt x="282" y="50"/>
                      </a:lnTo>
                      <a:lnTo>
                        <a:pt x="293" y="50"/>
                      </a:lnTo>
                      <a:lnTo>
                        <a:pt x="310" y="39"/>
                      </a:lnTo>
                      <a:lnTo>
                        <a:pt x="326" y="33"/>
                      </a:lnTo>
                      <a:lnTo>
                        <a:pt x="337" y="33"/>
                      </a:lnTo>
                      <a:lnTo>
                        <a:pt x="354" y="28"/>
                      </a:lnTo>
                      <a:lnTo>
                        <a:pt x="370" y="22"/>
                      </a:lnTo>
                      <a:lnTo>
                        <a:pt x="382" y="17"/>
                      </a:lnTo>
                      <a:lnTo>
                        <a:pt x="398" y="11"/>
                      </a:lnTo>
                      <a:lnTo>
                        <a:pt x="415" y="11"/>
                      </a:lnTo>
                      <a:lnTo>
                        <a:pt x="426" y="11"/>
                      </a:lnTo>
                      <a:lnTo>
                        <a:pt x="442" y="5"/>
                      </a:lnTo>
                      <a:lnTo>
                        <a:pt x="465" y="5"/>
                      </a:lnTo>
                      <a:lnTo>
                        <a:pt x="470" y="0"/>
                      </a:lnTo>
                      <a:lnTo>
                        <a:pt x="492" y="0"/>
                      </a:lnTo>
                      <a:lnTo>
                        <a:pt x="509" y="0"/>
                      </a:lnTo>
                      <a:lnTo>
                        <a:pt x="520" y="0"/>
                      </a:lnTo>
                      <a:lnTo>
                        <a:pt x="536" y="0"/>
                      </a:lnTo>
                      <a:lnTo>
                        <a:pt x="559" y="0"/>
                      </a:lnTo>
                      <a:lnTo>
                        <a:pt x="564" y="0"/>
                      </a:lnTo>
                      <a:lnTo>
                        <a:pt x="586" y="0"/>
                      </a:lnTo>
                      <a:lnTo>
                        <a:pt x="603" y="0"/>
                      </a:lnTo>
                      <a:lnTo>
                        <a:pt x="614" y="5"/>
                      </a:lnTo>
                      <a:lnTo>
                        <a:pt x="631" y="5"/>
                      </a:lnTo>
                      <a:lnTo>
                        <a:pt x="653" y="11"/>
                      </a:lnTo>
                      <a:lnTo>
                        <a:pt x="658" y="11"/>
                      </a:lnTo>
                      <a:lnTo>
                        <a:pt x="675" y="11"/>
                      </a:lnTo>
                      <a:lnTo>
                        <a:pt x="697" y="17"/>
                      </a:lnTo>
                      <a:lnTo>
                        <a:pt x="702" y="22"/>
                      </a:lnTo>
                      <a:lnTo>
                        <a:pt x="725" y="28"/>
                      </a:lnTo>
                      <a:lnTo>
                        <a:pt x="741" y="33"/>
                      </a:lnTo>
                      <a:lnTo>
                        <a:pt x="747" y="33"/>
                      </a:lnTo>
                      <a:lnTo>
                        <a:pt x="763" y="39"/>
                      </a:lnTo>
                      <a:lnTo>
                        <a:pt x="785" y="50"/>
                      </a:lnTo>
                      <a:lnTo>
                        <a:pt x="791" y="50"/>
                      </a:lnTo>
                      <a:lnTo>
                        <a:pt x="808" y="61"/>
                      </a:lnTo>
                      <a:lnTo>
                        <a:pt x="824" y="66"/>
                      </a:lnTo>
                      <a:lnTo>
                        <a:pt x="830" y="72"/>
                      </a:lnTo>
                      <a:lnTo>
                        <a:pt x="846" y="77"/>
                      </a:lnTo>
                      <a:lnTo>
                        <a:pt x="863" y="88"/>
                      </a:lnTo>
                      <a:lnTo>
                        <a:pt x="868" y="94"/>
                      </a:lnTo>
                      <a:lnTo>
                        <a:pt x="885" y="105"/>
                      </a:lnTo>
                      <a:lnTo>
                        <a:pt x="896" y="111"/>
                      </a:lnTo>
                      <a:lnTo>
                        <a:pt x="907" y="116"/>
                      </a:lnTo>
                      <a:lnTo>
                        <a:pt x="918" y="127"/>
                      </a:lnTo>
                      <a:lnTo>
                        <a:pt x="935" y="138"/>
                      </a:lnTo>
                      <a:lnTo>
                        <a:pt x="940" y="144"/>
                      </a:lnTo>
                      <a:lnTo>
                        <a:pt x="951" y="160"/>
                      </a:lnTo>
                      <a:lnTo>
                        <a:pt x="962" y="171"/>
                      </a:lnTo>
                      <a:lnTo>
                        <a:pt x="968" y="177"/>
                      </a:lnTo>
                      <a:lnTo>
                        <a:pt x="979" y="188"/>
                      </a:lnTo>
                      <a:lnTo>
                        <a:pt x="990" y="199"/>
                      </a:lnTo>
                      <a:lnTo>
                        <a:pt x="996" y="210"/>
                      </a:lnTo>
                      <a:lnTo>
                        <a:pt x="1007" y="221"/>
                      </a:lnTo>
                      <a:lnTo>
                        <a:pt x="1012" y="232"/>
                      </a:lnTo>
                      <a:lnTo>
                        <a:pt x="1018" y="243"/>
                      </a:lnTo>
                      <a:lnTo>
                        <a:pt x="1029" y="254"/>
                      </a:lnTo>
                      <a:lnTo>
                        <a:pt x="536" y="443"/>
                      </a:lnTo>
                      <a:lnTo>
                        <a:pt x="725" y="86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5027" name="Text Box 19"/>
              <p:cNvSpPr txBox="1">
                <a:spLocks noChangeArrowheads="1"/>
              </p:cNvSpPr>
              <p:nvPr/>
            </p:nvSpPr>
            <p:spPr bwMode="auto">
              <a:xfrm>
                <a:off x="3797" y="2932"/>
                <a:ext cx="737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Recovery Act </a:t>
                </a:r>
              </a:p>
              <a:p>
                <a:pPr algn="r">
                  <a:defRPr/>
                </a:pPr>
                <a:r>
                  <a:rPr 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(Stimulus Bill)</a:t>
                </a:r>
              </a:p>
            </p:txBody>
          </p:sp>
          <p:sp>
            <p:nvSpPr>
              <p:cNvPr id="555028" name="Text Box 20"/>
              <p:cNvSpPr txBox="1">
                <a:spLocks noChangeArrowheads="1"/>
              </p:cNvSpPr>
              <p:nvPr/>
            </p:nvSpPr>
            <p:spPr bwMode="auto">
              <a:xfrm>
                <a:off x="3748" y="3248"/>
                <a:ext cx="43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$277M</a:t>
                </a:r>
              </a:p>
            </p:txBody>
          </p:sp>
          <p:sp>
            <p:nvSpPr>
              <p:cNvPr id="555029" name="Text Box 21"/>
              <p:cNvSpPr txBox="1">
                <a:spLocks noChangeArrowheads="1"/>
              </p:cNvSpPr>
              <p:nvPr/>
            </p:nvSpPr>
            <p:spPr bwMode="auto">
              <a:xfrm>
                <a:off x="4317" y="3271"/>
                <a:ext cx="43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$100M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2296" name="Text Box 22"/>
          <p:cNvSpPr txBox="1">
            <a:spLocks noChangeArrowheads="1"/>
          </p:cNvSpPr>
          <p:nvPr/>
        </p:nvSpPr>
        <p:spPr bwMode="auto">
          <a:xfrm>
            <a:off x="5397500" y="5754688"/>
            <a:ext cx="3257550" cy="385762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FF0000"/>
                </a:solidFill>
                <a:latin typeface="Arial Narrow" pitchFamily="34" charset="0"/>
              </a:rPr>
              <a:t>Total EFRCs = $777M over 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1143001"/>
          </a:xfrm>
        </p:spPr>
        <p:txBody>
          <a:bodyPr/>
          <a:lstStyle/>
          <a:p>
            <a:pPr eaLnBrk="1" hangingPunct="1"/>
            <a:r>
              <a:rPr lang="en-US" smtClean="0"/>
              <a:t>SC/BES Energy Frontier Research Centers</a:t>
            </a:r>
            <a:br>
              <a:rPr lang="en-US" smtClean="0"/>
            </a:br>
            <a:r>
              <a:rPr lang="en-US" sz="1600" i="1" smtClean="0"/>
              <a:t>46 EFRCs were launched in late FY 2009 using FY 2009 Appropriations and Recovery Act Funds</a:t>
            </a:r>
            <a:endParaRPr lang="en-US" sz="2000" i="1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B3453-5CD7-4032-A95E-351A11109D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Office of Science FY 2011 Budget</a:t>
            </a:r>
          </a:p>
        </p:txBody>
      </p:sp>
      <p:sp>
        <p:nvSpPr>
          <p:cNvPr id="13317" name="Slide Number Placeholder 1"/>
          <p:cNvSpPr txBox="1">
            <a:spLocks/>
          </p:cNvSpPr>
          <p:nvPr/>
        </p:nvSpPr>
        <p:spPr bwMode="auto">
          <a:xfrm>
            <a:off x="8766175" y="6542088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43B090-5CDA-4F72-937B-ADE00077A8AE}" type="slidenum">
              <a:rPr lang="en-US" sz="1200">
                <a:solidFill>
                  <a:srgbClr val="106636"/>
                </a:solidFill>
                <a:cs typeface="Arial" pitchFamily="34" charset="0"/>
              </a:rPr>
              <a:pPr algn="r"/>
              <a:t>14</a:t>
            </a:fld>
            <a:endParaRPr lang="en-US" sz="1200">
              <a:solidFill>
                <a:srgbClr val="106636"/>
              </a:solidFill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73113"/>
            <a:ext cx="9144000" cy="6097587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9" name="Text Box 214"/>
          <p:cNvSpPr txBox="1">
            <a:spLocks noChangeArrowheads="1"/>
          </p:cNvSpPr>
          <p:nvPr/>
        </p:nvSpPr>
        <p:spPr bwMode="auto">
          <a:xfrm>
            <a:off x="-76200" y="877888"/>
            <a:ext cx="922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Arial Narrow" pitchFamily="34" charset="0"/>
              </a:rPr>
              <a:t>46 centers awarded, representing 103 participating institutions in 36 states plus D.C</a:t>
            </a:r>
          </a:p>
        </p:txBody>
      </p:sp>
      <p:sp>
        <p:nvSpPr>
          <p:cNvPr id="13320" name="AutoShape 219"/>
          <p:cNvSpPr>
            <a:spLocks noChangeArrowheads="1"/>
          </p:cNvSpPr>
          <p:nvPr/>
        </p:nvSpPr>
        <p:spPr bwMode="auto">
          <a:xfrm>
            <a:off x="733425" y="176053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1" name="Group 220"/>
          <p:cNvGrpSpPr>
            <a:grpSpLocks/>
          </p:cNvGrpSpPr>
          <p:nvPr/>
        </p:nvGrpSpPr>
        <p:grpSpPr bwMode="auto">
          <a:xfrm>
            <a:off x="7023100" y="4464050"/>
            <a:ext cx="1882775" cy="2316163"/>
            <a:chOff x="4320" y="2765"/>
            <a:chExt cx="1186" cy="1459"/>
          </a:xfrm>
        </p:grpSpPr>
        <p:grpSp>
          <p:nvGrpSpPr>
            <p:cNvPr id="13560" name="Group 221"/>
            <p:cNvGrpSpPr>
              <a:grpSpLocks/>
            </p:cNvGrpSpPr>
            <p:nvPr/>
          </p:nvGrpSpPr>
          <p:grpSpPr bwMode="auto">
            <a:xfrm>
              <a:off x="4327" y="2765"/>
              <a:ext cx="1191" cy="1242"/>
              <a:chOff x="4327" y="2765"/>
              <a:chExt cx="1191" cy="1242"/>
            </a:xfrm>
          </p:grpSpPr>
          <p:grpSp>
            <p:nvGrpSpPr>
              <p:cNvPr id="13562" name="Group 222"/>
              <p:cNvGrpSpPr>
                <a:grpSpLocks/>
              </p:cNvGrpSpPr>
              <p:nvPr/>
            </p:nvGrpSpPr>
            <p:grpSpPr bwMode="auto">
              <a:xfrm>
                <a:off x="4343" y="2980"/>
                <a:ext cx="1175" cy="1027"/>
                <a:chOff x="1818" y="1317"/>
                <a:chExt cx="2118" cy="1686"/>
              </a:xfrm>
            </p:grpSpPr>
            <p:sp>
              <p:nvSpPr>
                <p:cNvPr id="13568" name="Freeform 223"/>
                <p:cNvSpPr>
                  <a:spLocks/>
                </p:cNvSpPr>
                <p:nvPr/>
              </p:nvSpPr>
              <p:spPr bwMode="auto">
                <a:xfrm>
                  <a:off x="2838" y="1317"/>
                  <a:ext cx="36" cy="870"/>
                </a:xfrm>
                <a:custGeom>
                  <a:avLst/>
                  <a:gdLst>
                    <a:gd name="T0" fmla="*/ 36 w 36"/>
                    <a:gd name="T1" fmla="*/ 810 h 870"/>
                    <a:gd name="T2" fmla="*/ 0 w 36"/>
                    <a:gd name="T3" fmla="*/ 0 h 870"/>
                    <a:gd name="T4" fmla="*/ 0 w 36"/>
                    <a:gd name="T5" fmla="*/ 60 h 870"/>
                    <a:gd name="T6" fmla="*/ 36 w 36"/>
                    <a:gd name="T7" fmla="*/ 870 h 870"/>
                    <a:gd name="T8" fmla="*/ 36 w 36"/>
                    <a:gd name="T9" fmla="*/ 810 h 8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870"/>
                    <a:gd name="T17" fmla="*/ 36 w 36"/>
                    <a:gd name="T18" fmla="*/ 870 h 8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870">
                      <a:moveTo>
                        <a:pt x="36" y="810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36" y="870"/>
                      </a:lnTo>
                      <a:lnTo>
                        <a:pt x="36" y="810"/>
                      </a:lnTo>
                      <a:close/>
                    </a:path>
                  </a:pathLst>
                </a:custGeom>
                <a:solidFill>
                  <a:srgbClr val="668066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9" name="Freeform 224"/>
                <p:cNvSpPr>
                  <a:spLocks/>
                </p:cNvSpPr>
                <p:nvPr/>
              </p:nvSpPr>
              <p:spPr bwMode="auto">
                <a:xfrm>
                  <a:off x="2874" y="1335"/>
                  <a:ext cx="234" cy="852"/>
                </a:xfrm>
                <a:custGeom>
                  <a:avLst/>
                  <a:gdLst>
                    <a:gd name="T0" fmla="*/ 0 w 234"/>
                    <a:gd name="T1" fmla="*/ 792 h 852"/>
                    <a:gd name="T2" fmla="*/ 234 w 234"/>
                    <a:gd name="T3" fmla="*/ 0 h 852"/>
                    <a:gd name="T4" fmla="*/ 234 w 234"/>
                    <a:gd name="T5" fmla="*/ 60 h 852"/>
                    <a:gd name="T6" fmla="*/ 0 w 234"/>
                    <a:gd name="T7" fmla="*/ 852 h 852"/>
                    <a:gd name="T8" fmla="*/ 0 w 234"/>
                    <a:gd name="T9" fmla="*/ 792 h 8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4"/>
                    <a:gd name="T16" fmla="*/ 0 h 852"/>
                    <a:gd name="T17" fmla="*/ 234 w 234"/>
                    <a:gd name="T18" fmla="*/ 852 h 8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4" h="852">
                      <a:moveTo>
                        <a:pt x="0" y="792"/>
                      </a:moveTo>
                      <a:lnTo>
                        <a:pt x="234" y="0"/>
                      </a:lnTo>
                      <a:lnTo>
                        <a:pt x="234" y="60"/>
                      </a:lnTo>
                      <a:lnTo>
                        <a:pt x="0" y="852"/>
                      </a:lnTo>
                      <a:lnTo>
                        <a:pt x="0" y="792"/>
                      </a:lnTo>
                      <a:close/>
                    </a:path>
                  </a:pathLst>
                </a:custGeom>
                <a:solidFill>
                  <a:srgbClr val="668066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0" name="Freeform 225"/>
                <p:cNvSpPr>
                  <a:spLocks/>
                </p:cNvSpPr>
                <p:nvPr/>
              </p:nvSpPr>
              <p:spPr bwMode="auto">
                <a:xfrm>
                  <a:off x="2838" y="1317"/>
                  <a:ext cx="276" cy="810"/>
                </a:xfrm>
                <a:custGeom>
                  <a:avLst/>
                  <a:gdLst>
                    <a:gd name="T0" fmla="*/ 0 w 276"/>
                    <a:gd name="T1" fmla="*/ 0 h 810"/>
                    <a:gd name="T2" fmla="*/ 18 w 276"/>
                    <a:gd name="T3" fmla="*/ 0 h 810"/>
                    <a:gd name="T4" fmla="*/ 36 w 276"/>
                    <a:gd name="T5" fmla="*/ 0 h 810"/>
                    <a:gd name="T6" fmla="*/ 54 w 276"/>
                    <a:gd name="T7" fmla="*/ 0 h 810"/>
                    <a:gd name="T8" fmla="*/ 72 w 276"/>
                    <a:gd name="T9" fmla="*/ 0 h 810"/>
                    <a:gd name="T10" fmla="*/ 90 w 276"/>
                    <a:gd name="T11" fmla="*/ 0 h 810"/>
                    <a:gd name="T12" fmla="*/ 114 w 276"/>
                    <a:gd name="T13" fmla="*/ 0 h 810"/>
                    <a:gd name="T14" fmla="*/ 132 w 276"/>
                    <a:gd name="T15" fmla="*/ 0 h 810"/>
                    <a:gd name="T16" fmla="*/ 150 w 276"/>
                    <a:gd name="T17" fmla="*/ 0 h 810"/>
                    <a:gd name="T18" fmla="*/ 168 w 276"/>
                    <a:gd name="T19" fmla="*/ 6 h 810"/>
                    <a:gd name="T20" fmla="*/ 186 w 276"/>
                    <a:gd name="T21" fmla="*/ 6 h 810"/>
                    <a:gd name="T22" fmla="*/ 204 w 276"/>
                    <a:gd name="T23" fmla="*/ 6 h 810"/>
                    <a:gd name="T24" fmla="*/ 222 w 276"/>
                    <a:gd name="T25" fmla="*/ 12 h 810"/>
                    <a:gd name="T26" fmla="*/ 240 w 276"/>
                    <a:gd name="T27" fmla="*/ 12 h 810"/>
                    <a:gd name="T28" fmla="*/ 258 w 276"/>
                    <a:gd name="T29" fmla="*/ 18 h 810"/>
                    <a:gd name="T30" fmla="*/ 276 w 276"/>
                    <a:gd name="T31" fmla="*/ 18 h 810"/>
                    <a:gd name="T32" fmla="*/ 36 w 276"/>
                    <a:gd name="T33" fmla="*/ 810 h 810"/>
                    <a:gd name="T34" fmla="*/ 0 w 276"/>
                    <a:gd name="T35" fmla="*/ 0 h 8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6"/>
                    <a:gd name="T55" fmla="*/ 0 h 810"/>
                    <a:gd name="T56" fmla="*/ 276 w 276"/>
                    <a:gd name="T57" fmla="*/ 810 h 8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6" h="81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4" y="0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14" y="0"/>
                      </a:lnTo>
                      <a:lnTo>
                        <a:pt x="132" y="0"/>
                      </a:lnTo>
                      <a:lnTo>
                        <a:pt x="150" y="0"/>
                      </a:lnTo>
                      <a:lnTo>
                        <a:pt x="168" y="6"/>
                      </a:lnTo>
                      <a:lnTo>
                        <a:pt x="186" y="6"/>
                      </a:lnTo>
                      <a:lnTo>
                        <a:pt x="204" y="6"/>
                      </a:lnTo>
                      <a:lnTo>
                        <a:pt x="222" y="12"/>
                      </a:lnTo>
                      <a:lnTo>
                        <a:pt x="240" y="12"/>
                      </a:lnTo>
                      <a:lnTo>
                        <a:pt x="258" y="18"/>
                      </a:lnTo>
                      <a:lnTo>
                        <a:pt x="276" y="18"/>
                      </a:lnTo>
                      <a:lnTo>
                        <a:pt x="36" y="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1" name="Freeform 226"/>
                <p:cNvSpPr>
                  <a:spLocks/>
                </p:cNvSpPr>
                <p:nvPr/>
              </p:nvSpPr>
              <p:spPr bwMode="auto">
                <a:xfrm>
                  <a:off x="2694" y="1329"/>
                  <a:ext cx="180" cy="858"/>
                </a:xfrm>
                <a:custGeom>
                  <a:avLst/>
                  <a:gdLst>
                    <a:gd name="T0" fmla="*/ 180 w 180"/>
                    <a:gd name="T1" fmla="*/ 798 h 858"/>
                    <a:gd name="T2" fmla="*/ 0 w 180"/>
                    <a:gd name="T3" fmla="*/ 0 h 858"/>
                    <a:gd name="T4" fmla="*/ 0 w 180"/>
                    <a:gd name="T5" fmla="*/ 60 h 858"/>
                    <a:gd name="T6" fmla="*/ 180 w 180"/>
                    <a:gd name="T7" fmla="*/ 858 h 858"/>
                    <a:gd name="T8" fmla="*/ 180 w 180"/>
                    <a:gd name="T9" fmla="*/ 798 h 8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0"/>
                    <a:gd name="T16" fmla="*/ 0 h 858"/>
                    <a:gd name="T17" fmla="*/ 180 w 180"/>
                    <a:gd name="T18" fmla="*/ 858 h 8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0" h="858">
                      <a:moveTo>
                        <a:pt x="180" y="798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180" y="858"/>
                      </a:lnTo>
                      <a:lnTo>
                        <a:pt x="180" y="79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2" name="Freeform 227"/>
                <p:cNvSpPr>
                  <a:spLocks/>
                </p:cNvSpPr>
                <p:nvPr/>
              </p:nvSpPr>
              <p:spPr bwMode="auto">
                <a:xfrm>
                  <a:off x="2694" y="1317"/>
                  <a:ext cx="180" cy="810"/>
                </a:xfrm>
                <a:custGeom>
                  <a:avLst/>
                  <a:gdLst>
                    <a:gd name="T0" fmla="*/ 0 w 180"/>
                    <a:gd name="T1" fmla="*/ 12 h 810"/>
                    <a:gd name="T2" fmla="*/ 18 w 180"/>
                    <a:gd name="T3" fmla="*/ 6 h 810"/>
                    <a:gd name="T4" fmla="*/ 36 w 180"/>
                    <a:gd name="T5" fmla="*/ 6 h 810"/>
                    <a:gd name="T6" fmla="*/ 54 w 180"/>
                    <a:gd name="T7" fmla="*/ 6 h 810"/>
                    <a:gd name="T8" fmla="*/ 72 w 180"/>
                    <a:gd name="T9" fmla="*/ 0 h 810"/>
                    <a:gd name="T10" fmla="*/ 72 w 180"/>
                    <a:gd name="T11" fmla="*/ 0 h 810"/>
                    <a:gd name="T12" fmla="*/ 90 w 180"/>
                    <a:gd name="T13" fmla="*/ 0 h 810"/>
                    <a:gd name="T14" fmla="*/ 108 w 180"/>
                    <a:gd name="T15" fmla="*/ 0 h 810"/>
                    <a:gd name="T16" fmla="*/ 126 w 180"/>
                    <a:gd name="T17" fmla="*/ 0 h 810"/>
                    <a:gd name="T18" fmla="*/ 144 w 180"/>
                    <a:gd name="T19" fmla="*/ 0 h 810"/>
                    <a:gd name="T20" fmla="*/ 180 w 180"/>
                    <a:gd name="T21" fmla="*/ 810 h 810"/>
                    <a:gd name="T22" fmla="*/ 0 w 180"/>
                    <a:gd name="T23" fmla="*/ 12 h 8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0"/>
                    <a:gd name="T37" fmla="*/ 0 h 810"/>
                    <a:gd name="T38" fmla="*/ 180 w 180"/>
                    <a:gd name="T39" fmla="*/ 810 h 8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0" h="810">
                      <a:moveTo>
                        <a:pt x="0" y="12"/>
                      </a:moveTo>
                      <a:lnTo>
                        <a:pt x="18" y="6"/>
                      </a:lnTo>
                      <a:lnTo>
                        <a:pt x="36" y="6"/>
                      </a:lnTo>
                      <a:lnTo>
                        <a:pt x="54" y="6"/>
                      </a:lnTo>
                      <a:lnTo>
                        <a:pt x="72" y="0"/>
                      </a:lnTo>
                      <a:lnTo>
                        <a:pt x="90" y="0"/>
                      </a:lnTo>
                      <a:lnTo>
                        <a:pt x="108" y="0"/>
                      </a:lnTo>
                      <a:lnTo>
                        <a:pt x="126" y="0"/>
                      </a:lnTo>
                      <a:lnTo>
                        <a:pt x="144" y="0"/>
                      </a:lnTo>
                      <a:lnTo>
                        <a:pt x="180" y="8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3" name="Freeform 228"/>
                <p:cNvSpPr>
                  <a:spLocks/>
                </p:cNvSpPr>
                <p:nvPr/>
              </p:nvSpPr>
              <p:spPr bwMode="auto">
                <a:xfrm>
                  <a:off x="3888" y="2127"/>
                  <a:ext cx="48" cy="300"/>
                </a:xfrm>
                <a:custGeom>
                  <a:avLst/>
                  <a:gdLst>
                    <a:gd name="T0" fmla="*/ 48 w 48"/>
                    <a:gd name="T1" fmla="*/ 0 h 300"/>
                    <a:gd name="T2" fmla="*/ 48 w 48"/>
                    <a:gd name="T3" fmla="*/ 18 h 300"/>
                    <a:gd name="T4" fmla="*/ 48 w 48"/>
                    <a:gd name="T5" fmla="*/ 30 h 300"/>
                    <a:gd name="T6" fmla="*/ 48 w 48"/>
                    <a:gd name="T7" fmla="*/ 42 h 300"/>
                    <a:gd name="T8" fmla="*/ 42 w 48"/>
                    <a:gd name="T9" fmla="*/ 60 h 300"/>
                    <a:gd name="T10" fmla="*/ 42 w 48"/>
                    <a:gd name="T11" fmla="*/ 72 h 300"/>
                    <a:gd name="T12" fmla="*/ 42 w 48"/>
                    <a:gd name="T13" fmla="*/ 84 h 300"/>
                    <a:gd name="T14" fmla="*/ 36 w 48"/>
                    <a:gd name="T15" fmla="*/ 102 h 300"/>
                    <a:gd name="T16" fmla="*/ 36 w 48"/>
                    <a:gd name="T17" fmla="*/ 114 h 300"/>
                    <a:gd name="T18" fmla="*/ 36 w 48"/>
                    <a:gd name="T19" fmla="*/ 126 h 300"/>
                    <a:gd name="T20" fmla="*/ 36 w 48"/>
                    <a:gd name="T21" fmla="*/ 126 h 300"/>
                    <a:gd name="T22" fmla="*/ 30 w 48"/>
                    <a:gd name="T23" fmla="*/ 144 h 300"/>
                    <a:gd name="T24" fmla="*/ 30 w 48"/>
                    <a:gd name="T25" fmla="*/ 156 h 300"/>
                    <a:gd name="T26" fmla="*/ 24 w 48"/>
                    <a:gd name="T27" fmla="*/ 168 h 300"/>
                    <a:gd name="T28" fmla="*/ 18 w 48"/>
                    <a:gd name="T29" fmla="*/ 186 h 300"/>
                    <a:gd name="T30" fmla="*/ 18 w 48"/>
                    <a:gd name="T31" fmla="*/ 198 h 300"/>
                    <a:gd name="T32" fmla="*/ 12 w 48"/>
                    <a:gd name="T33" fmla="*/ 210 h 300"/>
                    <a:gd name="T34" fmla="*/ 6 w 48"/>
                    <a:gd name="T35" fmla="*/ 228 h 300"/>
                    <a:gd name="T36" fmla="*/ 0 w 48"/>
                    <a:gd name="T37" fmla="*/ 240 h 300"/>
                    <a:gd name="T38" fmla="*/ 0 w 48"/>
                    <a:gd name="T39" fmla="*/ 300 h 300"/>
                    <a:gd name="T40" fmla="*/ 6 w 48"/>
                    <a:gd name="T41" fmla="*/ 288 h 300"/>
                    <a:gd name="T42" fmla="*/ 12 w 48"/>
                    <a:gd name="T43" fmla="*/ 270 h 300"/>
                    <a:gd name="T44" fmla="*/ 18 w 48"/>
                    <a:gd name="T45" fmla="*/ 258 h 300"/>
                    <a:gd name="T46" fmla="*/ 18 w 48"/>
                    <a:gd name="T47" fmla="*/ 246 h 300"/>
                    <a:gd name="T48" fmla="*/ 24 w 48"/>
                    <a:gd name="T49" fmla="*/ 228 h 300"/>
                    <a:gd name="T50" fmla="*/ 30 w 48"/>
                    <a:gd name="T51" fmla="*/ 216 h 300"/>
                    <a:gd name="T52" fmla="*/ 30 w 48"/>
                    <a:gd name="T53" fmla="*/ 204 h 300"/>
                    <a:gd name="T54" fmla="*/ 36 w 48"/>
                    <a:gd name="T55" fmla="*/ 186 h 300"/>
                    <a:gd name="T56" fmla="*/ 36 w 48"/>
                    <a:gd name="T57" fmla="*/ 186 h 300"/>
                    <a:gd name="T58" fmla="*/ 36 w 48"/>
                    <a:gd name="T59" fmla="*/ 174 h 300"/>
                    <a:gd name="T60" fmla="*/ 36 w 48"/>
                    <a:gd name="T61" fmla="*/ 162 h 300"/>
                    <a:gd name="T62" fmla="*/ 42 w 48"/>
                    <a:gd name="T63" fmla="*/ 144 h 300"/>
                    <a:gd name="T64" fmla="*/ 42 w 48"/>
                    <a:gd name="T65" fmla="*/ 132 h 300"/>
                    <a:gd name="T66" fmla="*/ 42 w 48"/>
                    <a:gd name="T67" fmla="*/ 120 h 300"/>
                    <a:gd name="T68" fmla="*/ 48 w 48"/>
                    <a:gd name="T69" fmla="*/ 102 h 300"/>
                    <a:gd name="T70" fmla="*/ 48 w 48"/>
                    <a:gd name="T71" fmla="*/ 90 h 300"/>
                    <a:gd name="T72" fmla="*/ 48 w 48"/>
                    <a:gd name="T73" fmla="*/ 78 h 300"/>
                    <a:gd name="T74" fmla="*/ 48 w 48"/>
                    <a:gd name="T75" fmla="*/ 60 h 300"/>
                    <a:gd name="T76" fmla="*/ 48 w 48"/>
                    <a:gd name="T77" fmla="*/ 0 h 3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"/>
                    <a:gd name="T118" fmla="*/ 0 h 300"/>
                    <a:gd name="T119" fmla="*/ 48 w 48"/>
                    <a:gd name="T120" fmla="*/ 300 h 3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" h="300">
                      <a:moveTo>
                        <a:pt x="48" y="0"/>
                      </a:moveTo>
                      <a:lnTo>
                        <a:pt x="48" y="18"/>
                      </a:lnTo>
                      <a:lnTo>
                        <a:pt x="48" y="30"/>
                      </a:lnTo>
                      <a:lnTo>
                        <a:pt x="48" y="42"/>
                      </a:lnTo>
                      <a:lnTo>
                        <a:pt x="42" y="60"/>
                      </a:lnTo>
                      <a:lnTo>
                        <a:pt x="42" y="72"/>
                      </a:lnTo>
                      <a:lnTo>
                        <a:pt x="42" y="84"/>
                      </a:lnTo>
                      <a:lnTo>
                        <a:pt x="36" y="102"/>
                      </a:lnTo>
                      <a:lnTo>
                        <a:pt x="36" y="114"/>
                      </a:lnTo>
                      <a:lnTo>
                        <a:pt x="36" y="126"/>
                      </a:lnTo>
                      <a:lnTo>
                        <a:pt x="30" y="144"/>
                      </a:lnTo>
                      <a:lnTo>
                        <a:pt x="30" y="156"/>
                      </a:lnTo>
                      <a:lnTo>
                        <a:pt x="24" y="168"/>
                      </a:lnTo>
                      <a:lnTo>
                        <a:pt x="18" y="186"/>
                      </a:lnTo>
                      <a:lnTo>
                        <a:pt x="18" y="198"/>
                      </a:lnTo>
                      <a:lnTo>
                        <a:pt x="12" y="210"/>
                      </a:lnTo>
                      <a:lnTo>
                        <a:pt x="6" y="228"/>
                      </a:lnTo>
                      <a:lnTo>
                        <a:pt x="0" y="240"/>
                      </a:lnTo>
                      <a:lnTo>
                        <a:pt x="0" y="300"/>
                      </a:lnTo>
                      <a:lnTo>
                        <a:pt x="6" y="288"/>
                      </a:lnTo>
                      <a:lnTo>
                        <a:pt x="12" y="270"/>
                      </a:lnTo>
                      <a:lnTo>
                        <a:pt x="18" y="258"/>
                      </a:lnTo>
                      <a:lnTo>
                        <a:pt x="18" y="246"/>
                      </a:lnTo>
                      <a:lnTo>
                        <a:pt x="24" y="228"/>
                      </a:lnTo>
                      <a:lnTo>
                        <a:pt x="30" y="216"/>
                      </a:lnTo>
                      <a:lnTo>
                        <a:pt x="30" y="204"/>
                      </a:lnTo>
                      <a:lnTo>
                        <a:pt x="36" y="186"/>
                      </a:lnTo>
                      <a:lnTo>
                        <a:pt x="36" y="174"/>
                      </a:lnTo>
                      <a:lnTo>
                        <a:pt x="36" y="162"/>
                      </a:lnTo>
                      <a:lnTo>
                        <a:pt x="42" y="144"/>
                      </a:lnTo>
                      <a:lnTo>
                        <a:pt x="42" y="132"/>
                      </a:lnTo>
                      <a:lnTo>
                        <a:pt x="42" y="120"/>
                      </a:lnTo>
                      <a:lnTo>
                        <a:pt x="48" y="102"/>
                      </a:lnTo>
                      <a:lnTo>
                        <a:pt x="48" y="90"/>
                      </a:lnTo>
                      <a:lnTo>
                        <a:pt x="48" y="78"/>
                      </a:lnTo>
                      <a:lnTo>
                        <a:pt x="48" y="6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4" name="Freeform 229"/>
                <p:cNvSpPr>
                  <a:spLocks/>
                </p:cNvSpPr>
                <p:nvPr/>
              </p:nvSpPr>
              <p:spPr bwMode="auto">
                <a:xfrm>
                  <a:off x="2874" y="2127"/>
                  <a:ext cx="1014" cy="294"/>
                </a:xfrm>
                <a:custGeom>
                  <a:avLst/>
                  <a:gdLst>
                    <a:gd name="T0" fmla="*/ 0 w 1014"/>
                    <a:gd name="T1" fmla="*/ 0 h 294"/>
                    <a:gd name="T2" fmla="*/ 1014 w 1014"/>
                    <a:gd name="T3" fmla="*/ 234 h 294"/>
                    <a:gd name="T4" fmla="*/ 1014 w 1014"/>
                    <a:gd name="T5" fmla="*/ 294 h 294"/>
                    <a:gd name="T6" fmla="*/ 0 w 1014"/>
                    <a:gd name="T7" fmla="*/ 60 h 294"/>
                    <a:gd name="T8" fmla="*/ 0 w 1014"/>
                    <a:gd name="T9" fmla="*/ 0 h 2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4"/>
                    <a:gd name="T16" fmla="*/ 0 h 294"/>
                    <a:gd name="T17" fmla="*/ 1014 w 1014"/>
                    <a:gd name="T18" fmla="*/ 294 h 2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4" h="294">
                      <a:moveTo>
                        <a:pt x="0" y="0"/>
                      </a:moveTo>
                      <a:lnTo>
                        <a:pt x="1014" y="234"/>
                      </a:lnTo>
                      <a:lnTo>
                        <a:pt x="1014" y="294"/>
                      </a:lnTo>
                      <a:lnTo>
                        <a:pt x="0" y="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5" name="Freeform 230"/>
                <p:cNvSpPr>
                  <a:spLocks/>
                </p:cNvSpPr>
                <p:nvPr/>
              </p:nvSpPr>
              <p:spPr bwMode="auto">
                <a:xfrm>
                  <a:off x="2874" y="1335"/>
                  <a:ext cx="1062" cy="1032"/>
                </a:xfrm>
                <a:custGeom>
                  <a:avLst/>
                  <a:gdLst>
                    <a:gd name="T0" fmla="*/ 258 w 1062"/>
                    <a:gd name="T1" fmla="*/ 6 h 1032"/>
                    <a:gd name="T2" fmla="*/ 294 w 1062"/>
                    <a:gd name="T3" fmla="*/ 12 h 1032"/>
                    <a:gd name="T4" fmla="*/ 330 w 1062"/>
                    <a:gd name="T5" fmla="*/ 18 h 1032"/>
                    <a:gd name="T6" fmla="*/ 366 w 1062"/>
                    <a:gd name="T7" fmla="*/ 30 h 1032"/>
                    <a:gd name="T8" fmla="*/ 396 w 1062"/>
                    <a:gd name="T9" fmla="*/ 42 h 1032"/>
                    <a:gd name="T10" fmla="*/ 432 w 1062"/>
                    <a:gd name="T11" fmla="*/ 48 h 1032"/>
                    <a:gd name="T12" fmla="*/ 468 w 1062"/>
                    <a:gd name="T13" fmla="*/ 60 h 1032"/>
                    <a:gd name="T14" fmla="*/ 498 w 1062"/>
                    <a:gd name="T15" fmla="*/ 78 h 1032"/>
                    <a:gd name="T16" fmla="*/ 534 w 1062"/>
                    <a:gd name="T17" fmla="*/ 90 h 1032"/>
                    <a:gd name="T18" fmla="*/ 564 w 1062"/>
                    <a:gd name="T19" fmla="*/ 102 h 1032"/>
                    <a:gd name="T20" fmla="*/ 594 w 1062"/>
                    <a:gd name="T21" fmla="*/ 120 h 1032"/>
                    <a:gd name="T22" fmla="*/ 624 w 1062"/>
                    <a:gd name="T23" fmla="*/ 138 h 1032"/>
                    <a:gd name="T24" fmla="*/ 636 w 1062"/>
                    <a:gd name="T25" fmla="*/ 144 h 1032"/>
                    <a:gd name="T26" fmla="*/ 666 w 1062"/>
                    <a:gd name="T27" fmla="*/ 162 h 1032"/>
                    <a:gd name="T28" fmla="*/ 696 w 1062"/>
                    <a:gd name="T29" fmla="*/ 180 h 1032"/>
                    <a:gd name="T30" fmla="*/ 726 w 1062"/>
                    <a:gd name="T31" fmla="*/ 198 h 1032"/>
                    <a:gd name="T32" fmla="*/ 750 w 1062"/>
                    <a:gd name="T33" fmla="*/ 216 h 1032"/>
                    <a:gd name="T34" fmla="*/ 774 w 1062"/>
                    <a:gd name="T35" fmla="*/ 240 h 1032"/>
                    <a:gd name="T36" fmla="*/ 798 w 1062"/>
                    <a:gd name="T37" fmla="*/ 258 h 1032"/>
                    <a:gd name="T38" fmla="*/ 822 w 1062"/>
                    <a:gd name="T39" fmla="*/ 282 h 1032"/>
                    <a:gd name="T40" fmla="*/ 846 w 1062"/>
                    <a:gd name="T41" fmla="*/ 306 h 1032"/>
                    <a:gd name="T42" fmla="*/ 870 w 1062"/>
                    <a:gd name="T43" fmla="*/ 330 h 1032"/>
                    <a:gd name="T44" fmla="*/ 888 w 1062"/>
                    <a:gd name="T45" fmla="*/ 348 h 1032"/>
                    <a:gd name="T46" fmla="*/ 912 w 1062"/>
                    <a:gd name="T47" fmla="*/ 372 h 1032"/>
                    <a:gd name="T48" fmla="*/ 930 w 1062"/>
                    <a:gd name="T49" fmla="*/ 402 h 1032"/>
                    <a:gd name="T50" fmla="*/ 948 w 1062"/>
                    <a:gd name="T51" fmla="*/ 426 h 1032"/>
                    <a:gd name="T52" fmla="*/ 960 w 1062"/>
                    <a:gd name="T53" fmla="*/ 450 h 1032"/>
                    <a:gd name="T54" fmla="*/ 978 w 1062"/>
                    <a:gd name="T55" fmla="*/ 474 h 1032"/>
                    <a:gd name="T56" fmla="*/ 990 w 1062"/>
                    <a:gd name="T57" fmla="*/ 504 h 1032"/>
                    <a:gd name="T58" fmla="*/ 1002 w 1062"/>
                    <a:gd name="T59" fmla="*/ 528 h 1032"/>
                    <a:gd name="T60" fmla="*/ 1014 w 1062"/>
                    <a:gd name="T61" fmla="*/ 558 h 1032"/>
                    <a:gd name="T62" fmla="*/ 1026 w 1062"/>
                    <a:gd name="T63" fmla="*/ 582 h 1032"/>
                    <a:gd name="T64" fmla="*/ 1032 w 1062"/>
                    <a:gd name="T65" fmla="*/ 612 h 1032"/>
                    <a:gd name="T66" fmla="*/ 1044 w 1062"/>
                    <a:gd name="T67" fmla="*/ 636 h 1032"/>
                    <a:gd name="T68" fmla="*/ 1050 w 1062"/>
                    <a:gd name="T69" fmla="*/ 666 h 1032"/>
                    <a:gd name="T70" fmla="*/ 1050 w 1062"/>
                    <a:gd name="T71" fmla="*/ 696 h 1032"/>
                    <a:gd name="T72" fmla="*/ 1056 w 1062"/>
                    <a:gd name="T73" fmla="*/ 708 h 1032"/>
                    <a:gd name="T74" fmla="*/ 1056 w 1062"/>
                    <a:gd name="T75" fmla="*/ 738 h 1032"/>
                    <a:gd name="T76" fmla="*/ 1062 w 1062"/>
                    <a:gd name="T77" fmla="*/ 768 h 1032"/>
                    <a:gd name="T78" fmla="*/ 1062 w 1062"/>
                    <a:gd name="T79" fmla="*/ 792 h 1032"/>
                    <a:gd name="T80" fmla="*/ 1062 w 1062"/>
                    <a:gd name="T81" fmla="*/ 822 h 1032"/>
                    <a:gd name="T82" fmla="*/ 1056 w 1062"/>
                    <a:gd name="T83" fmla="*/ 852 h 1032"/>
                    <a:gd name="T84" fmla="*/ 1056 w 1062"/>
                    <a:gd name="T85" fmla="*/ 876 h 1032"/>
                    <a:gd name="T86" fmla="*/ 1050 w 1062"/>
                    <a:gd name="T87" fmla="*/ 906 h 1032"/>
                    <a:gd name="T88" fmla="*/ 1044 w 1062"/>
                    <a:gd name="T89" fmla="*/ 936 h 1032"/>
                    <a:gd name="T90" fmla="*/ 1038 w 1062"/>
                    <a:gd name="T91" fmla="*/ 960 h 1032"/>
                    <a:gd name="T92" fmla="*/ 1032 w 1062"/>
                    <a:gd name="T93" fmla="*/ 990 h 1032"/>
                    <a:gd name="T94" fmla="*/ 1020 w 1062"/>
                    <a:gd name="T95" fmla="*/ 1020 h 1032"/>
                    <a:gd name="T96" fmla="*/ 0 w 1062"/>
                    <a:gd name="T97" fmla="*/ 792 h 10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62"/>
                    <a:gd name="T148" fmla="*/ 0 h 1032"/>
                    <a:gd name="T149" fmla="*/ 1062 w 1062"/>
                    <a:gd name="T150" fmla="*/ 1032 h 10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62" h="1032">
                      <a:moveTo>
                        <a:pt x="240" y="0"/>
                      </a:moveTo>
                      <a:lnTo>
                        <a:pt x="258" y="6"/>
                      </a:lnTo>
                      <a:lnTo>
                        <a:pt x="276" y="6"/>
                      </a:lnTo>
                      <a:lnTo>
                        <a:pt x="294" y="12"/>
                      </a:lnTo>
                      <a:lnTo>
                        <a:pt x="312" y="18"/>
                      </a:lnTo>
                      <a:lnTo>
                        <a:pt x="330" y="18"/>
                      </a:lnTo>
                      <a:lnTo>
                        <a:pt x="348" y="24"/>
                      </a:lnTo>
                      <a:lnTo>
                        <a:pt x="366" y="30"/>
                      </a:lnTo>
                      <a:lnTo>
                        <a:pt x="384" y="36"/>
                      </a:lnTo>
                      <a:lnTo>
                        <a:pt x="396" y="42"/>
                      </a:lnTo>
                      <a:lnTo>
                        <a:pt x="414" y="48"/>
                      </a:lnTo>
                      <a:lnTo>
                        <a:pt x="432" y="48"/>
                      </a:lnTo>
                      <a:lnTo>
                        <a:pt x="450" y="54"/>
                      </a:lnTo>
                      <a:lnTo>
                        <a:pt x="468" y="60"/>
                      </a:lnTo>
                      <a:lnTo>
                        <a:pt x="480" y="72"/>
                      </a:lnTo>
                      <a:lnTo>
                        <a:pt x="498" y="78"/>
                      </a:lnTo>
                      <a:lnTo>
                        <a:pt x="516" y="84"/>
                      </a:lnTo>
                      <a:lnTo>
                        <a:pt x="534" y="90"/>
                      </a:lnTo>
                      <a:lnTo>
                        <a:pt x="546" y="96"/>
                      </a:lnTo>
                      <a:lnTo>
                        <a:pt x="564" y="102"/>
                      </a:lnTo>
                      <a:lnTo>
                        <a:pt x="576" y="114"/>
                      </a:lnTo>
                      <a:lnTo>
                        <a:pt x="594" y="120"/>
                      </a:lnTo>
                      <a:lnTo>
                        <a:pt x="606" y="126"/>
                      </a:lnTo>
                      <a:lnTo>
                        <a:pt x="624" y="138"/>
                      </a:lnTo>
                      <a:lnTo>
                        <a:pt x="636" y="144"/>
                      </a:lnTo>
                      <a:lnTo>
                        <a:pt x="654" y="150"/>
                      </a:lnTo>
                      <a:lnTo>
                        <a:pt x="666" y="162"/>
                      </a:lnTo>
                      <a:lnTo>
                        <a:pt x="684" y="168"/>
                      </a:lnTo>
                      <a:lnTo>
                        <a:pt x="696" y="180"/>
                      </a:lnTo>
                      <a:lnTo>
                        <a:pt x="708" y="192"/>
                      </a:lnTo>
                      <a:lnTo>
                        <a:pt x="726" y="198"/>
                      </a:lnTo>
                      <a:lnTo>
                        <a:pt x="738" y="210"/>
                      </a:lnTo>
                      <a:lnTo>
                        <a:pt x="750" y="216"/>
                      </a:lnTo>
                      <a:lnTo>
                        <a:pt x="762" y="228"/>
                      </a:lnTo>
                      <a:lnTo>
                        <a:pt x="774" y="240"/>
                      </a:lnTo>
                      <a:lnTo>
                        <a:pt x="786" y="252"/>
                      </a:lnTo>
                      <a:lnTo>
                        <a:pt x="798" y="258"/>
                      </a:lnTo>
                      <a:lnTo>
                        <a:pt x="810" y="270"/>
                      </a:lnTo>
                      <a:lnTo>
                        <a:pt x="822" y="282"/>
                      </a:lnTo>
                      <a:lnTo>
                        <a:pt x="834" y="294"/>
                      </a:lnTo>
                      <a:lnTo>
                        <a:pt x="846" y="306"/>
                      </a:lnTo>
                      <a:lnTo>
                        <a:pt x="858" y="318"/>
                      </a:lnTo>
                      <a:lnTo>
                        <a:pt x="870" y="330"/>
                      </a:lnTo>
                      <a:lnTo>
                        <a:pt x="882" y="336"/>
                      </a:lnTo>
                      <a:lnTo>
                        <a:pt x="888" y="348"/>
                      </a:lnTo>
                      <a:lnTo>
                        <a:pt x="900" y="360"/>
                      </a:lnTo>
                      <a:lnTo>
                        <a:pt x="912" y="372"/>
                      </a:lnTo>
                      <a:lnTo>
                        <a:pt x="918" y="384"/>
                      </a:lnTo>
                      <a:lnTo>
                        <a:pt x="930" y="402"/>
                      </a:lnTo>
                      <a:lnTo>
                        <a:pt x="936" y="414"/>
                      </a:lnTo>
                      <a:lnTo>
                        <a:pt x="948" y="426"/>
                      </a:lnTo>
                      <a:lnTo>
                        <a:pt x="954" y="438"/>
                      </a:lnTo>
                      <a:lnTo>
                        <a:pt x="960" y="450"/>
                      </a:lnTo>
                      <a:lnTo>
                        <a:pt x="966" y="462"/>
                      </a:lnTo>
                      <a:lnTo>
                        <a:pt x="978" y="474"/>
                      </a:lnTo>
                      <a:lnTo>
                        <a:pt x="984" y="486"/>
                      </a:lnTo>
                      <a:lnTo>
                        <a:pt x="990" y="504"/>
                      </a:lnTo>
                      <a:lnTo>
                        <a:pt x="996" y="516"/>
                      </a:lnTo>
                      <a:lnTo>
                        <a:pt x="1002" y="528"/>
                      </a:lnTo>
                      <a:lnTo>
                        <a:pt x="1008" y="540"/>
                      </a:lnTo>
                      <a:lnTo>
                        <a:pt x="1014" y="558"/>
                      </a:lnTo>
                      <a:lnTo>
                        <a:pt x="1020" y="570"/>
                      </a:lnTo>
                      <a:lnTo>
                        <a:pt x="1026" y="582"/>
                      </a:lnTo>
                      <a:lnTo>
                        <a:pt x="1032" y="594"/>
                      </a:lnTo>
                      <a:lnTo>
                        <a:pt x="1032" y="612"/>
                      </a:lnTo>
                      <a:lnTo>
                        <a:pt x="1038" y="624"/>
                      </a:lnTo>
                      <a:lnTo>
                        <a:pt x="1044" y="636"/>
                      </a:lnTo>
                      <a:lnTo>
                        <a:pt x="1044" y="654"/>
                      </a:lnTo>
                      <a:lnTo>
                        <a:pt x="1050" y="666"/>
                      </a:lnTo>
                      <a:lnTo>
                        <a:pt x="1050" y="678"/>
                      </a:lnTo>
                      <a:lnTo>
                        <a:pt x="1050" y="696"/>
                      </a:lnTo>
                      <a:lnTo>
                        <a:pt x="1056" y="708"/>
                      </a:lnTo>
                      <a:lnTo>
                        <a:pt x="1056" y="720"/>
                      </a:lnTo>
                      <a:lnTo>
                        <a:pt x="1056" y="738"/>
                      </a:lnTo>
                      <a:lnTo>
                        <a:pt x="1062" y="750"/>
                      </a:lnTo>
                      <a:lnTo>
                        <a:pt x="1062" y="768"/>
                      </a:lnTo>
                      <a:lnTo>
                        <a:pt x="1062" y="780"/>
                      </a:lnTo>
                      <a:lnTo>
                        <a:pt x="1062" y="792"/>
                      </a:lnTo>
                      <a:lnTo>
                        <a:pt x="1062" y="810"/>
                      </a:lnTo>
                      <a:lnTo>
                        <a:pt x="1062" y="822"/>
                      </a:lnTo>
                      <a:lnTo>
                        <a:pt x="1062" y="834"/>
                      </a:lnTo>
                      <a:lnTo>
                        <a:pt x="1056" y="852"/>
                      </a:lnTo>
                      <a:lnTo>
                        <a:pt x="1056" y="864"/>
                      </a:lnTo>
                      <a:lnTo>
                        <a:pt x="1056" y="876"/>
                      </a:lnTo>
                      <a:lnTo>
                        <a:pt x="1050" y="894"/>
                      </a:lnTo>
                      <a:lnTo>
                        <a:pt x="1050" y="906"/>
                      </a:lnTo>
                      <a:lnTo>
                        <a:pt x="1050" y="918"/>
                      </a:lnTo>
                      <a:lnTo>
                        <a:pt x="1044" y="936"/>
                      </a:lnTo>
                      <a:lnTo>
                        <a:pt x="1044" y="948"/>
                      </a:lnTo>
                      <a:lnTo>
                        <a:pt x="1038" y="960"/>
                      </a:lnTo>
                      <a:lnTo>
                        <a:pt x="1032" y="978"/>
                      </a:lnTo>
                      <a:lnTo>
                        <a:pt x="1032" y="990"/>
                      </a:lnTo>
                      <a:lnTo>
                        <a:pt x="1026" y="1002"/>
                      </a:lnTo>
                      <a:lnTo>
                        <a:pt x="1020" y="1020"/>
                      </a:lnTo>
                      <a:lnTo>
                        <a:pt x="1014" y="1032"/>
                      </a:lnTo>
                      <a:lnTo>
                        <a:pt x="0" y="792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6" name="Freeform 231"/>
                <p:cNvSpPr>
                  <a:spLocks/>
                </p:cNvSpPr>
                <p:nvPr/>
              </p:nvSpPr>
              <p:spPr bwMode="auto">
                <a:xfrm>
                  <a:off x="1818" y="2127"/>
                  <a:ext cx="2070" cy="876"/>
                </a:xfrm>
                <a:custGeom>
                  <a:avLst/>
                  <a:gdLst>
                    <a:gd name="T0" fmla="*/ 2040 w 2070"/>
                    <a:gd name="T1" fmla="*/ 306 h 876"/>
                    <a:gd name="T2" fmla="*/ 1992 w 2070"/>
                    <a:gd name="T3" fmla="*/ 384 h 876"/>
                    <a:gd name="T4" fmla="*/ 1938 w 2070"/>
                    <a:gd name="T5" fmla="*/ 456 h 876"/>
                    <a:gd name="T6" fmla="*/ 1866 w 2070"/>
                    <a:gd name="T7" fmla="*/ 522 h 876"/>
                    <a:gd name="T8" fmla="*/ 1794 w 2070"/>
                    <a:gd name="T9" fmla="*/ 588 h 876"/>
                    <a:gd name="T10" fmla="*/ 1710 w 2070"/>
                    <a:gd name="T11" fmla="*/ 642 h 876"/>
                    <a:gd name="T12" fmla="*/ 1620 w 2070"/>
                    <a:gd name="T13" fmla="*/ 690 h 876"/>
                    <a:gd name="T14" fmla="*/ 1536 w 2070"/>
                    <a:gd name="T15" fmla="*/ 726 h 876"/>
                    <a:gd name="T16" fmla="*/ 1440 w 2070"/>
                    <a:gd name="T17" fmla="*/ 762 h 876"/>
                    <a:gd name="T18" fmla="*/ 1332 w 2070"/>
                    <a:gd name="T19" fmla="*/ 786 h 876"/>
                    <a:gd name="T20" fmla="*/ 1224 w 2070"/>
                    <a:gd name="T21" fmla="*/ 804 h 876"/>
                    <a:gd name="T22" fmla="*/ 1110 w 2070"/>
                    <a:gd name="T23" fmla="*/ 816 h 876"/>
                    <a:gd name="T24" fmla="*/ 1002 w 2070"/>
                    <a:gd name="T25" fmla="*/ 816 h 876"/>
                    <a:gd name="T26" fmla="*/ 894 w 2070"/>
                    <a:gd name="T27" fmla="*/ 804 h 876"/>
                    <a:gd name="T28" fmla="*/ 786 w 2070"/>
                    <a:gd name="T29" fmla="*/ 786 h 876"/>
                    <a:gd name="T30" fmla="*/ 678 w 2070"/>
                    <a:gd name="T31" fmla="*/ 762 h 876"/>
                    <a:gd name="T32" fmla="*/ 576 w 2070"/>
                    <a:gd name="T33" fmla="*/ 726 h 876"/>
                    <a:gd name="T34" fmla="*/ 480 w 2070"/>
                    <a:gd name="T35" fmla="*/ 684 h 876"/>
                    <a:gd name="T36" fmla="*/ 390 w 2070"/>
                    <a:gd name="T37" fmla="*/ 636 h 876"/>
                    <a:gd name="T38" fmla="*/ 306 w 2070"/>
                    <a:gd name="T39" fmla="*/ 576 h 876"/>
                    <a:gd name="T40" fmla="*/ 246 w 2070"/>
                    <a:gd name="T41" fmla="*/ 522 h 876"/>
                    <a:gd name="T42" fmla="*/ 180 w 2070"/>
                    <a:gd name="T43" fmla="*/ 456 h 876"/>
                    <a:gd name="T44" fmla="*/ 120 w 2070"/>
                    <a:gd name="T45" fmla="*/ 384 h 876"/>
                    <a:gd name="T46" fmla="*/ 78 w 2070"/>
                    <a:gd name="T47" fmla="*/ 306 h 876"/>
                    <a:gd name="T48" fmla="*/ 42 w 2070"/>
                    <a:gd name="T49" fmla="*/ 228 h 876"/>
                    <a:gd name="T50" fmla="*/ 12 w 2070"/>
                    <a:gd name="T51" fmla="*/ 144 h 876"/>
                    <a:gd name="T52" fmla="*/ 0 w 2070"/>
                    <a:gd name="T53" fmla="*/ 60 h 876"/>
                    <a:gd name="T54" fmla="*/ 0 w 2070"/>
                    <a:gd name="T55" fmla="*/ 78 h 876"/>
                    <a:gd name="T56" fmla="*/ 6 w 2070"/>
                    <a:gd name="T57" fmla="*/ 162 h 876"/>
                    <a:gd name="T58" fmla="*/ 24 w 2070"/>
                    <a:gd name="T59" fmla="*/ 246 h 876"/>
                    <a:gd name="T60" fmla="*/ 54 w 2070"/>
                    <a:gd name="T61" fmla="*/ 324 h 876"/>
                    <a:gd name="T62" fmla="*/ 96 w 2070"/>
                    <a:gd name="T63" fmla="*/ 408 h 876"/>
                    <a:gd name="T64" fmla="*/ 150 w 2070"/>
                    <a:gd name="T65" fmla="*/ 480 h 876"/>
                    <a:gd name="T66" fmla="*/ 210 w 2070"/>
                    <a:gd name="T67" fmla="*/ 552 h 876"/>
                    <a:gd name="T68" fmla="*/ 270 w 2070"/>
                    <a:gd name="T69" fmla="*/ 606 h 876"/>
                    <a:gd name="T70" fmla="*/ 348 w 2070"/>
                    <a:gd name="T71" fmla="*/ 666 h 876"/>
                    <a:gd name="T72" fmla="*/ 438 w 2070"/>
                    <a:gd name="T73" fmla="*/ 720 h 876"/>
                    <a:gd name="T74" fmla="*/ 528 w 2070"/>
                    <a:gd name="T75" fmla="*/ 768 h 876"/>
                    <a:gd name="T76" fmla="*/ 624 w 2070"/>
                    <a:gd name="T77" fmla="*/ 804 h 876"/>
                    <a:gd name="T78" fmla="*/ 732 w 2070"/>
                    <a:gd name="T79" fmla="*/ 834 h 876"/>
                    <a:gd name="T80" fmla="*/ 840 w 2070"/>
                    <a:gd name="T81" fmla="*/ 858 h 876"/>
                    <a:gd name="T82" fmla="*/ 948 w 2070"/>
                    <a:gd name="T83" fmla="*/ 870 h 876"/>
                    <a:gd name="T84" fmla="*/ 1056 w 2070"/>
                    <a:gd name="T85" fmla="*/ 876 h 876"/>
                    <a:gd name="T86" fmla="*/ 1170 w 2070"/>
                    <a:gd name="T87" fmla="*/ 870 h 876"/>
                    <a:gd name="T88" fmla="*/ 1278 w 2070"/>
                    <a:gd name="T89" fmla="*/ 858 h 876"/>
                    <a:gd name="T90" fmla="*/ 1386 w 2070"/>
                    <a:gd name="T91" fmla="*/ 834 h 876"/>
                    <a:gd name="T92" fmla="*/ 1488 w 2070"/>
                    <a:gd name="T93" fmla="*/ 804 h 876"/>
                    <a:gd name="T94" fmla="*/ 1590 w 2070"/>
                    <a:gd name="T95" fmla="*/ 768 h 876"/>
                    <a:gd name="T96" fmla="*/ 1662 w 2070"/>
                    <a:gd name="T97" fmla="*/ 726 h 876"/>
                    <a:gd name="T98" fmla="*/ 1752 w 2070"/>
                    <a:gd name="T99" fmla="*/ 678 h 876"/>
                    <a:gd name="T100" fmla="*/ 1830 w 2070"/>
                    <a:gd name="T101" fmla="*/ 618 h 876"/>
                    <a:gd name="T102" fmla="*/ 1902 w 2070"/>
                    <a:gd name="T103" fmla="*/ 552 h 876"/>
                    <a:gd name="T104" fmla="*/ 1968 w 2070"/>
                    <a:gd name="T105" fmla="*/ 480 h 876"/>
                    <a:gd name="T106" fmla="*/ 2016 w 2070"/>
                    <a:gd name="T107" fmla="*/ 408 h 876"/>
                    <a:gd name="T108" fmla="*/ 2058 w 2070"/>
                    <a:gd name="T109" fmla="*/ 324 h 87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70"/>
                    <a:gd name="T166" fmla="*/ 0 h 876"/>
                    <a:gd name="T167" fmla="*/ 2070 w 2070"/>
                    <a:gd name="T168" fmla="*/ 876 h 87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70" h="876">
                      <a:moveTo>
                        <a:pt x="2070" y="240"/>
                      </a:moveTo>
                      <a:lnTo>
                        <a:pt x="2064" y="252"/>
                      </a:lnTo>
                      <a:lnTo>
                        <a:pt x="2058" y="264"/>
                      </a:lnTo>
                      <a:lnTo>
                        <a:pt x="2052" y="282"/>
                      </a:lnTo>
                      <a:lnTo>
                        <a:pt x="2046" y="294"/>
                      </a:lnTo>
                      <a:lnTo>
                        <a:pt x="2040" y="306"/>
                      </a:lnTo>
                      <a:lnTo>
                        <a:pt x="2034" y="318"/>
                      </a:lnTo>
                      <a:lnTo>
                        <a:pt x="2022" y="330"/>
                      </a:lnTo>
                      <a:lnTo>
                        <a:pt x="2016" y="348"/>
                      </a:lnTo>
                      <a:lnTo>
                        <a:pt x="2010" y="360"/>
                      </a:lnTo>
                      <a:lnTo>
                        <a:pt x="2004" y="372"/>
                      </a:lnTo>
                      <a:lnTo>
                        <a:pt x="1992" y="384"/>
                      </a:lnTo>
                      <a:lnTo>
                        <a:pt x="1986" y="396"/>
                      </a:lnTo>
                      <a:lnTo>
                        <a:pt x="1974" y="408"/>
                      </a:lnTo>
                      <a:lnTo>
                        <a:pt x="1968" y="420"/>
                      </a:lnTo>
                      <a:lnTo>
                        <a:pt x="1956" y="432"/>
                      </a:lnTo>
                      <a:lnTo>
                        <a:pt x="1944" y="444"/>
                      </a:lnTo>
                      <a:lnTo>
                        <a:pt x="1938" y="456"/>
                      </a:lnTo>
                      <a:lnTo>
                        <a:pt x="1926" y="468"/>
                      </a:lnTo>
                      <a:lnTo>
                        <a:pt x="1914" y="480"/>
                      </a:lnTo>
                      <a:lnTo>
                        <a:pt x="1902" y="492"/>
                      </a:lnTo>
                      <a:lnTo>
                        <a:pt x="1890" y="504"/>
                      </a:lnTo>
                      <a:lnTo>
                        <a:pt x="1878" y="516"/>
                      </a:lnTo>
                      <a:lnTo>
                        <a:pt x="1866" y="522"/>
                      </a:lnTo>
                      <a:lnTo>
                        <a:pt x="1854" y="534"/>
                      </a:lnTo>
                      <a:lnTo>
                        <a:pt x="1842" y="546"/>
                      </a:lnTo>
                      <a:lnTo>
                        <a:pt x="1830" y="558"/>
                      </a:lnTo>
                      <a:lnTo>
                        <a:pt x="1818" y="564"/>
                      </a:lnTo>
                      <a:lnTo>
                        <a:pt x="1806" y="576"/>
                      </a:lnTo>
                      <a:lnTo>
                        <a:pt x="1794" y="588"/>
                      </a:lnTo>
                      <a:lnTo>
                        <a:pt x="1782" y="594"/>
                      </a:lnTo>
                      <a:lnTo>
                        <a:pt x="1764" y="606"/>
                      </a:lnTo>
                      <a:lnTo>
                        <a:pt x="1752" y="618"/>
                      </a:lnTo>
                      <a:lnTo>
                        <a:pt x="1740" y="624"/>
                      </a:lnTo>
                      <a:lnTo>
                        <a:pt x="1722" y="636"/>
                      </a:lnTo>
                      <a:lnTo>
                        <a:pt x="1710" y="642"/>
                      </a:lnTo>
                      <a:lnTo>
                        <a:pt x="1692" y="648"/>
                      </a:lnTo>
                      <a:lnTo>
                        <a:pt x="1680" y="660"/>
                      </a:lnTo>
                      <a:lnTo>
                        <a:pt x="1662" y="666"/>
                      </a:lnTo>
                      <a:lnTo>
                        <a:pt x="1650" y="678"/>
                      </a:lnTo>
                      <a:lnTo>
                        <a:pt x="1632" y="684"/>
                      </a:lnTo>
                      <a:lnTo>
                        <a:pt x="1620" y="690"/>
                      </a:lnTo>
                      <a:lnTo>
                        <a:pt x="1602" y="696"/>
                      </a:lnTo>
                      <a:lnTo>
                        <a:pt x="1590" y="708"/>
                      </a:lnTo>
                      <a:lnTo>
                        <a:pt x="1572" y="714"/>
                      </a:lnTo>
                      <a:lnTo>
                        <a:pt x="1554" y="720"/>
                      </a:lnTo>
                      <a:lnTo>
                        <a:pt x="1536" y="726"/>
                      </a:lnTo>
                      <a:lnTo>
                        <a:pt x="1524" y="732"/>
                      </a:lnTo>
                      <a:lnTo>
                        <a:pt x="1506" y="738"/>
                      </a:lnTo>
                      <a:lnTo>
                        <a:pt x="1488" y="744"/>
                      </a:lnTo>
                      <a:lnTo>
                        <a:pt x="1470" y="750"/>
                      </a:lnTo>
                      <a:lnTo>
                        <a:pt x="1452" y="756"/>
                      </a:lnTo>
                      <a:lnTo>
                        <a:pt x="1440" y="762"/>
                      </a:lnTo>
                      <a:lnTo>
                        <a:pt x="1422" y="768"/>
                      </a:lnTo>
                      <a:lnTo>
                        <a:pt x="1404" y="768"/>
                      </a:lnTo>
                      <a:lnTo>
                        <a:pt x="1386" y="774"/>
                      </a:lnTo>
                      <a:lnTo>
                        <a:pt x="1368" y="780"/>
                      </a:lnTo>
                      <a:lnTo>
                        <a:pt x="1350" y="786"/>
                      </a:lnTo>
                      <a:lnTo>
                        <a:pt x="1332" y="786"/>
                      </a:lnTo>
                      <a:lnTo>
                        <a:pt x="1314" y="792"/>
                      </a:lnTo>
                      <a:lnTo>
                        <a:pt x="1296" y="792"/>
                      </a:lnTo>
                      <a:lnTo>
                        <a:pt x="1278" y="798"/>
                      </a:lnTo>
                      <a:lnTo>
                        <a:pt x="1260" y="798"/>
                      </a:lnTo>
                      <a:lnTo>
                        <a:pt x="1242" y="804"/>
                      </a:lnTo>
                      <a:lnTo>
                        <a:pt x="1224" y="804"/>
                      </a:lnTo>
                      <a:lnTo>
                        <a:pt x="1206" y="804"/>
                      </a:lnTo>
                      <a:lnTo>
                        <a:pt x="1188" y="810"/>
                      </a:lnTo>
                      <a:lnTo>
                        <a:pt x="1170" y="810"/>
                      </a:lnTo>
                      <a:lnTo>
                        <a:pt x="1152" y="810"/>
                      </a:lnTo>
                      <a:lnTo>
                        <a:pt x="1134" y="810"/>
                      </a:lnTo>
                      <a:lnTo>
                        <a:pt x="1110" y="816"/>
                      </a:lnTo>
                      <a:lnTo>
                        <a:pt x="1092" y="816"/>
                      </a:lnTo>
                      <a:lnTo>
                        <a:pt x="1074" y="816"/>
                      </a:lnTo>
                      <a:lnTo>
                        <a:pt x="1056" y="816"/>
                      </a:lnTo>
                      <a:lnTo>
                        <a:pt x="1038" y="816"/>
                      </a:lnTo>
                      <a:lnTo>
                        <a:pt x="1020" y="816"/>
                      </a:lnTo>
                      <a:lnTo>
                        <a:pt x="1002" y="816"/>
                      </a:lnTo>
                      <a:lnTo>
                        <a:pt x="984" y="810"/>
                      </a:lnTo>
                      <a:lnTo>
                        <a:pt x="966" y="810"/>
                      </a:lnTo>
                      <a:lnTo>
                        <a:pt x="948" y="810"/>
                      </a:lnTo>
                      <a:lnTo>
                        <a:pt x="930" y="810"/>
                      </a:lnTo>
                      <a:lnTo>
                        <a:pt x="912" y="804"/>
                      </a:lnTo>
                      <a:lnTo>
                        <a:pt x="894" y="804"/>
                      </a:lnTo>
                      <a:lnTo>
                        <a:pt x="876" y="804"/>
                      </a:lnTo>
                      <a:lnTo>
                        <a:pt x="858" y="798"/>
                      </a:lnTo>
                      <a:lnTo>
                        <a:pt x="840" y="798"/>
                      </a:lnTo>
                      <a:lnTo>
                        <a:pt x="822" y="792"/>
                      </a:lnTo>
                      <a:lnTo>
                        <a:pt x="804" y="792"/>
                      </a:lnTo>
                      <a:lnTo>
                        <a:pt x="786" y="786"/>
                      </a:lnTo>
                      <a:lnTo>
                        <a:pt x="768" y="786"/>
                      </a:lnTo>
                      <a:lnTo>
                        <a:pt x="750" y="780"/>
                      </a:lnTo>
                      <a:lnTo>
                        <a:pt x="732" y="774"/>
                      </a:lnTo>
                      <a:lnTo>
                        <a:pt x="714" y="768"/>
                      </a:lnTo>
                      <a:lnTo>
                        <a:pt x="696" y="768"/>
                      </a:lnTo>
                      <a:lnTo>
                        <a:pt x="678" y="762"/>
                      </a:lnTo>
                      <a:lnTo>
                        <a:pt x="660" y="756"/>
                      </a:lnTo>
                      <a:lnTo>
                        <a:pt x="642" y="750"/>
                      </a:lnTo>
                      <a:lnTo>
                        <a:pt x="624" y="744"/>
                      </a:lnTo>
                      <a:lnTo>
                        <a:pt x="612" y="738"/>
                      </a:lnTo>
                      <a:lnTo>
                        <a:pt x="594" y="732"/>
                      </a:lnTo>
                      <a:lnTo>
                        <a:pt x="576" y="726"/>
                      </a:lnTo>
                      <a:lnTo>
                        <a:pt x="558" y="720"/>
                      </a:lnTo>
                      <a:lnTo>
                        <a:pt x="546" y="714"/>
                      </a:lnTo>
                      <a:lnTo>
                        <a:pt x="528" y="708"/>
                      </a:lnTo>
                      <a:lnTo>
                        <a:pt x="510" y="696"/>
                      </a:lnTo>
                      <a:lnTo>
                        <a:pt x="498" y="690"/>
                      </a:lnTo>
                      <a:lnTo>
                        <a:pt x="480" y="684"/>
                      </a:lnTo>
                      <a:lnTo>
                        <a:pt x="468" y="678"/>
                      </a:lnTo>
                      <a:lnTo>
                        <a:pt x="450" y="666"/>
                      </a:lnTo>
                      <a:lnTo>
                        <a:pt x="438" y="660"/>
                      </a:lnTo>
                      <a:lnTo>
                        <a:pt x="420" y="648"/>
                      </a:lnTo>
                      <a:lnTo>
                        <a:pt x="408" y="642"/>
                      </a:lnTo>
                      <a:lnTo>
                        <a:pt x="390" y="636"/>
                      </a:lnTo>
                      <a:lnTo>
                        <a:pt x="378" y="624"/>
                      </a:lnTo>
                      <a:lnTo>
                        <a:pt x="360" y="618"/>
                      </a:lnTo>
                      <a:lnTo>
                        <a:pt x="348" y="606"/>
                      </a:lnTo>
                      <a:lnTo>
                        <a:pt x="336" y="594"/>
                      </a:lnTo>
                      <a:lnTo>
                        <a:pt x="324" y="588"/>
                      </a:lnTo>
                      <a:lnTo>
                        <a:pt x="306" y="576"/>
                      </a:lnTo>
                      <a:lnTo>
                        <a:pt x="294" y="564"/>
                      </a:lnTo>
                      <a:lnTo>
                        <a:pt x="282" y="558"/>
                      </a:lnTo>
                      <a:lnTo>
                        <a:pt x="270" y="546"/>
                      </a:lnTo>
                      <a:lnTo>
                        <a:pt x="258" y="534"/>
                      </a:lnTo>
                      <a:lnTo>
                        <a:pt x="246" y="522"/>
                      </a:lnTo>
                      <a:lnTo>
                        <a:pt x="234" y="516"/>
                      </a:lnTo>
                      <a:lnTo>
                        <a:pt x="222" y="504"/>
                      </a:lnTo>
                      <a:lnTo>
                        <a:pt x="210" y="492"/>
                      </a:lnTo>
                      <a:lnTo>
                        <a:pt x="198" y="480"/>
                      </a:lnTo>
                      <a:lnTo>
                        <a:pt x="192" y="468"/>
                      </a:lnTo>
                      <a:lnTo>
                        <a:pt x="180" y="456"/>
                      </a:lnTo>
                      <a:lnTo>
                        <a:pt x="168" y="444"/>
                      </a:lnTo>
                      <a:lnTo>
                        <a:pt x="162" y="432"/>
                      </a:lnTo>
                      <a:lnTo>
                        <a:pt x="150" y="420"/>
                      </a:lnTo>
                      <a:lnTo>
                        <a:pt x="138" y="408"/>
                      </a:lnTo>
                      <a:lnTo>
                        <a:pt x="132" y="396"/>
                      </a:lnTo>
                      <a:lnTo>
                        <a:pt x="120" y="384"/>
                      </a:lnTo>
                      <a:lnTo>
                        <a:pt x="114" y="372"/>
                      </a:lnTo>
                      <a:lnTo>
                        <a:pt x="108" y="360"/>
                      </a:lnTo>
                      <a:lnTo>
                        <a:pt x="96" y="348"/>
                      </a:lnTo>
                      <a:lnTo>
                        <a:pt x="90" y="330"/>
                      </a:lnTo>
                      <a:lnTo>
                        <a:pt x="84" y="318"/>
                      </a:lnTo>
                      <a:lnTo>
                        <a:pt x="78" y="306"/>
                      </a:lnTo>
                      <a:lnTo>
                        <a:pt x="66" y="294"/>
                      </a:lnTo>
                      <a:lnTo>
                        <a:pt x="60" y="282"/>
                      </a:lnTo>
                      <a:lnTo>
                        <a:pt x="54" y="264"/>
                      </a:lnTo>
                      <a:lnTo>
                        <a:pt x="48" y="252"/>
                      </a:lnTo>
                      <a:lnTo>
                        <a:pt x="42" y="240"/>
                      </a:lnTo>
                      <a:lnTo>
                        <a:pt x="42" y="228"/>
                      </a:lnTo>
                      <a:lnTo>
                        <a:pt x="36" y="210"/>
                      </a:lnTo>
                      <a:lnTo>
                        <a:pt x="30" y="198"/>
                      </a:lnTo>
                      <a:lnTo>
                        <a:pt x="24" y="186"/>
                      </a:lnTo>
                      <a:lnTo>
                        <a:pt x="24" y="168"/>
                      </a:lnTo>
                      <a:lnTo>
                        <a:pt x="18" y="156"/>
                      </a:lnTo>
                      <a:lnTo>
                        <a:pt x="12" y="144"/>
                      </a:lnTo>
                      <a:lnTo>
                        <a:pt x="12" y="126"/>
                      </a:lnTo>
                      <a:lnTo>
                        <a:pt x="6" y="114"/>
                      </a:lnTo>
                      <a:lnTo>
                        <a:pt x="6" y="102"/>
                      </a:lnTo>
                      <a:lnTo>
                        <a:pt x="6" y="84"/>
                      </a:lnTo>
                      <a:lnTo>
                        <a:pt x="0" y="72"/>
                      </a:lnTo>
                      <a:lnTo>
                        <a:pt x="0" y="60"/>
                      </a:lnTo>
                      <a:lnTo>
                        <a:pt x="0" y="42"/>
                      </a:lnTo>
                      <a:lnTo>
                        <a:pt x="0" y="30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0" y="78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0" y="120"/>
                      </a:lnTo>
                      <a:lnTo>
                        <a:pt x="0" y="132"/>
                      </a:lnTo>
                      <a:lnTo>
                        <a:pt x="6" y="144"/>
                      </a:lnTo>
                      <a:lnTo>
                        <a:pt x="6" y="162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2" y="204"/>
                      </a:lnTo>
                      <a:lnTo>
                        <a:pt x="18" y="216"/>
                      </a:lnTo>
                      <a:lnTo>
                        <a:pt x="24" y="228"/>
                      </a:lnTo>
                      <a:lnTo>
                        <a:pt x="24" y="246"/>
                      </a:lnTo>
                      <a:lnTo>
                        <a:pt x="30" y="258"/>
                      </a:lnTo>
                      <a:lnTo>
                        <a:pt x="36" y="270"/>
                      </a:lnTo>
                      <a:lnTo>
                        <a:pt x="42" y="288"/>
                      </a:lnTo>
                      <a:lnTo>
                        <a:pt x="42" y="300"/>
                      </a:lnTo>
                      <a:lnTo>
                        <a:pt x="48" y="312"/>
                      </a:lnTo>
                      <a:lnTo>
                        <a:pt x="54" y="324"/>
                      </a:lnTo>
                      <a:lnTo>
                        <a:pt x="60" y="342"/>
                      </a:lnTo>
                      <a:lnTo>
                        <a:pt x="66" y="354"/>
                      </a:lnTo>
                      <a:lnTo>
                        <a:pt x="78" y="366"/>
                      </a:lnTo>
                      <a:lnTo>
                        <a:pt x="84" y="378"/>
                      </a:lnTo>
                      <a:lnTo>
                        <a:pt x="90" y="390"/>
                      </a:lnTo>
                      <a:lnTo>
                        <a:pt x="96" y="408"/>
                      </a:lnTo>
                      <a:lnTo>
                        <a:pt x="108" y="420"/>
                      </a:lnTo>
                      <a:lnTo>
                        <a:pt x="114" y="432"/>
                      </a:lnTo>
                      <a:lnTo>
                        <a:pt x="120" y="444"/>
                      </a:lnTo>
                      <a:lnTo>
                        <a:pt x="132" y="456"/>
                      </a:lnTo>
                      <a:lnTo>
                        <a:pt x="138" y="468"/>
                      </a:lnTo>
                      <a:lnTo>
                        <a:pt x="150" y="480"/>
                      </a:lnTo>
                      <a:lnTo>
                        <a:pt x="162" y="492"/>
                      </a:lnTo>
                      <a:lnTo>
                        <a:pt x="168" y="504"/>
                      </a:lnTo>
                      <a:lnTo>
                        <a:pt x="180" y="516"/>
                      </a:lnTo>
                      <a:lnTo>
                        <a:pt x="192" y="528"/>
                      </a:lnTo>
                      <a:lnTo>
                        <a:pt x="198" y="540"/>
                      </a:lnTo>
                      <a:lnTo>
                        <a:pt x="210" y="552"/>
                      </a:lnTo>
                      <a:lnTo>
                        <a:pt x="222" y="564"/>
                      </a:lnTo>
                      <a:lnTo>
                        <a:pt x="234" y="576"/>
                      </a:lnTo>
                      <a:lnTo>
                        <a:pt x="246" y="582"/>
                      </a:lnTo>
                      <a:lnTo>
                        <a:pt x="258" y="594"/>
                      </a:lnTo>
                      <a:lnTo>
                        <a:pt x="270" y="606"/>
                      </a:lnTo>
                      <a:lnTo>
                        <a:pt x="282" y="618"/>
                      </a:lnTo>
                      <a:lnTo>
                        <a:pt x="294" y="624"/>
                      </a:lnTo>
                      <a:lnTo>
                        <a:pt x="306" y="636"/>
                      </a:lnTo>
                      <a:lnTo>
                        <a:pt x="324" y="648"/>
                      </a:lnTo>
                      <a:lnTo>
                        <a:pt x="336" y="654"/>
                      </a:lnTo>
                      <a:lnTo>
                        <a:pt x="348" y="666"/>
                      </a:lnTo>
                      <a:lnTo>
                        <a:pt x="360" y="678"/>
                      </a:lnTo>
                      <a:lnTo>
                        <a:pt x="378" y="684"/>
                      </a:lnTo>
                      <a:lnTo>
                        <a:pt x="390" y="696"/>
                      </a:lnTo>
                      <a:lnTo>
                        <a:pt x="408" y="702"/>
                      </a:lnTo>
                      <a:lnTo>
                        <a:pt x="420" y="708"/>
                      </a:lnTo>
                      <a:lnTo>
                        <a:pt x="438" y="720"/>
                      </a:lnTo>
                      <a:lnTo>
                        <a:pt x="450" y="726"/>
                      </a:lnTo>
                      <a:lnTo>
                        <a:pt x="468" y="738"/>
                      </a:lnTo>
                      <a:lnTo>
                        <a:pt x="480" y="744"/>
                      </a:lnTo>
                      <a:lnTo>
                        <a:pt x="498" y="750"/>
                      </a:lnTo>
                      <a:lnTo>
                        <a:pt x="510" y="756"/>
                      </a:lnTo>
                      <a:lnTo>
                        <a:pt x="528" y="768"/>
                      </a:lnTo>
                      <a:lnTo>
                        <a:pt x="546" y="774"/>
                      </a:lnTo>
                      <a:lnTo>
                        <a:pt x="558" y="780"/>
                      </a:lnTo>
                      <a:lnTo>
                        <a:pt x="576" y="786"/>
                      </a:lnTo>
                      <a:lnTo>
                        <a:pt x="594" y="792"/>
                      </a:lnTo>
                      <a:lnTo>
                        <a:pt x="612" y="798"/>
                      </a:lnTo>
                      <a:lnTo>
                        <a:pt x="624" y="804"/>
                      </a:lnTo>
                      <a:lnTo>
                        <a:pt x="642" y="810"/>
                      </a:lnTo>
                      <a:lnTo>
                        <a:pt x="660" y="816"/>
                      </a:lnTo>
                      <a:lnTo>
                        <a:pt x="678" y="822"/>
                      </a:lnTo>
                      <a:lnTo>
                        <a:pt x="696" y="828"/>
                      </a:lnTo>
                      <a:lnTo>
                        <a:pt x="714" y="828"/>
                      </a:lnTo>
                      <a:lnTo>
                        <a:pt x="732" y="834"/>
                      </a:lnTo>
                      <a:lnTo>
                        <a:pt x="750" y="840"/>
                      </a:lnTo>
                      <a:lnTo>
                        <a:pt x="768" y="846"/>
                      </a:lnTo>
                      <a:lnTo>
                        <a:pt x="786" y="846"/>
                      </a:lnTo>
                      <a:lnTo>
                        <a:pt x="804" y="852"/>
                      </a:lnTo>
                      <a:lnTo>
                        <a:pt x="822" y="852"/>
                      </a:lnTo>
                      <a:lnTo>
                        <a:pt x="840" y="858"/>
                      </a:lnTo>
                      <a:lnTo>
                        <a:pt x="858" y="858"/>
                      </a:lnTo>
                      <a:lnTo>
                        <a:pt x="876" y="864"/>
                      </a:lnTo>
                      <a:lnTo>
                        <a:pt x="894" y="864"/>
                      </a:lnTo>
                      <a:lnTo>
                        <a:pt x="912" y="864"/>
                      </a:lnTo>
                      <a:lnTo>
                        <a:pt x="930" y="870"/>
                      </a:lnTo>
                      <a:lnTo>
                        <a:pt x="948" y="870"/>
                      </a:lnTo>
                      <a:lnTo>
                        <a:pt x="966" y="870"/>
                      </a:lnTo>
                      <a:lnTo>
                        <a:pt x="984" y="870"/>
                      </a:lnTo>
                      <a:lnTo>
                        <a:pt x="1002" y="876"/>
                      </a:lnTo>
                      <a:lnTo>
                        <a:pt x="1020" y="876"/>
                      </a:lnTo>
                      <a:lnTo>
                        <a:pt x="1038" y="876"/>
                      </a:lnTo>
                      <a:lnTo>
                        <a:pt x="1056" y="876"/>
                      </a:lnTo>
                      <a:lnTo>
                        <a:pt x="1074" y="876"/>
                      </a:lnTo>
                      <a:lnTo>
                        <a:pt x="1092" y="876"/>
                      </a:lnTo>
                      <a:lnTo>
                        <a:pt x="1110" y="876"/>
                      </a:lnTo>
                      <a:lnTo>
                        <a:pt x="1134" y="870"/>
                      </a:lnTo>
                      <a:lnTo>
                        <a:pt x="1152" y="870"/>
                      </a:lnTo>
                      <a:lnTo>
                        <a:pt x="1170" y="870"/>
                      </a:lnTo>
                      <a:lnTo>
                        <a:pt x="1188" y="870"/>
                      </a:lnTo>
                      <a:lnTo>
                        <a:pt x="1206" y="864"/>
                      </a:lnTo>
                      <a:lnTo>
                        <a:pt x="1224" y="864"/>
                      </a:lnTo>
                      <a:lnTo>
                        <a:pt x="1242" y="864"/>
                      </a:lnTo>
                      <a:lnTo>
                        <a:pt x="1260" y="858"/>
                      </a:lnTo>
                      <a:lnTo>
                        <a:pt x="1278" y="858"/>
                      </a:lnTo>
                      <a:lnTo>
                        <a:pt x="1296" y="852"/>
                      </a:lnTo>
                      <a:lnTo>
                        <a:pt x="1314" y="852"/>
                      </a:lnTo>
                      <a:lnTo>
                        <a:pt x="1332" y="846"/>
                      </a:lnTo>
                      <a:lnTo>
                        <a:pt x="1350" y="846"/>
                      </a:lnTo>
                      <a:lnTo>
                        <a:pt x="1368" y="840"/>
                      </a:lnTo>
                      <a:lnTo>
                        <a:pt x="1386" y="834"/>
                      </a:lnTo>
                      <a:lnTo>
                        <a:pt x="1404" y="828"/>
                      </a:lnTo>
                      <a:lnTo>
                        <a:pt x="1422" y="828"/>
                      </a:lnTo>
                      <a:lnTo>
                        <a:pt x="1440" y="822"/>
                      </a:lnTo>
                      <a:lnTo>
                        <a:pt x="1452" y="816"/>
                      </a:lnTo>
                      <a:lnTo>
                        <a:pt x="1470" y="810"/>
                      </a:lnTo>
                      <a:lnTo>
                        <a:pt x="1488" y="804"/>
                      </a:lnTo>
                      <a:lnTo>
                        <a:pt x="1506" y="798"/>
                      </a:lnTo>
                      <a:lnTo>
                        <a:pt x="1524" y="792"/>
                      </a:lnTo>
                      <a:lnTo>
                        <a:pt x="1536" y="786"/>
                      </a:lnTo>
                      <a:lnTo>
                        <a:pt x="1554" y="780"/>
                      </a:lnTo>
                      <a:lnTo>
                        <a:pt x="1572" y="774"/>
                      </a:lnTo>
                      <a:lnTo>
                        <a:pt x="1590" y="768"/>
                      </a:lnTo>
                      <a:lnTo>
                        <a:pt x="1602" y="756"/>
                      </a:lnTo>
                      <a:lnTo>
                        <a:pt x="1620" y="750"/>
                      </a:lnTo>
                      <a:lnTo>
                        <a:pt x="1632" y="744"/>
                      </a:lnTo>
                      <a:lnTo>
                        <a:pt x="1650" y="738"/>
                      </a:lnTo>
                      <a:lnTo>
                        <a:pt x="1662" y="726"/>
                      </a:lnTo>
                      <a:lnTo>
                        <a:pt x="1680" y="720"/>
                      </a:lnTo>
                      <a:lnTo>
                        <a:pt x="1692" y="708"/>
                      </a:lnTo>
                      <a:lnTo>
                        <a:pt x="1710" y="702"/>
                      </a:lnTo>
                      <a:lnTo>
                        <a:pt x="1722" y="696"/>
                      </a:lnTo>
                      <a:lnTo>
                        <a:pt x="1740" y="684"/>
                      </a:lnTo>
                      <a:lnTo>
                        <a:pt x="1752" y="678"/>
                      </a:lnTo>
                      <a:lnTo>
                        <a:pt x="1764" y="666"/>
                      </a:lnTo>
                      <a:lnTo>
                        <a:pt x="1782" y="654"/>
                      </a:lnTo>
                      <a:lnTo>
                        <a:pt x="1794" y="648"/>
                      </a:lnTo>
                      <a:lnTo>
                        <a:pt x="1806" y="636"/>
                      </a:lnTo>
                      <a:lnTo>
                        <a:pt x="1818" y="624"/>
                      </a:lnTo>
                      <a:lnTo>
                        <a:pt x="1830" y="618"/>
                      </a:lnTo>
                      <a:lnTo>
                        <a:pt x="1842" y="606"/>
                      </a:lnTo>
                      <a:lnTo>
                        <a:pt x="1854" y="594"/>
                      </a:lnTo>
                      <a:lnTo>
                        <a:pt x="1866" y="582"/>
                      </a:lnTo>
                      <a:lnTo>
                        <a:pt x="1878" y="576"/>
                      </a:lnTo>
                      <a:lnTo>
                        <a:pt x="1890" y="564"/>
                      </a:lnTo>
                      <a:lnTo>
                        <a:pt x="1902" y="552"/>
                      </a:lnTo>
                      <a:lnTo>
                        <a:pt x="1914" y="540"/>
                      </a:lnTo>
                      <a:lnTo>
                        <a:pt x="1926" y="528"/>
                      </a:lnTo>
                      <a:lnTo>
                        <a:pt x="1938" y="516"/>
                      </a:lnTo>
                      <a:lnTo>
                        <a:pt x="1944" y="504"/>
                      </a:lnTo>
                      <a:lnTo>
                        <a:pt x="1956" y="492"/>
                      </a:lnTo>
                      <a:lnTo>
                        <a:pt x="1968" y="480"/>
                      </a:lnTo>
                      <a:lnTo>
                        <a:pt x="1974" y="468"/>
                      </a:lnTo>
                      <a:lnTo>
                        <a:pt x="1986" y="456"/>
                      </a:lnTo>
                      <a:lnTo>
                        <a:pt x="1992" y="444"/>
                      </a:lnTo>
                      <a:lnTo>
                        <a:pt x="2004" y="432"/>
                      </a:lnTo>
                      <a:lnTo>
                        <a:pt x="2010" y="420"/>
                      </a:lnTo>
                      <a:lnTo>
                        <a:pt x="2016" y="408"/>
                      </a:lnTo>
                      <a:lnTo>
                        <a:pt x="2022" y="390"/>
                      </a:lnTo>
                      <a:lnTo>
                        <a:pt x="2034" y="378"/>
                      </a:lnTo>
                      <a:lnTo>
                        <a:pt x="2040" y="366"/>
                      </a:lnTo>
                      <a:lnTo>
                        <a:pt x="2046" y="354"/>
                      </a:lnTo>
                      <a:lnTo>
                        <a:pt x="2052" y="342"/>
                      </a:lnTo>
                      <a:lnTo>
                        <a:pt x="2058" y="324"/>
                      </a:lnTo>
                      <a:lnTo>
                        <a:pt x="2064" y="312"/>
                      </a:lnTo>
                      <a:lnTo>
                        <a:pt x="2070" y="300"/>
                      </a:lnTo>
                      <a:lnTo>
                        <a:pt x="2070" y="24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7" name="Freeform 232"/>
                <p:cNvSpPr>
                  <a:spLocks/>
                </p:cNvSpPr>
                <p:nvPr/>
              </p:nvSpPr>
              <p:spPr bwMode="auto">
                <a:xfrm>
                  <a:off x="1818" y="1329"/>
                  <a:ext cx="2070" cy="1614"/>
                </a:xfrm>
                <a:custGeom>
                  <a:avLst/>
                  <a:gdLst>
                    <a:gd name="T0" fmla="*/ 2052 w 2070"/>
                    <a:gd name="T1" fmla="*/ 1080 h 1614"/>
                    <a:gd name="T2" fmla="*/ 2022 w 2070"/>
                    <a:gd name="T3" fmla="*/ 1128 h 1614"/>
                    <a:gd name="T4" fmla="*/ 1992 w 2070"/>
                    <a:gd name="T5" fmla="*/ 1182 h 1614"/>
                    <a:gd name="T6" fmla="*/ 1956 w 2070"/>
                    <a:gd name="T7" fmla="*/ 1230 h 1614"/>
                    <a:gd name="T8" fmla="*/ 1914 w 2070"/>
                    <a:gd name="T9" fmla="*/ 1278 h 1614"/>
                    <a:gd name="T10" fmla="*/ 1866 w 2070"/>
                    <a:gd name="T11" fmla="*/ 1320 h 1614"/>
                    <a:gd name="T12" fmla="*/ 1818 w 2070"/>
                    <a:gd name="T13" fmla="*/ 1362 h 1614"/>
                    <a:gd name="T14" fmla="*/ 1764 w 2070"/>
                    <a:gd name="T15" fmla="*/ 1404 h 1614"/>
                    <a:gd name="T16" fmla="*/ 1710 w 2070"/>
                    <a:gd name="T17" fmla="*/ 1440 h 1614"/>
                    <a:gd name="T18" fmla="*/ 1650 w 2070"/>
                    <a:gd name="T19" fmla="*/ 1476 h 1614"/>
                    <a:gd name="T20" fmla="*/ 1590 w 2070"/>
                    <a:gd name="T21" fmla="*/ 1506 h 1614"/>
                    <a:gd name="T22" fmla="*/ 1524 w 2070"/>
                    <a:gd name="T23" fmla="*/ 1530 h 1614"/>
                    <a:gd name="T24" fmla="*/ 1452 w 2070"/>
                    <a:gd name="T25" fmla="*/ 1554 h 1614"/>
                    <a:gd name="T26" fmla="*/ 1386 w 2070"/>
                    <a:gd name="T27" fmla="*/ 1572 h 1614"/>
                    <a:gd name="T28" fmla="*/ 1314 w 2070"/>
                    <a:gd name="T29" fmla="*/ 1590 h 1614"/>
                    <a:gd name="T30" fmla="*/ 1242 w 2070"/>
                    <a:gd name="T31" fmla="*/ 1602 h 1614"/>
                    <a:gd name="T32" fmla="*/ 1170 w 2070"/>
                    <a:gd name="T33" fmla="*/ 1608 h 1614"/>
                    <a:gd name="T34" fmla="*/ 1092 w 2070"/>
                    <a:gd name="T35" fmla="*/ 1614 h 1614"/>
                    <a:gd name="T36" fmla="*/ 1020 w 2070"/>
                    <a:gd name="T37" fmla="*/ 1614 h 1614"/>
                    <a:gd name="T38" fmla="*/ 948 w 2070"/>
                    <a:gd name="T39" fmla="*/ 1608 h 1614"/>
                    <a:gd name="T40" fmla="*/ 876 w 2070"/>
                    <a:gd name="T41" fmla="*/ 1602 h 1614"/>
                    <a:gd name="T42" fmla="*/ 804 w 2070"/>
                    <a:gd name="T43" fmla="*/ 1590 h 1614"/>
                    <a:gd name="T44" fmla="*/ 732 w 2070"/>
                    <a:gd name="T45" fmla="*/ 1572 h 1614"/>
                    <a:gd name="T46" fmla="*/ 660 w 2070"/>
                    <a:gd name="T47" fmla="*/ 1554 h 1614"/>
                    <a:gd name="T48" fmla="*/ 594 w 2070"/>
                    <a:gd name="T49" fmla="*/ 1530 h 1614"/>
                    <a:gd name="T50" fmla="*/ 528 w 2070"/>
                    <a:gd name="T51" fmla="*/ 1506 h 1614"/>
                    <a:gd name="T52" fmla="*/ 468 w 2070"/>
                    <a:gd name="T53" fmla="*/ 1476 h 1614"/>
                    <a:gd name="T54" fmla="*/ 408 w 2070"/>
                    <a:gd name="T55" fmla="*/ 1440 h 1614"/>
                    <a:gd name="T56" fmla="*/ 348 w 2070"/>
                    <a:gd name="T57" fmla="*/ 1404 h 1614"/>
                    <a:gd name="T58" fmla="*/ 294 w 2070"/>
                    <a:gd name="T59" fmla="*/ 1362 h 1614"/>
                    <a:gd name="T60" fmla="*/ 246 w 2070"/>
                    <a:gd name="T61" fmla="*/ 1320 h 1614"/>
                    <a:gd name="T62" fmla="*/ 198 w 2070"/>
                    <a:gd name="T63" fmla="*/ 1278 h 1614"/>
                    <a:gd name="T64" fmla="*/ 162 w 2070"/>
                    <a:gd name="T65" fmla="*/ 1230 h 1614"/>
                    <a:gd name="T66" fmla="*/ 120 w 2070"/>
                    <a:gd name="T67" fmla="*/ 1182 h 1614"/>
                    <a:gd name="T68" fmla="*/ 90 w 2070"/>
                    <a:gd name="T69" fmla="*/ 1128 h 1614"/>
                    <a:gd name="T70" fmla="*/ 60 w 2070"/>
                    <a:gd name="T71" fmla="*/ 1080 h 1614"/>
                    <a:gd name="T72" fmla="*/ 42 w 2070"/>
                    <a:gd name="T73" fmla="*/ 1026 h 1614"/>
                    <a:gd name="T74" fmla="*/ 24 w 2070"/>
                    <a:gd name="T75" fmla="*/ 966 h 1614"/>
                    <a:gd name="T76" fmla="*/ 6 w 2070"/>
                    <a:gd name="T77" fmla="*/ 912 h 1614"/>
                    <a:gd name="T78" fmla="*/ 0 w 2070"/>
                    <a:gd name="T79" fmla="*/ 858 h 1614"/>
                    <a:gd name="T80" fmla="*/ 0 w 2070"/>
                    <a:gd name="T81" fmla="*/ 798 h 1614"/>
                    <a:gd name="T82" fmla="*/ 0 w 2070"/>
                    <a:gd name="T83" fmla="*/ 744 h 1614"/>
                    <a:gd name="T84" fmla="*/ 6 w 2070"/>
                    <a:gd name="T85" fmla="*/ 684 h 1614"/>
                    <a:gd name="T86" fmla="*/ 24 w 2070"/>
                    <a:gd name="T87" fmla="*/ 630 h 1614"/>
                    <a:gd name="T88" fmla="*/ 42 w 2070"/>
                    <a:gd name="T89" fmla="*/ 576 h 1614"/>
                    <a:gd name="T90" fmla="*/ 60 w 2070"/>
                    <a:gd name="T91" fmla="*/ 522 h 1614"/>
                    <a:gd name="T92" fmla="*/ 90 w 2070"/>
                    <a:gd name="T93" fmla="*/ 468 h 1614"/>
                    <a:gd name="T94" fmla="*/ 120 w 2070"/>
                    <a:gd name="T95" fmla="*/ 420 h 1614"/>
                    <a:gd name="T96" fmla="*/ 162 w 2070"/>
                    <a:gd name="T97" fmla="*/ 366 h 1614"/>
                    <a:gd name="T98" fmla="*/ 198 w 2070"/>
                    <a:gd name="T99" fmla="*/ 324 h 1614"/>
                    <a:gd name="T100" fmla="*/ 246 w 2070"/>
                    <a:gd name="T101" fmla="*/ 276 h 1614"/>
                    <a:gd name="T102" fmla="*/ 294 w 2070"/>
                    <a:gd name="T103" fmla="*/ 234 h 1614"/>
                    <a:gd name="T104" fmla="*/ 348 w 2070"/>
                    <a:gd name="T105" fmla="*/ 198 h 1614"/>
                    <a:gd name="T106" fmla="*/ 408 w 2070"/>
                    <a:gd name="T107" fmla="*/ 156 h 1614"/>
                    <a:gd name="T108" fmla="*/ 468 w 2070"/>
                    <a:gd name="T109" fmla="*/ 126 h 1614"/>
                    <a:gd name="T110" fmla="*/ 528 w 2070"/>
                    <a:gd name="T111" fmla="*/ 96 h 1614"/>
                    <a:gd name="T112" fmla="*/ 594 w 2070"/>
                    <a:gd name="T113" fmla="*/ 66 h 1614"/>
                    <a:gd name="T114" fmla="*/ 660 w 2070"/>
                    <a:gd name="T115" fmla="*/ 48 h 1614"/>
                    <a:gd name="T116" fmla="*/ 732 w 2070"/>
                    <a:gd name="T117" fmla="*/ 24 h 1614"/>
                    <a:gd name="T118" fmla="*/ 804 w 2070"/>
                    <a:gd name="T119" fmla="*/ 12 h 1614"/>
                    <a:gd name="T120" fmla="*/ 876 w 2070"/>
                    <a:gd name="T121" fmla="*/ 0 h 161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70"/>
                    <a:gd name="T184" fmla="*/ 0 h 1614"/>
                    <a:gd name="T185" fmla="*/ 2070 w 2070"/>
                    <a:gd name="T186" fmla="*/ 1614 h 161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70" h="1614">
                      <a:moveTo>
                        <a:pt x="2070" y="1038"/>
                      </a:moveTo>
                      <a:lnTo>
                        <a:pt x="2064" y="1050"/>
                      </a:lnTo>
                      <a:lnTo>
                        <a:pt x="2058" y="1062"/>
                      </a:lnTo>
                      <a:lnTo>
                        <a:pt x="2052" y="1080"/>
                      </a:lnTo>
                      <a:lnTo>
                        <a:pt x="2046" y="1092"/>
                      </a:lnTo>
                      <a:lnTo>
                        <a:pt x="2040" y="1104"/>
                      </a:lnTo>
                      <a:lnTo>
                        <a:pt x="2034" y="1116"/>
                      </a:lnTo>
                      <a:lnTo>
                        <a:pt x="2022" y="1128"/>
                      </a:lnTo>
                      <a:lnTo>
                        <a:pt x="2016" y="1146"/>
                      </a:lnTo>
                      <a:lnTo>
                        <a:pt x="2010" y="1158"/>
                      </a:lnTo>
                      <a:lnTo>
                        <a:pt x="2004" y="1170"/>
                      </a:lnTo>
                      <a:lnTo>
                        <a:pt x="1992" y="1182"/>
                      </a:lnTo>
                      <a:lnTo>
                        <a:pt x="1986" y="1194"/>
                      </a:lnTo>
                      <a:lnTo>
                        <a:pt x="1974" y="1206"/>
                      </a:lnTo>
                      <a:lnTo>
                        <a:pt x="1968" y="1218"/>
                      </a:lnTo>
                      <a:lnTo>
                        <a:pt x="1956" y="1230"/>
                      </a:lnTo>
                      <a:lnTo>
                        <a:pt x="1944" y="1242"/>
                      </a:lnTo>
                      <a:lnTo>
                        <a:pt x="1938" y="1254"/>
                      </a:lnTo>
                      <a:lnTo>
                        <a:pt x="1926" y="1266"/>
                      </a:lnTo>
                      <a:lnTo>
                        <a:pt x="1914" y="1278"/>
                      </a:lnTo>
                      <a:lnTo>
                        <a:pt x="1902" y="1290"/>
                      </a:lnTo>
                      <a:lnTo>
                        <a:pt x="1890" y="1302"/>
                      </a:lnTo>
                      <a:lnTo>
                        <a:pt x="1878" y="1314"/>
                      </a:lnTo>
                      <a:lnTo>
                        <a:pt x="1866" y="1320"/>
                      </a:lnTo>
                      <a:lnTo>
                        <a:pt x="1854" y="1332"/>
                      </a:lnTo>
                      <a:lnTo>
                        <a:pt x="1842" y="1344"/>
                      </a:lnTo>
                      <a:lnTo>
                        <a:pt x="1830" y="1356"/>
                      </a:lnTo>
                      <a:lnTo>
                        <a:pt x="1818" y="1362"/>
                      </a:lnTo>
                      <a:lnTo>
                        <a:pt x="1806" y="1374"/>
                      </a:lnTo>
                      <a:lnTo>
                        <a:pt x="1794" y="1386"/>
                      </a:lnTo>
                      <a:lnTo>
                        <a:pt x="1782" y="1392"/>
                      </a:lnTo>
                      <a:lnTo>
                        <a:pt x="1764" y="1404"/>
                      </a:lnTo>
                      <a:lnTo>
                        <a:pt x="1752" y="1416"/>
                      </a:lnTo>
                      <a:lnTo>
                        <a:pt x="1740" y="1422"/>
                      </a:lnTo>
                      <a:lnTo>
                        <a:pt x="1722" y="1434"/>
                      </a:lnTo>
                      <a:lnTo>
                        <a:pt x="1710" y="1440"/>
                      </a:lnTo>
                      <a:lnTo>
                        <a:pt x="1692" y="1446"/>
                      </a:lnTo>
                      <a:lnTo>
                        <a:pt x="1680" y="1458"/>
                      </a:lnTo>
                      <a:lnTo>
                        <a:pt x="1662" y="1464"/>
                      </a:lnTo>
                      <a:lnTo>
                        <a:pt x="1650" y="1476"/>
                      </a:lnTo>
                      <a:lnTo>
                        <a:pt x="1632" y="1482"/>
                      </a:lnTo>
                      <a:lnTo>
                        <a:pt x="1620" y="1488"/>
                      </a:lnTo>
                      <a:lnTo>
                        <a:pt x="1602" y="1494"/>
                      </a:lnTo>
                      <a:lnTo>
                        <a:pt x="1590" y="1506"/>
                      </a:lnTo>
                      <a:lnTo>
                        <a:pt x="1572" y="1512"/>
                      </a:lnTo>
                      <a:lnTo>
                        <a:pt x="1554" y="1518"/>
                      </a:lnTo>
                      <a:lnTo>
                        <a:pt x="1536" y="1524"/>
                      </a:lnTo>
                      <a:lnTo>
                        <a:pt x="1524" y="1530"/>
                      </a:lnTo>
                      <a:lnTo>
                        <a:pt x="1506" y="1536"/>
                      </a:lnTo>
                      <a:lnTo>
                        <a:pt x="1488" y="1542"/>
                      </a:lnTo>
                      <a:lnTo>
                        <a:pt x="1470" y="1548"/>
                      </a:lnTo>
                      <a:lnTo>
                        <a:pt x="1452" y="1554"/>
                      </a:lnTo>
                      <a:lnTo>
                        <a:pt x="1440" y="1560"/>
                      </a:lnTo>
                      <a:lnTo>
                        <a:pt x="1422" y="1566"/>
                      </a:lnTo>
                      <a:lnTo>
                        <a:pt x="1404" y="1566"/>
                      </a:lnTo>
                      <a:lnTo>
                        <a:pt x="1386" y="1572"/>
                      </a:lnTo>
                      <a:lnTo>
                        <a:pt x="1368" y="1578"/>
                      </a:lnTo>
                      <a:lnTo>
                        <a:pt x="1350" y="1584"/>
                      </a:lnTo>
                      <a:lnTo>
                        <a:pt x="1332" y="1584"/>
                      </a:lnTo>
                      <a:lnTo>
                        <a:pt x="1314" y="1590"/>
                      </a:lnTo>
                      <a:lnTo>
                        <a:pt x="1296" y="1590"/>
                      </a:lnTo>
                      <a:lnTo>
                        <a:pt x="1278" y="1596"/>
                      </a:lnTo>
                      <a:lnTo>
                        <a:pt x="1260" y="1596"/>
                      </a:lnTo>
                      <a:lnTo>
                        <a:pt x="1242" y="1602"/>
                      </a:lnTo>
                      <a:lnTo>
                        <a:pt x="1224" y="1602"/>
                      </a:lnTo>
                      <a:lnTo>
                        <a:pt x="1206" y="1602"/>
                      </a:lnTo>
                      <a:lnTo>
                        <a:pt x="1188" y="1608"/>
                      </a:lnTo>
                      <a:lnTo>
                        <a:pt x="1170" y="1608"/>
                      </a:lnTo>
                      <a:lnTo>
                        <a:pt x="1152" y="1608"/>
                      </a:lnTo>
                      <a:lnTo>
                        <a:pt x="1134" y="1608"/>
                      </a:lnTo>
                      <a:lnTo>
                        <a:pt x="1110" y="1614"/>
                      </a:lnTo>
                      <a:lnTo>
                        <a:pt x="1092" y="1614"/>
                      </a:lnTo>
                      <a:lnTo>
                        <a:pt x="1074" y="1614"/>
                      </a:lnTo>
                      <a:lnTo>
                        <a:pt x="1056" y="1614"/>
                      </a:lnTo>
                      <a:lnTo>
                        <a:pt x="1038" y="1614"/>
                      </a:lnTo>
                      <a:lnTo>
                        <a:pt x="1020" y="1614"/>
                      </a:lnTo>
                      <a:lnTo>
                        <a:pt x="1002" y="1614"/>
                      </a:lnTo>
                      <a:lnTo>
                        <a:pt x="984" y="1608"/>
                      </a:lnTo>
                      <a:lnTo>
                        <a:pt x="966" y="1608"/>
                      </a:lnTo>
                      <a:lnTo>
                        <a:pt x="948" y="1608"/>
                      </a:lnTo>
                      <a:lnTo>
                        <a:pt x="930" y="1608"/>
                      </a:lnTo>
                      <a:lnTo>
                        <a:pt x="912" y="1602"/>
                      </a:lnTo>
                      <a:lnTo>
                        <a:pt x="894" y="1602"/>
                      </a:lnTo>
                      <a:lnTo>
                        <a:pt x="876" y="1602"/>
                      </a:lnTo>
                      <a:lnTo>
                        <a:pt x="858" y="1596"/>
                      </a:lnTo>
                      <a:lnTo>
                        <a:pt x="840" y="1596"/>
                      </a:lnTo>
                      <a:lnTo>
                        <a:pt x="822" y="1590"/>
                      </a:lnTo>
                      <a:lnTo>
                        <a:pt x="804" y="1590"/>
                      </a:lnTo>
                      <a:lnTo>
                        <a:pt x="786" y="1584"/>
                      </a:lnTo>
                      <a:lnTo>
                        <a:pt x="768" y="1584"/>
                      </a:lnTo>
                      <a:lnTo>
                        <a:pt x="750" y="1578"/>
                      </a:lnTo>
                      <a:lnTo>
                        <a:pt x="732" y="1572"/>
                      </a:lnTo>
                      <a:lnTo>
                        <a:pt x="714" y="1566"/>
                      </a:lnTo>
                      <a:lnTo>
                        <a:pt x="696" y="1566"/>
                      </a:lnTo>
                      <a:lnTo>
                        <a:pt x="678" y="1560"/>
                      </a:lnTo>
                      <a:lnTo>
                        <a:pt x="660" y="1554"/>
                      </a:lnTo>
                      <a:lnTo>
                        <a:pt x="642" y="1548"/>
                      </a:lnTo>
                      <a:lnTo>
                        <a:pt x="624" y="1542"/>
                      </a:lnTo>
                      <a:lnTo>
                        <a:pt x="612" y="1536"/>
                      </a:lnTo>
                      <a:lnTo>
                        <a:pt x="594" y="1530"/>
                      </a:lnTo>
                      <a:lnTo>
                        <a:pt x="576" y="1524"/>
                      </a:lnTo>
                      <a:lnTo>
                        <a:pt x="558" y="1518"/>
                      </a:lnTo>
                      <a:lnTo>
                        <a:pt x="546" y="1512"/>
                      </a:lnTo>
                      <a:lnTo>
                        <a:pt x="528" y="1506"/>
                      </a:lnTo>
                      <a:lnTo>
                        <a:pt x="510" y="1494"/>
                      </a:lnTo>
                      <a:lnTo>
                        <a:pt x="498" y="1488"/>
                      </a:lnTo>
                      <a:lnTo>
                        <a:pt x="480" y="1482"/>
                      </a:lnTo>
                      <a:lnTo>
                        <a:pt x="468" y="1476"/>
                      </a:lnTo>
                      <a:lnTo>
                        <a:pt x="450" y="1464"/>
                      </a:lnTo>
                      <a:lnTo>
                        <a:pt x="438" y="1458"/>
                      </a:lnTo>
                      <a:lnTo>
                        <a:pt x="420" y="1446"/>
                      </a:lnTo>
                      <a:lnTo>
                        <a:pt x="408" y="1440"/>
                      </a:lnTo>
                      <a:lnTo>
                        <a:pt x="390" y="1434"/>
                      </a:lnTo>
                      <a:lnTo>
                        <a:pt x="378" y="1422"/>
                      </a:lnTo>
                      <a:lnTo>
                        <a:pt x="360" y="1416"/>
                      </a:lnTo>
                      <a:lnTo>
                        <a:pt x="348" y="1404"/>
                      </a:lnTo>
                      <a:lnTo>
                        <a:pt x="336" y="1392"/>
                      </a:lnTo>
                      <a:lnTo>
                        <a:pt x="324" y="1386"/>
                      </a:lnTo>
                      <a:lnTo>
                        <a:pt x="306" y="1374"/>
                      </a:lnTo>
                      <a:lnTo>
                        <a:pt x="294" y="1362"/>
                      </a:lnTo>
                      <a:lnTo>
                        <a:pt x="282" y="1356"/>
                      </a:lnTo>
                      <a:lnTo>
                        <a:pt x="270" y="1344"/>
                      </a:lnTo>
                      <a:lnTo>
                        <a:pt x="258" y="1332"/>
                      </a:lnTo>
                      <a:lnTo>
                        <a:pt x="246" y="1320"/>
                      </a:lnTo>
                      <a:lnTo>
                        <a:pt x="234" y="1314"/>
                      </a:lnTo>
                      <a:lnTo>
                        <a:pt x="222" y="1302"/>
                      </a:lnTo>
                      <a:lnTo>
                        <a:pt x="210" y="1290"/>
                      </a:lnTo>
                      <a:lnTo>
                        <a:pt x="198" y="1278"/>
                      </a:lnTo>
                      <a:lnTo>
                        <a:pt x="192" y="1266"/>
                      </a:lnTo>
                      <a:lnTo>
                        <a:pt x="180" y="1254"/>
                      </a:lnTo>
                      <a:lnTo>
                        <a:pt x="168" y="1242"/>
                      </a:lnTo>
                      <a:lnTo>
                        <a:pt x="162" y="1230"/>
                      </a:lnTo>
                      <a:lnTo>
                        <a:pt x="150" y="1218"/>
                      </a:lnTo>
                      <a:lnTo>
                        <a:pt x="138" y="1206"/>
                      </a:lnTo>
                      <a:lnTo>
                        <a:pt x="132" y="1194"/>
                      </a:lnTo>
                      <a:lnTo>
                        <a:pt x="120" y="1182"/>
                      </a:lnTo>
                      <a:lnTo>
                        <a:pt x="114" y="1170"/>
                      </a:lnTo>
                      <a:lnTo>
                        <a:pt x="108" y="1158"/>
                      </a:lnTo>
                      <a:lnTo>
                        <a:pt x="96" y="1146"/>
                      </a:lnTo>
                      <a:lnTo>
                        <a:pt x="90" y="1128"/>
                      </a:lnTo>
                      <a:lnTo>
                        <a:pt x="84" y="1116"/>
                      </a:lnTo>
                      <a:lnTo>
                        <a:pt x="78" y="1104"/>
                      </a:lnTo>
                      <a:lnTo>
                        <a:pt x="66" y="1092"/>
                      </a:lnTo>
                      <a:lnTo>
                        <a:pt x="60" y="1080"/>
                      </a:lnTo>
                      <a:lnTo>
                        <a:pt x="54" y="1062"/>
                      </a:lnTo>
                      <a:lnTo>
                        <a:pt x="48" y="1050"/>
                      </a:lnTo>
                      <a:lnTo>
                        <a:pt x="42" y="1038"/>
                      </a:lnTo>
                      <a:lnTo>
                        <a:pt x="42" y="1026"/>
                      </a:lnTo>
                      <a:lnTo>
                        <a:pt x="36" y="1008"/>
                      </a:lnTo>
                      <a:lnTo>
                        <a:pt x="30" y="996"/>
                      </a:lnTo>
                      <a:lnTo>
                        <a:pt x="24" y="984"/>
                      </a:lnTo>
                      <a:lnTo>
                        <a:pt x="24" y="966"/>
                      </a:lnTo>
                      <a:lnTo>
                        <a:pt x="18" y="954"/>
                      </a:lnTo>
                      <a:lnTo>
                        <a:pt x="12" y="942"/>
                      </a:lnTo>
                      <a:lnTo>
                        <a:pt x="12" y="924"/>
                      </a:lnTo>
                      <a:lnTo>
                        <a:pt x="6" y="912"/>
                      </a:lnTo>
                      <a:lnTo>
                        <a:pt x="6" y="900"/>
                      </a:lnTo>
                      <a:lnTo>
                        <a:pt x="6" y="882"/>
                      </a:lnTo>
                      <a:lnTo>
                        <a:pt x="0" y="870"/>
                      </a:lnTo>
                      <a:lnTo>
                        <a:pt x="0" y="858"/>
                      </a:lnTo>
                      <a:lnTo>
                        <a:pt x="0" y="840"/>
                      </a:lnTo>
                      <a:lnTo>
                        <a:pt x="0" y="828"/>
                      </a:lnTo>
                      <a:lnTo>
                        <a:pt x="0" y="816"/>
                      </a:lnTo>
                      <a:lnTo>
                        <a:pt x="0" y="798"/>
                      </a:lnTo>
                      <a:lnTo>
                        <a:pt x="0" y="786"/>
                      </a:lnTo>
                      <a:lnTo>
                        <a:pt x="0" y="774"/>
                      </a:lnTo>
                      <a:lnTo>
                        <a:pt x="0" y="756"/>
                      </a:lnTo>
                      <a:lnTo>
                        <a:pt x="0" y="744"/>
                      </a:lnTo>
                      <a:lnTo>
                        <a:pt x="0" y="726"/>
                      </a:lnTo>
                      <a:lnTo>
                        <a:pt x="6" y="714"/>
                      </a:lnTo>
                      <a:lnTo>
                        <a:pt x="6" y="702"/>
                      </a:lnTo>
                      <a:lnTo>
                        <a:pt x="6" y="684"/>
                      </a:lnTo>
                      <a:lnTo>
                        <a:pt x="12" y="672"/>
                      </a:lnTo>
                      <a:lnTo>
                        <a:pt x="12" y="660"/>
                      </a:lnTo>
                      <a:lnTo>
                        <a:pt x="18" y="642"/>
                      </a:lnTo>
                      <a:lnTo>
                        <a:pt x="24" y="630"/>
                      </a:lnTo>
                      <a:lnTo>
                        <a:pt x="24" y="618"/>
                      </a:lnTo>
                      <a:lnTo>
                        <a:pt x="30" y="600"/>
                      </a:lnTo>
                      <a:lnTo>
                        <a:pt x="36" y="588"/>
                      </a:lnTo>
                      <a:lnTo>
                        <a:pt x="42" y="576"/>
                      </a:lnTo>
                      <a:lnTo>
                        <a:pt x="42" y="564"/>
                      </a:lnTo>
                      <a:lnTo>
                        <a:pt x="48" y="546"/>
                      </a:lnTo>
                      <a:lnTo>
                        <a:pt x="54" y="534"/>
                      </a:lnTo>
                      <a:lnTo>
                        <a:pt x="60" y="522"/>
                      </a:lnTo>
                      <a:lnTo>
                        <a:pt x="66" y="510"/>
                      </a:lnTo>
                      <a:lnTo>
                        <a:pt x="78" y="492"/>
                      </a:lnTo>
                      <a:lnTo>
                        <a:pt x="84" y="480"/>
                      </a:lnTo>
                      <a:lnTo>
                        <a:pt x="90" y="468"/>
                      </a:lnTo>
                      <a:lnTo>
                        <a:pt x="96" y="456"/>
                      </a:lnTo>
                      <a:lnTo>
                        <a:pt x="108" y="444"/>
                      </a:lnTo>
                      <a:lnTo>
                        <a:pt x="114" y="432"/>
                      </a:lnTo>
                      <a:lnTo>
                        <a:pt x="120" y="420"/>
                      </a:lnTo>
                      <a:lnTo>
                        <a:pt x="132" y="408"/>
                      </a:lnTo>
                      <a:lnTo>
                        <a:pt x="138" y="390"/>
                      </a:lnTo>
                      <a:lnTo>
                        <a:pt x="150" y="378"/>
                      </a:lnTo>
                      <a:lnTo>
                        <a:pt x="162" y="366"/>
                      </a:lnTo>
                      <a:lnTo>
                        <a:pt x="168" y="354"/>
                      </a:lnTo>
                      <a:lnTo>
                        <a:pt x="180" y="342"/>
                      </a:lnTo>
                      <a:lnTo>
                        <a:pt x="192" y="336"/>
                      </a:lnTo>
                      <a:lnTo>
                        <a:pt x="198" y="324"/>
                      </a:lnTo>
                      <a:lnTo>
                        <a:pt x="210" y="312"/>
                      </a:lnTo>
                      <a:lnTo>
                        <a:pt x="222" y="300"/>
                      </a:lnTo>
                      <a:lnTo>
                        <a:pt x="234" y="288"/>
                      </a:lnTo>
                      <a:lnTo>
                        <a:pt x="246" y="276"/>
                      </a:lnTo>
                      <a:lnTo>
                        <a:pt x="258" y="264"/>
                      </a:lnTo>
                      <a:lnTo>
                        <a:pt x="270" y="258"/>
                      </a:lnTo>
                      <a:lnTo>
                        <a:pt x="282" y="246"/>
                      </a:lnTo>
                      <a:lnTo>
                        <a:pt x="294" y="234"/>
                      </a:lnTo>
                      <a:lnTo>
                        <a:pt x="306" y="222"/>
                      </a:lnTo>
                      <a:lnTo>
                        <a:pt x="324" y="216"/>
                      </a:lnTo>
                      <a:lnTo>
                        <a:pt x="336" y="204"/>
                      </a:lnTo>
                      <a:lnTo>
                        <a:pt x="348" y="198"/>
                      </a:lnTo>
                      <a:lnTo>
                        <a:pt x="360" y="186"/>
                      </a:lnTo>
                      <a:lnTo>
                        <a:pt x="378" y="174"/>
                      </a:lnTo>
                      <a:lnTo>
                        <a:pt x="390" y="168"/>
                      </a:lnTo>
                      <a:lnTo>
                        <a:pt x="408" y="156"/>
                      </a:lnTo>
                      <a:lnTo>
                        <a:pt x="420" y="150"/>
                      </a:lnTo>
                      <a:lnTo>
                        <a:pt x="438" y="144"/>
                      </a:lnTo>
                      <a:lnTo>
                        <a:pt x="450" y="132"/>
                      </a:lnTo>
                      <a:lnTo>
                        <a:pt x="468" y="126"/>
                      </a:lnTo>
                      <a:lnTo>
                        <a:pt x="480" y="120"/>
                      </a:lnTo>
                      <a:lnTo>
                        <a:pt x="498" y="108"/>
                      </a:lnTo>
                      <a:lnTo>
                        <a:pt x="510" y="102"/>
                      </a:lnTo>
                      <a:lnTo>
                        <a:pt x="528" y="96"/>
                      </a:lnTo>
                      <a:lnTo>
                        <a:pt x="546" y="90"/>
                      </a:lnTo>
                      <a:lnTo>
                        <a:pt x="558" y="84"/>
                      </a:lnTo>
                      <a:lnTo>
                        <a:pt x="576" y="78"/>
                      </a:lnTo>
                      <a:lnTo>
                        <a:pt x="594" y="66"/>
                      </a:lnTo>
                      <a:lnTo>
                        <a:pt x="612" y="60"/>
                      </a:lnTo>
                      <a:lnTo>
                        <a:pt x="624" y="54"/>
                      </a:lnTo>
                      <a:lnTo>
                        <a:pt x="642" y="54"/>
                      </a:lnTo>
                      <a:lnTo>
                        <a:pt x="660" y="48"/>
                      </a:lnTo>
                      <a:lnTo>
                        <a:pt x="678" y="42"/>
                      </a:lnTo>
                      <a:lnTo>
                        <a:pt x="696" y="36"/>
                      </a:lnTo>
                      <a:lnTo>
                        <a:pt x="714" y="30"/>
                      </a:lnTo>
                      <a:lnTo>
                        <a:pt x="732" y="24"/>
                      </a:lnTo>
                      <a:lnTo>
                        <a:pt x="750" y="24"/>
                      </a:lnTo>
                      <a:lnTo>
                        <a:pt x="768" y="18"/>
                      </a:lnTo>
                      <a:lnTo>
                        <a:pt x="786" y="12"/>
                      </a:lnTo>
                      <a:lnTo>
                        <a:pt x="804" y="12"/>
                      </a:lnTo>
                      <a:lnTo>
                        <a:pt x="822" y="6"/>
                      </a:lnTo>
                      <a:lnTo>
                        <a:pt x="840" y="6"/>
                      </a:lnTo>
                      <a:lnTo>
                        <a:pt x="858" y="0"/>
                      </a:lnTo>
                      <a:lnTo>
                        <a:pt x="876" y="0"/>
                      </a:lnTo>
                      <a:lnTo>
                        <a:pt x="1056" y="798"/>
                      </a:lnTo>
                      <a:lnTo>
                        <a:pt x="2070" y="10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233"/>
              <p:cNvSpPr txBox="1">
                <a:spLocks noChangeArrowheads="1"/>
              </p:cNvSpPr>
              <p:nvPr/>
            </p:nvSpPr>
            <p:spPr bwMode="auto">
              <a:xfrm>
                <a:off x="4889" y="3137"/>
                <a:ext cx="57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12</a:t>
                </a:r>
              </a:p>
              <a:p>
                <a:pPr algn="ctr">
                  <a:defRPr/>
                </a:pPr>
                <a:r>
                  <a:rPr 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DOE Labs</a:t>
                </a:r>
              </a:p>
            </p:txBody>
          </p:sp>
          <p:sp>
            <p:nvSpPr>
              <p:cNvPr id="15" name="Text Box 234"/>
              <p:cNvSpPr txBox="1">
                <a:spLocks noChangeArrowheads="1"/>
              </p:cNvSpPr>
              <p:nvPr/>
            </p:nvSpPr>
            <p:spPr bwMode="auto">
              <a:xfrm>
                <a:off x="4378" y="3369"/>
                <a:ext cx="85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   </a:t>
                </a:r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31</a:t>
                </a:r>
              </a:p>
              <a:p>
                <a:pPr algn="ctr">
                  <a:defRPr/>
                </a:pPr>
                <a:r>
                  <a:rPr lang="en-US"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Universities</a:t>
                </a:r>
              </a:p>
            </p:txBody>
          </p:sp>
          <p:sp>
            <p:nvSpPr>
              <p:cNvPr id="16" name="Text Box 235"/>
              <p:cNvSpPr txBox="1">
                <a:spLocks noChangeArrowheads="1"/>
              </p:cNvSpPr>
              <p:nvPr/>
            </p:nvSpPr>
            <p:spPr bwMode="auto">
              <a:xfrm>
                <a:off x="4881" y="2967"/>
                <a:ext cx="1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7" name="Text Box 236"/>
              <p:cNvSpPr txBox="1">
                <a:spLocks noChangeArrowheads="1"/>
              </p:cNvSpPr>
              <p:nvPr/>
            </p:nvSpPr>
            <p:spPr bwMode="auto">
              <a:xfrm>
                <a:off x="4791" y="2972"/>
                <a:ext cx="1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8" name="Text Box 237"/>
              <p:cNvSpPr txBox="1">
                <a:spLocks noChangeArrowheads="1"/>
              </p:cNvSpPr>
              <p:nvPr/>
            </p:nvSpPr>
            <p:spPr bwMode="auto">
              <a:xfrm>
                <a:off x="4327" y="2765"/>
                <a:ext cx="10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Industry/Nonprofit</a:t>
                </a:r>
              </a:p>
            </p:txBody>
          </p:sp>
        </p:grpSp>
        <p:sp>
          <p:nvSpPr>
            <p:cNvPr id="13561" name="Text Box 238"/>
            <p:cNvSpPr txBox="1">
              <a:spLocks noChangeArrowheads="1"/>
            </p:cNvSpPr>
            <p:nvPr/>
          </p:nvSpPr>
          <p:spPr bwMode="auto">
            <a:xfrm>
              <a:off x="4327" y="3993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By Lead Institution</a:t>
              </a:r>
            </a:p>
          </p:txBody>
        </p:sp>
      </p:grpSp>
      <p:grpSp>
        <p:nvGrpSpPr>
          <p:cNvPr id="13322" name="Group 239"/>
          <p:cNvGrpSpPr>
            <a:grpSpLocks/>
          </p:cNvGrpSpPr>
          <p:nvPr/>
        </p:nvGrpSpPr>
        <p:grpSpPr bwMode="auto">
          <a:xfrm>
            <a:off x="206375" y="4668838"/>
            <a:ext cx="2517775" cy="2084387"/>
            <a:chOff x="-98" y="2961"/>
            <a:chExt cx="1586" cy="1313"/>
          </a:xfrm>
        </p:grpSpPr>
        <p:grpSp>
          <p:nvGrpSpPr>
            <p:cNvPr id="13539" name="Group 240"/>
            <p:cNvGrpSpPr>
              <a:grpSpLocks/>
            </p:cNvGrpSpPr>
            <p:nvPr/>
          </p:nvGrpSpPr>
          <p:grpSpPr bwMode="auto">
            <a:xfrm>
              <a:off x="-98" y="2961"/>
              <a:ext cx="1566" cy="1119"/>
              <a:chOff x="-30" y="2961"/>
              <a:chExt cx="1566" cy="1119"/>
            </a:xfrm>
          </p:grpSpPr>
          <p:grpSp>
            <p:nvGrpSpPr>
              <p:cNvPr id="13541" name="Group 241"/>
              <p:cNvGrpSpPr>
                <a:grpSpLocks/>
              </p:cNvGrpSpPr>
              <p:nvPr/>
            </p:nvGrpSpPr>
            <p:grpSpPr bwMode="auto">
              <a:xfrm>
                <a:off x="432" y="3120"/>
                <a:ext cx="1104" cy="960"/>
                <a:chOff x="432" y="3120"/>
                <a:chExt cx="1104" cy="960"/>
              </a:xfrm>
            </p:grpSpPr>
            <p:sp>
              <p:nvSpPr>
                <p:cNvPr id="13550" name="Freeform 242"/>
                <p:cNvSpPr>
                  <a:spLocks/>
                </p:cNvSpPr>
                <p:nvPr/>
              </p:nvSpPr>
              <p:spPr bwMode="auto">
                <a:xfrm>
                  <a:off x="579" y="3266"/>
                  <a:ext cx="403" cy="348"/>
                </a:xfrm>
                <a:custGeom>
                  <a:avLst/>
                  <a:gdLst>
                    <a:gd name="T0" fmla="*/ 284 w 415"/>
                    <a:gd name="T1" fmla="*/ 151 h 370"/>
                    <a:gd name="T2" fmla="*/ 0 w 415"/>
                    <a:gd name="T3" fmla="*/ 0 h 370"/>
                    <a:gd name="T4" fmla="*/ 0 w 415"/>
                    <a:gd name="T5" fmla="*/ 16 h 370"/>
                    <a:gd name="T6" fmla="*/ 284 w 415"/>
                    <a:gd name="T7" fmla="*/ 167 h 370"/>
                    <a:gd name="T8" fmla="*/ 284 w 415"/>
                    <a:gd name="T9" fmla="*/ 151 h 3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70"/>
                    <a:gd name="T17" fmla="*/ 415 w 415"/>
                    <a:gd name="T18" fmla="*/ 370 h 3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70">
                      <a:moveTo>
                        <a:pt x="415" y="337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415" y="370"/>
                      </a:lnTo>
                      <a:lnTo>
                        <a:pt x="415" y="337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1" name="Freeform 243"/>
                <p:cNvSpPr>
                  <a:spLocks/>
                </p:cNvSpPr>
                <p:nvPr/>
              </p:nvSpPr>
              <p:spPr bwMode="auto">
                <a:xfrm>
                  <a:off x="579" y="3120"/>
                  <a:ext cx="403" cy="463"/>
                </a:xfrm>
                <a:custGeom>
                  <a:avLst/>
                  <a:gdLst>
                    <a:gd name="T0" fmla="*/ 0 w 415"/>
                    <a:gd name="T1" fmla="*/ 69 h 493"/>
                    <a:gd name="T2" fmla="*/ 9 w 415"/>
                    <a:gd name="T3" fmla="*/ 67 h 493"/>
                    <a:gd name="T4" fmla="*/ 17 w 415"/>
                    <a:gd name="T5" fmla="*/ 62 h 493"/>
                    <a:gd name="T6" fmla="*/ 17 w 415"/>
                    <a:gd name="T7" fmla="*/ 58 h 493"/>
                    <a:gd name="T8" fmla="*/ 24 w 415"/>
                    <a:gd name="T9" fmla="*/ 57 h 493"/>
                    <a:gd name="T10" fmla="*/ 37 w 415"/>
                    <a:gd name="T11" fmla="*/ 51 h 493"/>
                    <a:gd name="T12" fmla="*/ 41 w 415"/>
                    <a:gd name="T13" fmla="*/ 49 h 493"/>
                    <a:gd name="T14" fmla="*/ 45 w 415"/>
                    <a:gd name="T15" fmla="*/ 45 h 493"/>
                    <a:gd name="T16" fmla="*/ 49 w 415"/>
                    <a:gd name="T17" fmla="*/ 44 h 493"/>
                    <a:gd name="T18" fmla="*/ 63 w 415"/>
                    <a:gd name="T19" fmla="*/ 39 h 493"/>
                    <a:gd name="T20" fmla="*/ 68 w 415"/>
                    <a:gd name="T21" fmla="*/ 37 h 493"/>
                    <a:gd name="T22" fmla="*/ 74 w 415"/>
                    <a:gd name="T23" fmla="*/ 35 h 493"/>
                    <a:gd name="T24" fmla="*/ 84 w 415"/>
                    <a:gd name="T25" fmla="*/ 31 h 493"/>
                    <a:gd name="T26" fmla="*/ 90 w 415"/>
                    <a:gd name="T27" fmla="*/ 29 h 493"/>
                    <a:gd name="T28" fmla="*/ 96 w 415"/>
                    <a:gd name="T29" fmla="*/ 27 h 493"/>
                    <a:gd name="T30" fmla="*/ 107 w 415"/>
                    <a:gd name="T31" fmla="*/ 23 h 493"/>
                    <a:gd name="T32" fmla="*/ 115 w 415"/>
                    <a:gd name="T33" fmla="*/ 22 h 493"/>
                    <a:gd name="T34" fmla="*/ 120 w 415"/>
                    <a:gd name="T35" fmla="*/ 21 h 493"/>
                    <a:gd name="T36" fmla="*/ 132 w 415"/>
                    <a:gd name="T37" fmla="*/ 17 h 493"/>
                    <a:gd name="T38" fmla="*/ 138 w 415"/>
                    <a:gd name="T39" fmla="*/ 17 h 493"/>
                    <a:gd name="T40" fmla="*/ 147 w 415"/>
                    <a:gd name="T41" fmla="*/ 15 h 493"/>
                    <a:gd name="T42" fmla="*/ 151 w 415"/>
                    <a:gd name="T43" fmla="*/ 13 h 493"/>
                    <a:gd name="T44" fmla="*/ 163 w 415"/>
                    <a:gd name="T45" fmla="*/ 11 h 493"/>
                    <a:gd name="T46" fmla="*/ 172 w 415"/>
                    <a:gd name="T47" fmla="*/ 8 h 493"/>
                    <a:gd name="T48" fmla="*/ 178 w 415"/>
                    <a:gd name="T49" fmla="*/ 8 h 493"/>
                    <a:gd name="T50" fmla="*/ 190 w 415"/>
                    <a:gd name="T51" fmla="*/ 8 h 493"/>
                    <a:gd name="T52" fmla="*/ 197 w 415"/>
                    <a:gd name="T53" fmla="*/ 8 h 493"/>
                    <a:gd name="T54" fmla="*/ 202 w 415"/>
                    <a:gd name="T55" fmla="*/ 8 h 493"/>
                    <a:gd name="T56" fmla="*/ 216 w 415"/>
                    <a:gd name="T57" fmla="*/ 8 h 493"/>
                    <a:gd name="T58" fmla="*/ 224 w 415"/>
                    <a:gd name="T59" fmla="*/ 4 h 493"/>
                    <a:gd name="T60" fmla="*/ 231 w 415"/>
                    <a:gd name="T61" fmla="*/ 4 h 493"/>
                    <a:gd name="T62" fmla="*/ 236 w 415"/>
                    <a:gd name="T63" fmla="*/ 4 h 493"/>
                    <a:gd name="T64" fmla="*/ 250 w 415"/>
                    <a:gd name="T65" fmla="*/ 0 h 493"/>
                    <a:gd name="T66" fmla="*/ 258 w 415"/>
                    <a:gd name="T67" fmla="*/ 0 h 493"/>
                    <a:gd name="T68" fmla="*/ 263 w 415"/>
                    <a:gd name="T69" fmla="*/ 0 h 493"/>
                    <a:gd name="T70" fmla="*/ 278 w 415"/>
                    <a:gd name="T71" fmla="*/ 0 h 493"/>
                    <a:gd name="T72" fmla="*/ 284 w 415"/>
                    <a:gd name="T73" fmla="*/ 0 h 493"/>
                    <a:gd name="T74" fmla="*/ 284 w 415"/>
                    <a:gd name="T75" fmla="*/ 219 h 493"/>
                    <a:gd name="T76" fmla="*/ 0 w 415"/>
                    <a:gd name="T77" fmla="*/ 69 h 49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5"/>
                    <a:gd name="T118" fmla="*/ 0 h 493"/>
                    <a:gd name="T119" fmla="*/ 415 w 415"/>
                    <a:gd name="T120" fmla="*/ 493 h 49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5" h="493">
                      <a:moveTo>
                        <a:pt x="0" y="156"/>
                      </a:moveTo>
                      <a:lnTo>
                        <a:pt x="9" y="152"/>
                      </a:lnTo>
                      <a:lnTo>
                        <a:pt x="21" y="140"/>
                      </a:lnTo>
                      <a:lnTo>
                        <a:pt x="29" y="132"/>
                      </a:lnTo>
                      <a:lnTo>
                        <a:pt x="37" y="128"/>
                      </a:lnTo>
                      <a:lnTo>
                        <a:pt x="50" y="115"/>
                      </a:lnTo>
                      <a:lnTo>
                        <a:pt x="58" y="111"/>
                      </a:lnTo>
                      <a:lnTo>
                        <a:pt x="66" y="103"/>
                      </a:lnTo>
                      <a:lnTo>
                        <a:pt x="74" y="99"/>
                      </a:lnTo>
                      <a:lnTo>
                        <a:pt x="91" y="91"/>
                      </a:lnTo>
                      <a:lnTo>
                        <a:pt x="99" y="82"/>
                      </a:lnTo>
                      <a:lnTo>
                        <a:pt x="107" y="78"/>
                      </a:lnTo>
                      <a:lnTo>
                        <a:pt x="124" y="70"/>
                      </a:lnTo>
                      <a:lnTo>
                        <a:pt x="132" y="66"/>
                      </a:lnTo>
                      <a:lnTo>
                        <a:pt x="140" y="62"/>
                      </a:lnTo>
                      <a:lnTo>
                        <a:pt x="156" y="54"/>
                      </a:lnTo>
                      <a:lnTo>
                        <a:pt x="169" y="50"/>
                      </a:lnTo>
                      <a:lnTo>
                        <a:pt x="177" y="46"/>
                      </a:lnTo>
                      <a:lnTo>
                        <a:pt x="193" y="37"/>
                      </a:lnTo>
                      <a:lnTo>
                        <a:pt x="201" y="37"/>
                      </a:lnTo>
                      <a:lnTo>
                        <a:pt x="214" y="33"/>
                      </a:lnTo>
                      <a:lnTo>
                        <a:pt x="222" y="29"/>
                      </a:lnTo>
                      <a:lnTo>
                        <a:pt x="238" y="25"/>
                      </a:lnTo>
                      <a:lnTo>
                        <a:pt x="251" y="21"/>
                      </a:lnTo>
                      <a:lnTo>
                        <a:pt x="259" y="17"/>
                      </a:lnTo>
                      <a:lnTo>
                        <a:pt x="279" y="13"/>
                      </a:lnTo>
                      <a:lnTo>
                        <a:pt x="288" y="13"/>
                      </a:lnTo>
                      <a:lnTo>
                        <a:pt x="296" y="9"/>
                      </a:lnTo>
                      <a:lnTo>
                        <a:pt x="316" y="9"/>
                      </a:lnTo>
                      <a:lnTo>
                        <a:pt x="329" y="4"/>
                      </a:lnTo>
                      <a:lnTo>
                        <a:pt x="337" y="4"/>
                      </a:lnTo>
                      <a:lnTo>
                        <a:pt x="345" y="4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86" y="0"/>
                      </a:lnTo>
                      <a:lnTo>
                        <a:pt x="407" y="0"/>
                      </a:lnTo>
                      <a:lnTo>
                        <a:pt x="415" y="0"/>
                      </a:lnTo>
                      <a:lnTo>
                        <a:pt x="415" y="493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Freeform 244"/>
                <p:cNvSpPr>
                  <a:spLocks/>
                </p:cNvSpPr>
                <p:nvPr/>
              </p:nvSpPr>
              <p:spPr bwMode="auto">
                <a:xfrm>
                  <a:off x="432" y="3583"/>
                  <a:ext cx="1" cy="65"/>
                </a:xfrm>
                <a:custGeom>
                  <a:avLst/>
                  <a:gdLst>
                    <a:gd name="T0" fmla="*/ 0 w 1"/>
                    <a:gd name="T1" fmla="*/ 15 h 70"/>
                    <a:gd name="T2" fmla="*/ 0 w 1"/>
                    <a:gd name="T3" fmla="*/ 11 h 70"/>
                    <a:gd name="T4" fmla="*/ 0 w 1"/>
                    <a:gd name="T5" fmla="*/ 6 h 70"/>
                    <a:gd name="T6" fmla="*/ 0 w 1"/>
                    <a:gd name="T7" fmla="*/ 0 h 70"/>
                    <a:gd name="T8" fmla="*/ 0 w 1"/>
                    <a:gd name="T9" fmla="*/ 13 h 70"/>
                    <a:gd name="T10" fmla="*/ 0 w 1"/>
                    <a:gd name="T11" fmla="*/ 16 h 70"/>
                    <a:gd name="T12" fmla="*/ 0 w 1"/>
                    <a:gd name="T13" fmla="*/ 24 h 70"/>
                    <a:gd name="T14" fmla="*/ 0 w 1"/>
                    <a:gd name="T15" fmla="*/ 27 h 70"/>
                    <a:gd name="T16" fmla="*/ 0 w 1"/>
                    <a:gd name="T17" fmla="*/ 15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70"/>
                    <a:gd name="T29" fmla="*/ 1 w 1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70">
                      <a:moveTo>
                        <a:pt x="0" y="37"/>
                      </a:moveTo>
                      <a:lnTo>
                        <a:pt x="0" y="29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0" y="7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Freeform 245"/>
                <p:cNvSpPr>
                  <a:spLocks/>
                </p:cNvSpPr>
                <p:nvPr/>
              </p:nvSpPr>
              <p:spPr bwMode="auto">
                <a:xfrm>
                  <a:off x="432" y="3583"/>
                  <a:ext cx="550" cy="62"/>
                </a:xfrm>
                <a:custGeom>
                  <a:avLst/>
                  <a:gdLst>
                    <a:gd name="T0" fmla="*/ 390 w 566"/>
                    <a:gd name="T1" fmla="*/ 0 h 66"/>
                    <a:gd name="T2" fmla="*/ 0 w 566"/>
                    <a:gd name="T3" fmla="*/ 15 h 66"/>
                    <a:gd name="T4" fmla="*/ 0 w 566"/>
                    <a:gd name="T5" fmla="*/ 29 h 66"/>
                    <a:gd name="T6" fmla="*/ 390 w 566"/>
                    <a:gd name="T7" fmla="*/ 15 h 66"/>
                    <a:gd name="T8" fmla="*/ 390 w 566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6"/>
                    <a:gd name="T16" fmla="*/ 0 h 66"/>
                    <a:gd name="T17" fmla="*/ 566 w 56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6" h="66">
                      <a:moveTo>
                        <a:pt x="566" y="0"/>
                      </a:moveTo>
                      <a:lnTo>
                        <a:pt x="0" y="33"/>
                      </a:lnTo>
                      <a:lnTo>
                        <a:pt x="0" y="66"/>
                      </a:lnTo>
                      <a:lnTo>
                        <a:pt x="566" y="33"/>
                      </a:lnTo>
                      <a:lnTo>
                        <a:pt x="566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Freeform 246"/>
                <p:cNvSpPr>
                  <a:spLocks/>
                </p:cNvSpPr>
                <p:nvPr/>
              </p:nvSpPr>
              <p:spPr bwMode="auto">
                <a:xfrm>
                  <a:off x="432" y="3266"/>
                  <a:ext cx="550" cy="351"/>
                </a:xfrm>
                <a:custGeom>
                  <a:avLst/>
                  <a:gdLst>
                    <a:gd name="T0" fmla="*/ 0 w 566"/>
                    <a:gd name="T1" fmla="*/ 163 h 374"/>
                    <a:gd name="T2" fmla="*/ 0 w 566"/>
                    <a:gd name="T3" fmla="*/ 160 h 374"/>
                    <a:gd name="T4" fmla="*/ 0 w 566"/>
                    <a:gd name="T5" fmla="*/ 150 h 374"/>
                    <a:gd name="T6" fmla="*/ 0 w 566"/>
                    <a:gd name="T7" fmla="*/ 148 h 374"/>
                    <a:gd name="T8" fmla="*/ 0 w 566"/>
                    <a:gd name="T9" fmla="*/ 144 h 374"/>
                    <a:gd name="T10" fmla="*/ 0 w 566"/>
                    <a:gd name="T11" fmla="*/ 136 h 374"/>
                    <a:gd name="T12" fmla="*/ 0 w 566"/>
                    <a:gd name="T13" fmla="*/ 132 h 374"/>
                    <a:gd name="T14" fmla="*/ 0 w 566"/>
                    <a:gd name="T15" fmla="*/ 130 h 374"/>
                    <a:gd name="T16" fmla="*/ 4 w 566"/>
                    <a:gd name="T17" fmla="*/ 125 h 374"/>
                    <a:gd name="T18" fmla="*/ 4 w 566"/>
                    <a:gd name="T19" fmla="*/ 116 h 374"/>
                    <a:gd name="T20" fmla="*/ 4 w 566"/>
                    <a:gd name="T21" fmla="*/ 114 h 374"/>
                    <a:gd name="T22" fmla="*/ 8 w 566"/>
                    <a:gd name="T23" fmla="*/ 109 h 374"/>
                    <a:gd name="T24" fmla="*/ 12 w 566"/>
                    <a:gd name="T25" fmla="*/ 102 h 374"/>
                    <a:gd name="T26" fmla="*/ 12 w 566"/>
                    <a:gd name="T27" fmla="*/ 99 h 374"/>
                    <a:gd name="T28" fmla="*/ 16 w 566"/>
                    <a:gd name="T29" fmla="*/ 95 h 374"/>
                    <a:gd name="T30" fmla="*/ 17 w 566"/>
                    <a:gd name="T31" fmla="*/ 88 h 374"/>
                    <a:gd name="T32" fmla="*/ 17 w 566"/>
                    <a:gd name="T33" fmla="*/ 84 h 374"/>
                    <a:gd name="T34" fmla="*/ 17 w 566"/>
                    <a:gd name="T35" fmla="*/ 82 h 374"/>
                    <a:gd name="T36" fmla="*/ 19 w 566"/>
                    <a:gd name="T37" fmla="*/ 74 h 374"/>
                    <a:gd name="T38" fmla="*/ 24 w 566"/>
                    <a:gd name="T39" fmla="*/ 69 h 374"/>
                    <a:gd name="T40" fmla="*/ 28 w 566"/>
                    <a:gd name="T41" fmla="*/ 67 h 374"/>
                    <a:gd name="T42" fmla="*/ 32 w 566"/>
                    <a:gd name="T43" fmla="*/ 64 h 374"/>
                    <a:gd name="T44" fmla="*/ 40 w 566"/>
                    <a:gd name="T45" fmla="*/ 56 h 374"/>
                    <a:gd name="T46" fmla="*/ 42 w 566"/>
                    <a:gd name="T47" fmla="*/ 53 h 374"/>
                    <a:gd name="T48" fmla="*/ 44 w 566"/>
                    <a:gd name="T49" fmla="*/ 50 h 374"/>
                    <a:gd name="T50" fmla="*/ 48 w 566"/>
                    <a:gd name="T51" fmla="*/ 44 h 374"/>
                    <a:gd name="T52" fmla="*/ 50 w 566"/>
                    <a:gd name="T53" fmla="*/ 39 h 374"/>
                    <a:gd name="T54" fmla="*/ 56 w 566"/>
                    <a:gd name="T55" fmla="*/ 36 h 374"/>
                    <a:gd name="T56" fmla="*/ 63 w 566"/>
                    <a:gd name="T57" fmla="*/ 31 h 374"/>
                    <a:gd name="T58" fmla="*/ 66 w 566"/>
                    <a:gd name="T59" fmla="*/ 27 h 374"/>
                    <a:gd name="T60" fmla="*/ 71 w 566"/>
                    <a:gd name="T61" fmla="*/ 23 h 374"/>
                    <a:gd name="T62" fmla="*/ 74 w 566"/>
                    <a:gd name="T63" fmla="*/ 21 h 374"/>
                    <a:gd name="T64" fmla="*/ 82 w 566"/>
                    <a:gd name="T65" fmla="*/ 15 h 374"/>
                    <a:gd name="T66" fmla="*/ 87 w 566"/>
                    <a:gd name="T67" fmla="*/ 11 h 374"/>
                    <a:gd name="T68" fmla="*/ 90 w 566"/>
                    <a:gd name="T69" fmla="*/ 8 h 374"/>
                    <a:gd name="T70" fmla="*/ 99 w 566"/>
                    <a:gd name="T71" fmla="*/ 8 h 374"/>
                    <a:gd name="T72" fmla="*/ 105 w 566"/>
                    <a:gd name="T73" fmla="*/ 0 h 374"/>
                    <a:gd name="T74" fmla="*/ 390 w 566"/>
                    <a:gd name="T75" fmla="*/ 148 h 374"/>
                    <a:gd name="T76" fmla="*/ 0 w 566"/>
                    <a:gd name="T77" fmla="*/ 163 h 3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6"/>
                    <a:gd name="T118" fmla="*/ 0 h 374"/>
                    <a:gd name="T119" fmla="*/ 566 w 566"/>
                    <a:gd name="T120" fmla="*/ 374 h 3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6" h="374">
                      <a:moveTo>
                        <a:pt x="0" y="374"/>
                      </a:moveTo>
                      <a:lnTo>
                        <a:pt x="0" y="366"/>
                      </a:lnTo>
                      <a:lnTo>
                        <a:pt x="0" y="345"/>
                      </a:lnTo>
                      <a:lnTo>
                        <a:pt x="0" y="337"/>
                      </a:lnTo>
                      <a:lnTo>
                        <a:pt x="0" y="329"/>
                      </a:lnTo>
                      <a:lnTo>
                        <a:pt x="0" y="312"/>
                      </a:lnTo>
                      <a:lnTo>
                        <a:pt x="0" y="304"/>
                      </a:lnTo>
                      <a:lnTo>
                        <a:pt x="0" y="296"/>
                      </a:lnTo>
                      <a:lnTo>
                        <a:pt x="4" y="288"/>
                      </a:lnTo>
                      <a:lnTo>
                        <a:pt x="4" y="267"/>
                      </a:lnTo>
                      <a:lnTo>
                        <a:pt x="4" y="259"/>
                      </a:lnTo>
                      <a:lnTo>
                        <a:pt x="8" y="251"/>
                      </a:lnTo>
                      <a:lnTo>
                        <a:pt x="12" y="234"/>
                      </a:lnTo>
                      <a:lnTo>
                        <a:pt x="12" y="226"/>
                      </a:lnTo>
                      <a:lnTo>
                        <a:pt x="16" y="218"/>
                      </a:lnTo>
                      <a:lnTo>
                        <a:pt x="20" y="202"/>
                      </a:lnTo>
                      <a:lnTo>
                        <a:pt x="24" y="193"/>
                      </a:lnTo>
                      <a:lnTo>
                        <a:pt x="28" y="185"/>
                      </a:lnTo>
                      <a:lnTo>
                        <a:pt x="32" y="169"/>
                      </a:lnTo>
                      <a:lnTo>
                        <a:pt x="37" y="160"/>
                      </a:lnTo>
                      <a:lnTo>
                        <a:pt x="41" y="152"/>
                      </a:lnTo>
                      <a:lnTo>
                        <a:pt x="45" y="144"/>
                      </a:lnTo>
                      <a:lnTo>
                        <a:pt x="53" y="128"/>
                      </a:lnTo>
                      <a:lnTo>
                        <a:pt x="57" y="119"/>
                      </a:lnTo>
                      <a:lnTo>
                        <a:pt x="61" y="115"/>
                      </a:lnTo>
                      <a:lnTo>
                        <a:pt x="69" y="99"/>
                      </a:lnTo>
                      <a:lnTo>
                        <a:pt x="73" y="91"/>
                      </a:lnTo>
                      <a:lnTo>
                        <a:pt x="82" y="82"/>
                      </a:lnTo>
                      <a:lnTo>
                        <a:pt x="90" y="70"/>
                      </a:lnTo>
                      <a:lnTo>
                        <a:pt x="94" y="62"/>
                      </a:lnTo>
                      <a:lnTo>
                        <a:pt x="102" y="54"/>
                      </a:lnTo>
                      <a:lnTo>
                        <a:pt x="106" y="46"/>
                      </a:lnTo>
                      <a:lnTo>
                        <a:pt x="119" y="33"/>
                      </a:lnTo>
                      <a:lnTo>
                        <a:pt x="127" y="25"/>
                      </a:lnTo>
                      <a:lnTo>
                        <a:pt x="131" y="21"/>
                      </a:lnTo>
                      <a:lnTo>
                        <a:pt x="143" y="9"/>
                      </a:lnTo>
                      <a:lnTo>
                        <a:pt x="151" y="0"/>
                      </a:lnTo>
                      <a:lnTo>
                        <a:pt x="566" y="337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5" name="Freeform 247"/>
                <p:cNvSpPr>
                  <a:spLocks/>
                </p:cNvSpPr>
                <p:nvPr/>
              </p:nvSpPr>
              <p:spPr bwMode="auto">
                <a:xfrm>
                  <a:off x="1197" y="3583"/>
                  <a:ext cx="339" cy="459"/>
                </a:xfrm>
                <a:custGeom>
                  <a:avLst/>
                  <a:gdLst>
                    <a:gd name="T0" fmla="*/ 240 w 349"/>
                    <a:gd name="T1" fmla="*/ 8 h 489"/>
                    <a:gd name="T2" fmla="*/ 236 w 349"/>
                    <a:gd name="T3" fmla="*/ 17 h 489"/>
                    <a:gd name="T4" fmla="*/ 236 w 349"/>
                    <a:gd name="T5" fmla="*/ 27 h 489"/>
                    <a:gd name="T6" fmla="*/ 234 w 349"/>
                    <a:gd name="T7" fmla="*/ 35 h 489"/>
                    <a:gd name="T8" fmla="*/ 231 w 349"/>
                    <a:gd name="T9" fmla="*/ 45 h 489"/>
                    <a:gd name="T10" fmla="*/ 228 w 349"/>
                    <a:gd name="T11" fmla="*/ 53 h 489"/>
                    <a:gd name="T12" fmla="*/ 222 w 349"/>
                    <a:gd name="T13" fmla="*/ 64 h 489"/>
                    <a:gd name="T14" fmla="*/ 214 w 349"/>
                    <a:gd name="T15" fmla="*/ 74 h 489"/>
                    <a:gd name="T16" fmla="*/ 211 w 349"/>
                    <a:gd name="T17" fmla="*/ 82 h 489"/>
                    <a:gd name="T18" fmla="*/ 203 w 349"/>
                    <a:gd name="T19" fmla="*/ 92 h 489"/>
                    <a:gd name="T20" fmla="*/ 195 w 349"/>
                    <a:gd name="T21" fmla="*/ 103 h 489"/>
                    <a:gd name="T22" fmla="*/ 185 w 349"/>
                    <a:gd name="T23" fmla="*/ 110 h 489"/>
                    <a:gd name="T24" fmla="*/ 175 w 349"/>
                    <a:gd name="T25" fmla="*/ 118 h 489"/>
                    <a:gd name="T26" fmla="*/ 170 w 349"/>
                    <a:gd name="T27" fmla="*/ 125 h 489"/>
                    <a:gd name="T28" fmla="*/ 155 w 349"/>
                    <a:gd name="T29" fmla="*/ 133 h 489"/>
                    <a:gd name="T30" fmla="*/ 144 w 349"/>
                    <a:gd name="T31" fmla="*/ 142 h 489"/>
                    <a:gd name="T32" fmla="*/ 136 w 349"/>
                    <a:gd name="T33" fmla="*/ 148 h 489"/>
                    <a:gd name="T34" fmla="*/ 118 w 349"/>
                    <a:gd name="T35" fmla="*/ 157 h 489"/>
                    <a:gd name="T36" fmla="*/ 105 w 349"/>
                    <a:gd name="T37" fmla="*/ 163 h 489"/>
                    <a:gd name="T38" fmla="*/ 93 w 349"/>
                    <a:gd name="T39" fmla="*/ 170 h 489"/>
                    <a:gd name="T40" fmla="*/ 79 w 349"/>
                    <a:gd name="T41" fmla="*/ 176 h 489"/>
                    <a:gd name="T42" fmla="*/ 69 w 349"/>
                    <a:gd name="T43" fmla="*/ 181 h 489"/>
                    <a:gd name="T44" fmla="*/ 50 w 349"/>
                    <a:gd name="T45" fmla="*/ 187 h 489"/>
                    <a:gd name="T46" fmla="*/ 33 w 349"/>
                    <a:gd name="T47" fmla="*/ 194 h 489"/>
                    <a:gd name="T48" fmla="*/ 17 w 349"/>
                    <a:gd name="T49" fmla="*/ 195 h 489"/>
                    <a:gd name="T50" fmla="*/ 0 w 349"/>
                    <a:gd name="T51" fmla="*/ 200 h 489"/>
                    <a:gd name="T52" fmla="*/ 13 w 349"/>
                    <a:gd name="T53" fmla="*/ 211 h 489"/>
                    <a:gd name="T54" fmla="*/ 24 w 349"/>
                    <a:gd name="T55" fmla="*/ 208 h 489"/>
                    <a:gd name="T56" fmla="*/ 46 w 349"/>
                    <a:gd name="T57" fmla="*/ 205 h 489"/>
                    <a:gd name="T58" fmla="*/ 57 w 349"/>
                    <a:gd name="T59" fmla="*/ 197 h 489"/>
                    <a:gd name="T60" fmla="*/ 13509772 w 349"/>
                    <a:gd name="T61" fmla="*/ 194 h 489"/>
                    <a:gd name="T62" fmla="*/ 85 w 349"/>
                    <a:gd name="T63" fmla="*/ 187 h 489"/>
                    <a:gd name="T64" fmla="*/ 99 w 349"/>
                    <a:gd name="T65" fmla="*/ 183 h 489"/>
                    <a:gd name="T66" fmla="*/ 116 w 349"/>
                    <a:gd name="T67" fmla="*/ 172 h 489"/>
                    <a:gd name="T68" fmla="*/ 124 w 349"/>
                    <a:gd name="T69" fmla="*/ 168 h 489"/>
                    <a:gd name="T70" fmla="*/ 139 w 349"/>
                    <a:gd name="T71" fmla="*/ 161 h 489"/>
                    <a:gd name="T72" fmla="*/ 152 w 349"/>
                    <a:gd name="T73" fmla="*/ 151 h 489"/>
                    <a:gd name="T74" fmla="*/ 160 w 349"/>
                    <a:gd name="T75" fmla="*/ 146 h 489"/>
                    <a:gd name="T76" fmla="*/ 172 w 349"/>
                    <a:gd name="T77" fmla="*/ 136 h 489"/>
                    <a:gd name="T78" fmla="*/ 180 w 349"/>
                    <a:gd name="T79" fmla="*/ 130 h 489"/>
                    <a:gd name="T80" fmla="*/ 188 w 349"/>
                    <a:gd name="T81" fmla="*/ 120 h 489"/>
                    <a:gd name="T82" fmla="*/ 201 w 349"/>
                    <a:gd name="T83" fmla="*/ 110 h 489"/>
                    <a:gd name="T84" fmla="*/ 206 w 349"/>
                    <a:gd name="T85" fmla="*/ 103 h 489"/>
                    <a:gd name="T86" fmla="*/ 214 w 349"/>
                    <a:gd name="T87" fmla="*/ 92 h 489"/>
                    <a:gd name="T88" fmla="*/ 220 w 349"/>
                    <a:gd name="T89" fmla="*/ 82 h 489"/>
                    <a:gd name="T90" fmla="*/ 222 w 349"/>
                    <a:gd name="T91" fmla="*/ 74 h 489"/>
                    <a:gd name="T92" fmla="*/ 228 w 349"/>
                    <a:gd name="T93" fmla="*/ 64 h 489"/>
                    <a:gd name="T94" fmla="*/ 231 w 349"/>
                    <a:gd name="T95" fmla="*/ 56 h 489"/>
                    <a:gd name="T96" fmla="*/ 234 w 349"/>
                    <a:gd name="T97" fmla="*/ 45 h 489"/>
                    <a:gd name="T98" fmla="*/ 236 w 349"/>
                    <a:gd name="T99" fmla="*/ 35 h 489"/>
                    <a:gd name="T100" fmla="*/ 240 w 349"/>
                    <a:gd name="T101" fmla="*/ 27 h 489"/>
                    <a:gd name="T102" fmla="*/ 240 w 349"/>
                    <a:gd name="T103" fmla="*/ 15 h 48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49"/>
                    <a:gd name="T157" fmla="*/ 0 h 489"/>
                    <a:gd name="T158" fmla="*/ 349 w 349"/>
                    <a:gd name="T159" fmla="*/ 489 h 48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49" h="489">
                      <a:moveTo>
                        <a:pt x="349" y="0"/>
                      </a:moveTo>
                      <a:lnTo>
                        <a:pt x="349" y="8"/>
                      </a:lnTo>
                      <a:lnTo>
                        <a:pt x="349" y="29"/>
                      </a:lnTo>
                      <a:lnTo>
                        <a:pt x="345" y="37"/>
                      </a:lnTo>
                      <a:lnTo>
                        <a:pt x="345" y="45"/>
                      </a:lnTo>
                      <a:lnTo>
                        <a:pt x="345" y="62"/>
                      </a:lnTo>
                      <a:lnTo>
                        <a:pt x="341" y="70"/>
                      </a:lnTo>
                      <a:lnTo>
                        <a:pt x="341" y="78"/>
                      </a:lnTo>
                      <a:lnTo>
                        <a:pt x="337" y="94"/>
                      </a:lnTo>
                      <a:lnTo>
                        <a:pt x="337" y="103"/>
                      </a:lnTo>
                      <a:lnTo>
                        <a:pt x="333" y="111"/>
                      </a:lnTo>
                      <a:lnTo>
                        <a:pt x="333" y="119"/>
                      </a:lnTo>
                      <a:lnTo>
                        <a:pt x="325" y="135"/>
                      </a:lnTo>
                      <a:lnTo>
                        <a:pt x="325" y="144"/>
                      </a:lnTo>
                      <a:lnTo>
                        <a:pt x="321" y="152"/>
                      </a:lnTo>
                      <a:lnTo>
                        <a:pt x="312" y="168"/>
                      </a:lnTo>
                      <a:lnTo>
                        <a:pt x="312" y="177"/>
                      </a:lnTo>
                      <a:lnTo>
                        <a:pt x="308" y="185"/>
                      </a:lnTo>
                      <a:lnTo>
                        <a:pt x="300" y="201"/>
                      </a:lnTo>
                      <a:lnTo>
                        <a:pt x="296" y="209"/>
                      </a:lnTo>
                      <a:lnTo>
                        <a:pt x="292" y="218"/>
                      </a:lnTo>
                      <a:lnTo>
                        <a:pt x="284" y="234"/>
                      </a:lnTo>
                      <a:lnTo>
                        <a:pt x="275" y="242"/>
                      </a:lnTo>
                      <a:lnTo>
                        <a:pt x="271" y="250"/>
                      </a:lnTo>
                      <a:lnTo>
                        <a:pt x="263" y="263"/>
                      </a:lnTo>
                      <a:lnTo>
                        <a:pt x="255" y="271"/>
                      </a:lnTo>
                      <a:lnTo>
                        <a:pt x="251" y="279"/>
                      </a:lnTo>
                      <a:lnTo>
                        <a:pt x="247" y="283"/>
                      </a:lnTo>
                      <a:lnTo>
                        <a:pt x="234" y="300"/>
                      </a:lnTo>
                      <a:lnTo>
                        <a:pt x="226" y="304"/>
                      </a:lnTo>
                      <a:lnTo>
                        <a:pt x="222" y="312"/>
                      </a:lnTo>
                      <a:lnTo>
                        <a:pt x="210" y="324"/>
                      </a:lnTo>
                      <a:lnTo>
                        <a:pt x="202" y="333"/>
                      </a:lnTo>
                      <a:lnTo>
                        <a:pt x="197" y="337"/>
                      </a:lnTo>
                      <a:lnTo>
                        <a:pt x="181" y="349"/>
                      </a:lnTo>
                      <a:lnTo>
                        <a:pt x="173" y="357"/>
                      </a:lnTo>
                      <a:lnTo>
                        <a:pt x="169" y="361"/>
                      </a:lnTo>
                      <a:lnTo>
                        <a:pt x="152" y="374"/>
                      </a:lnTo>
                      <a:lnTo>
                        <a:pt x="144" y="382"/>
                      </a:lnTo>
                      <a:lnTo>
                        <a:pt x="136" y="386"/>
                      </a:lnTo>
                      <a:lnTo>
                        <a:pt x="124" y="394"/>
                      </a:lnTo>
                      <a:lnTo>
                        <a:pt x="115" y="402"/>
                      </a:lnTo>
                      <a:lnTo>
                        <a:pt x="107" y="406"/>
                      </a:lnTo>
                      <a:lnTo>
                        <a:pt x="99" y="411"/>
                      </a:lnTo>
                      <a:lnTo>
                        <a:pt x="83" y="419"/>
                      </a:lnTo>
                      <a:lnTo>
                        <a:pt x="74" y="427"/>
                      </a:lnTo>
                      <a:lnTo>
                        <a:pt x="66" y="431"/>
                      </a:lnTo>
                      <a:lnTo>
                        <a:pt x="46" y="439"/>
                      </a:lnTo>
                      <a:lnTo>
                        <a:pt x="37" y="443"/>
                      </a:lnTo>
                      <a:lnTo>
                        <a:pt x="29" y="448"/>
                      </a:lnTo>
                      <a:lnTo>
                        <a:pt x="13" y="452"/>
                      </a:lnTo>
                      <a:lnTo>
                        <a:pt x="0" y="456"/>
                      </a:lnTo>
                      <a:lnTo>
                        <a:pt x="0" y="489"/>
                      </a:lnTo>
                      <a:lnTo>
                        <a:pt x="13" y="484"/>
                      </a:lnTo>
                      <a:lnTo>
                        <a:pt x="29" y="480"/>
                      </a:lnTo>
                      <a:lnTo>
                        <a:pt x="37" y="476"/>
                      </a:lnTo>
                      <a:lnTo>
                        <a:pt x="46" y="472"/>
                      </a:lnTo>
                      <a:lnTo>
                        <a:pt x="66" y="464"/>
                      </a:lnTo>
                      <a:lnTo>
                        <a:pt x="74" y="460"/>
                      </a:lnTo>
                      <a:lnTo>
                        <a:pt x="83" y="452"/>
                      </a:lnTo>
                      <a:lnTo>
                        <a:pt x="99" y="443"/>
                      </a:lnTo>
                      <a:lnTo>
                        <a:pt x="107" y="439"/>
                      </a:lnTo>
                      <a:lnTo>
                        <a:pt x="115" y="435"/>
                      </a:lnTo>
                      <a:lnTo>
                        <a:pt x="124" y="427"/>
                      </a:lnTo>
                      <a:lnTo>
                        <a:pt x="136" y="419"/>
                      </a:lnTo>
                      <a:lnTo>
                        <a:pt x="144" y="415"/>
                      </a:lnTo>
                      <a:lnTo>
                        <a:pt x="152" y="406"/>
                      </a:lnTo>
                      <a:lnTo>
                        <a:pt x="169" y="394"/>
                      </a:lnTo>
                      <a:lnTo>
                        <a:pt x="173" y="390"/>
                      </a:lnTo>
                      <a:lnTo>
                        <a:pt x="181" y="382"/>
                      </a:lnTo>
                      <a:lnTo>
                        <a:pt x="197" y="370"/>
                      </a:lnTo>
                      <a:lnTo>
                        <a:pt x="202" y="365"/>
                      </a:lnTo>
                      <a:lnTo>
                        <a:pt x="210" y="357"/>
                      </a:lnTo>
                      <a:lnTo>
                        <a:pt x="222" y="345"/>
                      </a:lnTo>
                      <a:lnTo>
                        <a:pt x="226" y="337"/>
                      </a:lnTo>
                      <a:lnTo>
                        <a:pt x="234" y="333"/>
                      </a:lnTo>
                      <a:lnTo>
                        <a:pt x="247" y="316"/>
                      </a:lnTo>
                      <a:lnTo>
                        <a:pt x="251" y="312"/>
                      </a:lnTo>
                      <a:lnTo>
                        <a:pt x="255" y="304"/>
                      </a:lnTo>
                      <a:lnTo>
                        <a:pt x="263" y="296"/>
                      </a:lnTo>
                      <a:lnTo>
                        <a:pt x="271" y="283"/>
                      </a:lnTo>
                      <a:lnTo>
                        <a:pt x="275" y="275"/>
                      </a:lnTo>
                      <a:lnTo>
                        <a:pt x="284" y="267"/>
                      </a:lnTo>
                      <a:lnTo>
                        <a:pt x="292" y="250"/>
                      </a:lnTo>
                      <a:lnTo>
                        <a:pt x="296" y="242"/>
                      </a:lnTo>
                      <a:lnTo>
                        <a:pt x="300" y="234"/>
                      </a:lnTo>
                      <a:lnTo>
                        <a:pt x="308" y="218"/>
                      </a:lnTo>
                      <a:lnTo>
                        <a:pt x="312" y="209"/>
                      </a:lnTo>
                      <a:lnTo>
                        <a:pt x="312" y="201"/>
                      </a:lnTo>
                      <a:lnTo>
                        <a:pt x="321" y="185"/>
                      </a:lnTo>
                      <a:lnTo>
                        <a:pt x="325" y="177"/>
                      </a:lnTo>
                      <a:lnTo>
                        <a:pt x="325" y="168"/>
                      </a:lnTo>
                      <a:lnTo>
                        <a:pt x="333" y="152"/>
                      </a:lnTo>
                      <a:lnTo>
                        <a:pt x="333" y="144"/>
                      </a:lnTo>
                      <a:lnTo>
                        <a:pt x="337" y="135"/>
                      </a:lnTo>
                      <a:lnTo>
                        <a:pt x="337" y="127"/>
                      </a:lnTo>
                      <a:lnTo>
                        <a:pt x="341" y="111"/>
                      </a:lnTo>
                      <a:lnTo>
                        <a:pt x="341" y="103"/>
                      </a:lnTo>
                      <a:lnTo>
                        <a:pt x="345" y="94"/>
                      </a:lnTo>
                      <a:lnTo>
                        <a:pt x="345" y="78"/>
                      </a:lnTo>
                      <a:lnTo>
                        <a:pt x="345" y="70"/>
                      </a:lnTo>
                      <a:lnTo>
                        <a:pt x="349" y="62"/>
                      </a:lnTo>
                      <a:lnTo>
                        <a:pt x="349" y="41"/>
                      </a:lnTo>
                      <a:lnTo>
                        <a:pt x="349" y="33"/>
                      </a:lnTo>
                      <a:lnTo>
                        <a:pt x="34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6" name="Freeform 248"/>
                <p:cNvSpPr>
                  <a:spLocks/>
                </p:cNvSpPr>
                <p:nvPr/>
              </p:nvSpPr>
              <p:spPr bwMode="auto">
                <a:xfrm>
                  <a:off x="982" y="3583"/>
                  <a:ext cx="215" cy="459"/>
                </a:xfrm>
                <a:custGeom>
                  <a:avLst/>
                  <a:gdLst>
                    <a:gd name="T0" fmla="*/ 0 w 221"/>
                    <a:gd name="T1" fmla="*/ 0 h 489"/>
                    <a:gd name="T2" fmla="*/ 154 w 221"/>
                    <a:gd name="T3" fmla="*/ 200 h 489"/>
                    <a:gd name="T4" fmla="*/ 154 w 221"/>
                    <a:gd name="T5" fmla="*/ 215 h 489"/>
                    <a:gd name="T6" fmla="*/ 0 w 221"/>
                    <a:gd name="T7" fmla="*/ 15 h 489"/>
                    <a:gd name="T8" fmla="*/ 0 w 221"/>
                    <a:gd name="T9" fmla="*/ 0 h 4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"/>
                    <a:gd name="T16" fmla="*/ 0 h 489"/>
                    <a:gd name="T17" fmla="*/ 221 w 221"/>
                    <a:gd name="T18" fmla="*/ 489 h 4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" h="489">
                      <a:moveTo>
                        <a:pt x="0" y="0"/>
                      </a:moveTo>
                      <a:lnTo>
                        <a:pt x="221" y="456"/>
                      </a:lnTo>
                      <a:lnTo>
                        <a:pt x="221" y="489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7" name="Freeform 249"/>
                <p:cNvSpPr>
                  <a:spLocks/>
                </p:cNvSpPr>
                <p:nvPr/>
              </p:nvSpPr>
              <p:spPr bwMode="auto">
                <a:xfrm>
                  <a:off x="982" y="3120"/>
                  <a:ext cx="554" cy="891"/>
                </a:xfrm>
                <a:custGeom>
                  <a:avLst/>
                  <a:gdLst>
                    <a:gd name="T0" fmla="*/ 12 w 570"/>
                    <a:gd name="T1" fmla="*/ 0 h 949"/>
                    <a:gd name="T2" fmla="*/ 28 w 570"/>
                    <a:gd name="T3" fmla="*/ 0 h 949"/>
                    <a:gd name="T4" fmla="*/ 48 w 570"/>
                    <a:gd name="T5" fmla="*/ 4 h 949"/>
                    <a:gd name="T6" fmla="*/ 63 w 570"/>
                    <a:gd name="T7" fmla="*/ 4 h 949"/>
                    <a:gd name="T8" fmla="*/ 83 w 570"/>
                    <a:gd name="T9" fmla="*/ 8 h 949"/>
                    <a:gd name="T10" fmla="*/ 96 w 570"/>
                    <a:gd name="T11" fmla="*/ 8 h 949"/>
                    <a:gd name="T12" fmla="*/ 116 w 570"/>
                    <a:gd name="T13" fmla="*/ 8 h 949"/>
                    <a:gd name="T14" fmla="*/ 136 w 570"/>
                    <a:gd name="T15" fmla="*/ 13 h 949"/>
                    <a:gd name="T16" fmla="*/ 148 w 570"/>
                    <a:gd name="T17" fmla="*/ 17 h 949"/>
                    <a:gd name="T18" fmla="*/ 167 w 570"/>
                    <a:gd name="T19" fmla="*/ 21 h 949"/>
                    <a:gd name="T20" fmla="*/ 179 w 570"/>
                    <a:gd name="T21" fmla="*/ 23 h 949"/>
                    <a:gd name="T22" fmla="*/ 198 w 570"/>
                    <a:gd name="T23" fmla="*/ 29 h 949"/>
                    <a:gd name="T24" fmla="*/ 215 w 570"/>
                    <a:gd name="T25" fmla="*/ 35 h 949"/>
                    <a:gd name="T26" fmla="*/ 226 w 570"/>
                    <a:gd name="T27" fmla="*/ 39 h 949"/>
                    <a:gd name="T28" fmla="*/ 244 w 570"/>
                    <a:gd name="T29" fmla="*/ 45 h 949"/>
                    <a:gd name="T30" fmla="*/ 258 w 570"/>
                    <a:gd name="T31" fmla="*/ 53 h 949"/>
                    <a:gd name="T32" fmla="*/ 270 w 570"/>
                    <a:gd name="T33" fmla="*/ 57 h 949"/>
                    <a:gd name="T34" fmla="*/ 283 w 570"/>
                    <a:gd name="T35" fmla="*/ 67 h 949"/>
                    <a:gd name="T36" fmla="*/ 292 w 570"/>
                    <a:gd name="T37" fmla="*/ 73 h 949"/>
                    <a:gd name="T38" fmla="*/ 307 w 570"/>
                    <a:gd name="T39" fmla="*/ 79 h 949"/>
                    <a:gd name="T40" fmla="*/ 317 w 570"/>
                    <a:gd name="T41" fmla="*/ 89 h 949"/>
                    <a:gd name="T42" fmla="*/ 326 w 570"/>
                    <a:gd name="T43" fmla="*/ 95 h 949"/>
                    <a:gd name="T44" fmla="*/ 336 w 570"/>
                    <a:gd name="T45" fmla="*/ 104 h 949"/>
                    <a:gd name="T46" fmla="*/ 343 w 570"/>
                    <a:gd name="T47" fmla="*/ 112 h 949"/>
                    <a:gd name="T48" fmla="*/ 355 w 570"/>
                    <a:gd name="T49" fmla="*/ 121 h 949"/>
                    <a:gd name="T50" fmla="*/ 363 w 570"/>
                    <a:gd name="T51" fmla="*/ 133 h 949"/>
                    <a:gd name="T52" fmla="*/ 367 w 570"/>
                    <a:gd name="T53" fmla="*/ 140 h 949"/>
                    <a:gd name="T54" fmla="*/ 375 w 570"/>
                    <a:gd name="T55" fmla="*/ 151 h 949"/>
                    <a:gd name="T56" fmla="*/ 380 w 570"/>
                    <a:gd name="T57" fmla="*/ 161 h 949"/>
                    <a:gd name="T58" fmla="*/ 383 w 570"/>
                    <a:gd name="T59" fmla="*/ 169 h 949"/>
                    <a:gd name="T60" fmla="*/ 388 w 570"/>
                    <a:gd name="T61" fmla="*/ 180 h 949"/>
                    <a:gd name="T62" fmla="*/ 388 w 570"/>
                    <a:gd name="T63" fmla="*/ 185 h 949"/>
                    <a:gd name="T64" fmla="*/ 391 w 570"/>
                    <a:gd name="T65" fmla="*/ 198 h 949"/>
                    <a:gd name="T66" fmla="*/ 394 w 570"/>
                    <a:gd name="T67" fmla="*/ 209 h 949"/>
                    <a:gd name="T68" fmla="*/ 394 w 570"/>
                    <a:gd name="T69" fmla="*/ 218 h 949"/>
                    <a:gd name="T70" fmla="*/ 394 w 570"/>
                    <a:gd name="T71" fmla="*/ 230 h 949"/>
                    <a:gd name="T72" fmla="*/ 391 w 570"/>
                    <a:gd name="T73" fmla="*/ 240 h 949"/>
                    <a:gd name="T74" fmla="*/ 388 w 570"/>
                    <a:gd name="T75" fmla="*/ 249 h 949"/>
                    <a:gd name="T76" fmla="*/ 386 w 570"/>
                    <a:gd name="T77" fmla="*/ 257 h 949"/>
                    <a:gd name="T78" fmla="*/ 383 w 570"/>
                    <a:gd name="T79" fmla="*/ 266 h 949"/>
                    <a:gd name="T80" fmla="*/ 377 w 570"/>
                    <a:gd name="T81" fmla="*/ 277 h 949"/>
                    <a:gd name="T82" fmla="*/ 371 w 570"/>
                    <a:gd name="T83" fmla="*/ 288 h 949"/>
                    <a:gd name="T84" fmla="*/ 367 w 570"/>
                    <a:gd name="T85" fmla="*/ 296 h 949"/>
                    <a:gd name="T86" fmla="*/ 360 w 570"/>
                    <a:gd name="T87" fmla="*/ 306 h 949"/>
                    <a:gd name="T88" fmla="*/ 355 w 570"/>
                    <a:gd name="T89" fmla="*/ 313 h 949"/>
                    <a:gd name="T90" fmla="*/ 343 w 570"/>
                    <a:gd name="T91" fmla="*/ 324 h 949"/>
                    <a:gd name="T92" fmla="*/ 334 w 570"/>
                    <a:gd name="T93" fmla="*/ 332 h 949"/>
                    <a:gd name="T94" fmla="*/ 326 w 570"/>
                    <a:gd name="T95" fmla="*/ 340 h 949"/>
                    <a:gd name="T96" fmla="*/ 315 w 570"/>
                    <a:gd name="T97" fmla="*/ 349 h 949"/>
                    <a:gd name="T98" fmla="*/ 300 w 570"/>
                    <a:gd name="T99" fmla="*/ 358 h 949"/>
                    <a:gd name="T100" fmla="*/ 292 w 570"/>
                    <a:gd name="T101" fmla="*/ 364 h 949"/>
                    <a:gd name="T102" fmla="*/ 278 w 570"/>
                    <a:gd name="T103" fmla="*/ 372 h 949"/>
                    <a:gd name="T104" fmla="*/ 270 w 570"/>
                    <a:gd name="T105" fmla="*/ 376 h 949"/>
                    <a:gd name="T106" fmla="*/ 253 w 570"/>
                    <a:gd name="T107" fmla="*/ 386 h 949"/>
                    <a:gd name="T108" fmla="*/ 239 w 570"/>
                    <a:gd name="T109" fmla="*/ 390 h 949"/>
                    <a:gd name="T110" fmla="*/ 226 w 570"/>
                    <a:gd name="T111" fmla="*/ 396 h 949"/>
                    <a:gd name="T112" fmla="*/ 210 w 570"/>
                    <a:gd name="T113" fmla="*/ 401 h 949"/>
                    <a:gd name="T114" fmla="*/ 198 w 570"/>
                    <a:gd name="T115" fmla="*/ 407 h 949"/>
                    <a:gd name="T116" fmla="*/ 179 w 570"/>
                    <a:gd name="T117" fmla="*/ 413 h 949"/>
                    <a:gd name="T118" fmla="*/ 161 w 570"/>
                    <a:gd name="T119" fmla="*/ 415 h 949"/>
                    <a:gd name="T120" fmla="*/ 0 w 570"/>
                    <a:gd name="T121" fmla="*/ 218 h 9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0"/>
                    <a:gd name="T184" fmla="*/ 0 h 949"/>
                    <a:gd name="T185" fmla="*/ 570 w 570"/>
                    <a:gd name="T186" fmla="*/ 949 h 9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0" h="949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9" y="0"/>
                      </a:ln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70" y="4"/>
                      </a:lnTo>
                      <a:lnTo>
                        <a:pt x="82" y="4"/>
                      </a:lnTo>
                      <a:lnTo>
                        <a:pt x="90" y="4"/>
                      </a:lnTo>
                      <a:lnTo>
                        <a:pt x="98" y="9"/>
                      </a:lnTo>
                      <a:lnTo>
                        <a:pt x="119" y="9"/>
                      </a:lnTo>
                      <a:lnTo>
                        <a:pt x="127" y="13"/>
                      </a:lnTo>
                      <a:lnTo>
                        <a:pt x="139" y="13"/>
                      </a:lnTo>
                      <a:lnTo>
                        <a:pt x="156" y="17"/>
                      </a:lnTo>
                      <a:lnTo>
                        <a:pt x="168" y="21"/>
                      </a:lnTo>
                      <a:lnTo>
                        <a:pt x="176" y="25"/>
                      </a:lnTo>
                      <a:lnTo>
                        <a:pt x="197" y="29"/>
                      </a:lnTo>
                      <a:lnTo>
                        <a:pt x="205" y="33"/>
                      </a:lnTo>
                      <a:lnTo>
                        <a:pt x="213" y="37"/>
                      </a:lnTo>
                      <a:lnTo>
                        <a:pt x="234" y="41"/>
                      </a:lnTo>
                      <a:lnTo>
                        <a:pt x="242" y="46"/>
                      </a:lnTo>
                      <a:lnTo>
                        <a:pt x="250" y="50"/>
                      </a:lnTo>
                      <a:lnTo>
                        <a:pt x="258" y="54"/>
                      </a:lnTo>
                      <a:lnTo>
                        <a:pt x="275" y="62"/>
                      </a:lnTo>
                      <a:lnTo>
                        <a:pt x="287" y="66"/>
                      </a:lnTo>
                      <a:lnTo>
                        <a:pt x="295" y="70"/>
                      </a:lnTo>
                      <a:lnTo>
                        <a:pt x="312" y="78"/>
                      </a:lnTo>
                      <a:lnTo>
                        <a:pt x="320" y="82"/>
                      </a:lnTo>
                      <a:lnTo>
                        <a:pt x="328" y="91"/>
                      </a:lnTo>
                      <a:lnTo>
                        <a:pt x="345" y="99"/>
                      </a:lnTo>
                      <a:lnTo>
                        <a:pt x="353" y="103"/>
                      </a:lnTo>
                      <a:lnTo>
                        <a:pt x="357" y="111"/>
                      </a:lnTo>
                      <a:lnTo>
                        <a:pt x="373" y="119"/>
                      </a:lnTo>
                      <a:lnTo>
                        <a:pt x="381" y="128"/>
                      </a:lnTo>
                      <a:lnTo>
                        <a:pt x="390" y="132"/>
                      </a:lnTo>
                      <a:lnTo>
                        <a:pt x="394" y="140"/>
                      </a:lnTo>
                      <a:lnTo>
                        <a:pt x="410" y="152"/>
                      </a:lnTo>
                      <a:lnTo>
                        <a:pt x="418" y="156"/>
                      </a:lnTo>
                      <a:lnTo>
                        <a:pt x="423" y="165"/>
                      </a:lnTo>
                      <a:lnTo>
                        <a:pt x="435" y="177"/>
                      </a:lnTo>
                      <a:lnTo>
                        <a:pt x="443" y="181"/>
                      </a:lnTo>
                      <a:lnTo>
                        <a:pt x="447" y="189"/>
                      </a:lnTo>
                      <a:lnTo>
                        <a:pt x="459" y="202"/>
                      </a:lnTo>
                      <a:lnTo>
                        <a:pt x="468" y="210"/>
                      </a:lnTo>
                      <a:lnTo>
                        <a:pt x="472" y="218"/>
                      </a:lnTo>
                      <a:lnTo>
                        <a:pt x="484" y="230"/>
                      </a:lnTo>
                      <a:lnTo>
                        <a:pt x="488" y="238"/>
                      </a:lnTo>
                      <a:lnTo>
                        <a:pt x="492" y="247"/>
                      </a:lnTo>
                      <a:lnTo>
                        <a:pt x="496" y="255"/>
                      </a:lnTo>
                      <a:lnTo>
                        <a:pt x="509" y="271"/>
                      </a:lnTo>
                      <a:lnTo>
                        <a:pt x="513" y="275"/>
                      </a:lnTo>
                      <a:lnTo>
                        <a:pt x="517" y="284"/>
                      </a:lnTo>
                      <a:lnTo>
                        <a:pt x="525" y="300"/>
                      </a:lnTo>
                      <a:lnTo>
                        <a:pt x="529" y="308"/>
                      </a:lnTo>
                      <a:lnTo>
                        <a:pt x="533" y="316"/>
                      </a:lnTo>
                      <a:lnTo>
                        <a:pt x="537" y="333"/>
                      </a:lnTo>
                      <a:lnTo>
                        <a:pt x="542" y="341"/>
                      </a:lnTo>
                      <a:lnTo>
                        <a:pt x="546" y="349"/>
                      </a:lnTo>
                      <a:lnTo>
                        <a:pt x="550" y="366"/>
                      </a:lnTo>
                      <a:lnTo>
                        <a:pt x="554" y="374"/>
                      </a:lnTo>
                      <a:lnTo>
                        <a:pt x="554" y="382"/>
                      </a:lnTo>
                      <a:lnTo>
                        <a:pt x="558" y="399"/>
                      </a:lnTo>
                      <a:lnTo>
                        <a:pt x="562" y="407"/>
                      </a:lnTo>
                      <a:lnTo>
                        <a:pt x="562" y="415"/>
                      </a:lnTo>
                      <a:lnTo>
                        <a:pt x="562" y="423"/>
                      </a:lnTo>
                      <a:lnTo>
                        <a:pt x="566" y="444"/>
                      </a:lnTo>
                      <a:lnTo>
                        <a:pt x="566" y="452"/>
                      </a:lnTo>
                      <a:lnTo>
                        <a:pt x="566" y="460"/>
                      </a:lnTo>
                      <a:lnTo>
                        <a:pt x="570" y="477"/>
                      </a:lnTo>
                      <a:lnTo>
                        <a:pt x="570" y="485"/>
                      </a:lnTo>
                      <a:lnTo>
                        <a:pt x="570" y="493"/>
                      </a:lnTo>
                      <a:lnTo>
                        <a:pt x="570" y="509"/>
                      </a:lnTo>
                      <a:lnTo>
                        <a:pt x="570" y="522"/>
                      </a:lnTo>
                      <a:lnTo>
                        <a:pt x="566" y="530"/>
                      </a:lnTo>
                      <a:lnTo>
                        <a:pt x="566" y="546"/>
                      </a:lnTo>
                      <a:lnTo>
                        <a:pt x="566" y="555"/>
                      </a:lnTo>
                      <a:lnTo>
                        <a:pt x="562" y="563"/>
                      </a:lnTo>
                      <a:lnTo>
                        <a:pt x="562" y="571"/>
                      </a:lnTo>
                      <a:lnTo>
                        <a:pt x="558" y="587"/>
                      </a:lnTo>
                      <a:lnTo>
                        <a:pt x="558" y="596"/>
                      </a:lnTo>
                      <a:lnTo>
                        <a:pt x="554" y="604"/>
                      </a:lnTo>
                      <a:lnTo>
                        <a:pt x="550" y="620"/>
                      </a:lnTo>
                      <a:lnTo>
                        <a:pt x="546" y="628"/>
                      </a:lnTo>
                      <a:lnTo>
                        <a:pt x="546" y="637"/>
                      </a:lnTo>
                      <a:lnTo>
                        <a:pt x="537" y="653"/>
                      </a:lnTo>
                      <a:lnTo>
                        <a:pt x="533" y="661"/>
                      </a:lnTo>
                      <a:lnTo>
                        <a:pt x="533" y="670"/>
                      </a:lnTo>
                      <a:lnTo>
                        <a:pt x="525" y="686"/>
                      </a:lnTo>
                      <a:lnTo>
                        <a:pt x="521" y="694"/>
                      </a:lnTo>
                      <a:lnTo>
                        <a:pt x="517" y="702"/>
                      </a:lnTo>
                      <a:lnTo>
                        <a:pt x="513" y="711"/>
                      </a:lnTo>
                      <a:lnTo>
                        <a:pt x="505" y="727"/>
                      </a:lnTo>
                      <a:lnTo>
                        <a:pt x="496" y="735"/>
                      </a:lnTo>
                      <a:lnTo>
                        <a:pt x="492" y="743"/>
                      </a:lnTo>
                      <a:lnTo>
                        <a:pt x="484" y="756"/>
                      </a:lnTo>
                      <a:lnTo>
                        <a:pt x="476" y="764"/>
                      </a:lnTo>
                      <a:lnTo>
                        <a:pt x="472" y="772"/>
                      </a:lnTo>
                      <a:lnTo>
                        <a:pt x="459" y="785"/>
                      </a:lnTo>
                      <a:lnTo>
                        <a:pt x="455" y="793"/>
                      </a:lnTo>
                      <a:lnTo>
                        <a:pt x="447" y="797"/>
                      </a:lnTo>
                      <a:lnTo>
                        <a:pt x="435" y="813"/>
                      </a:lnTo>
                      <a:lnTo>
                        <a:pt x="431" y="817"/>
                      </a:lnTo>
                      <a:lnTo>
                        <a:pt x="423" y="826"/>
                      </a:lnTo>
                      <a:lnTo>
                        <a:pt x="418" y="830"/>
                      </a:lnTo>
                      <a:lnTo>
                        <a:pt x="402" y="842"/>
                      </a:lnTo>
                      <a:lnTo>
                        <a:pt x="394" y="850"/>
                      </a:lnTo>
                      <a:lnTo>
                        <a:pt x="390" y="854"/>
                      </a:lnTo>
                      <a:lnTo>
                        <a:pt x="373" y="867"/>
                      </a:lnTo>
                      <a:lnTo>
                        <a:pt x="365" y="875"/>
                      </a:lnTo>
                      <a:lnTo>
                        <a:pt x="357" y="879"/>
                      </a:lnTo>
                      <a:lnTo>
                        <a:pt x="345" y="887"/>
                      </a:lnTo>
                      <a:lnTo>
                        <a:pt x="336" y="895"/>
                      </a:lnTo>
                      <a:lnTo>
                        <a:pt x="328" y="899"/>
                      </a:lnTo>
                      <a:lnTo>
                        <a:pt x="312" y="908"/>
                      </a:lnTo>
                      <a:lnTo>
                        <a:pt x="304" y="912"/>
                      </a:lnTo>
                      <a:lnTo>
                        <a:pt x="295" y="920"/>
                      </a:lnTo>
                      <a:lnTo>
                        <a:pt x="287" y="924"/>
                      </a:lnTo>
                      <a:lnTo>
                        <a:pt x="267" y="932"/>
                      </a:lnTo>
                      <a:lnTo>
                        <a:pt x="258" y="936"/>
                      </a:lnTo>
                      <a:lnTo>
                        <a:pt x="250" y="941"/>
                      </a:lnTo>
                      <a:lnTo>
                        <a:pt x="234" y="945"/>
                      </a:lnTo>
                      <a:lnTo>
                        <a:pt x="221" y="949"/>
                      </a:lnTo>
                      <a:lnTo>
                        <a:pt x="0" y="4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8" name="Freeform 250"/>
                <p:cNvSpPr>
                  <a:spLocks/>
                </p:cNvSpPr>
                <p:nvPr/>
              </p:nvSpPr>
              <p:spPr bwMode="auto">
                <a:xfrm>
                  <a:off x="432" y="3617"/>
                  <a:ext cx="765" cy="463"/>
                </a:xfrm>
                <a:custGeom>
                  <a:avLst/>
                  <a:gdLst>
                    <a:gd name="T0" fmla="*/ 527 w 787"/>
                    <a:gd name="T1" fmla="*/ 188 h 493"/>
                    <a:gd name="T2" fmla="*/ 508 w 787"/>
                    <a:gd name="T3" fmla="*/ 193 h 493"/>
                    <a:gd name="T4" fmla="*/ 480 w 787"/>
                    <a:gd name="T5" fmla="*/ 197 h 493"/>
                    <a:gd name="T6" fmla="*/ 455 w 787"/>
                    <a:gd name="T7" fmla="*/ 198 h 493"/>
                    <a:gd name="T8" fmla="*/ 425 w 787"/>
                    <a:gd name="T9" fmla="*/ 201 h 493"/>
                    <a:gd name="T10" fmla="*/ 400 w 787"/>
                    <a:gd name="T11" fmla="*/ 204 h 493"/>
                    <a:gd name="T12" fmla="*/ 371 w 787"/>
                    <a:gd name="T13" fmla="*/ 204 h 493"/>
                    <a:gd name="T14" fmla="*/ 344 w 787"/>
                    <a:gd name="T15" fmla="*/ 201 h 493"/>
                    <a:gd name="T16" fmla="*/ 318 w 787"/>
                    <a:gd name="T17" fmla="*/ 198 h 493"/>
                    <a:gd name="T18" fmla="*/ 289 w 787"/>
                    <a:gd name="T19" fmla="*/ 197 h 493"/>
                    <a:gd name="T20" fmla="*/ 263 w 787"/>
                    <a:gd name="T21" fmla="*/ 191 h 493"/>
                    <a:gd name="T22" fmla="*/ 243 w 787"/>
                    <a:gd name="T23" fmla="*/ 185 h 493"/>
                    <a:gd name="T24" fmla="*/ 221 w 787"/>
                    <a:gd name="T25" fmla="*/ 183 h 493"/>
                    <a:gd name="T26" fmla="*/ 196 w 787"/>
                    <a:gd name="T27" fmla="*/ 174 h 493"/>
                    <a:gd name="T28" fmla="*/ 173 w 787"/>
                    <a:gd name="T29" fmla="*/ 164 h 493"/>
                    <a:gd name="T30" fmla="*/ 150 w 787"/>
                    <a:gd name="T31" fmla="*/ 156 h 493"/>
                    <a:gd name="T32" fmla="*/ 130 w 787"/>
                    <a:gd name="T33" fmla="*/ 147 h 493"/>
                    <a:gd name="T34" fmla="*/ 112 w 787"/>
                    <a:gd name="T35" fmla="*/ 135 h 493"/>
                    <a:gd name="T36" fmla="*/ 90 w 787"/>
                    <a:gd name="T37" fmla="*/ 126 h 493"/>
                    <a:gd name="T38" fmla="*/ 74 w 787"/>
                    <a:gd name="T39" fmla="*/ 112 h 493"/>
                    <a:gd name="T40" fmla="*/ 63 w 787"/>
                    <a:gd name="T41" fmla="*/ 103 h 493"/>
                    <a:gd name="T42" fmla="*/ 48 w 787"/>
                    <a:gd name="T43" fmla="*/ 90 h 493"/>
                    <a:gd name="T44" fmla="*/ 40 w 787"/>
                    <a:gd name="T45" fmla="*/ 76 h 493"/>
                    <a:gd name="T46" fmla="*/ 24 w 787"/>
                    <a:gd name="T47" fmla="*/ 62 h 493"/>
                    <a:gd name="T48" fmla="*/ 17 w 787"/>
                    <a:gd name="T49" fmla="*/ 48 h 493"/>
                    <a:gd name="T50" fmla="*/ 12 w 787"/>
                    <a:gd name="T51" fmla="*/ 33 h 493"/>
                    <a:gd name="T52" fmla="*/ 4 w 787"/>
                    <a:gd name="T53" fmla="*/ 19 h 493"/>
                    <a:gd name="T54" fmla="*/ 0 w 787"/>
                    <a:gd name="T55" fmla="*/ 8 h 493"/>
                    <a:gd name="T56" fmla="*/ 0 w 787"/>
                    <a:gd name="T57" fmla="*/ 19 h 493"/>
                    <a:gd name="T58" fmla="*/ 4 w 787"/>
                    <a:gd name="T59" fmla="*/ 33 h 493"/>
                    <a:gd name="T60" fmla="*/ 12 w 787"/>
                    <a:gd name="T61" fmla="*/ 48 h 493"/>
                    <a:gd name="T62" fmla="*/ 17 w 787"/>
                    <a:gd name="T63" fmla="*/ 62 h 493"/>
                    <a:gd name="T64" fmla="*/ 24 w 787"/>
                    <a:gd name="T65" fmla="*/ 76 h 493"/>
                    <a:gd name="T66" fmla="*/ 40 w 787"/>
                    <a:gd name="T67" fmla="*/ 90 h 493"/>
                    <a:gd name="T68" fmla="*/ 48 w 787"/>
                    <a:gd name="T69" fmla="*/ 105 h 493"/>
                    <a:gd name="T70" fmla="*/ 63 w 787"/>
                    <a:gd name="T71" fmla="*/ 118 h 493"/>
                    <a:gd name="T72" fmla="*/ 74 w 787"/>
                    <a:gd name="T73" fmla="*/ 127 h 493"/>
                    <a:gd name="T74" fmla="*/ 90 w 787"/>
                    <a:gd name="T75" fmla="*/ 140 h 493"/>
                    <a:gd name="T76" fmla="*/ 112 w 787"/>
                    <a:gd name="T77" fmla="*/ 152 h 493"/>
                    <a:gd name="T78" fmla="*/ 130 w 787"/>
                    <a:gd name="T79" fmla="*/ 162 h 493"/>
                    <a:gd name="T80" fmla="*/ 150 w 787"/>
                    <a:gd name="T81" fmla="*/ 172 h 493"/>
                    <a:gd name="T82" fmla="*/ 173 w 787"/>
                    <a:gd name="T83" fmla="*/ 180 h 493"/>
                    <a:gd name="T84" fmla="*/ 196 w 787"/>
                    <a:gd name="T85" fmla="*/ 188 h 493"/>
                    <a:gd name="T86" fmla="*/ 221 w 787"/>
                    <a:gd name="T87" fmla="*/ 197 h 493"/>
                    <a:gd name="T88" fmla="*/ 243 w 787"/>
                    <a:gd name="T89" fmla="*/ 201 h 493"/>
                    <a:gd name="T90" fmla="*/ 263 w 787"/>
                    <a:gd name="T91" fmla="*/ 206 h 493"/>
                    <a:gd name="T92" fmla="*/ 289 w 787"/>
                    <a:gd name="T93" fmla="*/ 210 h 493"/>
                    <a:gd name="T94" fmla="*/ 318 w 787"/>
                    <a:gd name="T95" fmla="*/ 213 h 493"/>
                    <a:gd name="T96" fmla="*/ 344 w 787"/>
                    <a:gd name="T97" fmla="*/ 216 h 493"/>
                    <a:gd name="T98" fmla="*/ 371 w 787"/>
                    <a:gd name="T99" fmla="*/ 219 h 493"/>
                    <a:gd name="T100" fmla="*/ 400 w 787"/>
                    <a:gd name="T101" fmla="*/ 219 h 493"/>
                    <a:gd name="T102" fmla="*/ 425 w 787"/>
                    <a:gd name="T103" fmla="*/ 216 h 493"/>
                    <a:gd name="T104" fmla="*/ 455 w 787"/>
                    <a:gd name="T105" fmla="*/ 213 h 493"/>
                    <a:gd name="T106" fmla="*/ 480 w 787"/>
                    <a:gd name="T107" fmla="*/ 211 h 493"/>
                    <a:gd name="T108" fmla="*/ 508 w 787"/>
                    <a:gd name="T109" fmla="*/ 208 h 493"/>
                    <a:gd name="T110" fmla="*/ 527 w 787"/>
                    <a:gd name="T111" fmla="*/ 204 h 493"/>
                    <a:gd name="T112" fmla="*/ 543 w 787"/>
                    <a:gd name="T113" fmla="*/ 185 h 4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87"/>
                    <a:gd name="T172" fmla="*/ 0 h 493"/>
                    <a:gd name="T173" fmla="*/ 787 w 787"/>
                    <a:gd name="T174" fmla="*/ 493 h 4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87" h="493">
                      <a:moveTo>
                        <a:pt x="787" y="419"/>
                      </a:moveTo>
                      <a:lnTo>
                        <a:pt x="779" y="423"/>
                      </a:lnTo>
                      <a:lnTo>
                        <a:pt x="763" y="427"/>
                      </a:lnTo>
                      <a:lnTo>
                        <a:pt x="751" y="431"/>
                      </a:lnTo>
                      <a:lnTo>
                        <a:pt x="742" y="435"/>
                      </a:lnTo>
                      <a:lnTo>
                        <a:pt x="734" y="435"/>
                      </a:lnTo>
                      <a:lnTo>
                        <a:pt x="714" y="443"/>
                      </a:lnTo>
                      <a:lnTo>
                        <a:pt x="705" y="443"/>
                      </a:lnTo>
                      <a:lnTo>
                        <a:pt x="693" y="447"/>
                      </a:lnTo>
                      <a:lnTo>
                        <a:pt x="677" y="452"/>
                      </a:lnTo>
                      <a:lnTo>
                        <a:pt x="664" y="452"/>
                      </a:lnTo>
                      <a:lnTo>
                        <a:pt x="656" y="452"/>
                      </a:lnTo>
                      <a:lnTo>
                        <a:pt x="636" y="456"/>
                      </a:lnTo>
                      <a:lnTo>
                        <a:pt x="627" y="456"/>
                      </a:lnTo>
                      <a:lnTo>
                        <a:pt x="615" y="456"/>
                      </a:lnTo>
                      <a:lnTo>
                        <a:pt x="607" y="456"/>
                      </a:lnTo>
                      <a:lnTo>
                        <a:pt x="586" y="460"/>
                      </a:lnTo>
                      <a:lnTo>
                        <a:pt x="578" y="460"/>
                      </a:lnTo>
                      <a:lnTo>
                        <a:pt x="566" y="460"/>
                      </a:lnTo>
                      <a:lnTo>
                        <a:pt x="545" y="460"/>
                      </a:lnTo>
                      <a:lnTo>
                        <a:pt x="537" y="460"/>
                      </a:lnTo>
                      <a:lnTo>
                        <a:pt x="529" y="456"/>
                      </a:lnTo>
                      <a:lnTo>
                        <a:pt x="508" y="456"/>
                      </a:lnTo>
                      <a:lnTo>
                        <a:pt x="496" y="456"/>
                      </a:lnTo>
                      <a:lnTo>
                        <a:pt x="488" y="456"/>
                      </a:lnTo>
                      <a:lnTo>
                        <a:pt x="480" y="452"/>
                      </a:lnTo>
                      <a:lnTo>
                        <a:pt x="459" y="452"/>
                      </a:lnTo>
                      <a:lnTo>
                        <a:pt x="447" y="447"/>
                      </a:lnTo>
                      <a:lnTo>
                        <a:pt x="439" y="447"/>
                      </a:lnTo>
                      <a:lnTo>
                        <a:pt x="418" y="443"/>
                      </a:lnTo>
                      <a:lnTo>
                        <a:pt x="410" y="439"/>
                      </a:lnTo>
                      <a:lnTo>
                        <a:pt x="402" y="435"/>
                      </a:lnTo>
                      <a:lnTo>
                        <a:pt x="381" y="431"/>
                      </a:lnTo>
                      <a:lnTo>
                        <a:pt x="373" y="427"/>
                      </a:lnTo>
                      <a:lnTo>
                        <a:pt x="365" y="427"/>
                      </a:lnTo>
                      <a:lnTo>
                        <a:pt x="352" y="423"/>
                      </a:lnTo>
                      <a:lnTo>
                        <a:pt x="336" y="415"/>
                      </a:lnTo>
                      <a:lnTo>
                        <a:pt x="328" y="411"/>
                      </a:lnTo>
                      <a:lnTo>
                        <a:pt x="320" y="411"/>
                      </a:lnTo>
                      <a:lnTo>
                        <a:pt x="299" y="402"/>
                      </a:lnTo>
                      <a:lnTo>
                        <a:pt x="291" y="398"/>
                      </a:lnTo>
                      <a:lnTo>
                        <a:pt x="283" y="394"/>
                      </a:lnTo>
                      <a:lnTo>
                        <a:pt x="266" y="382"/>
                      </a:lnTo>
                      <a:lnTo>
                        <a:pt x="258" y="378"/>
                      </a:lnTo>
                      <a:lnTo>
                        <a:pt x="250" y="374"/>
                      </a:lnTo>
                      <a:lnTo>
                        <a:pt x="242" y="369"/>
                      </a:lnTo>
                      <a:lnTo>
                        <a:pt x="225" y="357"/>
                      </a:lnTo>
                      <a:lnTo>
                        <a:pt x="217" y="353"/>
                      </a:lnTo>
                      <a:lnTo>
                        <a:pt x="209" y="349"/>
                      </a:lnTo>
                      <a:lnTo>
                        <a:pt x="192" y="337"/>
                      </a:lnTo>
                      <a:lnTo>
                        <a:pt x="188" y="333"/>
                      </a:lnTo>
                      <a:lnTo>
                        <a:pt x="180" y="324"/>
                      </a:lnTo>
                      <a:lnTo>
                        <a:pt x="172" y="320"/>
                      </a:lnTo>
                      <a:lnTo>
                        <a:pt x="160" y="308"/>
                      </a:lnTo>
                      <a:lnTo>
                        <a:pt x="151" y="300"/>
                      </a:lnTo>
                      <a:lnTo>
                        <a:pt x="143" y="296"/>
                      </a:lnTo>
                      <a:lnTo>
                        <a:pt x="131" y="283"/>
                      </a:lnTo>
                      <a:lnTo>
                        <a:pt x="127" y="275"/>
                      </a:lnTo>
                      <a:lnTo>
                        <a:pt x="119" y="267"/>
                      </a:lnTo>
                      <a:lnTo>
                        <a:pt x="106" y="255"/>
                      </a:lnTo>
                      <a:lnTo>
                        <a:pt x="102" y="246"/>
                      </a:lnTo>
                      <a:lnTo>
                        <a:pt x="94" y="242"/>
                      </a:lnTo>
                      <a:lnTo>
                        <a:pt x="90" y="234"/>
                      </a:lnTo>
                      <a:lnTo>
                        <a:pt x="82" y="218"/>
                      </a:lnTo>
                      <a:lnTo>
                        <a:pt x="73" y="213"/>
                      </a:lnTo>
                      <a:lnTo>
                        <a:pt x="69" y="205"/>
                      </a:lnTo>
                      <a:lnTo>
                        <a:pt x="61" y="189"/>
                      </a:lnTo>
                      <a:lnTo>
                        <a:pt x="57" y="181"/>
                      </a:lnTo>
                      <a:lnTo>
                        <a:pt x="53" y="172"/>
                      </a:lnTo>
                      <a:lnTo>
                        <a:pt x="45" y="156"/>
                      </a:lnTo>
                      <a:lnTo>
                        <a:pt x="41" y="148"/>
                      </a:lnTo>
                      <a:lnTo>
                        <a:pt x="37" y="140"/>
                      </a:lnTo>
                      <a:lnTo>
                        <a:pt x="32" y="131"/>
                      </a:lnTo>
                      <a:lnTo>
                        <a:pt x="28" y="115"/>
                      </a:lnTo>
                      <a:lnTo>
                        <a:pt x="24" y="107"/>
                      </a:lnTo>
                      <a:lnTo>
                        <a:pt x="20" y="98"/>
                      </a:lnTo>
                      <a:lnTo>
                        <a:pt x="16" y="82"/>
                      </a:lnTo>
                      <a:lnTo>
                        <a:pt x="12" y="74"/>
                      </a:lnTo>
                      <a:lnTo>
                        <a:pt x="12" y="66"/>
                      </a:lnTo>
                      <a:lnTo>
                        <a:pt x="8" y="49"/>
                      </a:lnTo>
                      <a:lnTo>
                        <a:pt x="4" y="41"/>
                      </a:lnTo>
                      <a:lnTo>
                        <a:pt x="4" y="33"/>
                      </a:lnTo>
                      <a:lnTo>
                        <a:pt x="4" y="25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4" y="57"/>
                      </a:lnTo>
                      <a:lnTo>
                        <a:pt x="4" y="66"/>
                      </a:lnTo>
                      <a:lnTo>
                        <a:pt x="4" y="74"/>
                      </a:lnTo>
                      <a:lnTo>
                        <a:pt x="8" y="82"/>
                      </a:lnTo>
                      <a:lnTo>
                        <a:pt x="12" y="98"/>
                      </a:lnTo>
                      <a:lnTo>
                        <a:pt x="12" y="107"/>
                      </a:lnTo>
                      <a:lnTo>
                        <a:pt x="16" y="115"/>
                      </a:lnTo>
                      <a:lnTo>
                        <a:pt x="20" y="131"/>
                      </a:lnTo>
                      <a:lnTo>
                        <a:pt x="24" y="140"/>
                      </a:lnTo>
                      <a:lnTo>
                        <a:pt x="28" y="148"/>
                      </a:lnTo>
                      <a:lnTo>
                        <a:pt x="32" y="164"/>
                      </a:lnTo>
                      <a:lnTo>
                        <a:pt x="37" y="172"/>
                      </a:lnTo>
                      <a:lnTo>
                        <a:pt x="41" y="181"/>
                      </a:lnTo>
                      <a:lnTo>
                        <a:pt x="45" y="189"/>
                      </a:lnTo>
                      <a:lnTo>
                        <a:pt x="53" y="205"/>
                      </a:lnTo>
                      <a:lnTo>
                        <a:pt x="57" y="213"/>
                      </a:lnTo>
                      <a:lnTo>
                        <a:pt x="61" y="222"/>
                      </a:lnTo>
                      <a:lnTo>
                        <a:pt x="69" y="238"/>
                      </a:lnTo>
                      <a:lnTo>
                        <a:pt x="73" y="246"/>
                      </a:lnTo>
                      <a:lnTo>
                        <a:pt x="82" y="250"/>
                      </a:lnTo>
                      <a:lnTo>
                        <a:pt x="90" y="267"/>
                      </a:lnTo>
                      <a:lnTo>
                        <a:pt x="94" y="275"/>
                      </a:lnTo>
                      <a:lnTo>
                        <a:pt x="102" y="279"/>
                      </a:lnTo>
                      <a:lnTo>
                        <a:pt x="106" y="287"/>
                      </a:lnTo>
                      <a:lnTo>
                        <a:pt x="119" y="300"/>
                      </a:lnTo>
                      <a:lnTo>
                        <a:pt x="127" y="308"/>
                      </a:lnTo>
                      <a:lnTo>
                        <a:pt x="131" y="316"/>
                      </a:lnTo>
                      <a:lnTo>
                        <a:pt x="143" y="328"/>
                      </a:lnTo>
                      <a:lnTo>
                        <a:pt x="151" y="333"/>
                      </a:lnTo>
                      <a:lnTo>
                        <a:pt x="160" y="341"/>
                      </a:lnTo>
                      <a:lnTo>
                        <a:pt x="172" y="353"/>
                      </a:lnTo>
                      <a:lnTo>
                        <a:pt x="180" y="357"/>
                      </a:lnTo>
                      <a:lnTo>
                        <a:pt x="188" y="365"/>
                      </a:lnTo>
                      <a:lnTo>
                        <a:pt x="192" y="369"/>
                      </a:lnTo>
                      <a:lnTo>
                        <a:pt x="209" y="382"/>
                      </a:lnTo>
                      <a:lnTo>
                        <a:pt x="217" y="386"/>
                      </a:lnTo>
                      <a:lnTo>
                        <a:pt x="225" y="390"/>
                      </a:lnTo>
                      <a:lnTo>
                        <a:pt x="242" y="402"/>
                      </a:lnTo>
                      <a:lnTo>
                        <a:pt x="250" y="406"/>
                      </a:lnTo>
                      <a:lnTo>
                        <a:pt x="258" y="411"/>
                      </a:lnTo>
                      <a:lnTo>
                        <a:pt x="266" y="415"/>
                      </a:lnTo>
                      <a:lnTo>
                        <a:pt x="283" y="427"/>
                      </a:lnTo>
                      <a:lnTo>
                        <a:pt x="291" y="431"/>
                      </a:lnTo>
                      <a:lnTo>
                        <a:pt x="299" y="435"/>
                      </a:lnTo>
                      <a:lnTo>
                        <a:pt x="320" y="443"/>
                      </a:lnTo>
                      <a:lnTo>
                        <a:pt x="328" y="443"/>
                      </a:lnTo>
                      <a:lnTo>
                        <a:pt x="336" y="447"/>
                      </a:lnTo>
                      <a:lnTo>
                        <a:pt x="352" y="456"/>
                      </a:lnTo>
                      <a:lnTo>
                        <a:pt x="365" y="460"/>
                      </a:lnTo>
                      <a:lnTo>
                        <a:pt x="373" y="460"/>
                      </a:lnTo>
                      <a:lnTo>
                        <a:pt x="381" y="464"/>
                      </a:lnTo>
                      <a:lnTo>
                        <a:pt x="402" y="468"/>
                      </a:lnTo>
                      <a:lnTo>
                        <a:pt x="410" y="472"/>
                      </a:lnTo>
                      <a:lnTo>
                        <a:pt x="418" y="476"/>
                      </a:lnTo>
                      <a:lnTo>
                        <a:pt x="439" y="480"/>
                      </a:lnTo>
                      <a:lnTo>
                        <a:pt x="447" y="480"/>
                      </a:lnTo>
                      <a:lnTo>
                        <a:pt x="459" y="484"/>
                      </a:lnTo>
                      <a:lnTo>
                        <a:pt x="480" y="484"/>
                      </a:lnTo>
                      <a:lnTo>
                        <a:pt x="488" y="489"/>
                      </a:lnTo>
                      <a:lnTo>
                        <a:pt x="496" y="489"/>
                      </a:lnTo>
                      <a:lnTo>
                        <a:pt x="508" y="489"/>
                      </a:lnTo>
                      <a:lnTo>
                        <a:pt x="529" y="489"/>
                      </a:lnTo>
                      <a:lnTo>
                        <a:pt x="537" y="493"/>
                      </a:lnTo>
                      <a:lnTo>
                        <a:pt x="545" y="493"/>
                      </a:lnTo>
                      <a:lnTo>
                        <a:pt x="566" y="493"/>
                      </a:lnTo>
                      <a:lnTo>
                        <a:pt x="578" y="493"/>
                      </a:lnTo>
                      <a:lnTo>
                        <a:pt x="586" y="493"/>
                      </a:lnTo>
                      <a:lnTo>
                        <a:pt x="607" y="489"/>
                      </a:lnTo>
                      <a:lnTo>
                        <a:pt x="615" y="489"/>
                      </a:lnTo>
                      <a:lnTo>
                        <a:pt x="627" y="489"/>
                      </a:lnTo>
                      <a:lnTo>
                        <a:pt x="636" y="489"/>
                      </a:lnTo>
                      <a:lnTo>
                        <a:pt x="656" y="484"/>
                      </a:lnTo>
                      <a:lnTo>
                        <a:pt x="664" y="484"/>
                      </a:lnTo>
                      <a:lnTo>
                        <a:pt x="677" y="484"/>
                      </a:lnTo>
                      <a:lnTo>
                        <a:pt x="693" y="480"/>
                      </a:lnTo>
                      <a:lnTo>
                        <a:pt x="705" y="476"/>
                      </a:lnTo>
                      <a:lnTo>
                        <a:pt x="714" y="476"/>
                      </a:lnTo>
                      <a:lnTo>
                        <a:pt x="734" y="468"/>
                      </a:lnTo>
                      <a:lnTo>
                        <a:pt x="742" y="468"/>
                      </a:lnTo>
                      <a:lnTo>
                        <a:pt x="751" y="464"/>
                      </a:lnTo>
                      <a:lnTo>
                        <a:pt x="763" y="460"/>
                      </a:lnTo>
                      <a:lnTo>
                        <a:pt x="779" y="456"/>
                      </a:lnTo>
                      <a:lnTo>
                        <a:pt x="787" y="452"/>
                      </a:lnTo>
                      <a:lnTo>
                        <a:pt x="787" y="41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9" name="Freeform 251"/>
                <p:cNvSpPr>
                  <a:spLocks/>
                </p:cNvSpPr>
                <p:nvPr/>
              </p:nvSpPr>
              <p:spPr bwMode="auto">
                <a:xfrm>
                  <a:off x="432" y="3583"/>
                  <a:ext cx="765" cy="466"/>
                </a:xfrm>
                <a:custGeom>
                  <a:avLst/>
                  <a:gdLst>
                    <a:gd name="T0" fmla="*/ 539 w 787"/>
                    <a:gd name="T1" fmla="*/ 200 h 497"/>
                    <a:gd name="T2" fmla="*/ 520 w 787"/>
                    <a:gd name="T3" fmla="*/ 203 h 497"/>
                    <a:gd name="T4" fmla="*/ 508 w 787"/>
                    <a:gd name="T5" fmla="*/ 204 h 497"/>
                    <a:gd name="T6" fmla="*/ 487 w 787"/>
                    <a:gd name="T7" fmla="*/ 207 h 497"/>
                    <a:gd name="T8" fmla="*/ 469 w 787"/>
                    <a:gd name="T9" fmla="*/ 211 h 497"/>
                    <a:gd name="T10" fmla="*/ 455 w 787"/>
                    <a:gd name="T11" fmla="*/ 211 h 497"/>
                    <a:gd name="T12" fmla="*/ 433 w 787"/>
                    <a:gd name="T13" fmla="*/ 214 h 497"/>
                    <a:gd name="T14" fmla="*/ 420 w 787"/>
                    <a:gd name="T15" fmla="*/ 214 h 497"/>
                    <a:gd name="T16" fmla="*/ 400 w 787"/>
                    <a:gd name="T17" fmla="*/ 216 h 497"/>
                    <a:gd name="T18" fmla="*/ 378 w 787"/>
                    <a:gd name="T19" fmla="*/ 216 h 497"/>
                    <a:gd name="T20" fmla="*/ 366 w 787"/>
                    <a:gd name="T21" fmla="*/ 214 h 497"/>
                    <a:gd name="T22" fmla="*/ 344 w 787"/>
                    <a:gd name="T23" fmla="*/ 214 h 497"/>
                    <a:gd name="T24" fmla="*/ 332 w 787"/>
                    <a:gd name="T25" fmla="*/ 211 h 497"/>
                    <a:gd name="T26" fmla="*/ 310 w 787"/>
                    <a:gd name="T27" fmla="*/ 209 h 497"/>
                    <a:gd name="T28" fmla="*/ 289 w 787"/>
                    <a:gd name="T29" fmla="*/ 207 h 497"/>
                    <a:gd name="T30" fmla="*/ 279 w 787"/>
                    <a:gd name="T31" fmla="*/ 204 h 497"/>
                    <a:gd name="T32" fmla="*/ 258 w 787"/>
                    <a:gd name="T33" fmla="*/ 203 h 497"/>
                    <a:gd name="T34" fmla="*/ 243 w 787"/>
                    <a:gd name="T35" fmla="*/ 200 h 497"/>
                    <a:gd name="T36" fmla="*/ 226 w 787"/>
                    <a:gd name="T37" fmla="*/ 192 h 497"/>
                    <a:gd name="T38" fmla="*/ 208 w 787"/>
                    <a:gd name="T39" fmla="*/ 190 h 497"/>
                    <a:gd name="T40" fmla="*/ 196 w 787"/>
                    <a:gd name="T41" fmla="*/ 188 h 497"/>
                    <a:gd name="T42" fmla="*/ 179 w 787"/>
                    <a:gd name="T43" fmla="*/ 179 h 497"/>
                    <a:gd name="T44" fmla="*/ 167 w 787"/>
                    <a:gd name="T45" fmla="*/ 176 h 497"/>
                    <a:gd name="T46" fmla="*/ 150 w 787"/>
                    <a:gd name="T47" fmla="*/ 168 h 497"/>
                    <a:gd name="T48" fmla="*/ 133 w 787"/>
                    <a:gd name="T49" fmla="*/ 162 h 497"/>
                    <a:gd name="T50" fmla="*/ 124 w 787"/>
                    <a:gd name="T51" fmla="*/ 157 h 497"/>
                    <a:gd name="T52" fmla="*/ 112 w 787"/>
                    <a:gd name="T53" fmla="*/ 148 h 497"/>
                    <a:gd name="T54" fmla="*/ 99 w 787"/>
                    <a:gd name="T55" fmla="*/ 145 h 497"/>
                    <a:gd name="T56" fmla="*/ 87 w 787"/>
                    <a:gd name="T57" fmla="*/ 136 h 497"/>
                    <a:gd name="T58" fmla="*/ 74 w 787"/>
                    <a:gd name="T59" fmla="*/ 127 h 497"/>
                    <a:gd name="T60" fmla="*/ 66 w 787"/>
                    <a:gd name="T61" fmla="*/ 121 h 497"/>
                    <a:gd name="T62" fmla="*/ 56 w 787"/>
                    <a:gd name="T63" fmla="*/ 111 h 497"/>
                    <a:gd name="T64" fmla="*/ 48 w 787"/>
                    <a:gd name="T65" fmla="*/ 106 h 497"/>
                    <a:gd name="T66" fmla="*/ 42 w 787"/>
                    <a:gd name="T67" fmla="*/ 94 h 497"/>
                    <a:gd name="T68" fmla="*/ 32 w 787"/>
                    <a:gd name="T69" fmla="*/ 83 h 497"/>
                    <a:gd name="T70" fmla="*/ 24 w 787"/>
                    <a:gd name="T71" fmla="*/ 77 h 497"/>
                    <a:gd name="T72" fmla="*/ 17 w 787"/>
                    <a:gd name="T73" fmla="*/ 67 h 497"/>
                    <a:gd name="T74" fmla="*/ 17 w 787"/>
                    <a:gd name="T75" fmla="*/ 59 h 497"/>
                    <a:gd name="T76" fmla="*/ 12 w 787"/>
                    <a:gd name="T77" fmla="*/ 49 h 497"/>
                    <a:gd name="T78" fmla="*/ 8 w 787"/>
                    <a:gd name="T79" fmla="*/ 38 h 497"/>
                    <a:gd name="T80" fmla="*/ 4 w 787"/>
                    <a:gd name="T81" fmla="*/ 31 h 497"/>
                    <a:gd name="T82" fmla="*/ 0 w 787"/>
                    <a:gd name="T83" fmla="*/ 20 h 497"/>
                    <a:gd name="T84" fmla="*/ 391 w 787"/>
                    <a:gd name="T85" fmla="*/ 0 h 4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87"/>
                    <a:gd name="T130" fmla="*/ 0 h 497"/>
                    <a:gd name="T131" fmla="*/ 787 w 787"/>
                    <a:gd name="T132" fmla="*/ 497 h 4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87" h="497">
                      <a:moveTo>
                        <a:pt x="787" y="456"/>
                      </a:moveTo>
                      <a:lnTo>
                        <a:pt x="779" y="460"/>
                      </a:lnTo>
                      <a:lnTo>
                        <a:pt x="763" y="464"/>
                      </a:lnTo>
                      <a:lnTo>
                        <a:pt x="751" y="468"/>
                      </a:lnTo>
                      <a:lnTo>
                        <a:pt x="742" y="472"/>
                      </a:lnTo>
                      <a:lnTo>
                        <a:pt x="734" y="472"/>
                      </a:lnTo>
                      <a:lnTo>
                        <a:pt x="714" y="480"/>
                      </a:lnTo>
                      <a:lnTo>
                        <a:pt x="705" y="480"/>
                      </a:lnTo>
                      <a:lnTo>
                        <a:pt x="693" y="484"/>
                      </a:lnTo>
                      <a:lnTo>
                        <a:pt x="677" y="489"/>
                      </a:lnTo>
                      <a:lnTo>
                        <a:pt x="664" y="489"/>
                      </a:lnTo>
                      <a:lnTo>
                        <a:pt x="656" y="489"/>
                      </a:lnTo>
                      <a:lnTo>
                        <a:pt x="636" y="493"/>
                      </a:lnTo>
                      <a:lnTo>
                        <a:pt x="627" y="493"/>
                      </a:lnTo>
                      <a:lnTo>
                        <a:pt x="615" y="493"/>
                      </a:lnTo>
                      <a:lnTo>
                        <a:pt x="607" y="493"/>
                      </a:lnTo>
                      <a:lnTo>
                        <a:pt x="586" y="497"/>
                      </a:lnTo>
                      <a:lnTo>
                        <a:pt x="578" y="497"/>
                      </a:lnTo>
                      <a:lnTo>
                        <a:pt x="566" y="497"/>
                      </a:lnTo>
                      <a:lnTo>
                        <a:pt x="545" y="497"/>
                      </a:lnTo>
                      <a:lnTo>
                        <a:pt x="537" y="497"/>
                      </a:lnTo>
                      <a:lnTo>
                        <a:pt x="529" y="493"/>
                      </a:lnTo>
                      <a:lnTo>
                        <a:pt x="508" y="493"/>
                      </a:lnTo>
                      <a:lnTo>
                        <a:pt x="496" y="493"/>
                      </a:lnTo>
                      <a:lnTo>
                        <a:pt x="488" y="493"/>
                      </a:lnTo>
                      <a:lnTo>
                        <a:pt x="480" y="489"/>
                      </a:lnTo>
                      <a:lnTo>
                        <a:pt x="459" y="489"/>
                      </a:lnTo>
                      <a:lnTo>
                        <a:pt x="447" y="484"/>
                      </a:lnTo>
                      <a:lnTo>
                        <a:pt x="439" y="484"/>
                      </a:lnTo>
                      <a:lnTo>
                        <a:pt x="418" y="480"/>
                      </a:lnTo>
                      <a:lnTo>
                        <a:pt x="410" y="476"/>
                      </a:lnTo>
                      <a:lnTo>
                        <a:pt x="402" y="472"/>
                      </a:lnTo>
                      <a:lnTo>
                        <a:pt x="381" y="468"/>
                      </a:lnTo>
                      <a:lnTo>
                        <a:pt x="373" y="464"/>
                      </a:lnTo>
                      <a:lnTo>
                        <a:pt x="365" y="464"/>
                      </a:lnTo>
                      <a:lnTo>
                        <a:pt x="352" y="460"/>
                      </a:lnTo>
                      <a:lnTo>
                        <a:pt x="336" y="452"/>
                      </a:lnTo>
                      <a:lnTo>
                        <a:pt x="328" y="448"/>
                      </a:lnTo>
                      <a:lnTo>
                        <a:pt x="320" y="448"/>
                      </a:lnTo>
                      <a:lnTo>
                        <a:pt x="299" y="439"/>
                      </a:lnTo>
                      <a:lnTo>
                        <a:pt x="291" y="435"/>
                      </a:lnTo>
                      <a:lnTo>
                        <a:pt x="283" y="431"/>
                      </a:lnTo>
                      <a:lnTo>
                        <a:pt x="266" y="419"/>
                      </a:lnTo>
                      <a:lnTo>
                        <a:pt x="258" y="415"/>
                      </a:lnTo>
                      <a:lnTo>
                        <a:pt x="250" y="411"/>
                      </a:lnTo>
                      <a:lnTo>
                        <a:pt x="242" y="406"/>
                      </a:lnTo>
                      <a:lnTo>
                        <a:pt x="225" y="394"/>
                      </a:lnTo>
                      <a:lnTo>
                        <a:pt x="217" y="390"/>
                      </a:lnTo>
                      <a:lnTo>
                        <a:pt x="209" y="386"/>
                      </a:lnTo>
                      <a:lnTo>
                        <a:pt x="192" y="374"/>
                      </a:lnTo>
                      <a:lnTo>
                        <a:pt x="188" y="370"/>
                      </a:lnTo>
                      <a:lnTo>
                        <a:pt x="180" y="361"/>
                      </a:lnTo>
                      <a:lnTo>
                        <a:pt x="172" y="357"/>
                      </a:lnTo>
                      <a:lnTo>
                        <a:pt x="160" y="345"/>
                      </a:lnTo>
                      <a:lnTo>
                        <a:pt x="151" y="337"/>
                      </a:lnTo>
                      <a:lnTo>
                        <a:pt x="143" y="333"/>
                      </a:lnTo>
                      <a:lnTo>
                        <a:pt x="131" y="320"/>
                      </a:lnTo>
                      <a:lnTo>
                        <a:pt x="127" y="312"/>
                      </a:lnTo>
                      <a:lnTo>
                        <a:pt x="119" y="304"/>
                      </a:lnTo>
                      <a:lnTo>
                        <a:pt x="106" y="292"/>
                      </a:lnTo>
                      <a:lnTo>
                        <a:pt x="102" y="283"/>
                      </a:lnTo>
                      <a:lnTo>
                        <a:pt x="94" y="279"/>
                      </a:lnTo>
                      <a:lnTo>
                        <a:pt x="90" y="271"/>
                      </a:lnTo>
                      <a:lnTo>
                        <a:pt x="82" y="255"/>
                      </a:lnTo>
                      <a:lnTo>
                        <a:pt x="73" y="250"/>
                      </a:lnTo>
                      <a:lnTo>
                        <a:pt x="69" y="242"/>
                      </a:lnTo>
                      <a:lnTo>
                        <a:pt x="61" y="226"/>
                      </a:lnTo>
                      <a:lnTo>
                        <a:pt x="57" y="218"/>
                      </a:lnTo>
                      <a:lnTo>
                        <a:pt x="53" y="209"/>
                      </a:lnTo>
                      <a:lnTo>
                        <a:pt x="45" y="193"/>
                      </a:lnTo>
                      <a:lnTo>
                        <a:pt x="41" y="185"/>
                      </a:lnTo>
                      <a:lnTo>
                        <a:pt x="37" y="177"/>
                      </a:lnTo>
                      <a:lnTo>
                        <a:pt x="32" y="168"/>
                      </a:lnTo>
                      <a:lnTo>
                        <a:pt x="28" y="152"/>
                      </a:lnTo>
                      <a:lnTo>
                        <a:pt x="24" y="144"/>
                      </a:lnTo>
                      <a:lnTo>
                        <a:pt x="20" y="135"/>
                      </a:lnTo>
                      <a:lnTo>
                        <a:pt x="16" y="119"/>
                      </a:lnTo>
                      <a:lnTo>
                        <a:pt x="12" y="111"/>
                      </a:lnTo>
                      <a:lnTo>
                        <a:pt x="12" y="103"/>
                      </a:lnTo>
                      <a:lnTo>
                        <a:pt x="8" y="86"/>
                      </a:lnTo>
                      <a:lnTo>
                        <a:pt x="4" y="78"/>
                      </a:lnTo>
                      <a:lnTo>
                        <a:pt x="4" y="70"/>
                      </a:lnTo>
                      <a:lnTo>
                        <a:pt x="4" y="62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566" y="0"/>
                      </a:lnTo>
                      <a:lnTo>
                        <a:pt x="787" y="456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" name="Text Box 252"/>
              <p:cNvSpPr txBox="1">
                <a:spLocks noChangeArrowheads="1"/>
              </p:cNvSpPr>
              <p:nvPr/>
            </p:nvSpPr>
            <p:spPr bwMode="auto">
              <a:xfrm>
                <a:off x="1056" y="3456"/>
                <a:ext cx="42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Energy</a:t>
                </a:r>
              </a:p>
              <a:p>
                <a:pPr algn="r">
                  <a:defRPr/>
                </a:pPr>
                <a:r>
                  <a:rPr lang="en-US"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Supply</a:t>
                </a:r>
              </a:p>
            </p:txBody>
          </p:sp>
          <p:sp>
            <p:nvSpPr>
              <p:cNvPr id="34" name="Text Box 253"/>
              <p:cNvSpPr txBox="1">
                <a:spLocks noChangeArrowheads="1"/>
              </p:cNvSpPr>
              <p:nvPr/>
            </p:nvSpPr>
            <p:spPr bwMode="auto">
              <a:xfrm>
                <a:off x="-30" y="3153"/>
                <a:ext cx="55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Energy</a:t>
                </a:r>
              </a:p>
              <a:p>
                <a:pPr algn="r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Efficiency</a:t>
                </a:r>
              </a:p>
            </p:txBody>
          </p:sp>
          <p:sp>
            <p:nvSpPr>
              <p:cNvPr id="35" name="Text Box 254"/>
              <p:cNvSpPr txBox="1">
                <a:spLocks noChangeArrowheads="1"/>
              </p:cNvSpPr>
              <p:nvPr/>
            </p:nvSpPr>
            <p:spPr bwMode="auto">
              <a:xfrm>
                <a:off x="405" y="2961"/>
                <a:ext cx="7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Energy Storage</a:t>
                </a:r>
              </a:p>
            </p:txBody>
          </p:sp>
          <p:sp>
            <p:nvSpPr>
              <p:cNvPr id="36" name="Text Box 255"/>
              <p:cNvSpPr txBox="1">
                <a:spLocks noChangeArrowheads="1"/>
              </p:cNvSpPr>
              <p:nvPr/>
            </p:nvSpPr>
            <p:spPr bwMode="auto">
              <a:xfrm>
                <a:off x="542" y="3760"/>
                <a:ext cx="6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Crosscutting </a:t>
                </a:r>
              </a:p>
              <a:p>
                <a:pPr>
                  <a:defRPr/>
                </a:pPr>
                <a:r>
                  <a:rPr 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        Sciences</a:t>
                </a:r>
              </a:p>
            </p:txBody>
          </p:sp>
          <p:sp>
            <p:nvSpPr>
              <p:cNvPr id="37" name="Text Box 256"/>
              <p:cNvSpPr txBox="1">
                <a:spLocks noChangeArrowheads="1"/>
              </p:cNvSpPr>
              <p:nvPr/>
            </p:nvSpPr>
            <p:spPr bwMode="auto">
              <a:xfrm>
                <a:off x="1084" y="3263"/>
                <a:ext cx="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38" name="Text Box 257"/>
              <p:cNvSpPr txBox="1">
                <a:spLocks noChangeArrowheads="1"/>
              </p:cNvSpPr>
              <p:nvPr/>
            </p:nvSpPr>
            <p:spPr bwMode="auto">
              <a:xfrm>
                <a:off x="664" y="3601"/>
                <a:ext cx="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14</a:t>
                </a:r>
              </a:p>
            </p:txBody>
          </p:sp>
          <p:sp>
            <p:nvSpPr>
              <p:cNvPr id="39" name="Text Box 258"/>
              <p:cNvSpPr txBox="1">
                <a:spLocks noChangeArrowheads="1"/>
              </p:cNvSpPr>
              <p:nvPr/>
            </p:nvSpPr>
            <p:spPr bwMode="auto">
              <a:xfrm>
                <a:off x="516" y="3343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40" name="Text Box 259"/>
              <p:cNvSpPr txBox="1">
                <a:spLocks noChangeArrowheads="1"/>
              </p:cNvSpPr>
              <p:nvPr/>
            </p:nvSpPr>
            <p:spPr bwMode="auto">
              <a:xfrm>
                <a:off x="764" y="3183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6</a:t>
                </a:r>
              </a:p>
            </p:txBody>
          </p:sp>
        </p:grpSp>
        <p:sp>
          <p:nvSpPr>
            <p:cNvPr id="13540" name="Text Box 260"/>
            <p:cNvSpPr txBox="1">
              <a:spLocks noChangeArrowheads="1"/>
            </p:cNvSpPr>
            <p:nvPr/>
          </p:nvSpPr>
          <p:spPr bwMode="auto">
            <a:xfrm>
              <a:off x="229" y="4078"/>
              <a:ext cx="125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</a:pPr>
              <a:r>
                <a:rPr lang="en-US" b="1" u="sng">
                  <a:solidFill>
                    <a:schemeClr val="bg1"/>
                  </a:solidFill>
                  <a:latin typeface="Arial Narrow" pitchFamily="34" charset="0"/>
                </a:rPr>
                <a:t>By Topical Category</a:t>
              </a:r>
            </a:p>
          </p:txBody>
        </p:sp>
      </p:grpSp>
      <p:grpSp>
        <p:nvGrpSpPr>
          <p:cNvPr id="13323" name="Group 262"/>
          <p:cNvGrpSpPr>
            <a:grpSpLocks/>
          </p:cNvGrpSpPr>
          <p:nvPr/>
        </p:nvGrpSpPr>
        <p:grpSpPr bwMode="auto">
          <a:xfrm>
            <a:off x="1493838" y="1217613"/>
            <a:ext cx="5511800" cy="287337"/>
            <a:chOff x="912" y="816"/>
            <a:chExt cx="3472" cy="181"/>
          </a:xfrm>
        </p:grpSpPr>
        <p:sp>
          <p:nvSpPr>
            <p:cNvPr id="52" name="Text Box 263"/>
            <p:cNvSpPr txBox="1">
              <a:spLocks noChangeArrowheads="1"/>
            </p:cNvSpPr>
            <p:nvPr/>
          </p:nvSpPr>
          <p:spPr bwMode="auto">
            <a:xfrm>
              <a:off x="912" y="816"/>
              <a:ext cx="347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600">
                  <a:solidFill>
                    <a:srgbClr val="FFFF00"/>
                  </a:solidFill>
                  <a:latin typeface="Arial Narrow" pitchFamily="34" charset="0"/>
                </a:rPr>
                <a:t>Energy Frontier Research Center Locations  (      Leads;    Participants)</a:t>
              </a:r>
              <a:r>
                <a:rPr lang="en-US" sz="1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</a:t>
              </a:r>
            </a:p>
          </p:txBody>
        </p:sp>
        <p:sp>
          <p:nvSpPr>
            <p:cNvPr id="53" name="AutoShape 264"/>
            <p:cNvSpPr>
              <a:spLocks noChangeAspect="1" noChangeArrowheads="1"/>
            </p:cNvSpPr>
            <p:nvPr/>
          </p:nvSpPr>
          <p:spPr bwMode="auto">
            <a:xfrm>
              <a:off x="3099" y="827"/>
              <a:ext cx="118" cy="116"/>
            </a:xfrm>
            <a:prstGeom prst="star5">
              <a:avLst/>
            </a:prstGeom>
            <a:solidFill>
              <a:srgbClr val="660033"/>
            </a:solidFill>
            <a:ln w="12700">
              <a:solidFill>
                <a:srgbClr val="66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2058" tIns="41029" rIns="82058" bIns="41029" anchor="ctr"/>
            <a:lstStyle/>
            <a:p>
              <a:pPr algn="ctr">
                <a:defRPr/>
              </a:pPr>
              <a:endParaRPr lang="en-US" sz="2700" b="1" i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3538" name="AutoShape 265"/>
            <p:cNvSpPr>
              <a:spLocks noChangeArrowheads="1"/>
            </p:cNvSpPr>
            <p:nvPr/>
          </p:nvSpPr>
          <p:spPr bwMode="auto">
            <a:xfrm>
              <a:off x="3601" y="871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4" name="Group 268"/>
          <p:cNvGrpSpPr>
            <a:grpSpLocks/>
          </p:cNvGrpSpPr>
          <p:nvPr/>
        </p:nvGrpSpPr>
        <p:grpSpPr bwMode="auto">
          <a:xfrm>
            <a:off x="488950" y="1582738"/>
            <a:ext cx="8153400" cy="4343400"/>
            <a:chOff x="308" y="1046"/>
            <a:chExt cx="5136" cy="2736"/>
          </a:xfrm>
        </p:grpSpPr>
        <p:grpSp>
          <p:nvGrpSpPr>
            <p:cNvPr id="13325" name="Group 267"/>
            <p:cNvGrpSpPr>
              <a:grpSpLocks/>
            </p:cNvGrpSpPr>
            <p:nvPr/>
          </p:nvGrpSpPr>
          <p:grpSpPr bwMode="auto">
            <a:xfrm>
              <a:off x="308" y="1046"/>
              <a:ext cx="5136" cy="2736"/>
              <a:chOff x="308" y="1046"/>
              <a:chExt cx="5136" cy="2736"/>
            </a:xfrm>
          </p:grpSpPr>
          <p:sp>
            <p:nvSpPr>
              <p:cNvPr id="13327" name="Freeform 4"/>
              <p:cNvSpPr>
                <a:spLocks/>
              </p:cNvSpPr>
              <p:nvPr/>
            </p:nvSpPr>
            <p:spPr bwMode="auto">
              <a:xfrm>
                <a:off x="311" y="1158"/>
                <a:ext cx="46" cy="320"/>
              </a:xfrm>
              <a:custGeom>
                <a:avLst/>
                <a:gdLst>
                  <a:gd name="T0" fmla="*/ 0 w 38"/>
                  <a:gd name="T1" fmla="*/ 0 h 304"/>
                  <a:gd name="T2" fmla="*/ 439 w 38"/>
                  <a:gd name="T3" fmla="*/ 362 h 304"/>
                  <a:gd name="T4" fmla="*/ 294 w 38"/>
                  <a:gd name="T5" fmla="*/ 593 h 304"/>
                  <a:gd name="T6" fmla="*/ 0 w 38"/>
                  <a:gd name="T7" fmla="*/ 357 h 304"/>
                  <a:gd name="T8" fmla="*/ 0 w 38"/>
                  <a:gd name="T9" fmla="*/ 0 h 3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04"/>
                  <a:gd name="T17" fmla="*/ 38 w 38"/>
                  <a:gd name="T18" fmla="*/ 304 h 3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04">
                    <a:moveTo>
                      <a:pt x="0" y="0"/>
                    </a:moveTo>
                    <a:lnTo>
                      <a:pt x="37" y="186"/>
                    </a:lnTo>
                    <a:lnTo>
                      <a:pt x="25" y="303"/>
                    </a:lnTo>
                    <a:lnTo>
                      <a:pt x="0" y="1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5"/>
              <p:cNvSpPr>
                <a:spLocks/>
              </p:cNvSpPr>
              <p:nvPr/>
            </p:nvSpPr>
            <p:spPr bwMode="auto">
              <a:xfrm>
                <a:off x="308" y="1046"/>
                <a:ext cx="644" cy="373"/>
              </a:xfrm>
              <a:custGeom>
                <a:avLst/>
                <a:gdLst>
                  <a:gd name="T0" fmla="*/ 1594 w 527"/>
                  <a:gd name="T1" fmla="*/ 0 h 355"/>
                  <a:gd name="T2" fmla="*/ 1844 w 527"/>
                  <a:gd name="T3" fmla="*/ 200 h 355"/>
                  <a:gd name="T4" fmla="*/ 1707 w 527"/>
                  <a:gd name="T5" fmla="*/ 244 h 355"/>
                  <a:gd name="T6" fmla="*/ 0 w 527"/>
                  <a:gd name="T7" fmla="*/ 203 h 355"/>
                  <a:gd name="T8" fmla="*/ 543 w 527"/>
                  <a:gd name="T9" fmla="*/ 557 h 355"/>
                  <a:gd name="T10" fmla="*/ 1339 w 527"/>
                  <a:gd name="T11" fmla="*/ 566 h 355"/>
                  <a:gd name="T12" fmla="*/ 1506 w 527"/>
                  <a:gd name="T13" fmla="*/ 674 h 355"/>
                  <a:gd name="T14" fmla="*/ 4751 w 527"/>
                  <a:gd name="T15" fmla="*/ 578 h 355"/>
                  <a:gd name="T16" fmla="*/ 7135 w 527"/>
                  <a:gd name="T17" fmla="*/ 578 h 355"/>
                  <a:gd name="T18" fmla="*/ 7135 w 527"/>
                  <a:gd name="T19" fmla="*/ 2 h 355"/>
                  <a:gd name="T20" fmla="*/ 1594 w 527"/>
                  <a:gd name="T21" fmla="*/ 0 h 3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7"/>
                  <a:gd name="T34" fmla="*/ 0 h 355"/>
                  <a:gd name="T35" fmla="*/ 527 w 527"/>
                  <a:gd name="T36" fmla="*/ 355 h 3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7" h="355">
                    <a:moveTo>
                      <a:pt x="117" y="0"/>
                    </a:moveTo>
                    <a:lnTo>
                      <a:pt x="137" y="105"/>
                    </a:lnTo>
                    <a:lnTo>
                      <a:pt x="126" y="128"/>
                    </a:lnTo>
                    <a:lnTo>
                      <a:pt x="0" y="107"/>
                    </a:lnTo>
                    <a:lnTo>
                      <a:pt x="40" y="293"/>
                    </a:lnTo>
                    <a:lnTo>
                      <a:pt x="99" y="298"/>
                    </a:lnTo>
                    <a:lnTo>
                      <a:pt x="111" y="354"/>
                    </a:lnTo>
                    <a:lnTo>
                      <a:pt x="351" y="303"/>
                    </a:lnTo>
                    <a:lnTo>
                      <a:pt x="526" y="303"/>
                    </a:lnTo>
                    <a:lnTo>
                      <a:pt x="526" y="2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6"/>
              <p:cNvSpPr>
                <a:spLocks/>
              </p:cNvSpPr>
              <p:nvPr/>
            </p:nvSpPr>
            <p:spPr bwMode="auto">
              <a:xfrm>
                <a:off x="311" y="1355"/>
                <a:ext cx="672" cy="474"/>
              </a:xfrm>
              <a:custGeom>
                <a:avLst/>
                <a:gdLst>
                  <a:gd name="T0" fmla="*/ 493 w 549"/>
                  <a:gd name="T1" fmla="*/ 0 h 450"/>
                  <a:gd name="T2" fmla="*/ 1324 w 549"/>
                  <a:gd name="T3" fmla="*/ 2 h 450"/>
                  <a:gd name="T4" fmla="*/ 1523 w 549"/>
                  <a:gd name="T5" fmla="*/ 118 h 450"/>
                  <a:gd name="T6" fmla="*/ 4755 w 549"/>
                  <a:gd name="T7" fmla="*/ 9 h 450"/>
                  <a:gd name="T8" fmla="*/ 7222 w 549"/>
                  <a:gd name="T9" fmla="*/ 9 h 450"/>
                  <a:gd name="T10" fmla="*/ 7588 w 549"/>
                  <a:gd name="T11" fmla="*/ 107 h 450"/>
                  <a:gd name="T12" fmla="*/ 7070 w 549"/>
                  <a:gd name="T13" fmla="*/ 440 h 450"/>
                  <a:gd name="T14" fmla="*/ 7416 w 549"/>
                  <a:gd name="T15" fmla="*/ 455 h 450"/>
                  <a:gd name="T16" fmla="*/ 7416 w 549"/>
                  <a:gd name="T17" fmla="*/ 881 h 450"/>
                  <a:gd name="T18" fmla="*/ 200 w 549"/>
                  <a:gd name="T19" fmla="*/ 881 h 450"/>
                  <a:gd name="T20" fmla="*/ 0 w 549"/>
                  <a:gd name="T21" fmla="*/ 692 h 450"/>
                  <a:gd name="T22" fmla="*/ 493 w 549"/>
                  <a:gd name="T23" fmla="*/ 0 h 4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9"/>
                  <a:gd name="T37" fmla="*/ 0 h 450"/>
                  <a:gd name="T38" fmla="*/ 549 w 549"/>
                  <a:gd name="T39" fmla="*/ 450 h 4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9" h="450">
                    <a:moveTo>
                      <a:pt x="35" y="0"/>
                    </a:moveTo>
                    <a:lnTo>
                      <a:pt x="96" y="2"/>
                    </a:lnTo>
                    <a:lnTo>
                      <a:pt x="110" y="60"/>
                    </a:lnTo>
                    <a:lnTo>
                      <a:pt x="343" y="9"/>
                    </a:lnTo>
                    <a:lnTo>
                      <a:pt x="522" y="9"/>
                    </a:lnTo>
                    <a:lnTo>
                      <a:pt x="548" y="55"/>
                    </a:lnTo>
                    <a:lnTo>
                      <a:pt x="511" y="224"/>
                    </a:lnTo>
                    <a:lnTo>
                      <a:pt x="535" y="231"/>
                    </a:lnTo>
                    <a:lnTo>
                      <a:pt x="535" y="449"/>
                    </a:lnTo>
                    <a:lnTo>
                      <a:pt x="15" y="449"/>
                    </a:lnTo>
                    <a:lnTo>
                      <a:pt x="0" y="352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7"/>
              <p:cNvSpPr>
                <a:spLocks/>
              </p:cNvSpPr>
              <p:nvPr/>
            </p:nvSpPr>
            <p:spPr bwMode="auto">
              <a:xfrm>
                <a:off x="1047" y="1046"/>
                <a:ext cx="1071" cy="514"/>
              </a:xfrm>
              <a:custGeom>
                <a:avLst/>
                <a:gdLst>
                  <a:gd name="T0" fmla="*/ 2 w 876"/>
                  <a:gd name="T1" fmla="*/ 0 h 490"/>
                  <a:gd name="T2" fmla="*/ 11928 w 876"/>
                  <a:gd name="T3" fmla="*/ 0 h 490"/>
                  <a:gd name="T4" fmla="*/ 11928 w 876"/>
                  <a:gd name="T5" fmla="*/ 790 h 490"/>
                  <a:gd name="T6" fmla="*/ 4960 w 876"/>
                  <a:gd name="T7" fmla="*/ 790 h 490"/>
                  <a:gd name="T8" fmla="*/ 4960 w 876"/>
                  <a:gd name="T9" fmla="*/ 837 h 490"/>
                  <a:gd name="T10" fmla="*/ 3225 w 876"/>
                  <a:gd name="T11" fmla="*/ 911 h 490"/>
                  <a:gd name="T12" fmla="*/ 2218 w 876"/>
                  <a:gd name="T13" fmla="*/ 657 h 490"/>
                  <a:gd name="T14" fmla="*/ 1616 w 876"/>
                  <a:gd name="T15" fmla="*/ 691 h 490"/>
                  <a:gd name="T16" fmla="*/ 1472 w 876"/>
                  <a:gd name="T17" fmla="*/ 647 h 490"/>
                  <a:gd name="T18" fmla="*/ 1840 w 876"/>
                  <a:gd name="T19" fmla="*/ 511 h 490"/>
                  <a:gd name="T20" fmla="*/ 0 w 876"/>
                  <a:gd name="T21" fmla="*/ 229 h 490"/>
                  <a:gd name="T22" fmla="*/ 2 w 876"/>
                  <a:gd name="T23" fmla="*/ 0 h 4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6"/>
                  <a:gd name="T37" fmla="*/ 0 h 490"/>
                  <a:gd name="T38" fmla="*/ 876 w 876"/>
                  <a:gd name="T39" fmla="*/ 490 h 4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6" h="490">
                    <a:moveTo>
                      <a:pt x="2" y="0"/>
                    </a:moveTo>
                    <a:lnTo>
                      <a:pt x="875" y="0"/>
                    </a:lnTo>
                    <a:lnTo>
                      <a:pt x="875" y="424"/>
                    </a:lnTo>
                    <a:lnTo>
                      <a:pt x="364" y="424"/>
                    </a:lnTo>
                    <a:lnTo>
                      <a:pt x="364" y="450"/>
                    </a:lnTo>
                    <a:lnTo>
                      <a:pt x="236" y="489"/>
                    </a:lnTo>
                    <a:lnTo>
                      <a:pt x="163" y="353"/>
                    </a:lnTo>
                    <a:lnTo>
                      <a:pt x="119" y="372"/>
                    </a:lnTo>
                    <a:lnTo>
                      <a:pt x="108" y="346"/>
                    </a:lnTo>
                    <a:lnTo>
                      <a:pt x="135" y="274"/>
                    </a:lnTo>
                    <a:lnTo>
                      <a:pt x="0" y="1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8"/>
              <p:cNvSpPr>
                <a:spLocks/>
              </p:cNvSpPr>
              <p:nvPr/>
            </p:nvSpPr>
            <p:spPr bwMode="auto">
              <a:xfrm>
                <a:off x="935" y="1046"/>
                <a:ext cx="558" cy="783"/>
              </a:xfrm>
              <a:custGeom>
                <a:avLst/>
                <a:gdLst>
                  <a:gd name="T0" fmla="*/ 175 w 457"/>
                  <a:gd name="T1" fmla="*/ 0 h 745"/>
                  <a:gd name="T2" fmla="*/ 1255 w 457"/>
                  <a:gd name="T3" fmla="*/ 0 h 745"/>
                  <a:gd name="T4" fmla="*/ 1255 w 457"/>
                  <a:gd name="T5" fmla="*/ 234 h 745"/>
                  <a:gd name="T6" fmla="*/ 3024 w 457"/>
                  <a:gd name="T7" fmla="*/ 527 h 745"/>
                  <a:gd name="T8" fmla="*/ 2653 w 457"/>
                  <a:gd name="T9" fmla="*/ 655 h 745"/>
                  <a:gd name="T10" fmla="*/ 2800 w 457"/>
                  <a:gd name="T11" fmla="*/ 713 h 745"/>
                  <a:gd name="T12" fmla="*/ 3466 w 457"/>
                  <a:gd name="T13" fmla="*/ 677 h 745"/>
                  <a:gd name="T14" fmla="*/ 4424 w 457"/>
                  <a:gd name="T15" fmla="*/ 933 h 745"/>
                  <a:gd name="T16" fmla="*/ 6112 w 457"/>
                  <a:gd name="T17" fmla="*/ 850 h 745"/>
                  <a:gd name="T18" fmla="*/ 6112 w 457"/>
                  <a:gd name="T19" fmla="*/ 1421 h 745"/>
                  <a:gd name="T20" fmla="*/ 3107 w 457"/>
                  <a:gd name="T21" fmla="*/ 1421 h 745"/>
                  <a:gd name="T22" fmla="*/ 355 w 457"/>
                  <a:gd name="T23" fmla="*/ 1421 h 745"/>
                  <a:gd name="T24" fmla="*/ 355 w 457"/>
                  <a:gd name="T25" fmla="*/ 1003 h 745"/>
                  <a:gd name="T26" fmla="*/ 0 w 457"/>
                  <a:gd name="T27" fmla="*/ 995 h 745"/>
                  <a:gd name="T28" fmla="*/ 537 w 457"/>
                  <a:gd name="T29" fmla="*/ 671 h 745"/>
                  <a:gd name="T30" fmla="*/ 175 w 457"/>
                  <a:gd name="T31" fmla="*/ 575 h 745"/>
                  <a:gd name="T32" fmla="*/ 175 w 457"/>
                  <a:gd name="T33" fmla="*/ 0 h 7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7"/>
                  <a:gd name="T52" fmla="*/ 0 h 745"/>
                  <a:gd name="T53" fmla="*/ 457 w 457"/>
                  <a:gd name="T54" fmla="*/ 745 h 7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7" h="745">
                    <a:moveTo>
                      <a:pt x="13" y="0"/>
                    </a:moveTo>
                    <a:lnTo>
                      <a:pt x="93" y="0"/>
                    </a:lnTo>
                    <a:lnTo>
                      <a:pt x="93" y="123"/>
                    </a:lnTo>
                    <a:lnTo>
                      <a:pt x="226" y="276"/>
                    </a:lnTo>
                    <a:lnTo>
                      <a:pt x="198" y="344"/>
                    </a:lnTo>
                    <a:lnTo>
                      <a:pt x="209" y="374"/>
                    </a:lnTo>
                    <a:lnTo>
                      <a:pt x="259" y="355"/>
                    </a:lnTo>
                    <a:lnTo>
                      <a:pt x="329" y="489"/>
                    </a:lnTo>
                    <a:lnTo>
                      <a:pt x="456" y="445"/>
                    </a:lnTo>
                    <a:lnTo>
                      <a:pt x="456" y="744"/>
                    </a:lnTo>
                    <a:lnTo>
                      <a:pt x="232" y="744"/>
                    </a:lnTo>
                    <a:lnTo>
                      <a:pt x="26" y="744"/>
                    </a:lnTo>
                    <a:lnTo>
                      <a:pt x="26" y="525"/>
                    </a:lnTo>
                    <a:lnTo>
                      <a:pt x="0" y="520"/>
                    </a:lnTo>
                    <a:lnTo>
                      <a:pt x="40" y="351"/>
                    </a:lnTo>
                    <a:lnTo>
                      <a:pt x="13" y="30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9"/>
              <p:cNvSpPr>
                <a:spLocks noChangeArrowheads="1"/>
              </p:cNvSpPr>
              <p:nvPr/>
            </p:nvSpPr>
            <p:spPr bwMode="auto">
              <a:xfrm>
                <a:off x="3804" y="2404"/>
                <a:ext cx="140" cy="130"/>
              </a:xfrm>
              <a:prstGeom prst="star5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3" name="Freeform 10"/>
              <p:cNvSpPr>
                <a:spLocks/>
              </p:cNvSpPr>
              <p:nvPr/>
            </p:nvSpPr>
            <p:spPr bwMode="auto">
              <a:xfrm>
                <a:off x="3881" y="1922"/>
                <a:ext cx="856" cy="584"/>
              </a:xfrm>
              <a:custGeom>
                <a:avLst/>
                <a:gdLst>
                  <a:gd name="T0" fmla="*/ 0 w 700"/>
                  <a:gd name="T1" fmla="*/ 635 h 555"/>
                  <a:gd name="T2" fmla="*/ 254 w 700"/>
                  <a:gd name="T3" fmla="*/ 1072 h 555"/>
                  <a:gd name="T4" fmla="*/ 8772 w 700"/>
                  <a:gd name="T5" fmla="*/ 914 h 555"/>
                  <a:gd name="T6" fmla="*/ 9562 w 700"/>
                  <a:gd name="T7" fmla="*/ 460 h 555"/>
                  <a:gd name="T8" fmla="*/ 9428 w 700"/>
                  <a:gd name="T9" fmla="*/ 219 h 555"/>
                  <a:gd name="T10" fmla="*/ 5046 w 700"/>
                  <a:gd name="T11" fmla="*/ 0 h 555"/>
                  <a:gd name="T12" fmla="*/ 0 w 700"/>
                  <a:gd name="T13" fmla="*/ 635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555"/>
                  <a:gd name="T23" fmla="*/ 700 w 700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555">
                    <a:moveTo>
                      <a:pt x="0" y="328"/>
                    </a:moveTo>
                    <a:lnTo>
                      <a:pt x="19" y="554"/>
                    </a:lnTo>
                    <a:lnTo>
                      <a:pt x="641" y="472"/>
                    </a:lnTo>
                    <a:lnTo>
                      <a:pt x="699" y="236"/>
                    </a:lnTo>
                    <a:lnTo>
                      <a:pt x="689" y="113"/>
                    </a:lnTo>
                    <a:lnTo>
                      <a:pt x="369" y="0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1"/>
              <p:cNvSpPr>
                <a:spLocks/>
              </p:cNvSpPr>
              <p:nvPr/>
            </p:nvSpPr>
            <p:spPr bwMode="auto">
              <a:xfrm>
                <a:off x="5201" y="1447"/>
                <a:ext cx="243" cy="367"/>
              </a:xfrm>
              <a:custGeom>
                <a:avLst/>
                <a:gdLst>
                  <a:gd name="T0" fmla="*/ 2829 w 198"/>
                  <a:gd name="T1" fmla="*/ 0 h 348"/>
                  <a:gd name="T2" fmla="*/ 0 w 198"/>
                  <a:gd name="T3" fmla="*/ 326 h 348"/>
                  <a:gd name="T4" fmla="*/ 0 w 198"/>
                  <a:gd name="T5" fmla="*/ 692 h 348"/>
                  <a:gd name="T6" fmla="*/ 2829 w 198"/>
                  <a:gd name="T7" fmla="*/ 370 h 348"/>
                  <a:gd name="T8" fmla="*/ 2829 w 198"/>
                  <a:gd name="T9" fmla="*/ 0 h 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348"/>
                  <a:gd name="T17" fmla="*/ 198 w 198"/>
                  <a:gd name="T18" fmla="*/ 348 h 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348">
                    <a:moveTo>
                      <a:pt x="197" y="0"/>
                    </a:moveTo>
                    <a:lnTo>
                      <a:pt x="0" y="164"/>
                    </a:lnTo>
                    <a:lnTo>
                      <a:pt x="0" y="347"/>
                    </a:lnTo>
                    <a:lnTo>
                      <a:pt x="197" y="185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2"/>
              <p:cNvSpPr>
                <a:spLocks/>
              </p:cNvSpPr>
              <p:nvPr/>
            </p:nvSpPr>
            <p:spPr bwMode="auto">
              <a:xfrm>
                <a:off x="5116" y="1622"/>
                <a:ext cx="87" cy="277"/>
              </a:xfrm>
              <a:custGeom>
                <a:avLst/>
                <a:gdLst>
                  <a:gd name="T0" fmla="*/ 0 w 71"/>
                  <a:gd name="T1" fmla="*/ 146 h 263"/>
                  <a:gd name="T2" fmla="*/ 874 w 71"/>
                  <a:gd name="T3" fmla="*/ 65 h 263"/>
                  <a:gd name="T4" fmla="*/ 990 w 71"/>
                  <a:gd name="T5" fmla="*/ 0 h 263"/>
                  <a:gd name="T6" fmla="*/ 990 w 71"/>
                  <a:gd name="T7" fmla="*/ 356 h 263"/>
                  <a:gd name="T8" fmla="*/ 874 w 71"/>
                  <a:gd name="T9" fmla="*/ 442 h 263"/>
                  <a:gd name="T10" fmla="*/ 0 w 71"/>
                  <a:gd name="T11" fmla="*/ 513 h 263"/>
                  <a:gd name="T12" fmla="*/ 0 w 71"/>
                  <a:gd name="T13" fmla="*/ 146 h 2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263"/>
                  <a:gd name="T23" fmla="*/ 71 w 71"/>
                  <a:gd name="T24" fmla="*/ 263 h 2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263">
                    <a:moveTo>
                      <a:pt x="0" y="75"/>
                    </a:moveTo>
                    <a:lnTo>
                      <a:pt x="62" y="33"/>
                    </a:lnTo>
                    <a:lnTo>
                      <a:pt x="70" y="0"/>
                    </a:lnTo>
                    <a:lnTo>
                      <a:pt x="70" y="181"/>
                    </a:lnTo>
                    <a:lnTo>
                      <a:pt x="62" y="226"/>
                    </a:lnTo>
                    <a:lnTo>
                      <a:pt x="0" y="262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3"/>
              <p:cNvSpPr>
                <a:spLocks/>
              </p:cNvSpPr>
              <p:nvPr/>
            </p:nvSpPr>
            <p:spPr bwMode="auto">
              <a:xfrm>
                <a:off x="5094" y="1756"/>
                <a:ext cx="31" cy="71"/>
              </a:xfrm>
              <a:custGeom>
                <a:avLst/>
                <a:gdLst>
                  <a:gd name="T0" fmla="*/ 250 w 26"/>
                  <a:gd name="T1" fmla="*/ 0 h 68"/>
                  <a:gd name="T2" fmla="*/ 0 w 26"/>
                  <a:gd name="T3" fmla="*/ 42 h 68"/>
                  <a:gd name="T4" fmla="*/ 250 w 26"/>
                  <a:gd name="T5" fmla="*/ 116 h 68"/>
                  <a:gd name="T6" fmla="*/ 250 w 2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68"/>
                  <a:gd name="T14" fmla="*/ 26 w 2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68">
                    <a:moveTo>
                      <a:pt x="25" y="0"/>
                    </a:moveTo>
                    <a:lnTo>
                      <a:pt x="0" y="25"/>
                    </a:lnTo>
                    <a:lnTo>
                      <a:pt x="25" y="67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4"/>
              <p:cNvSpPr>
                <a:spLocks/>
              </p:cNvSpPr>
              <p:nvPr/>
            </p:nvSpPr>
            <p:spPr bwMode="auto">
              <a:xfrm>
                <a:off x="5194" y="1622"/>
                <a:ext cx="9" cy="236"/>
              </a:xfrm>
              <a:custGeom>
                <a:avLst/>
                <a:gdLst>
                  <a:gd name="T0" fmla="*/ 126 w 7"/>
                  <a:gd name="T1" fmla="*/ 0 h 225"/>
                  <a:gd name="T2" fmla="*/ 0 w 7"/>
                  <a:gd name="T3" fmla="*/ 67 h 225"/>
                  <a:gd name="T4" fmla="*/ 0 w 7"/>
                  <a:gd name="T5" fmla="*/ 417 h 225"/>
                  <a:gd name="T6" fmla="*/ 162 w 7"/>
                  <a:gd name="T7" fmla="*/ 347 h 225"/>
                  <a:gd name="T8" fmla="*/ 126 w 7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25"/>
                  <a:gd name="T17" fmla="*/ 7 w 7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25">
                    <a:moveTo>
                      <a:pt x="5" y="0"/>
                    </a:moveTo>
                    <a:lnTo>
                      <a:pt x="0" y="36"/>
                    </a:lnTo>
                    <a:lnTo>
                      <a:pt x="0" y="224"/>
                    </a:lnTo>
                    <a:lnTo>
                      <a:pt x="6" y="1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5"/>
              <p:cNvSpPr>
                <a:spLocks/>
              </p:cNvSpPr>
              <p:nvPr/>
            </p:nvSpPr>
            <p:spPr bwMode="auto">
              <a:xfrm>
                <a:off x="3431" y="3063"/>
                <a:ext cx="61" cy="214"/>
              </a:xfrm>
              <a:custGeom>
                <a:avLst/>
                <a:gdLst>
                  <a:gd name="T0" fmla="*/ 0 w 51"/>
                  <a:gd name="T1" fmla="*/ 67 h 204"/>
                  <a:gd name="T2" fmla="*/ 236 w 51"/>
                  <a:gd name="T3" fmla="*/ 216 h 204"/>
                  <a:gd name="T4" fmla="*/ 236 w 51"/>
                  <a:gd name="T5" fmla="*/ 378 h 204"/>
                  <a:gd name="T6" fmla="*/ 516 w 51"/>
                  <a:gd name="T7" fmla="*/ 338 h 204"/>
                  <a:gd name="T8" fmla="*/ 516 w 51"/>
                  <a:gd name="T9" fmla="*/ 0 h 204"/>
                  <a:gd name="T10" fmla="*/ 0 w 51"/>
                  <a:gd name="T11" fmla="*/ 67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04"/>
                  <a:gd name="T20" fmla="*/ 51 w 51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04">
                    <a:moveTo>
                      <a:pt x="0" y="36"/>
                    </a:moveTo>
                    <a:lnTo>
                      <a:pt x="23" y="115"/>
                    </a:lnTo>
                    <a:lnTo>
                      <a:pt x="23" y="203"/>
                    </a:lnTo>
                    <a:lnTo>
                      <a:pt x="50" y="182"/>
                    </a:lnTo>
                    <a:lnTo>
                      <a:pt x="50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6"/>
              <p:cNvSpPr>
                <a:spLocks/>
              </p:cNvSpPr>
              <p:nvPr/>
            </p:nvSpPr>
            <p:spPr bwMode="auto">
              <a:xfrm>
                <a:off x="3491" y="3055"/>
                <a:ext cx="206" cy="199"/>
              </a:xfrm>
              <a:custGeom>
                <a:avLst/>
                <a:gdLst>
                  <a:gd name="T0" fmla="*/ 0 w 168"/>
                  <a:gd name="T1" fmla="*/ 7 h 190"/>
                  <a:gd name="T2" fmla="*/ 1009 w 168"/>
                  <a:gd name="T3" fmla="*/ 0 h 190"/>
                  <a:gd name="T4" fmla="*/ 2365 w 168"/>
                  <a:gd name="T5" fmla="*/ 0 h 190"/>
                  <a:gd name="T6" fmla="*/ 2365 w 168"/>
                  <a:gd name="T7" fmla="*/ 338 h 190"/>
                  <a:gd name="T8" fmla="*/ 1009 w 168"/>
                  <a:gd name="T9" fmla="*/ 338 h 190"/>
                  <a:gd name="T10" fmla="*/ 0 w 168"/>
                  <a:gd name="T11" fmla="*/ 345 h 190"/>
                  <a:gd name="T12" fmla="*/ 0 w 168"/>
                  <a:gd name="T13" fmla="*/ 7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190"/>
                  <a:gd name="T23" fmla="*/ 168 w 168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190">
                    <a:moveTo>
                      <a:pt x="0" y="7"/>
                    </a:moveTo>
                    <a:lnTo>
                      <a:pt x="71" y="0"/>
                    </a:lnTo>
                    <a:lnTo>
                      <a:pt x="167" y="0"/>
                    </a:lnTo>
                    <a:lnTo>
                      <a:pt x="167" y="184"/>
                    </a:lnTo>
                    <a:lnTo>
                      <a:pt x="71" y="184"/>
                    </a:lnTo>
                    <a:lnTo>
                      <a:pt x="0" y="18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7"/>
              <p:cNvSpPr>
                <a:spLocks/>
              </p:cNvSpPr>
              <p:nvPr/>
            </p:nvSpPr>
            <p:spPr bwMode="auto">
              <a:xfrm>
                <a:off x="3697" y="3058"/>
                <a:ext cx="100" cy="270"/>
              </a:xfrm>
              <a:custGeom>
                <a:avLst/>
                <a:gdLst>
                  <a:gd name="T0" fmla="*/ 0 w 81"/>
                  <a:gd name="T1" fmla="*/ 0 h 256"/>
                  <a:gd name="T2" fmla="*/ 0 w 81"/>
                  <a:gd name="T3" fmla="*/ 361 h 256"/>
                  <a:gd name="T4" fmla="*/ 1242 w 81"/>
                  <a:gd name="T5" fmla="*/ 508 h 256"/>
                  <a:gd name="T6" fmla="*/ 1242 w 81"/>
                  <a:gd name="T7" fmla="*/ 142 h 256"/>
                  <a:gd name="T8" fmla="*/ 0 w 81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256"/>
                  <a:gd name="T17" fmla="*/ 81 w 81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256">
                    <a:moveTo>
                      <a:pt x="0" y="0"/>
                    </a:moveTo>
                    <a:lnTo>
                      <a:pt x="0" y="180"/>
                    </a:lnTo>
                    <a:lnTo>
                      <a:pt x="80" y="255"/>
                    </a:lnTo>
                    <a:lnTo>
                      <a:pt x="8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8"/>
              <p:cNvSpPr>
                <a:spLocks/>
              </p:cNvSpPr>
              <p:nvPr/>
            </p:nvSpPr>
            <p:spPr bwMode="auto">
              <a:xfrm>
                <a:off x="3796" y="3107"/>
                <a:ext cx="114" cy="220"/>
              </a:xfrm>
              <a:custGeom>
                <a:avLst/>
                <a:gdLst>
                  <a:gd name="T0" fmla="*/ 0 w 94"/>
                  <a:gd name="T1" fmla="*/ 49 h 209"/>
                  <a:gd name="T2" fmla="*/ 1141 w 94"/>
                  <a:gd name="T3" fmla="*/ 0 h 209"/>
                  <a:gd name="T4" fmla="*/ 1141 w 94"/>
                  <a:gd name="T5" fmla="*/ 359 h 209"/>
                  <a:gd name="T6" fmla="*/ 0 w 94"/>
                  <a:gd name="T7" fmla="*/ 405 h 209"/>
                  <a:gd name="T8" fmla="*/ 0 w 94"/>
                  <a:gd name="T9" fmla="*/ 49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09"/>
                  <a:gd name="T17" fmla="*/ 94 w 9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09">
                    <a:moveTo>
                      <a:pt x="0" y="26"/>
                    </a:moveTo>
                    <a:lnTo>
                      <a:pt x="93" y="0"/>
                    </a:lnTo>
                    <a:lnTo>
                      <a:pt x="93" y="184"/>
                    </a:lnTo>
                    <a:lnTo>
                      <a:pt x="0" y="208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9"/>
              <p:cNvSpPr>
                <a:spLocks/>
              </p:cNvSpPr>
              <p:nvPr/>
            </p:nvSpPr>
            <p:spPr bwMode="auto">
              <a:xfrm>
                <a:off x="3994" y="3298"/>
                <a:ext cx="75" cy="304"/>
              </a:xfrm>
              <a:custGeom>
                <a:avLst/>
                <a:gdLst>
                  <a:gd name="T0" fmla="*/ 0 w 62"/>
                  <a:gd name="T1" fmla="*/ 0 h 289"/>
                  <a:gd name="T2" fmla="*/ 735 w 62"/>
                  <a:gd name="T3" fmla="*/ 197 h 289"/>
                  <a:gd name="T4" fmla="*/ 735 w 62"/>
                  <a:gd name="T5" fmla="*/ 555 h 289"/>
                  <a:gd name="T6" fmla="*/ 0 w 62"/>
                  <a:gd name="T7" fmla="*/ 352 h 289"/>
                  <a:gd name="T8" fmla="*/ 0 w 62"/>
                  <a:gd name="T9" fmla="*/ 0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89"/>
                  <a:gd name="T17" fmla="*/ 62 w 62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89">
                    <a:moveTo>
                      <a:pt x="0" y="0"/>
                    </a:moveTo>
                    <a:lnTo>
                      <a:pt x="61" y="102"/>
                    </a:lnTo>
                    <a:lnTo>
                      <a:pt x="61" y="288"/>
                    </a:lnTo>
                    <a:lnTo>
                      <a:pt x="0" y="1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0"/>
              <p:cNvSpPr>
                <a:spLocks/>
              </p:cNvSpPr>
              <p:nvPr/>
            </p:nvSpPr>
            <p:spPr bwMode="auto">
              <a:xfrm>
                <a:off x="3908" y="3107"/>
                <a:ext cx="107" cy="277"/>
              </a:xfrm>
              <a:custGeom>
                <a:avLst/>
                <a:gdLst>
                  <a:gd name="T0" fmla="*/ 0 w 87"/>
                  <a:gd name="T1" fmla="*/ 0 h 263"/>
                  <a:gd name="T2" fmla="*/ 1270 w 87"/>
                  <a:gd name="T3" fmla="*/ 184 h 263"/>
                  <a:gd name="T4" fmla="*/ 981 w 87"/>
                  <a:gd name="T5" fmla="*/ 354 h 263"/>
                  <a:gd name="T6" fmla="*/ 981 w 87"/>
                  <a:gd name="T7" fmla="*/ 513 h 263"/>
                  <a:gd name="T8" fmla="*/ 0 w 87"/>
                  <a:gd name="T9" fmla="*/ 357 h 263"/>
                  <a:gd name="T10" fmla="*/ 0 w 87"/>
                  <a:gd name="T11" fmla="*/ 0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263"/>
                  <a:gd name="T20" fmla="*/ 87 w 87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263">
                    <a:moveTo>
                      <a:pt x="0" y="0"/>
                    </a:moveTo>
                    <a:lnTo>
                      <a:pt x="86" y="94"/>
                    </a:lnTo>
                    <a:lnTo>
                      <a:pt x="67" y="180"/>
                    </a:lnTo>
                    <a:lnTo>
                      <a:pt x="67" y="262"/>
                    </a:lnTo>
                    <a:lnTo>
                      <a:pt x="0" y="18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1"/>
              <p:cNvSpPr>
                <a:spLocks/>
              </p:cNvSpPr>
              <p:nvPr/>
            </p:nvSpPr>
            <p:spPr bwMode="auto">
              <a:xfrm>
                <a:off x="2720" y="3136"/>
                <a:ext cx="205" cy="340"/>
              </a:xfrm>
              <a:custGeom>
                <a:avLst/>
                <a:gdLst>
                  <a:gd name="T0" fmla="*/ 189 w 169"/>
                  <a:gd name="T1" fmla="*/ 628 h 323"/>
                  <a:gd name="T2" fmla="*/ 0 w 169"/>
                  <a:gd name="T3" fmla="*/ 434 h 323"/>
                  <a:gd name="T4" fmla="*/ 422 w 169"/>
                  <a:gd name="T5" fmla="*/ 227 h 323"/>
                  <a:gd name="T6" fmla="*/ 2071 w 169"/>
                  <a:gd name="T7" fmla="*/ 0 h 323"/>
                  <a:gd name="T8" fmla="*/ 2071 w 169"/>
                  <a:gd name="T9" fmla="*/ 354 h 323"/>
                  <a:gd name="T10" fmla="*/ 459 w 169"/>
                  <a:gd name="T11" fmla="*/ 575 h 323"/>
                  <a:gd name="T12" fmla="*/ 189 w 169"/>
                  <a:gd name="T13" fmla="*/ 628 h 3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9"/>
                  <a:gd name="T22" fmla="*/ 0 h 323"/>
                  <a:gd name="T23" fmla="*/ 169 w 169"/>
                  <a:gd name="T24" fmla="*/ 323 h 3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9" h="323">
                    <a:moveTo>
                      <a:pt x="15" y="322"/>
                    </a:moveTo>
                    <a:lnTo>
                      <a:pt x="0" y="221"/>
                    </a:lnTo>
                    <a:lnTo>
                      <a:pt x="35" y="117"/>
                    </a:lnTo>
                    <a:lnTo>
                      <a:pt x="168" y="0"/>
                    </a:lnTo>
                    <a:lnTo>
                      <a:pt x="168" y="181"/>
                    </a:lnTo>
                    <a:lnTo>
                      <a:pt x="37" y="296"/>
                    </a:lnTo>
                    <a:lnTo>
                      <a:pt x="15" y="322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2"/>
              <p:cNvSpPr>
                <a:spLocks/>
              </p:cNvSpPr>
              <p:nvPr/>
            </p:nvSpPr>
            <p:spPr bwMode="auto">
              <a:xfrm>
                <a:off x="2924" y="3104"/>
                <a:ext cx="122" cy="221"/>
              </a:xfrm>
              <a:custGeom>
                <a:avLst/>
                <a:gdLst>
                  <a:gd name="T0" fmla="*/ 0 w 99"/>
                  <a:gd name="T1" fmla="*/ 60 h 209"/>
                  <a:gd name="T2" fmla="*/ 0 w 99"/>
                  <a:gd name="T3" fmla="*/ 431 h 209"/>
                  <a:gd name="T4" fmla="*/ 1490 w 99"/>
                  <a:gd name="T5" fmla="*/ 374 h 209"/>
                  <a:gd name="T6" fmla="*/ 1490 w 99"/>
                  <a:gd name="T7" fmla="*/ 0 h 209"/>
                  <a:gd name="T8" fmla="*/ 0 w 99"/>
                  <a:gd name="T9" fmla="*/ 6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9"/>
                  <a:gd name="T17" fmla="*/ 99 w 99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9">
                    <a:moveTo>
                      <a:pt x="0" y="29"/>
                    </a:moveTo>
                    <a:lnTo>
                      <a:pt x="0" y="208"/>
                    </a:lnTo>
                    <a:lnTo>
                      <a:pt x="98" y="182"/>
                    </a:lnTo>
                    <a:lnTo>
                      <a:pt x="98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23"/>
              <p:cNvSpPr>
                <a:spLocks/>
              </p:cNvSpPr>
              <p:nvPr/>
            </p:nvSpPr>
            <p:spPr bwMode="auto">
              <a:xfrm>
                <a:off x="3043" y="3104"/>
                <a:ext cx="239" cy="271"/>
              </a:xfrm>
              <a:custGeom>
                <a:avLst/>
                <a:gdLst>
                  <a:gd name="T0" fmla="*/ 0 w 193"/>
                  <a:gd name="T1" fmla="*/ 0 h 257"/>
                  <a:gd name="T2" fmla="*/ 3091 w 193"/>
                  <a:gd name="T3" fmla="*/ 147 h 257"/>
                  <a:gd name="T4" fmla="*/ 3091 w 193"/>
                  <a:gd name="T5" fmla="*/ 509 h 257"/>
                  <a:gd name="T6" fmla="*/ 0 w 193"/>
                  <a:gd name="T7" fmla="*/ 363 h 257"/>
                  <a:gd name="T8" fmla="*/ 0 w 193"/>
                  <a:gd name="T9" fmla="*/ 0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257"/>
                  <a:gd name="T17" fmla="*/ 193 w 193"/>
                  <a:gd name="T18" fmla="*/ 257 h 2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257">
                    <a:moveTo>
                      <a:pt x="0" y="0"/>
                    </a:moveTo>
                    <a:lnTo>
                      <a:pt x="192" y="74"/>
                    </a:lnTo>
                    <a:lnTo>
                      <a:pt x="192" y="256"/>
                    </a:lnTo>
                    <a:lnTo>
                      <a:pt x="0" y="18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Freeform 24"/>
              <p:cNvSpPr>
                <a:spLocks/>
              </p:cNvSpPr>
              <p:nvPr/>
            </p:nvSpPr>
            <p:spPr bwMode="auto">
              <a:xfrm>
                <a:off x="3280" y="3181"/>
                <a:ext cx="181" cy="201"/>
              </a:xfrm>
              <a:custGeom>
                <a:avLst/>
                <a:gdLst>
                  <a:gd name="T0" fmla="*/ 0 w 149"/>
                  <a:gd name="T1" fmla="*/ 0 h 191"/>
                  <a:gd name="T2" fmla="*/ 0 w 149"/>
                  <a:gd name="T3" fmla="*/ 356 h 191"/>
                  <a:gd name="T4" fmla="*/ 1856 w 149"/>
                  <a:gd name="T5" fmla="*/ 369 h 191"/>
                  <a:gd name="T6" fmla="*/ 1856 w 149"/>
                  <a:gd name="T7" fmla="*/ 5 h 191"/>
                  <a:gd name="T8" fmla="*/ 0 w 149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91"/>
                  <a:gd name="T17" fmla="*/ 149 w 14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91">
                    <a:moveTo>
                      <a:pt x="0" y="0"/>
                    </a:moveTo>
                    <a:lnTo>
                      <a:pt x="0" y="183"/>
                    </a:lnTo>
                    <a:lnTo>
                      <a:pt x="148" y="190"/>
                    </a:lnTo>
                    <a:lnTo>
                      <a:pt x="148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25"/>
              <p:cNvSpPr>
                <a:spLocks/>
              </p:cNvSpPr>
              <p:nvPr/>
            </p:nvSpPr>
            <p:spPr bwMode="auto">
              <a:xfrm>
                <a:off x="4209" y="3492"/>
                <a:ext cx="105" cy="283"/>
              </a:xfrm>
              <a:custGeom>
                <a:avLst/>
                <a:gdLst>
                  <a:gd name="T0" fmla="*/ 0 w 86"/>
                  <a:gd name="T1" fmla="*/ 170 h 269"/>
                  <a:gd name="T2" fmla="*/ 1139 w 86"/>
                  <a:gd name="T3" fmla="*/ 0 h 269"/>
                  <a:gd name="T4" fmla="*/ 1139 w 86"/>
                  <a:gd name="T5" fmla="*/ 347 h 269"/>
                  <a:gd name="T6" fmla="*/ 0 w 86"/>
                  <a:gd name="T7" fmla="*/ 518 h 269"/>
                  <a:gd name="T8" fmla="*/ 0 w 86"/>
                  <a:gd name="T9" fmla="*/ 170 h 2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9"/>
                  <a:gd name="T17" fmla="*/ 86 w 86"/>
                  <a:gd name="T18" fmla="*/ 269 h 2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9">
                    <a:moveTo>
                      <a:pt x="0" y="87"/>
                    </a:moveTo>
                    <a:lnTo>
                      <a:pt x="85" y="0"/>
                    </a:lnTo>
                    <a:lnTo>
                      <a:pt x="85" y="180"/>
                    </a:lnTo>
                    <a:lnTo>
                      <a:pt x="0" y="268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26"/>
              <p:cNvSpPr>
                <a:spLocks/>
              </p:cNvSpPr>
              <p:nvPr/>
            </p:nvSpPr>
            <p:spPr bwMode="auto">
              <a:xfrm>
                <a:off x="4068" y="3406"/>
                <a:ext cx="30" cy="196"/>
              </a:xfrm>
              <a:custGeom>
                <a:avLst/>
                <a:gdLst>
                  <a:gd name="T0" fmla="*/ 0 w 25"/>
                  <a:gd name="T1" fmla="*/ 0 h 185"/>
                  <a:gd name="T2" fmla="*/ 0 w 25"/>
                  <a:gd name="T3" fmla="*/ 391 h 185"/>
                  <a:gd name="T4" fmla="*/ 258 w 25"/>
                  <a:gd name="T5" fmla="*/ 391 h 185"/>
                  <a:gd name="T6" fmla="*/ 258 w 25"/>
                  <a:gd name="T7" fmla="*/ 2 h 185"/>
                  <a:gd name="T8" fmla="*/ 0 w 25"/>
                  <a:gd name="T9" fmla="*/ 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85"/>
                  <a:gd name="T17" fmla="*/ 25 w 25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85">
                    <a:moveTo>
                      <a:pt x="0" y="0"/>
                    </a:moveTo>
                    <a:lnTo>
                      <a:pt x="0" y="184"/>
                    </a:lnTo>
                    <a:lnTo>
                      <a:pt x="24" y="184"/>
                    </a:lnTo>
                    <a:lnTo>
                      <a:pt x="2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27"/>
              <p:cNvSpPr>
                <a:spLocks/>
              </p:cNvSpPr>
              <p:nvPr/>
            </p:nvSpPr>
            <p:spPr bwMode="auto">
              <a:xfrm>
                <a:off x="4126" y="3584"/>
                <a:ext cx="84" cy="198"/>
              </a:xfrm>
              <a:custGeom>
                <a:avLst/>
                <a:gdLst>
                  <a:gd name="T0" fmla="*/ 0 w 68"/>
                  <a:gd name="T1" fmla="*/ 5 h 188"/>
                  <a:gd name="T2" fmla="*/ 1051 w 68"/>
                  <a:gd name="T3" fmla="*/ 0 h 188"/>
                  <a:gd name="T4" fmla="*/ 1051 w 68"/>
                  <a:gd name="T5" fmla="*/ 354 h 188"/>
                  <a:gd name="T6" fmla="*/ 0 w 68"/>
                  <a:gd name="T7" fmla="*/ 368 h 188"/>
                  <a:gd name="T8" fmla="*/ 0 w 68"/>
                  <a:gd name="T9" fmla="*/ 5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88"/>
                  <a:gd name="T17" fmla="*/ 68 w 6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88">
                    <a:moveTo>
                      <a:pt x="0" y="5"/>
                    </a:moveTo>
                    <a:lnTo>
                      <a:pt x="67" y="0"/>
                    </a:lnTo>
                    <a:lnTo>
                      <a:pt x="67" y="180"/>
                    </a:lnTo>
                    <a:lnTo>
                      <a:pt x="0" y="18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28"/>
              <p:cNvSpPr>
                <a:spLocks/>
              </p:cNvSpPr>
              <p:nvPr/>
            </p:nvSpPr>
            <p:spPr bwMode="auto">
              <a:xfrm>
                <a:off x="4097" y="3407"/>
                <a:ext cx="30" cy="375"/>
              </a:xfrm>
              <a:custGeom>
                <a:avLst/>
                <a:gdLst>
                  <a:gd name="T0" fmla="*/ 0 w 24"/>
                  <a:gd name="T1" fmla="*/ 0 h 356"/>
                  <a:gd name="T2" fmla="*/ 418 w 24"/>
                  <a:gd name="T3" fmla="*/ 348 h 356"/>
                  <a:gd name="T4" fmla="*/ 418 w 24"/>
                  <a:gd name="T5" fmla="*/ 698 h 356"/>
                  <a:gd name="T6" fmla="*/ 0 w 24"/>
                  <a:gd name="T7" fmla="*/ 359 h 356"/>
                  <a:gd name="T8" fmla="*/ 0 w 24"/>
                  <a:gd name="T9" fmla="*/ 0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56"/>
                  <a:gd name="T17" fmla="*/ 24 w 24"/>
                  <a:gd name="T18" fmla="*/ 356 h 3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56">
                    <a:moveTo>
                      <a:pt x="0" y="0"/>
                    </a:moveTo>
                    <a:lnTo>
                      <a:pt x="23" y="177"/>
                    </a:lnTo>
                    <a:lnTo>
                      <a:pt x="23" y="355"/>
                    </a:lnTo>
                    <a:lnTo>
                      <a:pt x="0" y="1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29"/>
              <p:cNvSpPr>
                <a:spLocks/>
              </p:cNvSpPr>
              <p:nvPr/>
            </p:nvSpPr>
            <p:spPr bwMode="auto">
              <a:xfrm>
                <a:off x="4209" y="2820"/>
                <a:ext cx="89" cy="224"/>
              </a:xfrm>
              <a:custGeom>
                <a:avLst/>
                <a:gdLst>
                  <a:gd name="T0" fmla="*/ 0 w 74"/>
                  <a:gd name="T1" fmla="*/ 48 h 213"/>
                  <a:gd name="T2" fmla="*/ 806 w 74"/>
                  <a:gd name="T3" fmla="*/ 0 h 213"/>
                  <a:gd name="T4" fmla="*/ 806 w 74"/>
                  <a:gd name="T5" fmla="*/ 359 h 213"/>
                  <a:gd name="T6" fmla="*/ 0 w 74"/>
                  <a:gd name="T7" fmla="*/ 408 h 213"/>
                  <a:gd name="T8" fmla="*/ 0 w 74"/>
                  <a:gd name="T9" fmla="*/ 48 h 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3"/>
                  <a:gd name="T17" fmla="*/ 74 w 74"/>
                  <a:gd name="T18" fmla="*/ 213 h 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3">
                    <a:moveTo>
                      <a:pt x="0" y="26"/>
                    </a:moveTo>
                    <a:lnTo>
                      <a:pt x="73" y="0"/>
                    </a:lnTo>
                    <a:lnTo>
                      <a:pt x="73" y="186"/>
                    </a:lnTo>
                    <a:lnTo>
                      <a:pt x="0" y="212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30"/>
              <p:cNvSpPr>
                <a:spLocks/>
              </p:cNvSpPr>
              <p:nvPr/>
            </p:nvSpPr>
            <p:spPr bwMode="auto">
              <a:xfrm>
                <a:off x="4296" y="2712"/>
                <a:ext cx="114" cy="307"/>
              </a:xfrm>
              <a:custGeom>
                <a:avLst/>
                <a:gdLst>
                  <a:gd name="T0" fmla="*/ 0 w 92"/>
                  <a:gd name="T1" fmla="*/ 210 h 291"/>
                  <a:gd name="T2" fmla="*/ 1470 w 92"/>
                  <a:gd name="T3" fmla="*/ 0 h 291"/>
                  <a:gd name="T4" fmla="*/ 1470 w 92"/>
                  <a:gd name="T5" fmla="*/ 369 h 291"/>
                  <a:gd name="T6" fmla="*/ 0 w 92"/>
                  <a:gd name="T7" fmla="*/ 583 h 291"/>
                  <a:gd name="T8" fmla="*/ 0 w 92"/>
                  <a:gd name="T9" fmla="*/ 21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91"/>
                  <a:gd name="T17" fmla="*/ 92 w 92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91">
                    <a:moveTo>
                      <a:pt x="0" y="105"/>
                    </a:moveTo>
                    <a:lnTo>
                      <a:pt x="91" y="0"/>
                    </a:lnTo>
                    <a:lnTo>
                      <a:pt x="91" y="184"/>
                    </a:lnTo>
                    <a:lnTo>
                      <a:pt x="0" y="290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67676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31"/>
              <p:cNvSpPr>
                <a:spLocks/>
              </p:cNvSpPr>
              <p:nvPr/>
            </p:nvSpPr>
            <p:spPr bwMode="auto">
              <a:xfrm>
                <a:off x="4409" y="2637"/>
                <a:ext cx="53" cy="269"/>
              </a:xfrm>
              <a:custGeom>
                <a:avLst/>
                <a:gdLst>
                  <a:gd name="T0" fmla="*/ 0 w 43"/>
                  <a:gd name="T1" fmla="*/ 143 h 256"/>
                  <a:gd name="T2" fmla="*/ 0 w 43"/>
                  <a:gd name="T3" fmla="*/ 484 h 256"/>
                  <a:gd name="T4" fmla="*/ 636 w 43"/>
                  <a:gd name="T5" fmla="*/ 344 h 256"/>
                  <a:gd name="T6" fmla="*/ 636 w 43"/>
                  <a:gd name="T7" fmla="*/ 0 h 256"/>
                  <a:gd name="T8" fmla="*/ 0 w 43"/>
                  <a:gd name="T9" fmla="*/ 143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256"/>
                  <a:gd name="T17" fmla="*/ 43 w 4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256">
                    <a:moveTo>
                      <a:pt x="0" y="75"/>
                    </a:moveTo>
                    <a:lnTo>
                      <a:pt x="0" y="255"/>
                    </a:lnTo>
                    <a:lnTo>
                      <a:pt x="42" y="180"/>
                    </a:lnTo>
                    <a:lnTo>
                      <a:pt x="42" y="0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32"/>
              <p:cNvSpPr>
                <a:spLocks/>
              </p:cNvSpPr>
              <p:nvPr/>
            </p:nvSpPr>
            <p:spPr bwMode="auto">
              <a:xfrm>
                <a:off x="4144" y="2852"/>
                <a:ext cx="66" cy="289"/>
              </a:xfrm>
              <a:custGeom>
                <a:avLst/>
                <a:gdLst>
                  <a:gd name="T0" fmla="*/ 721 w 54"/>
                  <a:gd name="T1" fmla="*/ 0 h 275"/>
                  <a:gd name="T2" fmla="*/ 721 w 54"/>
                  <a:gd name="T3" fmla="*/ 360 h 275"/>
                  <a:gd name="T4" fmla="*/ 603 w 54"/>
                  <a:gd name="T5" fmla="*/ 455 h 275"/>
                  <a:gd name="T6" fmla="*/ 409 w 54"/>
                  <a:gd name="T7" fmla="*/ 523 h 275"/>
                  <a:gd name="T8" fmla="*/ 145 w 54"/>
                  <a:gd name="T9" fmla="*/ 459 h 275"/>
                  <a:gd name="T10" fmla="*/ 0 w 54"/>
                  <a:gd name="T11" fmla="*/ 334 h 275"/>
                  <a:gd name="T12" fmla="*/ 566 w 54"/>
                  <a:gd name="T13" fmla="*/ 115 h 275"/>
                  <a:gd name="T14" fmla="*/ 721 w 54"/>
                  <a:gd name="T15" fmla="*/ 0 h 2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"/>
                  <a:gd name="T25" fmla="*/ 0 h 275"/>
                  <a:gd name="T26" fmla="*/ 54 w 54"/>
                  <a:gd name="T27" fmla="*/ 275 h 2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" h="275">
                    <a:moveTo>
                      <a:pt x="53" y="0"/>
                    </a:moveTo>
                    <a:lnTo>
                      <a:pt x="53" y="188"/>
                    </a:lnTo>
                    <a:lnTo>
                      <a:pt x="44" y="239"/>
                    </a:lnTo>
                    <a:lnTo>
                      <a:pt x="31" y="274"/>
                    </a:lnTo>
                    <a:lnTo>
                      <a:pt x="11" y="241"/>
                    </a:lnTo>
                    <a:lnTo>
                      <a:pt x="0" y="176"/>
                    </a:lnTo>
                    <a:lnTo>
                      <a:pt x="42" y="6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33"/>
              <p:cNvSpPr>
                <a:spLocks/>
              </p:cNvSpPr>
              <p:nvPr/>
            </p:nvSpPr>
            <p:spPr bwMode="auto">
              <a:xfrm>
                <a:off x="4461" y="2600"/>
                <a:ext cx="130" cy="231"/>
              </a:xfrm>
              <a:custGeom>
                <a:avLst/>
                <a:gdLst>
                  <a:gd name="T0" fmla="*/ 0 w 107"/>
                  <a:gd name="T1" fmla="*/ 63 h 220"/>
                  <a:gd name="T2" fmla="*/ 1341 w 107"/>
                  <a:gd name="T3" fmla="*/ 0 h 220"/>
                  <a:gd name="T4" fmla="*/ 1341 w 107"/>
                  <a:gd name="T5" fmla="*/ 347 h 220"/>
                  <a:gd name="T6" fmla="*/ 0 w 107"/>
                  <a:gd name="T7" fmla="*/ 413 h 220"/>
                  <a:gd name="T8" fmla="*/ 0 w 107"/>
                  <a:gd name="T9" fmla="*/ 63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20"/>
                  <a:gd name="T17" fmla="*/ 107 w 107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20">
                    <a:moveTo>
                      <a:pt x="0" y="33"/>
                    </a:moveTo>
                    <a:lnTo>
                      <a:pt x="106" y="0"/>
                    </a:lnTo>
                    <a:lnTo>
                      <a:pt x="106" y="183"/>
                    </a:lnTo>
                    <a:lnTo>
                      <a:pt x="0" y="219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67676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34"/>
              <p:cNvSpPr>
                <a:spLocks/>
              </p:cNvSpPr>
              <p:nvPr/>
            </p:nvSpPr>
            <p:spPr bwMode="auto">
              <a:xfrm>
                <a:off x="4590" y="2511"/>
                <a:ext cx="86" cy="283"/>
              </a:xfrm>
              <a:custGeom>
                <a:avLst/>
                <a:gdLst>
                  <a:gd name="T0" fmla="*/ 0 w 71"/>
                  <a:gd name="T1" fmla="*/ 176 h 267"/>
                  <a:gd name="T2" fmla="*/ 0 w 71"/>
                  <a:gd name="T3" fmla="*/ 567 h 267"/>
                  <a:gd name="T4" fmla="*/ 849 w 71"/>
                  <a:gd name="T5" fmla="*/ 389 h 267"/>
                  <a:gd name="T6" fmla="*/ 849 w 71"/>
                  <a:gd name="T7" fmla="*/ 0 h 267"/>
                  <a:gd name="T8" fmla="*/ 0 w 71"/>
                  <a:gd name="T9" fmla="*/ 176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267"/>
                  <a:gd name="T17" fmla="*/ 71 w 71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267">
                    <a:moveTo>
                      <a:pt x="0" y="83"/>
                    </a:moveTo>
                    <a:lnTo>
                      <a:pt x="0" y="266"/>
                    </a:lnTo>
                    <a:lnTo>
                      <a:pt x="70" y="182"/>
                    </a:lnTo>
                    <a:lnTo>
                      <a:pt x="70" y="0"/>
                    </a:lnTo>
                    <a:lnTo>
                      <a:pt x="0" y="83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35"/>
              <p:cNvSpPr>
                <a:spLocks/>
              </p:cNvSpPr>
              <p:nvPr/>
            </p:nvSpPr>
            <p:spPr bwMode="auto">
              <a:xfrm>
                <a:off x="4735" y="2075"/>
                <a:ext cx="69" cy="275"/>
              </a:xfrm>
              <a:custGeom>
                <a:avLst/>
                <a:gdLst>
                  <a:gd name="T0" fmla="*/ 0 w 56"/>
                  <a:gd name="T1" fmla="*/ 145 h 261"/>
                  <a:gd name="T2" fmla="*/ 842 w 56"/>
                  <a:gd name="T3" fmla="*/ 0 h 261"/>
                  <a:gd name="T4" fmla="*/ 842 w 56"/>
                  <a:gd name="T5" fmla="*/ 360 h 261"/>
                  <a:gd name="T6" fmla="*/ 0 w 56"/>
                  <a:gd name="T7" fmla="*/ 512 h 261"/>
                  <a:gd name="T8" fmla="*/ 0 w 56"/>
                  <a:gd name="T9" fmla="*/ 145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61"/>
                  <a:gd name="T17" fmla="*/ 56 w 56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61">
                    <a:moveTo>
                      <a:pt x="0" y="74"/>
                    </a:moveTo>
                    <a:lnTo>
                      <a:pt x="55" y="0"/>
                    </a:lnTo>
                    <a:lnTo>
                      <a:pt x="55" y="183"/>
                    </a:lnTo>
                    <a:lnTo>
                      <a:pt x="0" y="260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36"/>
              <p:cNvSpPr>
                <a:spLocks/>
              </p:cNvSpPr>
              <p:nvPr/>
            </p:nvSpPr>
            <p:spPr bwMode="auto">
              <a:xfrm>
                <a:off x="4653" y="2185"/>
                <a:ext cx="69" cy="311"/>
              </a:xfrm>
              <a:custGeom>
                <a:avLst/>
                <a:gdLst>
                  <a:gd name="T0" fmla="*/ 842 w 56"/>
                  <a:gd name="T1" fmla="*/ 0 h 297"/>
                  <a:gd name="T2" fmla="*/ 0 w 56"/>
                  <a:gd name="T3" fmla="*/ 209 h 297"/>
                  <a:gd name="T4" fmla="*/ 0 w 56"/>
                  <a:gd name="T5" fmla="*/ 538 h 297"/>
                  <a:gd name="T6" fmla="*/ 842 w 56"/>
                  <a:gd name="T7" fmla="*/ 340 h 297"/>
                  <a:gd name="T8" fmla="*/ 842 w 56"/>
                  <a:gd name="T9" fmla="*/ 0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97"/>
                  <a:gd name="T17" fmla="*/ 56 w 56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97">
                    <a:moveTo>
                      <a:pt x="55" y="0"/>
                    </a:moveTo>
                    <a:lnTo>
                      <a:pt x="0" y="115"/>
                    </a:lnTo>
                    <a:lnTo>
                      <a:pt x="0" y="296"/>
                    </a:lnTo>
                    <a:lnTo>
                      <a:pt x="55" y="186"/>
                    </a:lnTo>
                    <a:lnTo>
                      <a:pt x="55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37"/>
              <p:cNvSpPr>
                <a:spLocks/>
              </p:cNvSpPr>
              <p:nvPr/>
            </p:nvSpPr>
            <p:spPr bwMode="auto">
              <a:xfrm>
                <a:off x="4608" y="2306"/>
                <a:ext cx="45" cy="146"/>
              </a:xfrm>
              <a:custGeom>
                <a:avLst/>
                <a:gdLst>
                  <a:gd name="T0" fmla="*/ 466 w 37"/>
                  <a:gd name="T1" fmla="*/ 0 h 138"/>
                  <a:gd name="T2" fmla="*/ 0 w 37"/>
                  <a:gd name="T3" fmla="*/ 84 h 138"/>
                  <a:gd name="T4" fmla="*/ 466 w 37"/>
                  <a:gd name="T5" fmla="*/ 284 h 138"/>
                  <a:gd name="T6" fmla="*/ 466 w 37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38"/>
                  <a:gd name="T14" fmla="*/ 37 w 3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38">
                    <a:moveTo>
                      <a:pt x="36" y="0"/>
                    </a:moveTo>
                    <a:lnTo>
                      <a:pt x="0" y="41"/>
                    </a:lnTo>
                    <a:lnTo>
                      <a:pt x="36" y="137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38"/>
              <p:cNvSpPr>
                <a:spLocks/>
              </p:cNvSpPr>
              <p:nvPr/>
            </p:nvSpPr>
            <p:spPr bwMode="auto">
              <a:xfrm>
                <a:off x="5116" y="1853"/>
                <a:ext cx="72" cy="218"/>
              </a:xfrm>
              <a:custGeom>
                <a:avLst/>
                <a:gdLst>
                  <a:gd name="T0" fmla="*/ 0 w 60"/>
                  <a:gd name="T1" fmla="*/ 42 h 208"/>
                  <a:gd name="T2" fmla="*/ 625 w 60"/>
                  <a:gd name="T3" fmla="*/ 0 h 208"/>
                  <a:gd name="T4" fmla="*/ 625 w 60"/>
                  <a:gd name="T5" fmla="*/ 337 h 208"/>
                  <a:gd name="T6" fmla="*/ 0 w 60"/>
                  <a:gd name="T7" fmla="*/ 380 h 208"/>
                  <a:gd name="T8" fmla="*/ 0 w 60"/>
                  <a:gd name="T9" fmla="*/ 42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208"/>
                  <a:gd name="T17" fmla="*/ 60 w 60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208">
                    <a:moveTo>
                      <a:pt x="0" y="24"/>
                    </a:moveTo>
                    <a:lnTo>
                      <a:pt x="59" y="0"/>
                    </a:lnTo>
                    <a:lnTo>
                      <a:pt x="59" y="183"/>
                    </a:lnTo>
                    <a:lnTo>
                      <a:pt x="0" y="20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39"/>
              <p:cNvSpPr>
                <a:spLocks/>
              </p:cNvSpPr>
              <p:nvPr/>
            </p:nvSpPr>
            <p:spPr bwMode="auto">
              <a:xfrm>
                <a:off x="5075" y="1846"/>
                <a:ext cx="41" cy="223"/>
              </a:xfrm>
              <a:custGeom>
                <a:avLst/>
                <a:gdLst>
                  <a:gd name="T0" fmla="*/ 0 w 35"/>
                  <a:gd name="T1" fmla="*/ 0 h 211"/>
                  <a:gd name="T2" fmla="*/ 266 w 35"/>
                  <a:gd name="T3" fmla="*/ 70 h 211"/>
                  <a:gd name="T4" fmla="*/ 266 w 35"/>
                  <a:gd name="T5" fmla="*/ 433 h 211"/>
                  <a:gd name="T6" fmla="*/ 0 w 35"/>
                  <a:gd name="T7" fmla="*/ 368 h 211"/>
                  <a:gd name="T8" fmla="*/ 0 w 35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1"/>
                  <a:gd name="T17" fmla="*/ 35 w 35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1">
                    <a:moveTo>
                      <a:pt x="0" y="0"/>
                    </a:moveTo>
                    <a:lnTo>
                      <a:pt x="34" y="34"/>
                    </a:lnTo>
                    <a:lnTo>
                      <a:pt x="34" y="210"/>
                    </a:lnTo>
                    <a:lnTo>
                      <a:pt x="0" y="17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40"/>
              <p:cNvSpPr>
                <a:spLocks/>
              </p:cNvSpPr>
              <p:nvPr/>
            </p:nvSpPr>
            <p:spPr bwMode="auto">
              <a:xfrm>
                <a:off x="5051" y="1853"/>
                <a:ext cx="25" cy="236"/>
              </a:xfrm>
              <a:custGeom>
                <a:avLst/>
                <a:gdLst>
                  <a:gd name="T0" fmla="*/ 647 w 19"/>
                  <a:gd name="T1" fmla="*/ 0 h 223"/>
                  <a:gd name="T2" fmla="*/ 647 w 19"/>
                  <a:gd name="T3" fmla="*/ 361 h 223"/>
                  <a:gd name="T4" fmla="*/ 0 w 19"/>
                  <a:gd name="T5" fmla="*/ 464 h 223"/>
                  <a:gd name="T6" fmla="*/ 0 w 19"/>
                  <a:gd name="T7" fmla="*/ 74 h 223"/>
                  <a:gd name="T8" fmla="*/ 647 w 19"/>
                  <a:gd name="T9" fmla="*/ 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23"/>
                  <a:gd name="T17" fmla="*/ 19 w 19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23">
                    <a:moveTo>
                      <a:pt x="18" y="0"/>
                    </a:moveTo>
                    <a:lnTo>
                      <a:pt x="18" y="172"/>
                    </a:lnTo>
                    <a:lnTo>
                      <a:pt x="0" y="222"/>
                    </a:lnTo>
                    <a:lnTo>
                      <a:pt x="0" y="3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41"/>
              <p:cNvSpPr>
                <a:spLocks/>
              </p:cNvSpPr>
              <p:nvPr/>
            </p:nvSpPr>
            <p:spPr bwMode="auto">
              <a:xfrm>
                <a:off x="4859" y="1890"/>
                <a:ext cx="194" cy="218"/>
              </a:xfrm>
              <a:custGeom>
                <a:avLst/>
                <a:gdLst>
                  <a:gd name="T0" fmla="*/ 2097 w 159"/>
                  <a:gd name="T1" fmla="*/ 0 h 208"/>
                  <a:gd name="T2" fmla="*/ 1668 w 159"/>
                  <a:gd name="T3" fmla="*/ 5 h 208"/>
                  <a:gd name="T4" fmla="*/ 0 w 159"/>
                  <a:gd name="T5" fmla="*/ 42 h 208"/>
                  <a:gd name="T6" fmla="*/ 0 w 159"/>
                  <a:gd name="T7" fmla="*/ 380 h 208"/>
                  <a:gd name="T8" fmla="*/ 1691 w 159"/>
                  <a:gd name="T9" fmla="*/ 351 h 208"/>
                  <a:gd name="T10" fmla="*/ 2097 w 159"/>
                  <a:gd name="T11" fmla="*/ 341 h 208"/>
                  <a:gd name="T12" fmla="*/ 2097 w 159"/>
                  <a:gd name="T13" fmla="*/ 0 h 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"/>
                  <a:gd name="T22" fmla="*/ 0 h 208"/>
                  <a:gd name="T23" fmla="*/ 159 w 159"/>
                  <a:gd name="T24" fmla="*/ 208 h 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" h="208">
                    <a:moveTo>
                      <a:pt x="158" y="0"/>
                    </a:moveTo>
                    <a:lnTo>
                      <a:pt x="125" y="5"/>
                    </a:lnTo>
                    <a:lnTo>
                      <a:pt x="0" y="24"/>
                    </a:lnTo>
                    <a:lnTo>
                      <a:pt x="0" y="207"/>
                    </a:lnTo>
                    <a:lnTo>
                      <a:pt x="127" y="190"/>
                    </a:lnTo>
                    <a:lnTo>
                      <a:pt x="158" y="185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A7A7A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42"/>
              <p:cNvSpPr>
                <a:spLocks/>
              </p:cNvSpPr>
              <p:nvPr/>
            </p:nvSpPr>
            <p:spPr bwMode="auto">
              <a:xfrm>
                <a:off x="4795" y="1920"/>
                <a:ext cx="66" cy="255"/>
              </a:xfrm>
              <a:custGeom>
                <a:avLst/>
                <a:gdLst>
                  <a:gd name="T0" fmla="*/ 721 w 54"/>
                  <a:gd name="T1" fmla="*/ 0 h 240"/>
                  <a:gd name="T2" fmla="*/ 721 w 54"/>
                  <a:gd name="T3" fmla="*/ 395 h 240"/>
                  <a:gd name="T4" fmla="*/ 254 w 54"/>
                  <a:gd name="T5" fmla="*/ 447 h 240"/>
                  <a:gd name="T6" fmla="*/ 79 w 54"/>
                  <a:gd name="T7" fmla="*/ 526 h 240"/>
                  <a:gd name="T8" fmla="*/ 79 w 54"/>
                  <a:gd name="T9" fmla="*/ 323 h 240"/>
                  <a:gd name="T10" fmla="*/ 199 w 54"/>
                  <a:gd name="T11" fmla="*/ 166 h 240"/>
                  <a:gd name="T12" fmla="*/ 0 w 54"/>
                  <a:gd name="T13" fmla="*/ 154 h 240"/>
                  <a:gd name="T14" fmla="*/ 241 w 54"/>
                  <a:gd name="T15" fmla="*/ 58 h 240"/>
                  <a:gd name="T16" fmla="*/ 721 w 54"/>
                  <a:gd name="T17" fmla="*/ 0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240"/>
                  <a:gd name="T29" fmla="*/ 54 w 54"/>
                  <a:gd name="T30" fmla="*/ 240 h 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240">
                    <a:moveTo>
                      <a:pt x="53" y="0"/>
                    </a:moveTo>
                    <a:lnTo>
                      <a:pt x="53" y="180"/>
                    </a:lnTo>
                    <a:lnTo>
                      <a:pt x="19" y="204"/>
                    </a:lnTo>
                    <a:lnTo>
                      <a:pt x="6" y="239"/>
                    </a:lnTo>
                    <a:lnTo>
                      <a:pt x="6" y="147"/>
                    </a:lnTo>
                    <a:lnTo>
                      <a:pt x="15" y="75"/>
                    </a:lnTo>
                    <a:lnTo>
                      <a:pt x="0" y="69"/>
                    </a:lnTo>
                    <a:lnTo>
                      <a:pt x="17" y="26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3"/>
              <p:cNvSpPr>
                <a:spLocks/>
              </p:cNvSpPr>
              <p:nvPr/>
            </p:nvSpPr>
            <p:spPr bwMode="auto">
              <a:xfrm>
                <a:off x="366" y="2143"/>
                <a:ext cx="311" cy="681"/>
              </a:xfrm>
              <a:custGeom>
                <a:avLst/>
                <a:gdLst>
                  <a:gd name="T0" fmla="*/ 0 w 255"/>
                  <a:gd name="T1" fmla="*/ 0 h 647"/>
                  <a:gd name="T2" fmla="*/ 0 w 255"/>
                  <a:gd name="T3" fmla="*/ 357 h 647"/>
                  <a:gd name="T4" fmla="*/ 1188 w 255"/>
                  <a:gd name="T5" fmla="*/ 645 h 647"/>
                  <a:gd name="T6" fmla="*/ 3353 w 255"/>
                  <a:gd name="T7" fmla="*/ 1260 h 647"/>
                  <a:gd name="T8" fmla="*/ 3353 w 255"/>
                  <a:gd name="T9" fmla="*/ 905 h 647"/>
                  <a:gd name="T10" fmla="*/ 1332 w 255"/>
                  <a:gd name="T11" fmla="*/ 337 h 647"/>
                  <a:gd name="T12" fmla="*/ 0 w 255"/>
                  <a:gd name="T13" fmla="*/ 0 h 6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647"/>
                  <a:gd name="T23" fmla="*/ 255 w 255"/>
                  <a:gd name="T24" fmla="*/ 647 h 6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647">
                    <a:moveTo>
                      <a:pt x="0" y="0"/>
                    </a:moveTo>
                    <a:lnTo>
                      <a:pt x="0" y="183"/>
                    </a:lnTo>
                    <a:lnTo>
                      <a:pt x="90" y="333"/>
                    </a:lnTo>
                    <a:lnTo>
                      <a:pt x="254" y="646"/>
                    </a:lnTo>
                    <a:lnTo>
                      <a:pt x="254" y="465"/>
                    </a:lnTo>
                    <a:lnTo>
                      <a:pt x="101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4"/>
              <p:cNvSpPr>
                <a:spLocks/>
              </p:cNvSpPr>
              <p:nvPr/>
            </p:nvSpPr>
            <p:spPr bwMode="auto">
              <a:xfrm>
                <a:off x="676" y="2635"/>
                <a:ext cx="74" cy="189"/>
              </a:xfrm>
              <a:custGeom>
                <a:avLst/>
                <a:gdLst>
                  <a:gd name="T0" fmla="*/ 0 w 60"/>
                  <a:gd name="T1" fmla="*/ 0 h 180"/>
                  <a:gd name="T2" fmla="*/ 904 w 60"/>
                  <a:gd name="T3" fmla="*/ 0 h 180"/>
                  <a:gd name="T4" fmla="*/ 904 w 60"/>
                  <a:gd name="T5" fmla="*/ 337 h 180"/>
                  <a:gd name="T6" fmla="*/ 0 w 60"/>
                  <a:gd name="T7" fmla="*/ 337 h 180"/>
                  <a:gd name="T8" fmla="*/ 0 w 60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0"/>
                  <a:gd name="T17" fmla="*/ 60 w 60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0">
                    <a:moveTo>
                      <a:pt x="0" y="0"/>
                    </a:moveTo>
                    <a:lnTo>
                      <a:pt x="59" y="0"/>
                    </a:lnTo>
                    <a:lnTo>
                      <a:pt x="59" y="179"/>
                    </a:lnTo>
                    <a:lnTo>
                      <a:pt x="0" y="17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5"/>
              <p:cNvSpPr>
                <a:spLocks/>
              </p:cNvSpPr>
              <p:nvPr/>
            </p:nvSpPr>
            <p:spPr bwMode="auto">
              <a:xfrm>
                <a:off x="750" y="2635"/>
                <a:ext cx="221" cy="315"/>
              </a:xfrm>
              <a:custGeom>
                <a:avLst/>
                <a:gdLst>
                  <a:gd name="T0" fmla="*/ 0 w 181"/>
                  <a:gd name="T1" fmla="*/ 0 h 335"/>
                  <a:gd name="T2" fmla="*/ 0 w 181"/>
                  <a:gd name="T3" fmla="*/ 80 h 335"/>
                  <a:gd name="T4" fmla="*/ 2413 w 181"/>
                  <a:gd name="T5" fmla="*/ 149 h 335"/>
                  <a:gd name="T6" fmla="*/ 2413 w 181"/>
                  <a:gd name="T7" fmla="*/ 68 h 335"/>
                  <a:gd name="T8" fmla="*/ 0 w 181"/>
                  <a:gd name="T9" fmla="*/ 0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335"/>
                  <a:gd name="T17" fmla="*/ 181 w 181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335">
                    <a:moveTo>
                      <a:pt x="0" y="0"/>
                    </a:moveTo>
                    <a:lnTo>
                      <a:pt x="0" y="178"/>
                    </a:lnTo>
                    <a:lnTo>
                      <a:pt x="180" y="334"/>
                    </a:lnTo>
                    <a:lnTo>
                      <a:pt x="180" y="15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6"/>
              <p:cNvSpPr>
                <a:spLocks/>
              </p:cNvSpPr>
              <p:nvPr/>
            </p:nvSpPr>
            <p:spPr bwMode="auto">
              <a:xfrm>
                <a:off x="971" y="2792"/>
                <a:ext cx="249" cy="158"/>
              </a:xfrm>
              <a:custGeom>
                <a:avLst/>
                <a:gdLst>
                  <a:gd name="T0" fmla="*/ 0 w 205"/>
                  <a:gd name="T1" fmla="*/ 2 h 190"/>
                  <a:gd name="T2" fmla="*/ 0 w 205"/>
                  <a:gd name="T3" fmla="*/ 17 h 190"/>
                  <a:gd name="T4" fmla="*/ 2563 w 205"/>
                  <a:gd name="T5" fmla="*/ 17 h 190"/>
                  <a:gd name="T6" fmla="*/ 2563 w 205"/>
                  <a:gd name="T7" fmla="*/ 0 h 190"/>
                  <a:gd name="T8" fmla="*/ 0 w 205"/>
                  <a:gd name="T9" fmla="*/ 2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190"/>
                  <a:gd name="T17" fmla="*/ 205 w 205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190">
                    <a:moveTo>
                      <a:pt x="0" y="2"/>
                    </a:moveTo>
                    <a:lnTo>
                      <a:pt x="0" y="189"/>
                    </a:lnTo>
                    <a:lnTo>
                      <a:pt x="204" y="189"/>
                    </a:lnTo>
                    <a:lnTo>
                      <a:pt x="204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7"/>
              <p:cNvSpPr>
                <a:spLocks/>
              </p:cNvSpPr>
              <p:nvPr/>
            </p:nvSpPr>
            <p:spPr bwMode="auto">
              <a:xfrm>
                <a:off x="1219" y="2835"/>
                <a:ext cx="301" cy="246"/>
              </a:xfrm>
              <a:custGeom>
                <a:avLst/>
                <a:gdLst>
                  <a:gd name="T0" fmla="*/ 0 w 245"/>
                  <a:gd name="T1" fmla="*/ 0 h 313"/>
                  <a:gd name="T2" fmla="*/ 3548 w 245"/>
                  <a:gd name="T3" fmla="*/ 6 h 313"/>
                  <a:gd name="T4" fmla="*/ 3548 w 245"/>
                  <a:gd name="T5" fmla="*/ 13 h 313"/>
                  <a:gd name="T6" fmla="*/ 0 w 245"/>
                  <a:gd name="T7" fmla="*/ 8 h 313"/>
                  <a:gd name="T8" fmla="*/ 0 w 245"/>
                  <a:gd name="T9" fmla="*/ 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313"/>
                  <a:gd name="T17" fmla="*/ 245 w 245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313">
                    <a:moveTo>
                      <a:pt x="0" y="0"/>
                    </a:moveTo>
                    <a:lnTo>
                      <a:pt x="244" y="128"/>
                    </a:lnTo>
                    <a:lnTo>
                      <a:pt x="244" y="312"/>
                    </a:lnTo>
                    <a:lnTo>
                      <a:pt x="0" y="1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8"/>
              <p:cNvSpPr>
                <a:spLocks/>
              </p:cNvSpPr>
              <p:nvPr/>
            </p:nvSpPr>
            <p:spPr bwMode="auto">
              <a:xfrm>
                <a:off x="1516" y="2971"/>
                <a:ext cx="247" cy="110"/>
              </a:xfrm>
              <a:custGeom>
                <a:avLst/>
                <a:gdLst>
                  <a:gd name="T0" fmla="*/ 0 w 200"/>
                  <a:gd name="T1" fmla="*/ 0 h 176"/>
                  <a:gd name="T2" fmla="*/ 3095 w 200"/>
                  <a:gd name="T3" fmla="*/ 0 h 176"/>
                  <a:gd name="T4" fmla="*/ 3095 w 200"/>
                  <a:gd name="T5" fmla="*/ 1 h 176"/>
                  <a:gd name="T6" fmla="*/ 0 w 200"/>
                  <a:gd name="T7" fmla="*/ 1 h 176"/>
                  <a:gd name="T8" fmla="*/ 0 w 200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176"/>
                  <a:gd name="T17" fmla="*/ 200 w 200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176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75"/>
                    </a:lnTo>
                    <a:lnTo>
                      <a:pt x="0" y="1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9"/>
              <p:cNvSpPr>
                <a:spLocks/>
              </p:cNvSpPr>
              <p:nvPr/>
            </p:nvSpPr>
            <p:spPr bwMode="auto">
              <a:xfrm>
                <a:off x="1762" y="2885"/>
                <a:ext cx="102" cy="187"/>
              </a:xfrm>
              <a:custGeom>
                <a:avLst/>
                <a:gdLst>
                  <a:gd name="T0" fmla="*/ 0 w 84"/>
                  <a:gd name="T1" fmla="*/ 2 h 178"/>
                  <a:gd name="T2" fmla="*/ 0 w 84"/>
                  <a:gd name="T3" fmla="*/ 335 h 178"/>
                  <a:gd name="T4" fmla="*/ 1037 w 84"/>
                  <a:gd name="T5" fmla="*/ 335 h 178"/>
                  <a:gd name="T6" fmla="*/ 1037 w 84"/>
                  <a:gd name="T7" fmla="*/ 0 h 178"/>
                  <a:gd name="T8" fmla="*/ 0 w 84"/>
                  <a:gd name="T9" fmla="*/ 2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78"/>
                  <a:gd name="T17" fmla="*/ 84 w 84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78">
                    <a:moveTo>
                      <a:pt x="0" y="2"/>
                    </a:moveTo>
                    <a:lnTo>
                      <a:pt x="0" y="177"/>
                    </a:lnTo>
                    <a:lnTo>
                      <a:pt x="83" y="177"/>
                    </a:lnTo>
                    <a:lnTo>
                      <a:pt x="8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50"/>
              <p:cNvSpPr>
                <a:spLocks/>
              </p:cNvSpPr>
              <p:nvPr/>
            </p:nvSpPr>
            <p:spPr bwMode="auto">
              <a:xfrm>
                <a:off x="1863" y="2889"/>
                <a:ext cx="174" cy="329"/>
              </a:xfrm>
              <a:custGeom>
                <a:avLst/>
                <a:gdLst>
                  <a:gd name="T0" fmla="*/ 0 w 144"/>
                  <a:gd name="T1" fmla="*/ 0 h 313"/>
                  <a:gd name="T2" fmla="*/ 1682 w 144"/>
                  <a:gd name="T3" fmla="*/ 249 h 313"/>
                  <a:gd name="T4" fmla="*/ 1682 w 144"/>
                  <a:gd name="T5" fmla="*/ 600 h 313"/>
                  <a:gd name="T6" fmla="*/ 0 w 144"/>
                  <a:gd name="T7" fmla="*/ 333 h 313"/>
                  <a:gd name="T8" fmla="*/ 0 w 144"/>
                  <a:gd name="T9" fmla="*/ 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313"/>
                  <a:gd name="T17" fmla="*/ 144 w 144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313">
                    <a:moveTo>
                      <a:pt x="0" y="0"/>
                    </a:moveTo>
                    <a:lnTo>
                      <a:pt x="143" y="130"/>
                    </a:lnTo>
                    <a:lnTo>
                      <a:pt x="143" y="312"/>
                    </a:lnTo>
                    <a:lnTo>
                      <a:pt x="0" y="1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51"/>
              <p:cNvSpPr>
                <a:spLocks/>
              </p:cNvSpPr>
              <p:nvPr/>
            </p:nvSpPr>
            <p:spPr bwMode="auto">
              <a:xfrm>
                <a:off x="2036" y="3024"/>
                <a:ext cx="82" cy="331"/>
              </a:xfrm>
              <a:custGeom>
                <a:avLst/>
                <a:gdLst>
                  <a:gd name="T0" fmla="*/ 0 w 66"/>
                  <a:gd name="T1" fmla="*/ 0 h 314"/>
                  <a:gd name="T2" fmla="*/ 1097 w 66"/>
                  <a:gd name="T3" fmla="*/ 257 h 314"/>
                  <a:gd name="T4" fmla="*/ 1097 w 66"/>
                  <a:gd name="T5" fmla="*/ 622 h 314"/>
                  <a:gd name="T6" fmla="*/ 0 w 66"/>
                  <a:gd name="T7" fmla="*/ 364 h 314"/>
                  <a:gd name="T8" fmla="*/ 0 w 66"/>
                  <a:gd name="T9" fmla="*/ 0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14"/>
                  <a:gd name="T17" fmla="*/ 66 w 66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14">
                    <a:moveTo>
                      <a:pt x="0" y="0"/>
                    </a:moveTo>
                    <a:lnTo>
                      <a:pt x="65" y="129"/>
                    </a:lnTo>
                    <a:lnTo>
                      <a:pt x="65" y="313"/>
                    </a:lnTo>
                    <a:lnTo>
                      <a:pt x="0" y="1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52"/>
              <p:cNvSpPr>
                <a:spLocks/>
              </p:cNvSpPr>
              <p:nvPr/>
            </p:nvSpPr>
            <p:spPr bwMode="auto">
              <a:xfrm>
                <a:off x="2118" y="3163"/>
                <a:ext cx="93" cy="237"/>
              </a:xfrm>
              <a:custGeom>
                <a:avLst/>
                <a:gdLst>
                  <a:gd name="T0" fmla="*/ 0 w 77"/>
                  <a:gd name="T1" fmla="*/ 0 h 225"/>
                  <a:gd name="T2" fmla="*/ 889 w 77"/>
                  <a:gd name="T3" fmla="*/ 91 h 225"/>
                  <a:gd name="T4" fmla="*/ 889 w 77"/>
                  <a:gd name="T5" fmla="*/ 440 h 225"/>
                  <a:gd name="T6" fmla="*/ 0 w 77"/>
                  <a:gd name="T7" fmla="*/ 348 h 225"/>
                  <a:gd name="T8" fmla="*/ 0 w 77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225"/>
                  <a:gd name="T17" fmla="*/ 77 w 77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225">
                    <a:moveTo>
                      <a:pt x="0" y="0"/>
                    </a:moveTo>
                    <a:lnTo>
                      <a:pt x="76" y="46"/>
                    </a:lnTo>
                    <a:lnTo>
                      <a:pt x="76" y="224"/>
                    </a:lnTo>
                    <a:lnTo>
                      <a:pt x="0" y="1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53"/>
              <p:cNvSpPr>
                <a:spLocks/>
              </p:cNvSpPr>
              <p:nvPr/>
            </p:nvSpPr>
            <p:spPr bwMode="auto">
              <a:xfrm>
                <a:off x="2210" y="3145"/>
                <a:ext cx="60" cy="254"/>
              </a:xfrm>
              <a:custGeom>
                <a:avLst/>
                <a:gdLst>
                  <a:gd name="T0" fmla="*/ 664 w 49"/>
                  <a:gd name="T1" fmla="*/ 0 h 241"/>
                  <a:gd name="T2" fmla="*/ 0 w 49"/>
                  <a:gd name="T3" fmla="*/ 120 h 241"/>
                  <a:gd name="T4" fmla="*/ 0 w 49"/>
                  <a:gd name="T5" fmla="*/ 476 h 241"/>
                  <a:gd name="T6" fmla="*/ 664 w 49"/>
                  <a:gd name="T7" fmla="*/ 358 h 241"/>
                  <a:gd name="T8" fmla="*/ 664 w 49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41"/>
                  <a:gd name="T17" fmla="*/ 49 w 4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41">
                    <a:moveTo>
                      <a:pt x="48" y="0"/>
                    </a:moveTo>
                    <a:lnTo>
                      <a:pt x="0" y="61"/>
                    </a:lnTo>
                    <a:lnTo>
                      <a:pt x="0" y="240"/>
                    </a:lnTo>
                    <a:lnTo>
                      <a:pt x="48" y="181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54"/>
              <p:cNvSpPr>
                <a:spLocks/>
              </p:cNvSpPr>
              <p:nvPr/>
            </p:nvSpPr>
            <p:spPr bwMode="auto">
              <a:xfrm>
                <a:off x="2269" y="3145"/>
                <a:ext cx="115" cy="227"/>
              </a:xfrm>
              <a:custGeom>
                <a:avLst/>
                <a:gdLst>
                  <a:gd name="T0" fmla="*/ 0 w 94"/>
                  <a:gd name="T1" fmla="*/ 0 h 215"/>
                  <a:gd name="T2" fmla="*/ 1274 w 94"/>
                  <a:gd name="T3" fmla="*/ 68 h 215"/>
                  <a:gd name="T4" fmla="*/ 1274 w 94"/>
                  <a:gd name="T5" fmla="*/ 437 h 215"/>
                  <a:gd name="T6" fmla="*/ 0 w 94"/>
                  <a:gd name="T7" fmla="*/ 371 h 215"/>
                  <a:gd name="T8" fmla="*/ 0 w 94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15"/>
                  <a:gd name="T17" fmla="*/ 94 w 94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15">
                    <a:moveTo>
                      <a:pt x="0" y="0"/>
                    </a:moveTo>
                    <a:lnTo>
                      <a:pt x="93" y="34"/>
                    </a:lnTo>
                    <a:lnTo>
                      <a:pt x="93" y="214"/>
                    </a:lnTo>
                    <a:lnTo>
                      <a:pt x="0" y="18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1919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55"/>
              <p:cNvSpPr>
                <a:spLocks/>
              </p:cNvSpPr>
              <p:nvPr/>
            </p:nvSpPr>
            <p:spPr bwMode="auto">
              <a:xfrm>
                <a:off x="2521" y="3400"/>
                <a:ext cx="221" cy="266"/>
              </a:xfrm>
              <a:custGeom>
                <a:avLst/>
                <a:gdLst>
                  <a:gd name="T0" fmla="*/ 0 w 180"/>
                  <a:gd name="T1" fmla="*/ 0 h 250"/>
                  <a:gd name="T2" fmla="*/ 2586 w 180"/>
                  <a:gd name="T3" fmla="*/ 144 h 250"/>
                  <a:gd name="T4" fmla="*/ 2586 w 180"/>
                  <a:gd name="T5" fmla="*/ 559 h 250"/>
                  <a:gd name="T6" fmla="*/ 0 w 180"/>
                  <a:gd name="T7" fmla="*/ 409 h 250"/>
                  <a:gd name="T8" fmla="*/ 0 w 180"/>
                  <a:gd name="T9" fmla="*/ 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250"/>
                  <a:gd name="T17" fmla="*/ 180 w 180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250">
                    <a:moveTo>
                      <a:pt x="0" y="0"/>
                    </a:moveTo>
                    <a:lnTo>
                      <a:pt x="179" y="64"/>
                    </a:lnTo>
                    <a:lnTo>
                      <a:pt x="179" y="249"/>
                    </a:lnTo>
                    <a:lnTo>
                      <a:pt x="0" y="18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56"/>
              <p:cNvSpPr>
                <a:spLocks/>
              </p:cNvSpPr>
              <p:nvPr/>
            </p:nvSpPr>
            <p:spPr bwMode="auto">
              <a:xfrm>
                <a:off x="2384" y="3180"/>
                <a:ext cx="140" cy="422"/>
              </a:xfrm>
              <a:custGeom>
                <a:avLst/>
                <a:gdLst>
                  <a:gd name="T0" fmla="*/ 0 w 115"/>
                  <a:gd name="T1" fmla="*/ 0 h 400"/>
                  <a:gd name="T2" fmla="*/ 1478 w 115"/>
                  <a:gd name="T3" fmla="*/ 429 h 400"/>
                  <a:gd name="T4" fmla="*/ 1478 w 115"/>
                  <a:gd name="T5" fmla="*/ 802 h 400"/>
                  <a:gd name="T6" fmla="*/ 0 w 115"/>
                  <a:gd name="T7" fmla="*/ 371 h 400"/>
                  <a:gd name="T8" fmla="*/ 0 w 115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400"/>
                  <a:gd name="T17" fmla="*/ 115 w 115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400">
                    <a:moveTo>
                      <a:pt x="0" y="0"/>
                    </a:moveTo>
                    <a:lnTo>
                      <a:pt x="114" y="215"/>
                    </a:lnTo>
                    <a:lnTo>
                      <a:pt x="114" y="399"/>
                    </a:lnTo>
                    <a:lnTo>
                      <a:pt x="0" y="1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57"/>
              <p:cNvSpPr>
                <a:spLocks/>
              </p:cNvSpPr>
              <p:nvPr/>
            </p:nvSpPr>
            <p:spPr bwMode="auto">
              <a:xfrm>
                <a:off x="308" y="1977"/>
                <a:ext cx="72" cy="272"/>
              </a:xfrm>
              <a:custGeom>
                <a:avLst/>
                <a:gdLst>
                  <a:gd name="T0" fmla="*/ 0 w 60"/>
                  <a:gd name="T1" fmla="*/ 0 h 258"/>
                  <a:gd name="T2" fmla="*/ 625 w 60"/>
                  <a:gd name="T3" fmla="*/ 188 h 258"/>
                  <a:gd name="T4" fmla="*/ 490 w 60"/>
                  <a:gd name="T5" fmla="*/ 312 h 258"/>
                  <a:gd name="T6" fmla="*/ 490 w 60"/>
                  <a:gd name="T7" fmla="*/ 510 h 258"/>
                  <a:gd name="T8" fmla="*/ 0 w 60"/>
                  <a:gd name="T9" fmla="*/ 368 h 258"/>
                  <a:gd name="T10" fmla="*/ 0 w 60"/>
                  <a:gd name="T11" fmla="*/ 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258"/>
                  <a:gd name="T20" fmla="*/ 60 w 60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258">
                    <a:moveTo>
                      <a:pt x="0" y="0"/>
                    </a:moveTo>
                    <a:lnTo>
                      <a:pt x="59" y="95"/>
                    </a:lnTo>
                    <a:lnTo>
                      <a:pt x="46" y="157"/>
                    </a:lnTo>
                    <a:lnTo>
                      <a:pt x="46" y="257"/>
                    </a:lnTo>
                    <a:lnTo>
                      <a:pt x="0" y="18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58"/>
              <p:cNvSpPr>
                <a:spLocks/>
              </p:cNvSpPr>
              <p:nvPr/>
            </p:nvSpPr>
            <p:spPr bwMode="auto">
              <a:xfrm>
                <a:off x="3651" y="1366"/>
                <a:ext cx="279" cy="226"/>
              </a:xfrm>
              <a:custGeom>
                <a:avLst/>
                <a:gdLst>
                  <a:gd name="T0" fmla="*/ 0 w 228"/>
                  <a:gd name="T1" fmla="*/ 63 h 214"/>
                  <a:gd name="T2" fmla="*/ 3128 w 228"/>
                  <a:gd name="T3" fmla="*/ 0 h 214"/>
                  <a:gd name="T4" fmla="*/ 3128 w 228"/>
                  <a:gd name="T5" fmla="*/ 359 h 214"/>
                  <a:gd name="T6" fmla="*/ 0 w 228"/>
                  <a:gd name="T7" fmla="*/ 436 h 214"/>
                  <a:gd name="T8" fmla="*/ 0 w 228"/>
                  <a:gd name="T9" fmla="*/ 63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214"/>
                  <a:gd name="T17" fmla="*/ 228 w 228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8" h="214">
                    <a:moveTo>
                      <a:pt x="0" y="31"/>
                    </a:moveTo>
                    <a:lnTo>
                      <a:pt x="227" y="0"/>
                    </a:lnTo>
                    <a:lnTo>
                      <a:pt x="227" y="177"/>
                    </a:lnTo>
                    <a:lnTo>
                      <a:pt x="0" y="21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59"/>
              <p:cNvSpPr>
                <a:spLocks/>
              </p:cNvSpPr>
              <p:nvPr/>
            </p:nvSpPr>
            <p:spPr bwMode="auto">
              <a:xfrm>
                <a:off x="3553" y="1399"/>
                <a:ext cx="112" cy="289"/>
              </a:xfrm>
              <a:custGeom>
                <a:avLst/>
                <a:gdLst>
                  <a:gd name="T0" fmla="*/ 1350 w 91"/>
                  <a:gd name="T1" fmla="*/ 0 h 274"/>
                  <a:gd name="T2" fmla="*/ 1350 w 91"/>
                  <a:gd name="T3" fmla="*/ 357 h 274"/>
                  <a:gd name="T4" fmla="*/ 0 w 91"/>
                  <a:gd name="T5" fmla="*/ 550 h 274"/>
                  <a:gd name="T6" fmla="*/ 0 w 91"/>
                  <a:gd name="T7" fmla="*/ 186 h 274"/>
                  <a:gd name="T8" fmla="*/ 1350 w 91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274"/>
                  <a:gd name="T17" fmla="*/ 91 w 9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274">
                    <a:moveTo>
                      <a:pt x="90" y="0"/>
                    </a:moveTo>
                    <a:lnTo>
                      <a:pt x="90" y="178"/>
                    </a:lnTo>
                    <a:lnTo>
                      <a:pt x="0" y="273"/>
                    </a:lnTo>
                    <a:lnTo>
                      <a:pt x="0" y="93"/>
                    </a:lnTo>
                    <a:lnTo>
                      <a:pt x="9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60"/>
              <p:cNvSpPr>
                <a:spLocks/>
              </p:cNvSpPr>
              <p:nvPr/>
            </p:nvSpPr>
            <p:spPr bwMode="auto">
              <a:xfrm>
                <a:off x="3162" y="1121"/>
                <a:ext cx="162" cy="200"/>
              </a:xfrm>
              <a:custGeom>
                <a:avLst/>
                <a:gdLst>
                  <a:gd name="T0" fmla="*/ 1714 w 133"/>
                  <a:gd name="T1" fmla="*/ 0 h 189"/>
                  <a:gd name="T2" fmla="*/ 199 w 133"/>
                  <a:gd name="T3" fmla="*/ 241 h 189"/>
                  <a:gd name="T4" fmla="*/ 0 w 133"/>
                  <a:gd name="T5" fmla="*/ 381 h 189"/>
                  <a:gd name="T6" fmla="*/ 1362 w 133"/>
                  <a:gd name="T7" fmla="*/ 297 h 189"/>
                  <a:gd name="T8" fmla="*/ 1714 w 133"/>
                  <a:gd name="T9" fmla="*/ 392 h 189"/>
                  <a:gd name="T10" fmla="*/ 1714 w 133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"/>
                  <a:gd name="T19" fmla="*/ 0 h 189"/>
                  <a:gd name="T20" fmla="*/ 133 w 133"/>
                  <a:gd name="T21" fmla="*/ 189 h 1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" h="189">
                    <a:moveTo>
                      <a:pt x="132" y="0"/>
                    </a:moveTo>
                    <a:lnTo>
                      <a:pt x="16" y="115"/>
                    </a:lnTo>
                    <a:lnTo>
                      <a:pt x="0" y="181"/>
                    </a:lnTo>
                    <a:lnTo>
                      <a:pt x="105" y="143"/>
                    </a:lnTo>
                    <a:lnTo>
                      <a:pt x="132" y="188"/>
                    </a:lnTo>
                    <a:lnTo>
                      <a:pt x="132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61"/>
              <p:cNvSpPr>
                <a:spLocks/>
              </p:cNvSpPr>
              <p:nvPr/>
            </p:nvSpPr>
            <p:spPr bwMode="auto">
              <a:xfrm>
                <a:off x="3502" y="1234"/>
                <a:ext cx="92" cy="99"/>
              </a:xfrm>
              <a:custGeom>
                <a:avLst/>
                <a:gdLst>
                  <a:gd name="T0" fmla="*/ 1056 w 75"/>
                  <a:gd name="T1" fmla="*/ 0 h 95"/>
                  <a:gd name="T2" fmla="*/ 0 w 75"/>
                  <a:gd name="T3" fmla="*/ 109 h 95"/>
                  <a:gd name="T4" fmla="*/ 1056 w 75"/>
                  <a:gd name="T5" fmla="*/ 159 h 95"/>
                  <a:gd name="T6" fmla="*/ 1056 w 75"/>
                  <a:gd name="T7" fmla="*/ 0 h 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95"/>
                  <a:gd name="T14" fmla="*/ 75 w 75"/>
                  <a:gd name="T15" fmla="*/ 95 h 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95">
                    <a:moveTo>
                      <a:pt x="74" y="0"/>
                    </a:moveTo>
                    <a:lnTo>
                      <a:pt x="0" y="64"/>
                    </a:lnTo>
                    <a:lnTo>
                      <a:pt x="74" y="9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62"/>
              <p:cNvSpPr>
                <a:spLocks/>
              </p:cNvSpPr>
              <p:nvPr/>
            </p:nvSpPr>
            <p:spPr bwMode="auto">
              <a:xfrm>
                <a:off x="3594" y="1507"/>
                <a:ext cx="64" cy="277"/>
              </a:xfrm>
              <a:custGeom>
                <a:avLst/>
                <a:gdLst>
                  <a:gd name="T0" fmla="*/ 762 w 52"/>
                  <a:gd name="T1" fmla="*/ 0 h 262"/>
                  <a:gd name="T2" fmla="*/ 0 w 52"/>
                  <a:gd name="T3" fmla="*/ 148 h 262"/>
                  <a:gd name="T4" fmla="*/ 0 w 52"/>
                  <a:gd name="T5" fmla="*/ 540 h 262"/>
                  <a:gd name="T6" fmla="*/ 762 w 52"/>
                  <a:gd name="T7" fmla="*/ 378 h 262"/>
                  <a:gd name="T8" fmla="*/ 762 w 52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62"/>
                  <a:gd name="T17" fmla="*/ 52 w 52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62">
                    <a:moveTo>
                      <a:pt x="51" y="0"/>
                    </a:moveTo>
                    <a:lnTo>
                      <a:pt x="0" y="72"/>
                    </a:lnTo>
                    <a:lnTo>
                      <a:pt x="0" y="261"/>
                    </a:lnTo>
                    <a:lnTo>
                      <a:pt x="51" y="184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63"/>
              <p:cNvSpPr>
                <a:spLocks/>
              </p:cNvSpPr>
              <p:nvPr/>
            </p:nvSpPr>
            <p:spPr bwMode="auto">
              <a:xfrm>
                <a:off x="3568" y="1597"/>
                <a:ext cx="26" cy="225"/>
              </a:xfrm>
              <a:custGeom>
                <a:avLst/>
                <a:gdLst>
                  <a:gd name="T0" fmla="*/ 319 w 21"/>
                  <a:gd name="T1" fmla="*/ 0 h 215"/>
                  <a:gd name="T2" fmla="*/ 319 w 21"/>
                  <a:gd name="T3" fmla="*/ 313 h 215"/>
                  <a:gd name="T4" fmla="*/ 258 w 21"/>
                  <a:gd name="T5" fmla="*/ 385 h 215"/>
                  <a:gd name="T6" fmla="*/ 0 w 21"/>
                  <a:gd name="T7" fmla="*/ 305 h 215"/>
                  <a:gd name="T8" fmla="*/ 319 w 21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5"/>
                  <a:gd name="T17" fmla="*/ 21 w 21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5">
                    <a:moveTo>
                      <a:pt x="20" y="0"/>
                    </a:moveTo>
                    <a:lnTo>
                      <a:pt x="20" y="173"/>
                    </a:lnTo>
                    <a:lnTo>
                      <a:pt x="16" y="214"/>
                    </a:lnTo>
                    <a:lnTo>
                      <a:pt x="0" y="169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64"/>
              <p:cNvSpPr>
                <a:spLocks/>
              </p:cNvSpPr>
              <p:nvPr/>
            </p:nvSpPr>
            <p:spPr bwMode="auto">
              <a:xfrm>
                <a:off x="3931" y="1550"/>
                <a:ext cx="79" cy="102"/>
              </a:xfrm>
              <a:custGeom>
                <a:avLst/>
                <a:gdLst>
                  <a:gd name="T0" fmla="*/ 969 w 64"/>
                  <a:gd name="T1" fmla="*/ 0 h 98"/>
                  <a:gd name="T2" fmla="*/ 0 w 64"/>
                  <a:gd name="T3" fmla="*/ 116 h 98"/>
                  <a:gd name="T4" fmla="*/ 274 w 64"/>
                  <a:gd name="T5" fmla="*/ 162 h 98"/>
                  <a:gd name="T6" fmla="*/ 969 w 64"/>
                  <a:gd name="T7" fmla="*/ 116 h 98"/>
                  <a:gd name="T8" fmla="*/ 969 w 64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98"/>
                  <a:gd name="T17" fmla="*/ 64 w 64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98">
                    <a:moveTo>
                      <a:pt x="63" y="0"/>
                    </a:moveTo>
                    <a:lnTo>
                      <a:pt x="0" y="69"/>
                    </a:lnTo>
                    <a:lnTo>
                      <a:pt x="18" y="97"/>
                    </a:lnTo>
                    <a:lnTo>
                      <a:pt x="63" y="69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65"/>
              <p:cNvSpPr>
                <a:spLocks/>
              </p:cNvSpPr>
              <p:nvPr/>
            </p:nvSpPr>
            <p:spPr bwMode="auto">
              <a:xfrm>
                <a:off x="3982" y="1740"/>
                <a:ext cx="80" cy="148"/>
              </a:xfrm>
              <a:custGeom>
                <a:avLst/>
                <a:gdLst>
                  <a:gd name="T0" fmla="*/ 795 w 66"/>
                  <a:gd name="T1" fmla="*/ 0 h 139"/>
                  <a:gd name="T2" fmla="*/ 0 w 66"/>
                  <a:gd name="T3" fmla="*/ 208 h 139"/>
                  <a:gd name="T4" fmla="*/ 0 w 66"/>
                  <a:gd name="T5" fmla="*/ 247 h 139"/>
                  <a:gd name="T6" fmla="*/ 582 w 66"/>
                  <a:gd name="T7" fmla="*/ 314 h 139"/>
                  <a:gd name="T8" fmla="*/ 795 w 66"/>
                  <a:gd name="T9" fmla="*/ 314 h 139"/>
                  <a:gd name="T10" fmla="*/ 795 w 66"/>
                  <a:gd name="T11" fmla="*/ 0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39"/>
                  <a:gd name="T20" fmla="*/ 66 w 66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39">
                    <a:moveTo>
                      <a:pt x="65" y="0"/>
                    </a:moveTo>
                    <a:lnTo>
                      <a:pt x="0" y="92"/>
                    </a:lnTo>
                    <a:lnTo>
                      <a:pt x="0" y="109"/>
                    </a:lnTo>
                    <a:lnTo>
                      <a:pt x="48" y="138"/>
                    </a:lnTo>
                    <a:lnTo>
                      <a:pt x="65" y="138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66"/>
              <p:cNvSpPr>
                <a:spLocks/>
              </p:cNvSpPr>
              <p:nvPr/>
            </p:nvSpPr>
            <p:spPr bwMode="auto">
              <a:xfrm>
                <a:off x="2288" y="2039"/>
                <a:ext cx="652" cy="324"/>
              </a:xfrm>
              <a:custGeom>
                <a:avLst/>
                <a:gdLst>
                  <a:gd name="T0" fmla="*/ 0 w 534"/>
                  <a:gd name="T1" fmla="*/ 0 h 307"/>
                  <a:gd name="T2" fmla="*/ 6752 w 534"/>
                  <a:gd name="T3" fmla="*/ 0 h 307"/>
                  <a:gd name="T4" fmla="*/ 6968 w 534"/>
                  <a:gd name="T5" fmla="*/ 42 h 307"/>
                  <a:gd name="T6" fmla="*/ 6667 w 534"/>
                  <a:gd name="T7" fmla="*/ 99 h 307"/>
                  <a:gd name="T8" fmla="*/ 7151 w 534"/>
                  <a:gd name="T9" fmla="*/ 173 h 307"/>
                  <a:gd name="T10" fmla="*/ 7151 w 534"/>
                  <a:gd name="T11" fmla="*/ 617 h 307"/>
                  <a:gd name="T12" fmla="*/ 0 w 534"/>
                  <a:gd name="T13" fmla="*/ 617 h 307"/>
                  <a:gd name="T14" fmla="*/ 0 w 534"/>
                  <a:gd name="T15" fmla="*/ 0 h 3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4"/>
                  <a:gd name="T25" fmla="*/ 0 h 307"/>
                  <a:gd name="T26" fmla="*/ 534 w 534"/>
                  <a:gd name="T27" fmla="*/ 307 h 3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4" h="307">
                    <a:moveTo>
                      <a:pt x="0" y="0"/>
                    </a:moveTo>
                    <a:lnTo>
                      <a:pt x="504" y="0"/>
                    </a:lnTo>
                    <a:lnTo>
                      <a:pt x="520" y="22"/>
                    </a:lnTo>
                    <a:lnTo>
                      <a:pt x="498" y="49"/>
                    </a:lnTo>
                    <a:lnTo>
                      <a:pt x="533" y="85"/>
                    </a:lnTo>
                    <a:lnTo>
                      <a:pt x="533" y="306"/>
                    </a:lnTo>
                    <a:lnTo>
                      <a:pt x="0" y="3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67"/>
              <p:cNvSpPr>
                <a:spLocks/>
              </p:cNvSpPr>
              <p:nvPr/>
            </p:nvSpPr>
            <p:spPr bwMode="auto">
              <a:xfrm>
                <a:off x="1673" y="1931"/>
                <a:ext cx="621" cy="426"/>
              </a:xfrm>
              <a:custGeom>
                <a:avLst/>
                <a:gdLst>
                  <a:gd name="T0" fmla="*/ 0 w 507"/>
                  <a:gd name="T1" fmla="*/ 0 h 404"/>
                  <a:gd name="T2" fmla="*/ 7070 w 507"/>
                  <a:gd name="T3" fmla="*/ 0 h 404"/>
                  <a:gd name="T4" fmla="*/ 7070 w 507"/>
                  <a:gd name="T5" fmla="*/ 802 h 404"/>
                  <a:gd name="T6" fmla="*/ 0 w 507"/>
                  <a:gd name="T7" fmla="*/ 802 h 404"/>
                  <a:gd name="T8" fmla="*/ 0 w 507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404"/>
                  <a:gd name="T17" fmla="*/ 507 w 507"/>
                  <a:gd name="T18" fmla="*/ 404 h 4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404">
                    <a:moveTo>
                      <a:pt x="0" y="0"/>
                    </a:moveTo>
                    <a:lnTo>
                      <a:pt x="506" y="0"/>
                    </a:lnTo>
                    <a:lnTo>
                      <a:pt x="506" y="403"/>
                    </a:lnTo>
                    <a:lnTo>
                      <a:pt x="0" y="4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68"/>
              <p:cNvSpPr>
                <a:spLocks/>
              </p:cNvSpPr>
              <p:nvPr/>
            </p:nvSpPr>
            <p:spPr bwMode="auto">
              <a:xfrm>
                <a:off x="2196" y="2360"/>
                <a:ext cx="772" cy="373"/>
              </a:xfrm>
              <a:custGeom>
                <a:avLst/>
                <a:gdLst>
                  <a:gd name="T0" fmla="*/ 0 w 632"/>
                  <a:gd name="T1" fmla="*/ 0 h 354"/>
                  <a:gd name="T2" fmla="*/ 8170 w 632"/>
                  <a:gd name="T3" fmla="*/ 0 h 354"/>
                  <a:gd name="T4" fmla="*/ 8386 w 632"/>
                  <a:gd name="T5" fmla="*/ 125 h 354"/>
                  <a:gd name="T6" fmla="*/ 8512 w 632"/>
                  <a:gd name="T7" fmla="*/ 271 h 354"/>
                  <a:gd name="T8" fmla="*/ 8512 w 632"/>
                  <a:gd name="T9" fmla="*/ 696 h 354"/>
                  <a:gd name="T10" fmla="*/ 7108 w 632"/>
                  <a:gd name="T11" fmla="*/ 636 h 354"/>
                  <a:gd name="T12" fmla="*/ 6484 w 632"/>
                  <a:gd name="T13" fmla="*/ 660 h 354"/>
                  <a:gd name="T14" fmla="*/ 2907 w 632"/>
                  <a:gd name="T15" fmla="*/ 542 h 354"/>
                  <a:gd name="T16" fmla="*/ 2907 w 632"/>
                  <a:gd name="T17" fmla="*/ 209 h 354"/>
                  <a:gd name="T18" fmla="*/ 0 w 632"/>
                  <a:gd name="T19" fmla="*/ 200 h 354"/>
                  <a:gd name="T20" fmla="*/ 0 w 632"/>
                  <a:gd name="T21" fmla="*/ 0 h 3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2"/>
                  <a:gd name="T34" fmla="*/ 0 h 354"/>
                  <a:gd name="T35" fmla="*/ 632 w 632"/>
                  <a:gd name="T36" fmla="*/ 354 h 3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2" h="354">
                    <a:moveTo>
                      <a:pt x="0" y="0"/>
                    </a:moveTo>
                    <a:lnTo>
                      <a:pt x="606" y="0"/>
                    </a:lnTo>
                    <a:lnTo>
                      <a:pt x="622" y="64"/>
                    </a:lnTo>
                    <a:lnTo>
                      <a:pt x="631" y="137"/>
                    </a:lnTo>
                    <a:lnTo>
                      <a:pt x="631" y="353"/>
                    </a:lnTo>
                    <a:lnTo>
                      <a:pt x="527" y="324"/>
                    </a:lnTo>
                    <a:lnTo>
                      <a:pt x="481" y="334"/>
                    </a:lnTo>
                    <a:lnTo>
                      <a:pt x="216" y="275"/>
                    </a:lnTo>
                    <a:lnTo>
                      <a:pt x="216" y="105"/>
                    </a:lnTo>
                    <a:lnTo>
                      <a:pt x="0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69"/>
              <p:cNvSpPr>
                <a:spLocks/>
              </p:cNvSpPr>
              <p:nvPr/>
            </p:nvSpPr>
            <p:spPr bwMode="auto">
              <a:xfrm>
                <a:off x="1857" y="2469"/>
                <a:ext cx="1214" cy="1003"/>
              </a:xfrm>
              <a:custGeom>
                <a:avLst/>
                <a:gdLst>
                  <a:gd name="T0" fmla="*/ 3720 w 994"/>
                  <a:gd name="T1" fmla="*/ 0 h 952"/>
                  <a:gd name="T2" fmla="*/ 6633 w 994"/>
                  <a:gd name="T3" fmla="*/ 0 h 952"/>
                  <a:gd name="T4" fmla="*/ 6633 w 994"/>
                  <a:gd name="T5" fmla="*/ 335 h 952"/>
                  <a:gd name="T6" fmla="*/ 10215 w 994"/>
                  <a:gd name="T7" fmla="*/ 454 h 952"/>
                  <a:gd name="T8" fmla="*/ 10808 w 994"/>
                  <a:gd name="T9" fmla="*/ 439 h 952"/>
                  <a:gd name="T10" fmla="*/ 12238 w 994"/>
                  <a:gd name="T11" fmla="*/ 493 h 952"/>
                  <a:gd name="T12" fmla="*/ 12747 w 994"/>
                  <a:gd name="T13" fmla="*/ 509 h 952"/>
                  <a:gd name="T14" fmla="*/ 12707 w 994"/>
                  <a:gd name="T15" fmla="*/ 843 h 952"/>
                  <a:gd name="T16" fmla="*/ 13358 w 994"/>
                  <a:gd name="T17" fmla="*/ 1075 h 952"/>
                  <a:gd name="T18" fmla="*/ 12969 w 994"/>
                  <a:gd name="T19" fmla="*/ 1191 h 952"/>
                  <a:gd name="T20" fmla="*/ 11776 w 994"/>
                  <a:gd name="T21" fmla="*/ 1237 h 952"/>
                  <a:gd name="T22" fmla="*/ 9911 w 994"/>
                  <a:gd name="T23" fmla="*/ 1478 h 952"/>
                  <a:gd name="T24" fmla="*/ 9463 w 994"/>
                  <a:gd name="T25" fmla="*/ 1671 h 952"/>
                  <a:gd name="T26" fmla="*/ 9703 w 994"/>
                  <a:gd name="T27" fmla="*/ 1877 h 952"/>
                  <a:gd name="T28" fmla="*/ 7301 w 994"/>
                  <a:gd name="T29" fmla="*/ 1738 h 952"/>
                  <a:gd name="T30" fmla="*/ 5748 w 994"/>
                  <a:gd name="T31" fmla="*/ 1326 h 952"/>
                  <a:gd name="T32" fmla="*/ 4516 w 994"/>
                  <a:gd name="T33" fmla="*/ 1264 h 952"/>
                  <a:gd name="T34" fmla="*/ 3842 w 994"/>
                  <a:gd name="T35" fmla="*/ 1377 h 952"/>
                  <a:gd name="T36" fmla="*/ 2876 w 994"/>
                  <a:gd name="T37" fmla="*/ 1287 h 952"/>
                  <a:gd name="T38" fmla="*/ 1993 w 994"/>
                  <a:gd name="T39" fmla="*/ 1038 h 952"/>
                  <a:gd name="T40" fmla="*/ 0 w 994"/>
                  <a:gd name="T41" fmla="*/ 769 h 952"/>
                  <a:gd name="T42" fmla="*/ 3720 w 994"/>
                  <a:gd name="T43" fmla="*/ 769 h 952"/>
                  <a:gd name="T44" fmla="*/ 3720 w 994"/>
                  <a:gd name="T45" fmla="*/ 0 h 9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94"/>
                  <a:gd name="T70" fmla="*/ 0 h 952"/>
                  <a:gd name="T71" fmla="*/ 994 w 994"/>
                  <a:gd name="T72" fmla="*/ 952 h 9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94" h="952">
                    <a:moveTo>
                      <a:pt x="277" y="0"/>
                    </a:moveTo>
                    <a:lnTo>
                      <a:pt x="493" y="0"/>
                    </a:lnTo>
                    <a:lnTo>
                      <a:pt x="493" y="170"/>
                    </a:lnTo>
                    <a:lnTo>
                      <a:pt x="759" y="230"/>
                    </a:lnTo>
                    <a:lnTo>
                      <a:pt x="803" y="223"/>
                    </a:lnTo>
                    <a:lnTo>
                      <a:pt x="910" y="251"/>
                    </a:lnTo>
                    <a:lnTo>
                      <a:pt x="947" y="258"/>
                    </a:lnTo>
                    <a:lnTo>
                      <a:pt x="945" y="427"/>
                    </a:lnTo>
                    <a:lnTo>
                      <a:pt x="993" y="546"/>
                    </a:lnTo>
                    <a:lnTo>
                      <a:pt x="964" y="604"/>
                    </a:lnTo>
                    <a:lnTo>
                      <a:pt x="875" y="628"/>
                    </a:lnTo>
                    <a:lnTo>
                      <a:pt x="737" y="750"/>
                    </a:lnTo>
                    <a:lnTo>
                      <a:pt x="703" y="848"/>
                    </a:lnTo>
                    <a:lnTo>
                      <a:pt x="721" y="951"/>
                    </a:lnTo>
                    <a:lnTo>
                      <a:pt x="543" y="882"/>
                    </a:lnTo>
                    <a:lnTo>
                      <a:pt x="427" y="673"/>
                    </a:lnTo>
                    <a:lnTo>
                      <a:pt x="336" y="642"/>
                    </a:lnTo>
                    <a:lnTo>
                      <a:pt x="286" y="699"/>
                    </a:lnTo>
                    <a:lnTo>
                      <a:pt x="214" y="654"/>
                    </a:lnTo>
                    <a:lnTo>
                      <a:pt x="148" y="525"/>
                    </a:lnTo>
                    <a:lnTo>
                      <a:pt x="0" y="391"/>
                    </a:lnTo>
                    <a:lnTo>
                      <a:pt x="277" y="391"/>
                    </a:lnTo>
                    <a:lnTo>
                      <a:pt x="277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70"/>
              <p:cNvSpPr>
                <a:spLocks/>
              </p:cNvSpPr>
              <p:nvPr/>
            </p:nvSpPr>
            <p:spPr bwMode="auto">
              <a:xfrm>
                <a:off x="1677" y="2357"/>
                <a:ext cx="519" cy="613"/>
              </a:xfrm>
              <a:custGeom>
                <a:avLst/>
                <a:gdLst>
                  <a:gd name="T0" fmla="*/ 0 w 426"/>
                  <a:gd name="T1" fmla="*/ 0 h 581"/>
                  <a:gd name="T2" fmla="*/ 5542 w 426"/>
                  <a:gd name="T3" fmla="*/ 0 h 581"/>
                  <a:gd name="T4" fmla="*/ 5542 w 426"/>
                  <a:gd name="T5" fmla="*/ 1004 h 581"/>
                  <a:gd name="T6" fmla="*/ 1919 w 426"/>
                  <a:gd name="T7" fmla="*/ 1004 h 581"/>
                  <a:gd name="T8" fmla="*/ 914 w 426"/>
                  <a:gd name="T9" fmla="*/ 1004 h 581"/>
                  <a:gd name="T10" fmla="*/ 914 w 426"/>
                  <a:gd name="T11" fmla="*/ 1168 h 581"/>
                  <a:gd name="T12" fmla="*/ 0 w 426"/>
                  <a:gd name="T13" fmla="*/ 1168 h 581"/>
                  <a:gd name="T14" fmla="*/ 0 w 426"/>
                  <a:gd name="T15" fmla="*/ 0 h 5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6"/>
                  <a:gd name="T25" fmla="*/ 0 h 581"/>
                  <a:gd name="T26" fmla="*/ 426 w 426"/>
                  <a:gd name="T27" fmla="*/ 581 h 5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6" h="581">
                    <a:moveTo>
                      <a:pt x="0" y="0"/>
                    </a:moveTo>
                    <a:lnTo>
                      <a:pt x="425" y="0"/>
                    </a:lnTo>
                    <a:lnTo>
                      <a:pt x="425" y="500"/>
                    </a:lnTo>
                    <a:lnTo>
                      <a:pt x="148" y="500"/>
                    </a:lnTo>
                    <a:lnTo>
                      <a:pt x="70" y="500"/>
                    </a:lnTo>
                    <a:lnTo>
                      <a:pt x="70" y="580"/>
                    </a:lnTo>
                    <a:lnTo>
                      <a:pt x="0" y="58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71"/>
              <p:cNvSpPr>
                <a:spLocks/>
              </p:cNvSpPr>
              <p:nvPr/>
            </p:nvSpPr>
            <p:spPr bwMode="auto">
              <a:xfrm>
                <a:off x="1226" y="1831"/>
                <a:ext cx="446" cy="536"/>
              </a:xfrm>
              <a:custGeom>
                <a:avLst/>
                <a:gdLst>
                  <a:gd name="T0" fmla="*/ 2800 w 366"/>
                  <a:gd name="T1" fmla="*/ 194 h 508"/>
                  <a:gd name="T2" fmla="*/ 4765 w 366"/>
                  <a:gd name="T3" fmla="*/ 194 h 508"/>
                  <a:gd name="T4" fmla="*/ 4765 w 366"/>
                  <a:gd name="T5" fmla="*/ 1019 h 508"/>
                  <a:gd name="T6" fmla="*/ 0 w 366"/>
                  <a:gd name="T7" fmla="*/ 1019 h 508"/>
                  <a:gd name="T8" fmla="*/ 0 w 366"/>
                  <a:gd name="T9" fmla="*/ 0 h 508"/>
                  <a:gd name="T10" fmla="*/ 2800 w 366"/>
                  <a:gd name="T11" fmla="*/ 0 h 508"/>
                  <a:gd name="T12" fmla="*/ 2800 w 366"/>
                  <a:gd name="T13" fmla="*/ 194 h 5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6"/>
                  <a:gd name="T22" fmla="*/ 0 h 508"/>
                  <a:gd name="T23" fmla="*/ 366 w 366"/>
                  <a:gd name="T24" fmla="*/ 508 h 5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6" h="508">
                    <a:moveTo>
                      <a:pt x="214" y="96"/>
                    </a:moveTo>
                    <a:lnTo>
                      <a:pt x="365" y="96"/>
                    </a:lnTo>
                    <a:lnTo>
                      <a:pt x="365" y="507"/>
                    </a:lnTo>
                    <a:lnTo>
                      <a:pt x="0" y="507"/>
                    </a:lnTo>
                    <a:lnTo>
                      <a:pt x="0" y="0"/>
                    </a:lnTo>
                    <a:lnTo>
                      <a:pt x="214" y="0"/>
                    </a:lnTo>
                    <a:lnTo>
                      <a:pt x="214" y="96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72"/>
              <p:cNvSpPr>
                <a:spLocks/>
              </p:cNvSpPr>
              <p:nvPr/>
            </p:nvSpPr>
            <p:spPr bwMode="auto">
              <a:xfrm>
                <a:off x="703" y="1831"/>
                <a:ext cx="519" cy="784"/>
              </a:xfrm>
              <a:custGeom>
                <a:avLst/>
                <a:gdLst>
                  <a:gd name="T0" fmla="*/ 0 w 424"/>
                  <a:gd name="T1" fmla="*/ 0 h 742"/>
                  <a:gd name="T2" fmla="*/ 5863 w 424"/>
                  <a:gd name="T3" fmla="*/ 0 h 742"/>
                  <a:gd name="T4" fmla="*/ 5863 w 424"/>
                  <a:gd name="T5" fmla="*/ 1033 h 742"/>
                  <a:gd name="T6" fmla="*/ 5863 w 424"/>
                  <a:gd name="T7" fmla="*/ 1263 h 742"/>
                  <a:gd name="T8" fmla="*/ 5199 w 424"/>
                  <a:gd name="T9" fmla="*/ 1236 h 742"/>
                  <a:gd name="T10" fmla="*/ 5511 w 424"/>
                  <a:gd name="T11" fmla="*/ 1515 h 742"/>
                  <a:gd name="T12" fmla="*/ 0 w 424"/>
                  <a:gd name="T13" fmla="*/ 642 h 742"/>
                  <a:gd name="T14" fmla="*/ 0 w 424"/>
                  <a:gd name="T15" fmla="*/ 0 h 7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742"/>
                  <a:gd name="T26" fmla="*/ 424 w 424"/>
                  <a:gd name="T27" fmla="*/ 742 h 7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742">
                    <a:moveTo>
                      <a:pt x="0" y="0"/>
                    </a:moveTo>
                    <a:lnTo>
                      <a:pt x="423" y="0"/>
                    </a:lnTo>
                    <a:lnTo>
                      <a:pt x="423" y="504"/>
                    </a:lnTo>
                    <a:lnTo>
                      <a:pt x="423" y="617"/>
                    </a:lnTo>
                    <a:lnTo>
                      <a:pt x="376" y="605"/>
                    </a:lnTo>
                    <a:lnTo>
                      <a:pt x="398" y="741"/>
                    </a:lnTo>
                    <a:lnTo>
                      <a:pt x="0" y="3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73"/>
              <p:cNvSpPr>
                <a:spLocks/>
              </p:cNvSpPr>
              <p:nvPr/>
            </p:nvSpPr>
            <p:spPr bwMode="auto">
              <a:xfrm>
                <a:off x="1173" y="2367"/>
                <a:ext cx="504" cy="603"/>
              </a:xfrm>
              <a:custGeom>
                <a:avLst/>
                <a:gdLst>
                  <a:gd name="T0" fmla="*/ 612 w 412"/>
                  <a:gd name="T1" fmla="*/ 0 h 573"/>
                  <a:gd name="T2" fmla="*/ 5641 w 412"/>
                  <a:gd name="T3" fmla="*/ 0 h 573"/>
                  <a:gd name="T4" fmla="*/ 5641 w 412"/>
                  <a:gd name="T5" fmla="*/ 1112 h 573"/>
                  <a:gd name="T6" fmla="*/ 3878 w 412"/>
                  <a:gd name="T7" fmla="*/ 1112 h 573"/>
                  <a:gd name="T8" fmla="*/ 543 w 412"/>
                  <a:gd name="T9" fmla="*/ 865 h 573"/>
                  <a:gd name="T10" fmla="*/ 543 w 412"/>
                  <a:gd name="T11" fmla="*/ 785 h 573"/>
                  <a:gd name="T12" fmla="*/ 771 w 412"/>
                  <a:gd name="T13" fmla="*/ 548 h 573"/>
                  <a:gd name="T14" fmla="*/ 241 w 412"/>
                  <a:gd name="T15" fmla="*/ 440 h 573"/>
                  <a:gd name="T16" fmla="*/ 0 w 412"/>
                  <a:gd name="T17" fmla="*/ 190 h 573"/>
                  <a:gd name="T18" fmla="*/ 612 w 412"/>
                  <a:gd name="T19" fmla="*/ 214 h 573"/>
                  <a:gd name="T20" fmla="*/ 612 w 412"/>
                  <a:gd name="T21" fmla="*/ 0 h 5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2"/>
                  <a:gd name="T34" fmla="*/ 0 h 573"/>
                  <a:gd name="T35" fmla="*/ 412 w 412"/>
                  <a:gd name="T36" fmla="*/ 573 h 5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2" h="573">
                    <a:moveTo>
                      <a:pt x="45" y="0"/>
                    </a:moveTo>
                    <a:lnTo>
                      <a:pt x="411" y="0"/>
                    </a:lnTo>
                    <a:lnTo>
                      <a:pt x="411" y="572"/>
                    </a:lnTo>
                    <a:lnTo>
                      <a:pt x="283" y="572"/>
                    </a:lnTo>
                    <a:lnTo>
                      <a:pt x="40" y="445"/>
                    </a:lnTo>
                    <a:lnTo>
                      <a:pt x="40" y="405"/>
                    </a:lnTo>
                    <a:lnTo>
                      <a:pt x="56" y="283"/>
                    </a:lnTo>
                    <a:lnTo>
                      <a:pt x="17" y="226"/>
                    </a:lnTo>
                    <a:lnTo>
                      <a:pt x="0" y="98"/>
                    </a:lnTo>
                    <a:lnTo>
                      <a:pt x="45" y="11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74"/>
              <p:cNvSpPr>
                <a:spLocks/>
              </p:cNvSpPr>
              <p:nvPr/>
            </p:nvSpPr>
            <p:spPr bwMode="auto">
              <a:xfrm>
                <a:off x="308" y="1829"/>
                <a:ext cx="929" cy="970"/>
              </a:xfrm>
              <a:custGeom>
                <a:avLst/>
                <a:gdLst>
                  <a:gd name="T0" fmla="*/ 245 w 759"/>
                  <a:gd name="T1" fmla="*/ 0 h 921"/>
                  <a:gd name="T2" fmla="*/ 4505 w 759"/>
                  <a:gd name="T3" fmla="*/ 0 h 921"/>
                  <a:gd name="T4" fmla="*/ 4505 w 759"/>
                  <a:gd name="T5" fmla="*/ 618 h 921"/>
                  <a:gd name="T6" fmla="*/ 10011 w 759"/>
                  <a:gd name="T7" fmla="*/ 1462 h 921"/>
                  <a:gd name="T8" fmla="*/ 10488 w 759"/>
                  <a:gd name="T9" fmla="*/ 1560 h 921"/>
                  <a:gd name="T10" fmla="*/ 10240 w 759"/>
                  <a:gd name="T11" fmla="*/ 1804 h 921"/>
                  <a:gd name="T12" fmla="*/ 7482 w 759"/>
                  <a:gd name="T13" fmla="*/ 1804 h 921"/>
                  <a:gd name="T14" fmla="*/ 5057 w 759"/>
                  <a:gd name="T15" fmla="*/ 1503 h 921"/>
                  <a:gd name="T16" fmla="*/ 4206 w 759"/>
                  <a:gd name="T17" fmla="*/ 1503 h 921"/>
                  <a:gd name="T18" fmla="*/ 2114 w 759"/>
                  <a:gd name="T19" fmla="*/ 935 h 921"/>
                  <a:gd name="T20" fmla="*/ 663 w 759"/>
                  <a:gd name="T21" fmla="*/ 589 h 921"/>
                  <a:gd name="T22" fmla="*/ 851 w 759"/>
                  <a:gd name="T23" fmla="*/ 455 h 921"/>
                  <a:gd name="T24" fmla="*/ 0 w 759"/>
                  <a:gd name="T25" fmla="*/ 277 h 921"/>
                  <a:gd name="T26" fmla="*/ 245 w 759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9"/>
                  <a:gd name="T43" fmla="*/ 0 h 921"/>
                  <a:gd name="T44" fmla="*/ 759 w 759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9" h="921">
                    <a:moveTo>
                      <a:pt x="18" y="0"/>
                    </a:moveTo>
                    <a:lnTo>
                      <a:pt x="326" y="0"/>
                    </a:lnTo>
                    <a:lnTo>
                      <a:pt x="326" y="313"/>
                    </a:lnTo>
                    <a:lnTo>
                      <a:pt x="723" y="745"/>
                    </a:lnTo>
                    <a:lnTo>
                      <a:pt x="758" y="795"/>
                    </a:lnTo>
                    <a:lnTo>
                      <a:pt x="740" y="920"/>
                    </a:lnTo>
                    <a:lnTo>
                      <a:pt x="541" y="920"/>
                    </a:lnTo>
                    <a:lnTo>
                      <a:pt x="365" y="765"/>
                    </a:lnTo>
                    <a:lnTo>
                      <a:pt x="303" y="765"/>
                    </a:lnTo>
                    <a:lnTo>
                      <a:pt x="153" y="477"/>
                    </a:lnTo>
                    <a:lnTo>
                      <a:pt x="48" y="299"/>
                    </a:lnTo>
                    <a:lnTo>
                      <a:pt x="61" y="231"/>
                    </a:lnTo>
                    <a:lnTo>
                      <a:pt x="0" y="14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75"/>
              <p:cNvSpPr>
                <a:spLocks/>
              </p:cNvSpPr>
              <p:nvPr/>
            </p:nvSpPr>
            <p:spPr bwMode="auto">
              <a:xfrm>
                <a:off x="2118" y="1377"/>
                <a:ext cx="684" cy="399"/>
              </a:xfrm>
              <a:custGeom>
                <a:avLst/>
                <a:gdLst>
                  <a:gd name="T0" fmla="*/ 0 w 559"/>
                  <a:gd name="T1" fmla="*/ 0 h 379"/>
                  <a:gd name="T2" fmla="*/ 7535 w 559"/>
                  <a:gd name="T3" fmla="*/ 0 h 379"/>
                  <a:gd name="T4" fmla="*/ 7535 w 559"/>
                  <a:gd name="T5" fmla="*/ 60 h 379"/>
                  <a:gd name="T6" fmla="*/ 7205 w 559"/>
                  <a:gd name="T7" fmla="*/ 115 h 379"/>
                  <a:gd name="T8" fmla="*/ 7700 w 559"/>
                  <a:gd name="T9" fmla="*/ 205 h 379"/>
                  <a:gd name="T10" fmla="*/ 7700 w 559"/>
                  <a:gd name="T11" fmla="*/ 526 h 379"/>
                  <a:gd name="T12" fmla="*/ 7365 w 559"/>
                  <a:gd name="T13" fmla="*/ 526 h 379"/>
                  <a:gd name="T14" fmla="*/ 7365 w 559"/>
                  <a:gd name="T15" fmla="*/ 737 h 379"/>
                  <a:gd name="T16" fmla="*/ 6047 w 559"/>
                  <a:gd name="T17" fmla="*/ 671 h 379"/>
                  <a:gd name="T18" fmla="*/ 5506 w 559"/>
                  <a:gd name="T19" fmla="*/ 626 h 379"/>
                  <a:gd name="T20" fmla="*/ 0 w 559"/>
                  <a:gd name="T21" fmla="*/ 626 h 379"/>
                  <a:gd name="T22" fmla="*/ 0 w 559"/>
                  <a:gd name="T23" fmla="*/ 0 h 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9"/>
                  <a:gd name="T37" fmla="*/ 0 h 379"/>
                  <a:gd name="T38" fmla="*/ 559 w 559"/>
                  <a:gd name="T39" fmla="*/ 379 h 3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9" h="379">
                    <a:moveTo>
                      <a:pt x="0" y="0"/>
                    </a:moveTo>
                    <a:lnTo>
                      <a:pt x="547" y="0"/>
                    </a:lnTo>
                    <a:lnTo>
                      <a:pt x="547" y="30"/>
                    </a:lnTo>
                    <a:lnTo>
                      <a:pt x="523" y="60"/>
                    </a:lnTo>
                    <a:lnTo>
                      <a:pt x="558" y="105"/>
                    </a:lnTo>
                    <a:lnTo>
                      <a:pt x="558" y="270"/>
                    </a:lnTo>
                    <a:lnTo>
                      <a:pt x="534" y="270"/>
                    </a:lnTo>
                    <a:lnTo>
                      <a:pt x="534" y="378"/>
                    </a:lnTo>
                    <a:lnTo>
                      <a:pt x="439" y="345"/>
                    </a:lnTo>
                    <a:lnTo>
                      <a:pt x="400" y="320"/>
                    </a:lnTo>
                    <a:lnTo>
                      <a:pt x="0" y="3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76"/>
              <p:cNvSpPr>
                <a:spLocks/>
              </p:cNvSpPr>
              <p:nvPr/>
            </p:nvSpPr>
            <p:spPr bwMode="auto">
              <a:xfrm>
                <a:off x="2770" y="1665"/>
                <a:ext cx="592" cy="308"/>
              </a:xfrm>
              <a:custGeom>
                <a:avLst/>
                <a:gdLst>
                  <a:gd name="T0" fmla="*/ 0 w 484"/>
                  <a:gd name="T1" fmla="*/ 0 h 292"/>
                  <a:gd name="T2" fmla="*/ 5636 w 484"/>
                  <a:gd name="T3" fmla="*/ 0 h 292"/>
                  <a:gd name="T4" fmla="*/ 5836 w 484"/>
                  <a:gd name="T5" fmla="*/ 65 h 292"/>
                  <a:gd name="T6" fmla="*/ 5788 w 484"/>
                  <a:gd name="T7" fmla="*/ 145 h 292"/>
                  <a:gd name="T8" fmla="*/ 6333 w 484"/>
                  <a:gd name="T9" fmla="*/ 228 h 292"/>
                  <a:gd name="T10" fmla="*/ 6623 w 484"/>
                  <a:gd name="T11" fmla="*/ 323 h 292"/>
                  <a:gd name="T12" fmla="*/ 5836 w 484"/>
                  <a:gd name="T13" fmla="*/ 412 h 292"/>
                  <a:gd name="T14" fmla="*/ 5976 w 484"/>
                  <a:gd name="T15" fmla="*/ 474 h 292"/>
                  <a:gd name="T16" fmla="*/ 5304 w 484"/>
                  <a:gd name="T17" fmla="*/ 583 h 292"/>
                  <a:gd name="T18" fmla="*/ 785 w 484"/>
                  <a:gd name="T19" fmla="*/ 583 h 292"/>
                  <a:gd name="T20" fmla="*/ 0 w 484"/>
                  <a:gd name="T21" fmla="*/ 211 h 292"/>
                  <a:gd name="T22" fmla="*/ 0 w 484"/>
                  <a:gd name="T23" fmla="*/ 0 h 2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4"/>
                  <a:gd name="T37" fmla="*/ 0 h 292"/>
                  <a:gd name="T38" fmla="*/ 484 w 484"/>
                  <a:gd name="T39" fmla="*/ 292 h 2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4" h="292">
                    <a:moveTo>
                      <a:pt x="0" y="0"/>
                    </a:moveTo>
                    <a:lnTo>
                      <a:pt x="411" y="0"/>
                    </a:lnTo>
                    <a:lnTo>
                      <a:pt x="425" y="33"/>
                    </a:lnTo>
                    <a:lnTo>
                      <a:pt x="422" y="73"/>
                    </a:lnTo>
                    <a:lnTo>
                      <a:pt x="462" y="113"/>
                    </a:lnTo>
                    <a:lnTo>
                      <a:pt x="483" y="161"/>
                    </a:lnTo>
                    <a:lnTo>
                      <a:pt x="425" y="207"/>
                    </a:lnTo>
                    <a:lnTo>
                      <a:pt x="436" y="237"/>
                    </a:lnTo>
                    <a:lnTo>
                      <a:pt x="387" y="291"/>
                    </a:lnTo>
                    <a:lnTo>
                      <a:pt x="57" y="291"/>
                    </a:lnTo>
                    <a:lnTo>
                      <a:pt x="0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77"/>
              <p:cNvSpPr>
                <a:spLocks/>
              </p:cNvSpPr>
              <p:nvPr/>
            </p:nvSpPr>
            <p:spPr bwMode="auto">
              <a:xfrm>
                <a:off x="2720" y="1046"/>
                <a:ext cx="606" cy="619"/>
              </a:xfrm>
              <a:custGeom>
                <a:avLst/>
                <a:gdLst>
                  <a:gd name="T0" fmla="*/ 0 w 496"/>
                  <a:gd name="T1" fmla="*/ 0 h 589"/>
                  <a:gd name="T2" fmla="*/ 2242 w 496"/>
                  <a:gd name="T3" fmla="*/ 0 h 589"/>
                  <a:gd name="T4" fmla="*/ 6692 w 496"/>
                  <a:gd name="T5" fmla="*/ 136 h 589"/>
                  <a:gd name="T6" fmla="*/ 5172 w 496"/>
                  <a:gd name="T7" fmla="*/ 354 h 589"/>
                  <a:gd name="T8" fmla="*/ 4508 w 496"/>
                  <a:gd name="T9" fmla="*/ 686 h 589"/>
                  <a:gd name="T10" fmla="*/ 4508 w 496"/>
                  <a:gd name="T11" fmla="*/ 866 h 589"/>
                  <a:gd name="T12" fmla="*/ 6043 w 496"/>
                  <a:gd name="T13" fmla="*/ 1036 h 589"/>
                  <a:gd name="T14" fmla="*/ 6120 w 496"/>
                  <a:gd name="T15" fmla="*/ 1121 h 589"/>
                  <a:gd name="T16" fmla="*/ 897 w 496"/>
                  <a:gd name="T17" fmla="*/ 1121 h 589"/>
                  <a:gd name="T18" fmla="*/ 897 w 496"/>
                  <a:gd name="T19" fmla="*/ 797 h 589"/>
                  <a:gd name="T20" fmla="*/ 442 w 496"/>
                  <a:gd name="T21" fmla="*/ 714 h 589"/>
                  <a:gd name="T22" fmla="*/ 738 w 496"/>
                  <a:gd name="T23" fmla="*/ 668 h 589"/>
                  <a:gd name="T24" fmla="*/ 738 w 496"/>
                  <a:gd name="T25" fmla="*/ 594 h 589"/>
                  <a:gd name="T26" fmla="*/ 566 w 496"/>
                  <a:gd name="T27" fmla="*/ 400 h 589"/>
                  <a:gd name="T28" fmla="*/ 0 w 496"/>
                  <a:gd name="T29" fmla="*/ 0 h 5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6"/>
                  <a:gd name="T46" fmla="*/ 0 h 589"/>
                  <a:gd name="T47" fmla="*/ 496 w 496"/>
                  <a:gd name="T48" fmla="*/ 589 h 5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6" h="589">
                    <a:moveTo>
                      <a:pt x="0" y="0"/>
                    </a:moveTo>
                    <a:lnTo>
                      <a:pt x="166" y="0"/>
                    </a:lnTo>
                    <a:lnTo>
                      <a:pt x="495" y="71"/>
                    </a:lnTo>
                    <a:lnTo>
                      <a:pt x="382" y="186"/>
                    </a:lnTo>
                    <a:lnTo>
                      <a:pt x="334" y="361"/>
                    </a:lnTo>
                    <a:lnTo>
                      <a:pt x="334" y="454"/>
                    </a:lnTo>
                    <a:lnTo>
                      <a:pt x="447" y="543"/>
                    </a:lnTo>
                    <a:lnTo>
                      <a:pt x="453" y="588"/>
                    </a:lnTo>
                    <a:lnTo>
                      <a:pt x="66" y="588"/>
                    </a:lnTo>
                    <a:lnTo>
                      <a:pt x="66" y="418"/>
                    </a:lnTo>
                    <a:lnTo>
                      <a:pt x="33" y="375"/>
                    </a:lnTo>
                    <a:lnTo>
                      <a:pt x="55" y="349"/>
                    </a:lnTo>
                    <a:lnTo>
                      <a:pt x="55" y="312"/>
                    </a:lnTo>
                    <a:lnTo>
                      <a:pt x="42" y="2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78"/>
              <p:cNvSpPr>
                <a:spLocks/>
              </p:cNvSpPr>
              <p:nvPr/>
            </p:nvSpPr>
            <p:spPr bwMode="auto">
              <a:xfrm>
                <a:off x="3126" y="1275"/>
                <a:ext cx="530" cy="506"/>
              </a:xfrm>
              <a:custGeom>
                <a:avLst/>
                <a:gdLst>
                  <a:gd name="T0" fmla="*/ 367 w 433"/>
                  <a:gd name="T1" fmla="*/ 70 h 480"/>
                  <a:gd name="T2" fmla="*/ 1897 w 433"/>
                  <a:gd name="T3" fmla="*/ 0 h 480"/>
                  <a:gd name="T4" fmla="*/ 2208 w 433"/>
                  <a:gd name="T5" fmla="*/ 90 h 480"/>
                  <a:gd name="T6" fmla="*/ 4258 w 433"/>
                  <a:gd name="T7" fmla="*/ 248 h 480"/>
                  <a:gd name="T8" fmla="*/ 4742 w 433"/>
                  <a:gd name="T9" fmla="*/ 337 h 480"/>
                  <a:gd name="T10" fmla="*/ 4894 w 433"/>
                  <a:gd name="T11" fmla="*/ 427 h 480"/>
                  <a:gd name="T12" fmla="*/ 5673 w 433"/>
                  <a:gd name="T13" fmla="*/ 405 h 480"/>
                  <a:gd name="T14" fmla="*/ 5990 w 433"/>
                  <a:gd name="T15" fmla="*/ 442 h 480"/>
                  <a:gd name="T16" fmla="*/ 5312 w 433"/>
                  <a:gd name="T17" fmla="*/ 593 h 480"/>
                  <a:gd name="T18" fmla="*/ 4957 w 433"/>
                  <a:gd name="T19" fmla="*/ 952 h 480"/>
                  <a:gd name="T20" fmla="*/ 2322 w 433"/>
                  <a:gd name="T21" fmla="*/ 952 h 480"/>
                  <a:gd name="T22" fmla="*/ 1816 w 433"/>
                  <a:gd name="T23" fmla="*/ 884 h 480"/>
                  <a:gd name="T24" fmla="*/ 1851 w 433"/>
                  <a:gd name="T25" fmla="*/ 800 h 480"/>
                  <a:gd name="T26" fmla="*/ 1621 w 433"/>
                  <a:gd name="T27" fmla="*/ 723 h 480"/>
                  <a:gd name="T28" fmla="*/ 1561 w 433"/>
                  <a:gd name="T29" fmla="*/ 640 h 480"/>
                  <a:gd name="T30" fmla="*/ 0 w 433"/>
                  <a:gd name="T31" fmla="*/ 466 h 480"/>
                  <a:gd name="T32" fmla="*/ 0 w 433"/>
                  <a:gd name="T33" fmla="*/ 289 h 480"/>
                  <a:gd name="T34" fmla="*/ 367 w 433"/>
                  <a:gd name="T35" fmla="*/ 70 h 4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3"/>
                  <a:gd name="T55" fmla="*/ 0 h 480"/>
                  <a:gd name="T56" fmla="*/ 433 w 433"/>
                  <a:gd name="T57" fmla="*/ 480 h 4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3" h="480">
                    <a:moveTo>
                      <a:pt x="27" y="36"/>
                    </a:moveTo>
                    <a:lnTo>
                      <a:pt x="137" y="0"/>
                    </a:lnTo>
                    <a:lnTo>
                      <a:pt x="159" y="45"/>
                    </a:lnTo>
                    <a:lnTo>
                      <a:pt x="308" y="125"/>
                    </a:lnTo>
                    <a:lnTo>
                      <a:pt x="342" y="170"/>
                    </a:lnTo>
                    <a:lnTo>
                      <a:pt x="353" y="214"/>
                    </a:lnTo>
                    <a:lnTo>
                      <a:pt x="410" y="203"/>
                    </a:lnTo>
                    <a:lnTo>
                      <a:pt x="432" y="223"/>
                    </a:lnTo>
                    <a:lnTo>
                      <a:pt x="384" y="300"/>
                    </a:lnTo>
                    <a:lnTo>
                      <a:pt x="359" y="479"/>
                    </a:lnTo>
                    <a:lnTo>
                      <a:pt x="168" y="479"/>
                    </a:lnTo>
                    <a:lnTo>
                      <a:pt x="131" y="446"/>
                    </a:lnTo>
                    <a:lnTo>
                      <a:pt x="133" y="403"/>
                    </a:lnTo>
                    <a:lnTo>
                      <a:pt x="118" y="364"/>
                    </a:lnTo>
                    <a:lnTo>
                      <a:pt x="113" y="323"/>
                    </a:lnTo>
                    <a:lnTo>
                      <a:pt x="0" y="235"/>
                    </a:lnTo>
                    <a:lnTo>
                      <a:pt x="0" y="146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79"/>
              <p:cNvSpPr>
                <a:spLocks/>
              </p:cNvSpPr>
              <p:nvPr/>
            </p:nvSpPr>
            <p:spPr bwMode="auto">
              <a:xfrm>
                <a:off x="3319" y="1223"/>
                <a:ext cx="611" cy="278"/>
              </a:xfrm>
              <a:custGeom>
                <a:avLst/>
                <a:gdLst>
                  <a:gd name="T0" fmla="*/ 0 w 499"/>
                  <a:gd name="T1" fmla="*/ 179 h 264"/>
                  <a:gd name="T2" fmla="*/ 2157 w 499"/>
                  <a:gd name="T3" fmla="*/ 355 h 264"/>
                  <a:gd name="T4" fmla="*/ 2563 w 499"/>
                  <a:gd name="T5" fmla="*/ 439 h 264"/>
                  <a:gd name="T6" fmla="*/ 2723 w 499"/>
                  <a:gd name="T7" fmla="*/ 514 h 264"/>
                  <a:gd name="T8" fmla="*/ 3902 w 499"/>
                  <a:gd name="T9" fmla="*/ 335 h 264"/>
                  <a:gd name="T10" fmla="*/ 6928 w 499"/>
                  <a:gd name="T11" fmla="*/ 264 h 264"/>
                  <a:gd name="T12" fmla="*/ 5604 w 499"/>
                  <a:gd name="T13" fmla="*/ 137 h 264"/>
                  <a:gd name="T14" fmla="*/ 3803 w 499"/>
                  <a:gd name="T15" fmla="*/ 254 h 264"/>
                  <a:gd name="T16" fmla="*/ 2117 w 499"/>
                  <a:gd name="T17" fmla="*/ 152 h 264"/>
                  <a:gd name="T18" fmla="*/ 3106 w 499"/>
                  <a:gd name="T19" fmla="*/ 25 h 264"/>
                  <a:gd name="T20" fmla="*/ 2232 w 499"/>
                  <a:gd name="T21" fmla="*/ 0 h 264"/>
                  <a:gd name="T22" fmla="*/ 0 w 499"/>
                  <a:gd name="T23" fmla="*/ 179 h 2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9"/>
                  <a:gd name="T37" fmla="*/ 0 h 264"/>
                  <a:gd name="T38" fmla="*/ 499 w 499"/>
                  <a:gd name="T39" fmla="*/ 264 h 2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9" h="264">
                    <a:moveTo>
                      <a:pt x="0" y="91"/>
                    </a:moveTo>
                    <a:lnTo>
                      <a:pt x="155" y="181"/>
                    </a:lnTo>
                    <a:lnTo>
                      <a:pt x="184" y="224"/>
                    </a:lnTo>
                    <a:lnTo>
                      <a:pt x="195" y="263"/>
                    </a:lnTo>
                    <a:lnTo>
                      <a:pt x="281" y="171"/>
                    </a:lnTo>
                    <a:lnTo>
                      <a:pt x="498" y="135"/>
                    </a:lnTo>
                    <a:lnTo>
                      <a:pt x="403" y="69"/>
                    </a:lnTo>
                    <a:lnTo>
                      <a:pt x="274" y="130"/>
                    </a:lnTo>
                    <a:lnTo>
                      <a:pt x="152" y="77"/>
                    </a:lnTo>
                    <a:lnTo>
                      <a:pt x="224" y="12"/>
                    </a:lnTo>
                    <a:lnTo>
                      <a:pt x="161" y="0"/>
                    </a:lnTo>
                    <a:lnTo>
                      <a:pt x="0" y="91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80"/>
              <p:cNvSpPr>
                <a:spLocks/>
              </p:cNvSpPr>
              <p:nvPr/>
            </p:nvSpPr>
            <p:spPr bwMode="auto">
              <a:xfrm>
                <a:off x="2841" y="1972"/>
                <a:ext cx="620" cy="499"/>
              </a:xfrm>
              <a:custGeom>
                <a:avLst/>
                <a:gdLst>
                  <a:gd name="T0" fmla="*/ 0 w 507"/>
                  <a:gd name="T1" fmla="*/ 0 h 474"/>
                  <a:gd name="T2" fmla="*/ 4563 w 507"/>
                  <a:gd name="T3" fmla="*/ 0 h 474"/>
                  <a:gd name="T4" fmla="*/ 4503 w 507"/>
                  <a:gd name="T5" fmla="*/ 121 h 474"/>
                  <a:gd name="T6" fmla="*/ 5345 w 507"/>
                  <a:gd name="T7" fmla="*/ 344 h 474"/>
                  <a:gd name="T8" fmla="*/ 5749 w 507"/>
                  <a:gd name="T9" fmla="*/ 382 h 474"/>
                  <a:gd name="T10" fmla="*/ 5507 w 507"/>
                  <a:gd name="T11" fmla="*/ 447 h 474"/>
                  <a:gd name="T12" fmla="*/ 6470 w 507"/>
                  <a:gd name="T13" fmla="*/ 676 h 474"/>
                  <a:gd name="T14" fmla="*/ 6919 w 507"/>
                  <a:gd name="T15" fmla="*/ 700 h 474"/>
                  <a:gd name="T16" fmla="*/ 6315 w 507"/>
                  <a:gd name="T17" fmla="*/ 924 h 474"/>
                  <a:gd name="T18" fmla="*/ 5712 w 507"/>
                  <a:gd name="T19" fmla="*/ 924 h 474"/>
                  <a:gd name="T20" fmla="*/ 5898 w 507"/>
                  <a:gd name="T21" fmla="*/ 823 h 474"/>
                  <a:gd name="T22" fmla="*/ 1302 w 507"/>
                  <a:gd name="T23" fmla="*/ 823 h 474"/>
                  <a:gd name="T24" fmla="*/ 1096 w 507"/>
                  <a:gd name="T25" fmla="*/ 726 h 474"/>
                  <a:gd name="T26" fmla="*/ 1096 w 507"/>
                  <a:gd name="T27" fmla="*/ 294 h 474"/>
                  <a:gd name="T28" fmla="*/ 604 w 507"/>
                  <a:gd name="T29" fmla="*/ 224 h 474"/>
                  <a:gd name="T30" fmla="*/ 904 w 507"/>
                  <a:gd name="T31" fmla="*/ 173 h 474"/>
                  <a:gd name="T32" fmla="*/ 0 w 507"/>
                  <a:gd name="T33" fmla="*/ 0 h 4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7"/>
                  <a:gd name="T52" fmla="*/ 0 h 474"/>
                  <a:gd name="T53" fmla="*/ 507 w 507"/>
                  <a:gd name="T54" fmla="*/ 474 h 4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7" h="474">
                    <a:moveTo>
                      <a:pt x="0" y="0"/>
                    </a:moveTo>
                    <a:lnTo>
                      <a:pt x="334" y="0"/>
                    </a:lnTo>
                    <a:lnTo>
                      <a:pt x="329" y="63"/>
                    </a:lnTo>
                    <a:lnTo>
                      <a:pt x="391" y="177"/>
                    </a:lnTo>
                    <a:lnTo>
                      <a:pt x="420" y="197"/>
                    </a:lnTo>
                    <a:lnTo>
                      <a:pt x="402" y="230"/>
                    </a:lnTo>
                    <a:lnTo>
                      <a:pt x="473" y="347"/>
                    </a:lnTo>
                    <a:lnTo>
                      <a:pt x="506" y="359"/>
                    </a:lnTo>
                    <a:lnTo>
                      <a:pt x="462" y="473"/>
                    </a:lnTo>
                    <a:lnTo>
                      <a:pt x="418" y="473"/>
                    </a:lnTo>
                    <a:lnTo>
                      <a:pt x="431" y="423"/>
                    </a:lnTo>
                    <a:lnTo>
                      <a:pt x="95" y="423"/>
                    </a:lnTo>
                    <a:lnTo>
                      <a:pt x="79" y="371"/>
                    </a:lnTo>
                    <a:lnTo>
                      <a:pt x="79" y="151"/>
                    </a:lnTo>
                    <a:lnTo>
                      <a:pt x="44" y="115"/>
                    </a:lnTo>
                    <a:lnTo>
                      <a:pt x="66" y="8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81"/>
              <p:cNvSpPr>
                <a:spLocks/>
              </p:cNvSpPr>
              <p:nvPr/>
            </p:nvSpPr>
            <p:spPr bwMode="auto">
              <a:xfrm>
                <a:off x="2118" y="1046"/>
                <a:ext cx="671" cy="332"/>
              </a:xfrm>
              <a:custGeom>
                <a:avLst/>
                <a:gdLst>
                  <a:gd name="T0" fmla="*/ 0 w 548"/>
                  <a:gd name="T1" fmla="*/ 0 h 316"/>
                  <a:gd name="T2" fmla="*/ 6829 w 548"/>
                  <a:gd name="T3" fmla="*/ 0 h 316"/>
                  <a:gd name="T4" fmla="*/ 7490 w 548"/>
                  <a:gd name="T5" fmla="*/ 452 h 316"/>
                  <a:gd name="T6" fmla="*/ 7608 w 548"/>
                  <a:gd name="T7" fmla="*/ 599 h 316"/>
                  <a:gd name="T8" fmla="*/ 2 w 548"/>
                  <a:gd name="T9" fmla="*/ 599 h 316"/>
                  <a:gd name="T10" fmla="*/ 0 w 548"/>
                  <a:gd name="T11" fmla="*/ 0 h 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8"/>
                  <a:gd name="T19" fmla="*/ 0 h 316"/>
                  <a:gd name="T20" fmla="*/ 548 w 548"/>
                  <a:gd name="T21" fmla="*/ 316 h 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8" h="316">
                    <a:moveTo>
                      <a:pt x="0" y="0"/>
                    </a:moveTo>
                    <a:lnTo>
                      <a:pt x="492" y="0"/>
                    </a:lnTo>
                    <a:lnTo>
                      <a:pt x="538" y="237"/>
                    </a:lnTo>
                    <a:lnTo>
                      <a:pt x="547" y="315"/>
                    </a:lnTo>
                    <a:lnTo>
                      <a:pt x="2" y="3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82"/>
              <p:cNvSpPr>
                <a:spLocks/>
              </p:cNvSpPr>
              <p:nvPr/>
            </p:nvSpPr>
            <p:spPr bwMode="auto">
              <a:xfrm>
                <a:off x="2118" y="1712"/>
                <a:ext cx="786" cy="332"/>
              </a:xfrm>
              <a:custGeom>
                <a:avLst/>
                <a:gdLst>
                  <a:gd name="T0" fmla="*/ 0 w 642"/>
                  <a:gd name="T1" fmla="*/ 0 h 314"/>
                  <a:gd name="T2" fmla="*/ 5566 w 642"/>
                  <a:gd name="T3" fmla="*/ 0 h 314"/>
                  <a:gd name="T4" fmla="*/ 6136 w 642"/>
                  <a:gd name="T5" fmla="*/ 48 h 314"/>
                  <a:gd name="T6" fmla="*/ 7396 w 642"/>
                  <a:gd name="T7" fmla="*/ 115 h 314"/>
                  <a:gd name="T8" fmla="*/ 8232 w 642"/>
                  <a:gd name="T9" fmla="*/ 516 h 314"/>
                  <a:gd name="T10" fmla="*/ 8903 w 642"/>
                  <a:gd name="T11" fmla="*/ 645 h 314"/>
                  <a:gd name="T12" fmla="*/ 1916 w 642"/>
                  <a:gd name="T13" fmla="*/ 645 h 314"/>
                  <a:gd name="T14" fmla="*/ 1916 w 642"/>
                  <a:gd name="T15" fmla="*/ 422 h 314"/>
                  <a:gd name="T16" fmla="*/ 0 w 642"/>
                  <a:gd name="T17" fmla="*/ 422 h 314"/>
                  <a:gd name="T18" fmla="*/ 0 w 642"/>
                  <a:gd name="T19" fmla="*/ 0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2"/>
                  <a:gd name="T31" fmla="*/ 0 h 314"/>
                  <a:gd name="T32" fmla="*/ 642 w 642"/>
                  <a:gd name="T33" fmla="*/ 314 h 3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2" h="314">
                    <a:moveTo>
                      <a:pt x="0" y="0"/>
                    </a:moveTo>
                    <a:lnTo>
                      <a:pt x="400" y="0"/>
                    </a:lnTo>
                    <a:lnTo>
                      <a:pt x="442" y="24"/>
                    </a:lnTo>
                    <a:lnTo>
                      <a:pt x="533" y="56"/>
                    </a:lnTo>
                    <a:lnTo>
                      <a:pt x="593" y="251"/>
                    </a:lnTo>
                    <a:lnTo>
                      <a:pt x="641" y="313"/>
                    </a:lnTo>
                    <a:lnTo>
                      <a:pt x="138" y="313"/>
                    </a:lnTo>
                    <a:lnTo>
                      <a:pt x="138" y="205"/>
                    </a:lnTo>
                    <a:lnTo>
                      <a:pt x="0" y="20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83"/>
              <p:cNvSpPr>
                <a:spLocks/>
              </p:cNvSpPr>
              <p:nvPr/>
            </p:nvSpPr>
            <p:spPr bwMode="auto">
              <a:xfrm>
                <a:off x="1486" y="1487"/>
                <a:ext cx="632" cy="447"/>
              </a:xfrm>
              <a:custGeom>
                <a:avLst/>
                <a:gdLst>
                  <a:gd name="T0" fmla="*/ 0 w 517"/>
                  <a:gd name="T1" fmla="*/ 0 h 425"/>
                  <a:gd name="T2" fmla="*/ 7020 w 517"/>
                  <a:gd name="T3" fmla="*/ 0 h 425"/>
                  <a:gd name="T4" fmla="*/ 7020 w 517"/>
                  <a:gd name="T5" fmla="*/ 817 h 425"/>
                  <a:gd name="T6" fmla="*/ 0 w 517"/>
                  <a:gd name="T7" fmla="*/ 817 h 425"/>
                  <a:gd name="T8" fmla="*/ 0 w 517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25"/>
                  <a:gd name="T17" fmla="*/ 517 w 517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25">
                    <a:moveTo>
                      <a:pt x="0" y="0"/>
                    </a:moveTo>
                    <a:lnTo>
                      <a:pt x="516" y="0"/>
                    </a:lnTo>
                    <a:lnTo>
                      <a:pt x="516" y="424"/>
                    </a:lnTo>
                    <a:lnTo>
                      <a:pt x="0" y="4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84"/>
              <p:cNvSpPr>
                <a:spLocks/>
              </p:cNvSpPr>
              <p:nvPr/>
            </p:nvSpPr>
            <p:spPr bwMode="auto">
              <a:xfrm>
                <a:off x="3667" y="1429"/>
                <a:ext cx="398" cy="429"/>
              </a:xfrm>
              <a:custGeom>
                <a:avLst/>
                <a:gdLst>
                  <a:gd name="T0" fmla="*/ 2231 w 324"/>
                  <a:gd name="T1" fmla="*/ 0 h 407"/>
                  <a:gd name="T2" fmla="*/ 3732 w 324"/>
                  <a:gd name="T3" fmla="*/ 65 h 407"/>
                  <a:gd name="T4" fmla="*/ 4044 w 324"/>
                  <a:gd name="T5" fmla="*/ 223 h 407"/>
                  <a:gd name="T6" fmla="*/ 3172 w 324"/>
                  <a:gd name="T7" fmla="*/ 355 h 407"/>
                  <a:gd name="T8" fmla="*/ 3400 w 324"/>
                  <a:gd name="T9" fmla="*/ 415 h 407"/>
                  <a:gd name="T10" fmla="*/ 4242 w 324"/>
                  <a:gd name="T11" fmla="*/ 346 h 407"/>
                  <a:gd name="T12" fmla="*/ 4584 w 324"/>
                  <a:gd name="T13" fmla="*/ 363 h 407"/>
                  <a:gd name="T14" fmla="*/ 4689 w 324"/>
                  <a:gd name="T15" fmla="*/ 583 h 407"/>
                  <a:gd name="T16" fmla="*/ 3759 w 324"/>
                  <a:gd name="T17" fmla="*/ 760 h 407"/>
                  <a:gd name="T18" fmla="*/ 3759 w 324"/>
                  <a:gd name="T19" fmla="*/ 804 h 407"/>
                  <a:gd name="T20" fmla="*/ 0 w 324"/>
                  <a:gd name="T21" fmla="*/ 804 h 407"/>
                  <a:gd name="T22" fmla="*/ 537 w 324"/>
                  <a:gd name="T23" fmla="*/ 583 h 407"/>
                  <a:gd name="T24" fmla="*/ 258 w 324"/>
                  <a:gd name="T25" fmla="*/ 405 h 407"/>
                  <a:gd name="T26" fmla="*/ 747 w 324"/>
                  <a:gd name="T27" fmla="*/ 213 h 407"/>
                  <a:gd name="T28" fmla="*/ 2231 w 324"/>
                  <a:gd name="T29" fmla="*/ 0 h 4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4"/>
                  <a:gd name="T46" fmla="*/ 0 h 407"/>
                  <a:gd name="T47" fmla="*/ 324 w 324"/>
                  <a:gd name="T48" fmla="*/ 407 h 4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4" h="407">
                    <a:moveTo>
                      <a:pt x="154" y="0"/>
                    </a:moveTo>
                    <a:lnTo>
                      <a:pt x="257" y="33"/>
                    </a:lnTo>
                    <a:lnTo>
                      <a:pt x="279" y="113"/>
                    </a:lnTo>
                    <a:lnTo>
                      <a:pt x="219" y="179"/>
                    </a:lnTo>
                    <a:lnTo>
                      <a:pt x="234" y="210"/>
                    </a:lnTo>
                    <a:lnTo>
                      <a:pt x="292" y="175"/>
                    </a:lnTo>
                    <a:lnTo>
                      <a:pt x="316" y="182"/>
                    </a:lnTo>
                    <a:lnTo>
                      <a:pt x="323" y="292"/>
                    </a:lnTo>
                    <a:lnTo>
                      <a:pt x="259" y="383"/>
                    </a:lnTo>
                    <a:lnTo>
                      <a:pt x="259" y="406"/>
                    </a:lnTo>
                    <a:lnTo>
                      <a:pt x="0" y="406"/>
                    </a:lnTo>
                    <a:lnTo>
                      <a:pt x="37" y="292"/>
                    </a:lnTo>
                    <a:lnTo>
                      <a:pt x="18" y="203"/>
                    </a:lnTo>
                    <a:lnTo>
                      <a:pt x="51" y="108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85"/>
              <p:cNvSpPr>
                <a:spLocks/>
              </p:cNvSpPr>
              <p:nvPr/>
            </p:nvSpPr>
            <p:spPr bwMode="auto">
              <a:xfrm>
                <a:off x="3247" y="1780"/>
                <a:ext cx="358" cy="570"/>
              </a:xfrm>
              <a:custGeom>
                <a:avLst/>
                <a:gdLst>
                  <a:gd name="T0" fmla="*/ 956 w 294"/>
                  <a:gd name="T1" fmla="*/ 0 h 541"/>
                  <a:gd name="T2" fmla="*/ 3458 w 294"/>
                  <a:gd name="T3" fmla="*/ 0 h 541"/>
                  <a:gd name="T4" fmla="*/ 3759 w 294"/>
                  <a:gd name="T5" fmla="*/ 159 h 541"/>
                  <a:gd name="T6" fmla="*/ 3759 w 294"/>
                  <a:gd name="T7" fmla="*/ 705 h 541"/>
                  <a:gd name="T8" fmla="*/ 3793 w 294"/>
                  <a:gd name="T9" fmla="*/ 758 h 541"/>
                  <a:gd name="T10" fmla="*/ 3323 w 294"/>
                  <a:gd name="T11" fmla="*/ 848 h 541"/>
                  <a:gd name="T12" fmla="*/ 3200 w 294"/>
                  <a:gd name="T13" fmla="*/ 961 h 541"/>
                  <a:gd name="T14" fmla="*/ 2280 w 294"/>
                  <a:gd name="T15" fmla="*/ 1067 h 541"/>
                  <a:gd name="T16" fmla="*/ 1845 w 294"/>
                  <a:gd name="T17" fmla="*/ 1041 h 541"/>
                  <a:gd name="T18" fmla="*/ 912 w 294"/>
                  <a:gd name="T19" fmla="*/ 814 h 541"/>
                  <a:gd name="T20" fmla="*/ 1180 w 294"/>
                  <a:gd name="T21" fmla="*/ 744 h 541"/>
                  <a:gd name="T22" fmla="*/ 785 w 294"/>
                  <a:gd name="T23" fmla="*/ 700 h 541"/>
                  <a:gd name="T24" fmla="*/ 0 w 294"/>
                  <a:gd name="T25" fmla="*/ 485 h 541"/>
                  <a:gd name="T26" fmla="*/ 50 w 294"/>
                  <a:gd name="T27" fmla="*/ 355 h 541"/>
                  <a:gd name="T28" fmla="*/ 617 w 294"/>
                  <a:gd name="T29" fmla="*/ 247 h 541"/>
                  <a:gd name="T30" fmla="*/ 483 w 294"/>
                  <a:gd name="T31" fmla="*/ 188 h 541"/>
                  <a:gd name="T32" fmla="*/ 1208 w 294"/>
                  <a:gd name="T33" fmla="*/ 101 h 541"/>
                  <a:gd name="T34" fmla="*/ 956 w 294"/>
                  <a:gd name="T35" fmla="*/ 0 h 5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4"/>
                  <a:gd name="T55" fmla="*/ 0 h 541"/>
                  <a:gd name="T56" fmla="*/ 294 w 294"/>
                  <a:gd name="T57" fmla="*/ 541 h 5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4" h="541">
                    <a:moveTo>
                      <a:pt x="74" y="0"/>
                    </a:moveTo>
                    <a:lnTo>
                      <a:pt x="267" y="0"/>
                    </a:lnTo>
                    <a:lnTo>
                      <a:pt x="291" y="80"/>
                    </a:lnTo>
                    <a:lnTo>
                      <a:pt x="291" y="358"/>
                    </a:lnTo>
                    <a:lnTo>
                      <a:pt x="293" y="383"/>
                    </a:lnTo>
                    <a:lnTo>
                      <a:pt x="256" y="430"/>
                    </a:lnTo>
                    <a:lnTo>
                      <a:pt x="247" y="487"/>
                    </a:lnTo>
                    <a:lnTo>
                      <a:pt x="176" y="540"/>
                    </a:lnTo>
                    <a:lnTo>
                      <a:pt x="143" y="528"/>
                    </a:lnTo>
                    <a:lnTo>
                      <a:pt x="70" y="414"/>
                    </a:lnTo>
                    <a:lnTo>
                      <a:pt x="91" y="378"/>
                    </a:lnTo>
                    <a:lnTo>
                      <a:pt x="61" y="356"/>
                    </a:lnTo>
                    <a:lnTo>
                      <a:pt x="0" y="247"/>
                    </a:lnTo>
                    <a:lnTo>
                      <a:pt x="4" y="180"/>
                    </a:lnTo>
                    <a:lnTo>
                      <a:pt x="48" y="125"/>
                    </a:lnTo>
                    <a:lnTo>
                      <a:pt x="37" y="95"/>
                    </a:lnTo>
                    <a:lnTo>
                      <a:pt x="93" y="51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86"/>
              <p:cNvSpPr>
                <a:spLocks/>
              </p:cNvSpPr>
              <p:nvPr/>
            </p:nvSpPr>
            <p:spPr bwMode="auto">
              <a:xfrm>
                <a:off x="3547" y="1857"/>
                <a:ext cx="292" cy="443"/>
              </a:xfrm>
              <a:custGeom>
                <a:avLst/>
                <a:gdLst>
                  <a:gd name="T0" fmla="*/ 601 w 239"/>
                  <a:gd name="T1" fmla="*/ 0 h 419"/>
                  <a:gd name="T2" fmla="*/ 856 w 239"/>
                  <a:gd name="T3" fmla="*/ 27 h 419"/>
                  <a:gd name="T4" fmla="*/ 1315 w 239"/>
                  <a:gd name="T5" fmla="*/ 2 h 419"/>
                  <a:gd name="T6" fmla="*/ 3224 w 239"/>
                  <a:gd name="T7" fmla="*/ 2 h 419"/>
                  <a:gd name="T8" fmla="*/ 3224 w 239"/>
                  <a:gd name="T9" fmla="*/ 518 h 419"/>
                  <a:gd name="T10" fmla="*/ 2031 w 239"/>
                  <a:gd name="T11" fmla="*/ 783 h 419"/>
                  <a:gd name="T12" fmla="*/ 0 w 239"/>
                  <a:gd name="T13" fmla="*/ 861 h 419"/>
                  <a:gd name="T14" fmla="*/ 145 w 239"/>
                  <a:gd name="T15" fmla="*/ 738 h 419"/>
                  <a:gd name="T16" fmla="*/ 601 w 239"/>
                  <a:gd name="T17" fmla="*/ 643 h 419"/>
                  <a:gd name="T18" fmla="*/ 601 w 239"/>
                  <a:gd name="T19" fmla="*/ 0 h 4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9"/>
                  <a:gd name="T31" fmla="*/ 0 h 419"/>
                  <a:gd name="T32" fmla="*/ 239 w 239"/>
                  <a:gd name="T33" fmla="*/ 419 h 4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9" h="419">
                    <a:moveTo>
                      <a:pt x="44" y="0"/>
                    </a:moveTo>
                    <a:lnTo>
                      <a:pt x="64" y="14"/>
                    </a:lnTo>
                    <a:lnTo>
                      <a:pt x="97" y="2"/>
                    </a:lnTo>
                    <a:lnTo>
                      <a:pt x="238" y="2"/>
                    </a:lnTo>
                    <a:lnTo>
                      <a:pt x="238" y="252"/>
                    </a:lnTo>
                    <a:lnTo>
                      <a:pt x="150" y="380"/>
                    </a:lnTo>
                    <a:lnTo>
                      <a:pt x="0" y="418"/>
                    </a:lnTo>
                    <a:lnTo>
                      <a:pt x="11" y="357"/>
                    </a:lnTo>
                    <a:lnTo>
                      <a:pt x="44" y="312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87"/>
              <p:cNvSpPr>
                <a:spLocks/>
              </p:cNvSpPr>
              <p:nvPr/>
            </p:nvSpPr>
            <p:spPr bwMode="auto">
              <a:xfrm>
                <a:off x="3838" y="1831"/>
                <a:ext cx="405" cy="381"/>
              </a:xfrm>
              <a:custGeom>
                <a:avLst/>
                <a:gdLst>
                  <a:gd name="T0" fmla="*/ 0 w 331"/>
                  <a:gd name="T1" fmla="*/ 53 h 360"/>
                  <a:gd name="T2" fmla="*/ 1713 w 331"/>
                  <a:gd name="T3" fmla="*/ 53 h 360"/>
                  <a:gd name="T4" fmla="*/ 2344 w 331"/>
                  <a:gd name="T5" fmla="*/ 102 h 360"/>
                  <a:gd name="T6" fmla="*/ 3288 w 331"/>
                  <a:gd name="T7" fmla="*/ 102 h 360"/>
                  <a:gd name="T8" fmla="*/ 4539 w 331"/>
                  <a:gd name="T9" fmla="*/ 0 h 360"/>
                  <a:gd name="T10" fmla="*/ 4539 w 331"/>
                  <a:gd name="T11" fmla="*/ 326 h 360"/>
                  <a:gd name="T12" fmla="*/ 4371 w 331"/>
                  <a:gd name="T13" fmla="*/ 343 h 360"/>
                  <a:gd name="T14" fmla="*/ 3762 w 331"/>
                  <a:gd name="T15" fmla="*/ 540 h 360"/>
                  <a:gd name="T16" fmla="*/ 3410 w 331"/>
                  <a:gd name="T17" fmla="*/ 540 h 360"/>
                  <a:gd name="T18" fmla="*/ 2316 w 331"/>
                  <a:gd name="T19" fmla="*/ 749 h 360"/>
                  <a:gd name="T20" fmla="*/ 1950 w 331"/>
                  <a:gd name="T21" fmla="*/ 695 h 360"/>
                  <a:gd name="T22" fmla="*/ 1372 w 331"/>
                  <a:gd name="T23" fmla="*/ 723 h 360"/>
                  <a:gd name="T24" fmla="*/ 0 w 331"/>
                  <a:gd name="T25" fmla="*/ 537 h 360"/>
                  <a:gd name="T26" fmla="*/ 0 w 331"/>
                  <a:gd name="T27" fmla="*/ 53 h 3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1"/>
                  <a:gd name="T43" fmla="*/ 0 h 360"/>
                  <a:gd name="T44" fmla="*/ 331 w 331"/>
                  <a:gd name="T45" fmla="*/ 360 h 3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1" h="360">
                    <a:moveTo>
                      <a:pt x="0" y="25"/>
                    </a:moveTo>
                    <a:lnTo>
                      <a:pt x="124" y="25"/>
                    </a:lnTo>
                    <a:lnTo>
                      <a:pt x="170" y="49"/>
                    </a:lnTo>
                    <a:lnTo>
                      <a:pt x="239" y="49"/>
                    </a:lnTo>
                    <a:lnTo>
                      <a:pt x="330" y="0"/>
                    </a:lnTo>
                    <a:lnTo>
                      <a:pt x="330" y="156"/>
                    </a:lnTo>
                    <a:lnTo>
                      <a:pt x="317" y="164"/>
                    </a:lnTo>
                    <a:lnTo>
                      <a:pt x="273" y="258"/>
                    </a:lnTo>
                    <a:lnTo>
                      <a:pt x="248" y="258"/>
                    </a:lnTo>
                    <a:lnTo>
                      <a:pt x="168" y="359"/>
                    </a:lnTo>
                    <a:lnTo>
                      <a:pt x="141" y="333"/>
                    </a:lnTo>
                    <a:lnTo>
                      <a:pt x="100" y="345"/>
                    </a:lnTo>
                    <a:lnTo>
                      <a:pt x="0" y="25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88"/>
              <p:cNvSpPr>
                <a:spLocks/>
              </p:cNvSpPr>
              <p:nvPr/>
            </p:nvSpPr>
            <p:spPr bwMode="auto">
              <a:xfrm>
                <a:off x="4025" y="1993"/>
                <a:ext cx="499" cy="339"/>
              </a:xfrm>
              <a:custGeom>
                <a:avLst/>
                <a:gdLst>
                  <a:gd name="T0" fmla="*/ 2296 w 408"/>
                  <a:gd name="T1" fmla="*/ 0 h 320"/>
                  <a:gd name="T2" fmla="*/ 2144 w 408"/>
                  <a:gd name="T3" fmla="*/ 0 h 320"/>
                  <a:gd name="T4" fmla="*/ 1482 w 408"/>
                  <a:gd name="T5" fmla="*/ 206 h 320"/>
                  <a:gd name="T6" fmla="*/ 1106 w 408"/>
                  <a:gd name="T7" fmla="*/ 206 h 320"/>
                  <a:gd name="T8" fmla="*/ 0 w 408"/>
                  <a:gd name="T9" fmla="*/ 412 h 320"/>
                  <a:gd name="T10" fmla="*/ 490 w 408"/>
                  <a:gd name="T11" fmla="*/ 632 h 320"/>
                  <a:gd name="T12" fmla="*/ 2205 w 408"/>
                  <a:gd name="T13" fmla="*/ 676 h 320"/>
                  <a:gd name="T14" fmla="*/ 2658 w 408"/>
                  <a:gd name="T15" fmla="*/ 620 h 320"/>
                  <a:gd name="T16" fmla="*/ 3154 w 408"/>
                  <a:gd name="T17" fmla="*/ 462 h 320"/>
                  <a:gd name="T18" fmla="*/ 3272 w 408"/>
                  <a:gd name="T19" fmla="*/ 449 h 320"/>
                  <a:gd name="T20" fmla="*/ 5578 w 408"/>
                  <a:gd name="T21" fmla="*/ 318 h 320"/>
                  <a:gd name="T22" fmla="*/ 5414 w 408"/>
                  <a:gd name="T23" fmla="*/ 260 h 320"/>
                  <a:gd name="T24" fmla="*/ 4528 w 408"/>
                  <a:gd name="T25" fmla="*/ 211 h 320"/>
                  <a:gd name="T26" fmla="*/ 3251 w 408"/>
                  <a:gd name="T27" fmla="*/ 318 h 320"/>
                  <a:gd name="T28" fmla="*/ 3251 w 408"/>
                  <a:gd name="T29" fmla="*/ 132 h 320"/>
                  <a:gd name="T30" fmla="*/ 2296 w 408"/>
                  <a:gd name="T31" fmla="*/ 132 h 320"/>
                  <a:gd name="T32" fmla="*/ 2296 w 408"/>
                  <a:gd name="T33" fmla="*/ 0 h 3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8"/>
                  <a:gd name="T52" fmla="*/ 0 h 320"/>
                  <a:gd name="T53" fmla="*/ 408 w 408"/>
                  <a:gd name="T54" fmla="*/ 320 h 3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8" h="320">
                    <a:moveTo>
                      <a:pt x="168" y="0"/>
                    </a:moveTo>
                    <a:lnTo>
                      <a:pt x="156" y="0"/>
                    </a:lnTo>
                    <a:lnTo>
                      <a:pt x="108" y="97"/>
                    </a:lnTo>
                    <a:lnTo>
                      <a:pt x="81" y="97"/>
                    </a:lnTo>
                    <a:lnTo>
                      <a:pt x="0" y="195"/>
                    </a:lnTo>
                    <a:lnTo>
                      <a:pt x="35" y="298"/>
                    </a:lnTo>
                    <a:lnTo>
                      <a:pt x="160" y="319"/>
                    </a:lnTo>
                    <a:lnTo>
                      <a:pt x="194" y="293"/>
                    </a:lnTo>
                    <a:lnTo>
                      <a:pt x="230" y="219"/>
                    </a:lnTo>
                    <a:lnTo>
                      <a:pt x="239" y="212"/>
                    </a:lnTo>
                    <a:lnTo>
                      <a:pt x="407" y="150"/>
                    </a:lnTo>
                    <a:lnTo>
                      <a:pt x="396" y="122"/>
                    </a:lnTo>
                    <a:lnTo>
                      <a:pt x="330" y="100"/>
                    </a:lnTo>
                    <a:lnTo>
                      <a:pt x="237" y="150"/>
                    </a:lnTo>
                    <a:lnTo>
                      <a:pt x="237" y="62"/>
                    </a:lnTo>
                    <a:lnTo>
                      <a:pt x="168" y="62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89"/>
              <p:cNvSpPr>
                <a:spLocks/>
              </p:cNvSpPr>
              <p:nvPr/>
            </p:nvSpPr>
            <p:spPr bwMode="auto">
              <a:xfrm>
                <a:off x="3420" y="2105"/>
                <a:ext cx="664" cy="335"/>
              </a:xfrm>
              <a:custGeom>
                <a:avLst/>
                <a:gdLst>
                  <a:gd name="T0" fmla="*/ 0 w 543"/>
                  <a:gd name="T1" fmla="*/ 625 h 318"/>
                  <a:gd name="T2" fmla="*/ 416 w 543"/>
                  <a:gd name="T3" fmla="*/ 460 h 318"/>
                  <a:gd name="T4" fmla="*/ 1396 w 543"/>
                  <a:gd name="T5" fmla="*/ 358 h 318"/>
                  <a:gd name="T6" fmla="*/ 3431 w 543"/>
                  <a:gd name="T7" fmla="*/ 292 h 318"/>
                  <a:gd name="T8" fmla="*/ 4666 w 543"/>
                  <a:gd name="T9" fmla="*/ 39 h 318"/>
                  <a:gd name="T10" fmla="*/ 4666 w 543"/>
                  <a:gd name="T11" fmla="*/ 0 h 318"/>
                  <a:gd name="T12" fmla="*/ 6033 w 543"/>
                  <a:gd name="T13" fmla="*/ 171 h 318"/>
                  <a:gd name="T14" fmla="*/ 6612 w 543"/>
                  <a:gd name="T15" fmla="*/ 144 h 318"/>
                  <a:gd name="T16" fmla="*/ 6933 w 543"/>
                  <a:gd name="T17" fmla="*/ 196 h 318"/>
                  <a:gd name="T18" fmla="*/ 7413 w 543"/>
                  <a:gd name="T19" fmla="*/ 396 h 318"/>
                  <a:gd name="T20" fmla="*/ 5509 w 543"/>
                  <a:gd name="T21" fmla="*/ 535 h 318"/>
                  <a:gd name="T22" fmla="*/ 5229 w 543"/>
                  <a:gd name="T23" fmla="*/ 586 h 318"/>
                  <a:gd name="T24" fmla="*/ 1544 w 543"/>
                  <a:gd name="T25" fmla="*/ 586 h 318"/>
                  <a:gd name="T26" fmla="*/ 1544 w 543"/>
                  <a:gd name="T27" fmla="*/ 625 h 318"/>
                  <a:gd name="T28" fmla="*/ 0 w 543"/>
                  <a:gd name="T29" fmla="*/ 625 h 3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3"/>
                  <a:gd name="T46" fmla="*/ 0 h 318"/>
                  <a:gd name="T47" fmla="*/ 543 w 543"/>
                  <a:gd name="T48" fmla="*/ 318 h 3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3" h="318">
                    <a:moveTo>
                      <a:pt x="0" y="317"/>
                    </a:moveTo>
                    <a:lnTo>
                      <a:pt x="31" y="234"/>
                    </a:lnTo>
                    <a:lnTo>
                      <a:pt x="102" y="182"/>
                    </a:lnTo>
                    <a:lnTo>
                      <a:pt x="251" y="149"/>
                    </a:lnTo>
                    <a:lnTo>
                      <a:pt x="342" y="21"/>
                    </a:lnTo>
                    <a:lnTo>
                      <a:pt x="342" y="0"/>
                    </a:lnTo>
                    <a:lnTo>
                      <a:pt x="442" y="87"/>
                    </a:lnTo>
                    <a:lnTo>
                      <a:pt x="483" y="73"/>
                    </a:lnTo>
                    <a:lnTo>
                      <a:pt x="507" y="99"/>
                    </a:lnTo>
                    <a:lnTo>
                      <a:pt x="542" y="201"/>
                    </a:lnTo>
                    <a:lnTo>
                      <a:pt x="403" y="272"/>
                    </a:lnTo>
                    <a:lnTo>
                      <a:pt x="383" y="296"/>
                    </a:lnTo>
                    <a:lnTo>
                      <a:pt x="113" y="296"/>
                    </a:lnTo>
                    <a:lnTo>
                      <a:pt x="113" y="317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90"/>
              <p:cNvSpPr>
                <a:spLocks/>
              </p:cNvSpPr>
              <p:nvPr/>
            </p:nvSpPr>
            <p:spPr bwMode="auto">
              <a:xfrm>
                <a:off x="2956" y="2419"/>
                <a:ext cx="458" cy="383"/>
              </a:xfrm>
              <a:custGeom>
                <a:avLst/>
                <a:gdLst>
                  <a:gd name="T0" fmla="*/ 0 w 374"/>
                  <a:gd name="T1" fmla="*/ 0 h 362"/>
                  <a:gd name="T2" fmla="*/ 4700 w 374"/>
                  <a:gd name="T3" fmla="*/ 0 h 362"/>
                  <a:gd name="T4" fmla="*/ 4503 w 374"/>
                  <a:gd name="T5" fmla="*/ 99 h 362"/>
                  <a:gd name="T6" fmla="*/ 5206 w 374"/>
                  <a:gd name="T7" fmla="*/ 104 h 362"/>
                  <a:gd name="T8" fmla="*/ 4547 w 374"/>
                  <a:gd name="T9" fmla="*/ 364 h 362"/>
                  <a:gd name="T10" fmla="*/ 3854 w 374"/>
                  <a:gd name="T11" fmla="*/ 506 h 362"/>
                  <a:gd name="T12" fmla="*/ 3398 w 374"/>
                  <a:gd name="T13" fmla="*/ 751 h 362"/>
                  <a:gd name="T14" fmla="*/ 697 w 374"/>
                  <a:gd name="T15" fmla="*/ 751 h 362"/>
                  <a:gd name="T16" fmla="*/ 697 w 374"/>
                  <a:gd name="T17" fmla="*/ 638 h 362"/>
                  <a:gd name="T18" fmla="*/ 181 w 374"/>
                  <a:gd name="T19" fmla="*/ 618 h 362"/>
                  <a:gd name="T20" fmla="*/ 181 w 374"/>
                  <a:gd name="T21" fmla="*/ 154 h 362"/>
                  <a:gd name="T22" fmla="*/ 0 w 374"/>
                  <a:gd name="T23" fmla="*/ 0 h 3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4"/>
                  <a:gd name="T37" fmla="*/ 0 h 362"/>
                  <a:gd name="T38" fmla="*/ 374 w 374"/>
                  <a:gd name="T39" fmla="*/ 362 h 3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4" h="362">
                    <a:moveTo>
                      <a:pt x="0" y="0"/>
                    </a:moveTo>
                    <a:lnTo>
                      <a:pt x="337" y="0"/>
                    </a:lnTo>
                    <a:lnTo>
                      <a:pt x="323" y="48"/>
                    </a:lnTo>
                    <a:lnTo>
                      <a:pt x="373" y="50"/>
                    </a:lnTo>
                    <a:lnTo>
                      <a:pt x="326" y="175"/>
                    </a:lnTo>
                    <a:lnTo>
                      <a:pt x="277" y="242"/>
                    </a:lnTo>
                    <a:lnTo>
                      <a:pt x="244" y="361"/>
                    </a:lnTo>
                    <a:lnTo>
                      <a:pt x="50" y="361"/>
                    </a:lnTo>
                    <a:lnTo>
                      <a:pt x="50" y="306"/>
                    </a:lnTo>
                    <a:lnTo>
                      <a:pt x="13" y="297"/>
                    </a:lnTo>
                    <a:lnTo>
                      <a:pt x="13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91"/>
              <p:cNvSpPr>
                <a:spLocks/>
              </p:cNvSpPr>
              <p:nvPr/>
            </p:nvSpPr>
            <p:spPr bwMode="auto">
              <a:xfrm>
                <a:off x="3356" y="2417"/>
                <a:ext cx="775" cy="183"/>
              </a:xfrm>
              <a:custGeom>
                <a:avLst/>
                <a:gdLst>
                  <a:gd name="T0" fmla="*/ 808 w 632"/>
                  <a:gd name="T1" fmla="*/ 34 h 174"/>
                  <a:gd name="T2" fmla="*/ 2357 w 632"/>
                  <a:gd name="T3" fmla="*/ 34 h 174"/>
                  <a:gd name="T4" fmla="*/ 2357 w 632"/>
                  <a:gd name="T5" fmla="*/ 0 h 174"/>
                  <a:gd name="T6" fmla="*/ 8951 w 632"/>
                  <a:gd name="T7" fmla="*/ 0 h 174"/>
                  <a:gd name="T8" fmla="*/ 8833 w 632"/>
                  <a:gd name="T9" fmla="*/ 72 h 174"/>
                  <a:gd name="T10" fmla="*/ 6187 w 632"/>
                  <a:gd name="T11" fmla="*/ 239 h 174"/>
                  <a:gd name="T12" fmla="*/ 5927 w 632"/>
                  <a:gd name="T13" fmla="*/ 332 h 174"/>
                  <a:gd name="T14" fmla="*/ 0 w 632"/>
                  <a:gd name="T15" fmla="*/ 332 h 174"/>
                  <a:gd name="T16" fmla="*/ 808 w 632"/>
                  <a:gd name="T17" fmla="*/ 34 h 1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2"/>
                  <a:gd name="T28" fmla="*/ 0 h 174"/>
                  <a:gd name="T29" fmla="*/ 632 w 632"/>
                  <a:gd name="T30" fmla="*/ 174 h 1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2" h="174">
                    <a:moveTo>
                      <a:pt x="56" y="19"/>
                    </a:moveTo>
                    <a:lnTo>
                      <a:pt x="166" y="19"/>
                    </a:lnTo>
                    <a:lnTo>
                      <a:pt x="166" y="0"/>
                    </a:lnTo>
                    <a:lnTo>
                      <a:pt x="631" y="0"/>
                    </a:lnTo>
                    <a:lnTo>
                      <a:pt x="622" y="38"/>
                    </a:lnTo>
                    <a:lnTo>
                      <a:pt x="436" y="124"/>
                    </a:lnTo>
                    <a:lnTo>
                      <a:pt x="418" y="173"/>
                    </a:lnTo>
                    <a:lnTo>
                      <a:pt x="0" y="173"/>
                    </a:lnTo>
                    <a:lnTo>
                      <a:pt x="56" y="19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92"/>
              <p:cNvSpPr>
                <a:spLocks/>
              </p:cNvSpPr>
              <p:nvPr/>
            </p:nvSpPr>
            <p:spPr bwMode="auto">
              <a:xfrm>
                <a:off x="3865" y="2419"/>
                <a:ext cx="807" cy="294"/>
              </a:xfrm>
              <a:custGeom>
                <a:avLst/>
                <a:gdLst>
                  <a:gd name="T0" fmla="*/ 2842 w 661"/>
                  <a:gd name="T1" fmla="*/ 0 h 280"/>
                  <a:gd name="T2" fmla="*/ 8451 w 661"/>
                  <a:gd name="T3" fmla="*/ 0 h 280"/>
                  <a:gd name="T4" fmla="*/ 8833 w 661"/>
                  <a:gd name="T5" fmla="*/ 161 h 280"/>
                  <a:gd name="T6" fmla="*/ 7884 w 661"/>
                  <a:gd name="T7" fmla="*/ 322 h 280"/>
                  <a:gd name="T8" fmla="*/ 6465 w 661"/>
                  <a:gd name="T9" fmla="*/ 387 h 280"/>
                  <a:gd name="T10" fmla="*/ 5897 w 661"/>
                  <a:gd name="T11" fmla="*/ 528 h 280"/>
                  <a:gd name="T12" fmla="*/ 4539 w 661"/>
                  <a:gd name="T13" fmla="*/ 300 h 280"/>
                  <a:gd name="T14" fmla="*/ 3461 w 661"/>
                  <a:gd name="T15" fmla="*/ 300 h 280"/>
                  <a:gd name="T16" fmla="*/ 3266 w 661"/>
                  <a:gd name="T17" fmla="*/ 253 h 280"/>
                  <a:gd name="T18" fmla="*/ 1795 w 661"/>
                  <a:gd name="T19" fmla="*/ 253 h 280"/>
                  <a:gd name="T20" fmla="*/ 1250 w 661"/>
                  <a:gd name="T21" fmla="*/ 331 h 280"/>
                  <a:gd name="T22" fmla="*/ 0 w 661"/>
                  <a:gd name="T23" fmla="*/ 331 h 280"/>
                  <a:gd name="T24" fmla="*/ 242 w 661"/>
                  <a:gd name="T25" fmla="*/ 235 h 280"/>
                  <a:gd name="T26" fmla="*/ 2727 w 661"/>
                  <a:gd name="T27" fmla="*/ 76 h 280"/>
                  <a:gd name="T28" fmla="*/ 2842 w 661"/>
                  <a:gd name="T29" fmla="*/ 0 h 2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1"/>
                  <a:gd name="T46" fmla="*/ 0 h 280"/>
                  <a:gd name="T47" fmla="*/ 661 w 661"/>
                  <a:gd name="T48" fmla="*/ 280 h 2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1" h="280">
                    <a:moveTo>
                      <a:pt x="213" y="0"/>
                    </a:moveTo>
                    <a:lnTo>
                      <a:pt x="631" y="0"/>
                    </a:lnTo>
                    <a:lnTo>
                      <a:pt x="660" y="86"/>
                    </a:lnTo>
                    <a:lnTo>
                      <a:pt x="588" y="171"/>
                    </a:lnTo>
                    <a:lnTo>
                      <a:pt x="483" y="206"/>
                    </a:lnTo>
                    <a:lnTo>
                      <a:pt x="441" y="279"/>
                    </a:lnTo>
                    <a:lnTo>
                      <a:pt x="339" y="159"/>
                    </a:lnTo>
                    <a:lnTo>
                      <a:pt x="258" y="159"/>
                    </a:lnTo>
                    <a:lnTo>
                      <a:pt x="244" y="135"/>
                    </a:lnTo>
                    <a:lnTo>
                      <a:pt x="134" y="135"/>
                    </a:lnTo>
                    <a:lnTo>
                      <a:pt x="93" y="175"/>
                    </a:lnTo>
                    <a:lnTo>
                      <a:pt x="0" y="175"/>
                    </a:lnTo>
                    <a:lnTo>
                      <a:pt x="18" y="124"/>
                    </a:lnTo>
                    <a:lnTo>
                      <a:pt x="204" y="41"/>
                    </a:lnTo>
                    <a:lnTo>
                      <a:pt x="213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93"/>
              <p:cNvSpPr>
                <a:spLocks/>
              </p:cNvSpPr>
              <p:nvPr/>
            </p:nvSpPr>
            <p:spPr bwMode="auto">
              <a:xfrm>
                <a:off x="3970" y="2560"/>
                <a:ext cx="440" cy="356"/>
              </a:xfrm>
              <a:custGeom>
                <a:avLst/>
                <a:gdLst>
                  <a:gd name="T0" fmla="*/ 199 w 360"/>
                  <a:gd name="T1" fmla="*/ 78 h 338"/>
                  <a:gd name="T2" fmla="*/ 721 w 360"/>
                  <a:gd name="T3" fmla="*/ 0 h 338"/>
                  <a:gd name="T4" fmla="*/ 2200 w 360"/>
                  <a:gd name="T5" fmla="*/ 0 h 338"/>
                  <a:gd name="T6" fmla="*/ 2367 w 360"/>
                  <a:gd name="T7" fmla="*/ 45 h 338"/>
                  <a:gd name="T8" fmla="*/ 3485 w 360"/>
                  <a:gd name="T9" fmla="*/ 45 h 338"/>
                  <a:gd name="T10" fmla="*/ 4880 w 360"/>
                  <a:gd name="T11" fmla="*/ 283 h 338"/>
                  <a:gd name="T12" fmla="*/ 3612 w 360"/>
                  <a:gd name="T13" fmla="*/ 489 h 338"/>
                  <a:gd name="T14" fmla="*/ 2663 w 360"/>
                  <a:gd name="T15" fmla="*/ 540 h 338"/>
                  <a:gd name="T16" fmla="*/ 2548 w 360"/>
                  <a:gd name="T17" fmla="*/ 661 h 338"/>
                  <a:gd name="T18" fmla="*/ 2052 w 360"/>
                  <a:gd name="T19" fmla="*/ 525 h 338"/>
                  <a:gd name="T20" fmla="*/ 0 w 360"/>
                  <a:gd name="T21" fmla="*/ 145 h 338"/>
                  <a:gd name="T22" fmla="*/ 199 w 360"/>
                  <a:gd name="T23" fmla="*/ 78 h 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0"/>
                  <a:gd name="T37" fmla="*/ 0 h 338"/>
                  <a:gd name="T38" fmla="*/ 360 w 360"/>
                  <a:gd name="T39" fmla="*/ 338 h 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0" h="338">
                    <a:moveTo>
                      <a:pt x="15" y="40"/>
                    </a:moveTo>
                    <a:lnTo>
                      <a:pt x="53" y="0"/>
                    </a:lnTo>
                    <a:lnTo>
                      <a:pt x="162" y="0"/>
                    </a:lnTo>
                    <a:lnTo>
                      <a:pt x="174" y="24"/>
                    </a:lnTo>
                    <a:lnTo>
                      <a:pt x="257" y="24"/>
                    </a:lnTo>
                    <a:lnTo>
                      <a:pt x="359" y="144"/>
                    </a:lnTo>
                    <a:lnTo>
                      <a:pt x="266" y="250"/>
                    </a:lnTo>
                    <a:lnTo>
                      <a:pt x="196" y="276"/>
                    </a:lnTo>
                    <a:lnTo>
                      <a:pt x="187" y="337"/>
                    </a:lnTo>
                    <a:lnTo>
                      <a:pt x="151" y="267"/>
                    </a:lnTo>
                    <a:lnTo>
                      <a:pt x="0" y="74"/>
                    </a:lnTo>
                    <a:lnTo>
                      <a:pt x="15" y="4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94"/>
              <p:cNvSpPr>
                <a:spLocks/>
              </p:cNvSpPr>
              <p:nvPr/>
            </p:nvSpPr>
            <p:spPr bwMode="auto">
              <a:xfrm>
                <a:off x="3774" y="2601"/>
                <a:ext cx="426" cy="446"/>
              </a:xfrm>
              <a:custGeom>
                <a:avLst/>
                <a:gdLst>
                  <a:gd name="T0" fmla="*/ 0 w 347"/>
                  <a:gd name="T1" fmla="*/ 0 h 422"/>
                  <a:gd name="T2" fmla="*/ 2513 w 347"/>
                  <a:gd name="T3" fmla="*/ 0 h 422"/>
                  <a:gd name="T4" fmla="*/ 2283 w 347"/>
                  <a:gd name="T5" fmla="*/ 67 h 422"/>
                  <a:gd name="T6" fmla="*/ 4470 w 347"/>
                  <a:gd name="T7" fmla="*/ 463 h 422"/>
                  <a:gd name="T8" fmla="*/ 4983 w 347"/>
                  <a:gd name="T9" fmla="*/ 607 h 422"/>
                  <a:gd name="T10" fmla="*/ 4334 w 347"/>
                  <a:gd name="T11" fmla="*/ 863 h 422"/>
                  <a:gd name="T12" fmla="*/ 886 w 347"/>
                  <a:gd name="T13" fmla="*/ 863 h 422"/>
                  <a:gd name="T14" fmla="*/ 551 w 347"/>
                  <a:gd name="T15" fmla="*/ 759 h 422"/>
                  <a:gd name="T16" fmla="*/ 366 w 347"/>
                  <a:gd name="T17" fmla="*/ 619 h 422"/>
                  <a:gd name="T18" fmla="*/ 707 w 347"/>
                  <a:gd name="T19" fmla="*/ 546 h 422"/>
                  <a:gd name="T20" fmla="*/ 0 w 347"/>
                  <a:gd name="T21" fmla="*/ 0 h 4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7"/>
                  <a:gd name="T34" fmla="*/ 0 h 422"/>
                  <a:gd name="T35" fmla="*/ 347 w 347"/>
                  <a:gd name="T36" fmla="*/ 422 h 4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7" h="422">
                    <a:moveTo>
                      <a:pt x="0" y="0"/>
                    </a:moveTo>
                    <a:lnTo>
                      <a:pt x="174" y="0"/>
                    </a:lnTo>
                    <a:lnTo>
                      <a:pt x="159" y="33"/>
                    </a:lnTo>
                    <a:lnTo>
                      <a:pt x="310" y="225"/>
                    </a:lnTo>
                    <a:lnTo>
                      <a:pt x="346" y="295"/>
                    </a:lnTo>
                    <a:lnTo>
                      <a:pt x="301" y="421"/>
                    </a:lnTo>
                    <a:lnTo>
                      <a:pt x="62" y="421"/>
                    </a:lnTo>
                    <a:lnTo>
                      <a:pt x="38" y="369"/>
                    </a:lnTo>
                    <a:lnTo>
                      <a:pt x="25" y="302"/>
                    </a:lnTo>
                    <a:lnTo>
                      <a:pt x="49" y="2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95"/>
              <p:cNvSpPr>
                <a:spLocks/>
              </p:cNvSpPr>
              <p:nvPr/>
            </p:nvSpPr>
            <p:spPr bwMode="auto">
              <a:xfrm>
                <a:off x="3489" y="2600"/>
                <a:ext cx="348" cy="466"/>
              </a:xfrm>
              <a:custGeom>
                <a:avLst/>
                <a:gdLst>
                  <a:gd name="T0" fmla="*/ 847 w 283"/>
                  <a:gd name="T1" fmla="*/ 0 h 443"/>
                  <a:gd name="T2" fmla="*/ 3442 w 283"/>
                  <a:gd name="T3" fmla="*/ 0 h 443"/>
                  <a:gd name="T4" fmla="*/ 4150 w 283"/>
                  <a:gd name="T5" fmla="*/ 521 h 443"/>
                  <a:gd name="T6" fmla="*/ 3798 w 283"/>
                  <a:gd name="T7" fmla="*/ 595 h 443"/>
                  <a:gd name="T8" fmla="*/ 3964 w 283"/>
                  <a:gd name="T9" fmla="*/ 711 h 443"/>
                  <a:gd name="T10" fmla="*/ 1074 w 283"/>
                  <a:gd name="T11" fmla="*/ 711 h 443"/>
                  <a:gd name="T12" fmla="*/ 1028 w 283"/>
                  <a:gd name="T13" fmla="*/ 832 h 443"/>
                  <a:gd name="T14" fmla="*/ 0 w 283"/>
                  <a:gd name="T15" fmla="*/ 853 h 443"/>
                  <a:gd name="T16" fmla="*/ 2 w 283"/>
                  <a:gd name="T17" fmla="*/ 612 h 443"/>
                  <a:gd name="T18" fmla="*/ 847 w 283"/>
                  <a:gd name="T19" fmla="*/ 0 h 4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3"/>
                  <a:gd name="T31" fmla="*/ 0 h 443"/>
                  <a:gd name="T32" fmla="*/ 283 w 283"/>
                  <a:gd name="T33" fmla="*/ 443 h 4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3" h="443">
                    <a:moveTo>
                      <a:pt x="58" y="0"/>
                    </a:moveTo>
                    <a:lnTo>
                      <a:pt x="234" y="0"/>
                    </a:lnTo>
                    <a:lnTo>
                      <a:pt x="282" y="270"/>
                    </a:lnTo>
                    <a:lnTo>
                      <a:pt x="259" y="306"/>
                    </a:lnTo>
                    <a:lnTo>
                      <a:pt x="270" y="369"/>
                    </a:lnTo>
                    <a:lnTo>
                      <a:pt x="73" y="369"/>
                    </a:lnTo>
                    <a:lnTo>
                      <a:pt x="70" y="431"/>
                    </a:lnTo>
                    <a:lnTo>
                      <a:pt x="0" y="442"/>
                    </a:lnTo>
                    <a:lnTo>
                      <a:pt x="2" y="318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96"/>
              <p:cNvSpPr>
                <a:spLocks/>
              </p:cNvSpPr>
              <p:nvPr/>
            </p:nvSpPr>
            <p:spPr bwMode="auto">
              <a:xfrm>
                <a:off x="3257" y="2600"/>
                <a:ext cx="305" cy="503"/>
              </a:xfrm>
              <a:custGeom>
                <a:avLst/>
                <a:gdLst>
                  <a:gd name="T0" fmla="*/ 1096 w 250"/>
                  <a:gd name="T1" fmla="*/ 0 h 478"/>
                  <a:gd name="T2" fmla="*/ 3315 w 250"/>
                  <a:gd name="T3" fmla="*/ 0 h 478"/>
                  <a:gd name="T4" fmla="*/ 2584 w 250"/>
                  <a:gd name="T5" fmla="*/ 617 h 478"/>
                  <a:gd name="T6" fmla="*/ 2558 w 250"/>
                  <a:gd name="T7" fmla="*/ 856 h 478"/>
                  <a:gd name="T8" fmla="*/ 1880 w 250"/>
                  <a:gd name="T9" fmla="*/ 928 h 478"/>
                  <a:gd name="T10" fmla="*/ 1524 w 250"/>
                  <a:gd name="T11" fmla="*/ 767 h 478"/>
                  <a:gd name="T12" fmla="*/ 0 w 250"/>
                  <a:gd name="T13" fmla="*/ 767 h 478"/>
                  <a:gd name="T14" fmla="*/ 489 w 250"/>
                  <a:gd name="T15" fmla="*/ 499 h 478"/>
                  <a:gd name="T16" fmla="*/ 1 w 250"/>
                  <a:gd name="T17" fmla="*/ 362 h 478"/>
                  <a:gd name="T18" fmla="*/ 440 w 250"/>
                  <a:gd name="T19" fmla="*/ 139 h 478"/>
                  <a:gd name="T20" fmla="*/ 1096 w 250"/>
                  <a:gd name="T21" fmla="*/ 0 h 4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"/>
                  <a:gd name="T34" fmla="*/ 0 h 478"/>
                  <a:gd name="T35" fmla="*/ 250 w 250"/>
                  <a:gd name="T36" fmla="*/ 478 h 4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" h="478">
                    <a:moveTo>
                      <a:pt x="83" y="0"/>
                    </a:moveTo>
                    <a:lnTo>
                      <a:pt x="249" y="0"/>
                    </a:lnTo>
                    <a:lnTo>
                      <a:pt x="195" y="318"/>
                    </a:lnTo>
                    <a:lnTo>
                      <a:pt x="193" y="441"/>
                    </a:lnTo>
                    <a:lnTo>
                      <a:pt x="142" y="477"/>
                    </a:lnTo>
                    <a:lnTo>
                      <a:pt x="115" y="395"/>
                    </a:lnTo>
                    <a:lnTo>
                      <a:pt x="0" y="395"/>
                    </a:lnTo>
                    <a:lnTo>
                      <a:pt x="36" y="258"/>
                    </a:lnTo>
                    <a:lnTo>
                      <a:pt x="1" y="187"/>
                    </a:lnTo>
                    <a:lnTo>
                      <a:pt x="34" y="71"/>
                    </a:lnTo>
                    <a:lnTo>
                      <a:pt x="83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97"/>
              <p:cNvSpPr>
                <a:spLocks/>
              </p:cNvSpPr>
              <p:nvPr/>
            </p:nvSpPr>
            <p:spPr bwMode="auto">
              <a:xfrm>
                <a:off x="3576" y="2991"/>
                <a:ext cx="738" cy="598"/>
              </a:xfrm>
              <a:custGeom>
                <a:avLst/>
                <a:gdLst>
                  <a:gd name="T0" fmla="*/ 2 w 602"/>
                  <a:gd name="T1" fmla="*/ 0 h 567"/>
                  <a:gd name="T2" fmla="*/ 2821 w 602"/>
                  <a:gd name="T3" fmla="*/ 0 h 567"/>
                  <a:gd name="T4" fmla="*/ 3189 w 602"/>
                  <a:gd name="T5" fmla="*/ 113 h 567"/>
                  <a:gd name="T6" fmla="*/ 6579 w 602"/>
                  <a:gd name="T7" fmla="*/ 113 h 567"/>
                  <a:gd name="T8" fmla="*/ 6670 w 602"/>
                  <a:gd name="T9" fmla="*/ 216 h 567"/>
                  <a:gd name="T10" fmla="*/ 7864 w 602"/>
                  <a:gd name="T11" fmla="*/ 541 h 567"/>
                  <a:gd name="T12" fmla="*/ 8326 w 602"/>
                  <a:gd name="T13" fmla="*/ 779 h 567"/>
                  <a:gd name="T14" fmla="*/ 8489 w 602"/>
                  <a:gd name="T15" fmla="*/ 948 h 567"/>
                  <a:gd name="T16" fmla="*/ 7306 w 602"/>
                  <a:gd name="T17" fmla="*/ 1117 h 567"/>
                  <a:gd name="T18" fmla="*/ 6321 w 602"/>
                  <a:gd name="T19" fmla="*/ 1131 h 567"/>
                  <a:gd name="T20" fmla="*/ 6067 w 602"/>
                  <a:gd name="T21" fmla="*/ 787 h 567"/>
                  <a:gd name="T22" fmla="*/ 5750 w 602"/>
                  <a:gd name="T23" fmla="*/ 790 h 567"/>
                  <a:gd name="T24" fmla="*/ 4781 w 602"/>
                  <a:gd name="T25" fmla="*/ 583 h 567"/>
                  <a:gd name="T26" fmla="*/ 4998 w 602"/>
                  <a:gd name="T27" fmla="*/ 408 h 567"/>
                  <a:gd name="T28" fmla="*/ 3909 w 602"/>
                  <a:gd name="T29" fmla="*/ 220 h 567"/>
                  <a:gd name="T30" fmla="*/ 2489 w 602"/>
                  <a:gd name="T31" fmla="*/ 277 h 567"/>
                  <a:gd name="T32" fmla="*/ 1382 w 602"/>
                  <a:gd name="T33" fmla="*/ 128 h 567"/>
                  <a:gd name="T34" fmla="*/ 0 w 602"/>
                  <a:gd name="T35" fmla="*/ 123 h 567"/>
                  <a:gd name="T36" fmla="*/ 2 w 602"/>
                  <a:gd name="T37" fmla="*/ 0 h 5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2"/>
                  <a:gd name="T58" fmla="*/ 0 h 567"/>
                  <a:gd name="T59" fmla="*/ 602 w 602"/>
                  <a:gd name="T60" fmla="*/ 567 h 5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2" h="567">
                    <a:moveTo>
                      <a:pt x="2" y="0"/>
                    </a:moveTo>
                    <a:lnTo>
                      <a:pt x="200" y="0"/>
                    </a:lnTo>
                    <a:lnTo>
                      <a:pt x="226" y="57"/>
                    </a:lnTo>
                    <a:lnTo>
                      <a:pt x="466" y="57"/>
                    </a:lnTo>
                    <a:lnTo>
                      <a:pt x="472" y="107"/>
                    </a:lnTo>
                    <a:lnTo>
                      <a:pt x="557" y="271"/>
                    </a:lnTo>
                    <a:lnTo>
                      <a:pt x="590" y="391"/>
                    </a:lnTo>
                    <a:lnTo>
                      <a:pt x="601" y="474"/>
                    </a:lnTo>
                    <a:lnTo>
                      <a:pt x="517" y="559"/>
                    </a:lnTo>
                    <a:lnTo>
                      <a:pt x="448" y="566"/>
                    </a:lnTo>
                    <a:lnTo>
                      <a:pt x="429" y="393"/>
                    </a:lnTo>
                    <a:lnTo>
                      <a:pt x="407" y="395"/>
                    </a:lnTo>
                    <a:lnTo>
                      <a:pt x="338" y="291"/>
                    </a:lnTo>
                    <a:lnTo>
                      <a:pt x="354" y="205"/>
                    </a:lnTo>
                    <a:lnTo>
                      <a:pt x="277" y="111"/>
                    </a:lnTo>
                    <a:lnTo>
                      <a:pt x="176" y="139"/>
                    </a:lnTo>
                    <a:lnTo>
                      <a:pt x="98" y="64"/>
                    </a:lnTo>
                    <a:lnTo>
                      <a:pt x="0" y="6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98"/>
              <p:cNvSpPr>
                <a:spLocks/>
              </p:cNvSpPr>
              <p:nvPr/>
            </p:nvSpPr>
            <p:spPr bwMode="auto">
              <a:xfrm>
                <a:off x="3016" y="2788"/>
                <a:ext cx="445" cy="402"/>
              </a:xfrm>
              <a:custGeom>
                <a:avLst/>
                <a:gdLst>
                  <a:gd name="T0" fmla="*/ 43 w 365"/>
                  <a:gd name="T1" fmla="*/ 0 h 381"/>
                  <a:gd name="T2" fmla="*/ 2597 w 365"/>
                  <a:gd name="T3" fmla="*/ 0 h 381"/>
                  <a:gd name="T4" fmla="*/ 3052 w 365"/>
                  <a:gd name="T5" fmla="*/ 147 h 381"/>
                  <a:gd name="T6" fmla="*/ 2579 w 365"/>
                  <a:gd name="T7" fmla="*/ 423 h 381"/>
                  <a:gd name="T8" fmla="*/ 4078 w 365"/>
                  <a:gd name="T9" fmla="*/ 423 h 381"/>
                  <a:gd name="T10" fmla="*/ 4434 w 365"/>
                  <a:gd name="T11" fmla="*/ 590 h 381"/>
                  <a:gd name="T12" fmla="*/ 4789 w 365"/>
                  <a:gd name="T13" fmla="*/ 763 h 381"/>
                  <a:gd name="T14" fmla="*/ 2754 w 365"/>
                  <a:gd name="T15" fmla="*/ 745 h 381"/>
                  <a:gd name="T16" fmla="*/ 330 w 365"/>
                  <a:gd name="T17" fmla="*/ 591 h 381"/>
                  <a:gd name="T18" fmla="*/ 603 w 365"/>
                  <a:gd name="T19" fmla="*/ 473 h 381"/>
                  <a:gd name="T20" fmla="*/ 0 w 365"/>
                  <a:gd name="T21" fmla="*/ 234 h 381"/>
                  <a:gd name="T22" fmla="*/ 43 w 365"/>
                  <a:gd name="T23" fmla="*/ 0 h 3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5"/>
                  <a:gd name="T37" fmla="*/ 0 h 381"/>
                  <a:gd name="T38" fmla="*/ 365 w 365"/>
                  <a:gd name="T39" fmla="*/ 381 h 3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5" h="381">
                    <a:moveTo>
                      <a:pt x="3" y="0"/>
                    </a:moveTo>
                    <a:lnTo>
                      <a:pt x="198" y="0"/>
                    </a:lnTo>
                    <a:lnTo>
                      <a:pt x="232" y="73"/>
                    </a:lnTo>
                    <a:lnTo>
                      <a:pt x="196" y="210"/>
                    </a:lnTo>
                    <a:lnTo>
                      <a:pt x="311" y="210"/>
                    </a:lnTo>
                    <a:lnTo>
                      <a:pt x="337" y="294"/>
                    </a:lnTo>
                    <a:lnTo>
                      <a:pt x="364" y="380"/>
                    </a:lnTo>
                    <a:lnTo>
                      <a:pt x="210" y="371"/>
                    </a:lnTo>
                    <a:lnTo>
                      <a:pt x="25" y="295"/>
                    </a:lnTo>
                    <a:lnTo>
                      <a:pt x="47" y="236"/>
                    </a:lnTo>
                    <a:lnTo>
                      <a:pt x="0" y="117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99"/>
              <p:cNvSpPr>
                <a:spLocks/>
              </p:cNvSpPr>
              <p:nvPr/>
            </p:nvSpPr>
            <p:spPr bwMode="auto">
              <a:xfrm>
                <a:off x="4631" y="2042"/>
                <a:ext cx="78" cy="117"/>
              </a:xfrm>
              <a:custGeom>
                <a:avLst/>
                <a:gdLst>
                  <a:gd name="T0" fmla="*/ 491 w 64"/>
                  <a:gd name="T1" fmla="*/ 219 h 111"/>
                  <a:gd name="T2" fmla="*/ 0 w 64"/>
                  <a:gd name="T3" fmla="*/ 219 h 111"/>
                  <a:gd name="T4" fmla="*/ 0 w 64"/>
                  <a:gd name="T5" fmla="*/ 0 h 111"/>
                  <a:gd name="T6" fmla="*/ 828 w 64"/>
                  <a:gd name="T7" fmla="*/ 0 h 111"/>
                  <a:gd name="T8" fmla="*/ 491 w 64"/>
                  <a:gd name="T9" fmla="*/ 66 h 111"/>
                  <a:gd name="T10" fmla="*/ 491 w 64"/>
                  <a:gd name="T11" fmla="*/ 219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11"/>
                  <a:gd name="T20" fmla="*/ 64 w 64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11">
                    <a:moveTo>
                      <a:pt x="38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38" y="34"/>
                    </a:lnTo>
                    <a:lnTo>
                      <a:pt x="38" y="11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100"/>
              <p:cNvSpPr>
                <a:spLocks/>
              </p:cNvSpPr>
              <p:nvPr/>
            </p:nvSpPr>
            <p:spPr bwMode="auto">
              <a:xfrm>
                <a:off x="4700" y="2108"/>
                <a:ext cx="22" cy="266"/>
              </a:xfrm>
              <a:custGeom>
                <a:avLst/>
                <a:gdLst>
                  <a:gd name="T0" fmla="*/ 0 w 18"/>
                  <a:gd name="T1" fmla="*/ 0 h 251"/>
                  <a:gd name="T2" fmla="*/ 241 w 18"/>
                  <a:gd name="T3" fmla="*/ 138 h 251"/>
                  <a:gd name="T4" fmla="*/ 241 w 18"/>
                  <a:gd name="T5" fmla="*/ 532 h 251"/>
                  <a:gd name="T6" fmla="*/ 0 w 18"/>
                  <a:gd name="T7" fmla="*/ 394 h 251"/>
                  <a:gd name="T8" fmla="*/ 0 w 18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51"/>
                  <a:gd name="T17" fmla="*/ 18 w 18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51">
                    <a:moveTo>
                      <a:pt x="0" y="0"/>
                    </a:moveTo>
                    <a:lnTo>
                      <a:pt x="17" y="65"/>
                    </a:lnTo>
                    <a:lnTo>
                      <a:pt x="17" y="250"/>
                    </a:lnTo>
                    <a:lnTo>
                      <a:pt x="0" y="1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4747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101"/>
              <p:cNvSpPr>
                <a:spLocks/>
              </p:cNvSpPr>
              <p:nvPr/>
            </p:nvSpPr>
            <p:spPr bwMode="auto">
              <a:xfrm>
                <a:off x="4866" y="1711"/>
                <a:ext cx="320" cy="168"/>
              </a:xfrm>
              <a:custGeom>
                <a:avLst/>
                <a:gdLst>
                  <a:gd name="T0" fmla="*/ 107 w 261"/>
                  <a:gd name="T1" fmla="*/ 32 h 161"/>
                  <a:gd name="T2" fmla="*/ 2208 w 261"/>
                  <a:gd name="T3" fmla="*/ 32 h 161"/>
                  <a:gd name="T4" fmla="*/ 2740 w 261"/>
                  <a:gd name="T5" fmla="*/ 0 h 161"/>
                  <a:gd name="T6" fmla="*/ 2990 w 261"/>
                  <a:gd name="T7" fmla="*/ 73 h 161"/>
                  <a:gd name="T8" fmla="*/ 2648 w 261"/>
                  <a:gd name="T9" fmla="*/ 117 h 161"/>
                  <a:gd name="T10" fmla="*/ 3130 w 261"/>
                  <a:gd name="T11" fmla="*/ 236 h 161"/>
                  <a:gd name="T12" fmla="*/ 3678 w 261"/>
                  <a:gd name="T13" fmla="*/ 236 h 161"/>
                  <a:gd name="T14" fmla="*/ 2887 w 261"/>
                  <a:gd name="T15" fmla="*/ 279 h 161"/>
                  <a:gd name="T16" fmla="*/ 2180 w 261"/>
                  <a:gd name="T17" fmla="*/ 184 h 161"/>
                  <a:gd name="T18" fmla="*/ 0 w 261"/>
                  <a:gd name="T19" fmla="*/ 184 h 161"/>
                  <a:gd name="T20" fmla="*/ 107 w 261"/>
                  <a:gd name="T21" fmla="*/ 32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1"/>
                  <a:gd name="T34" fmla="*/ 0 h 161"/>
                  <a:gd name="T35" fmla="*/ 261 w 261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1" h="161">
                    <a:moveTo>
                      <a:pt x="7" y="19"/>
                    </a:moveTo>
                    <a:lnTo>
                      <a:pt x="156" y="19"/>
                    </a:lnTo>
                    <a:lnTo>
                      <a:pt x="193" y="0"/>
                    </a:lnTo>
                    <a:lnTo>
                      <a:pt x="211" y="42"/>
                    </a:lnTo>
                    <a:lnTo>
                      <a:pt x="187" y="68"/>
                    </a:lnTo>
                    <a:lnTo>
                      <a:pt x="222" y="136"/>
                    </a:lnTo>
                    <a:lnTo>
                      <a:pt x="260" y="136"/>
                    </a:lnTo>
                    <a:lnTo>
                      <a:pt x="204" y="160"/>
                    </a:lnTo>
                    <a:lnTo>
                      <a:pt x="154" y="106"/>
                    </a:lnTo>
                    <a:lnTo>
                      <a:pt x="0" y="106"/>
                    </a:lnTo>
                    <a:lnTo>
                      <a:pt x="7" y="19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102"/>
              <p:cNvSpPr>
                <a:spLocks/>
              </p:cNvSpPr>
              <p:nvPr/>
            </p:nvSpPr>
            <p:spPr bwMode="auto">
              <a:xfrm>
                <a:off x="5011" y="1821"/>
                <a:ext cx="65" cy="78"/>
              </a:xfrm>
              <a:custGeom>
                <a:avLst/>
                <a:gdLst>
                  <a:gd name="T0" fmla="*/ 0 w 52"/>
                  <a:gd name="T1" fmla="*/ 0 h 73"/>
                  <a:gd name="T2" fmla="*/ 625 w 52"/>
                  <a:gd name="T3" fmla="*/ 0 h 73"/>
                  <a:gd name="T4" fmla="*/ 930 w 52"/>
                  <a:gd name="T5" fmla="*/ 47 h 73"/>
                  <a:gd name="T6" fmla="*/ 594 w 52"/>
                  <a:gd name="T7" fmla="*/ 159 h 73"/>
                  <a:gd name="T8" fmla="*/ 0 w 52"/>
                  <a:gd name="T9" fmla="*/ 170 h 73"/>
                  <a:gd name="T10" fmla="*/ 0 w 52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73"/>
                  <a:gd name="T20" fmla="*/ 52 w 52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73">
                    <a:moveTo>
                      <a:pt x="0" y="0"/>
                    </a:moveTo>
                    <a:lnTo>
                      <a:pt x="34" y="0"/>
                    </a:lnTo>
                    <a:lnTo>
                      <a:pt x="51" y="20"/>
                    </a:lnTo>
                    <a:lnTo>
                      <a:pt x="32" y="67"/>
                    </a:ln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103"/>
              <p:cNvSpPr>
                <a:spLocks/>
              </p:cNvSpPr>
              <p:nvPr/>
            </p:nvSpPr>
            <p:spPr bwMode="auto">
              <a:xfrm>
                <a:off x="4859" y="1821"/>
                <a:ext cx="154" cy="98"/>
              </a:xfrm>
              <a:custGeom>
                <a:avLst/>
                <a:gdLst>
                  <a:gd name="T0" fmla="*/ 97 w 126"/>
                  <a:gd name="T1" fmla="*/ 0 h 93"/>
                  <a:gd name="T2" fmla="*/ 1706 w 126"/>
                  <a:gd name="T3" fmla="*/ 0 h 93"/>
                  <a:gd name="T4" fmla="*/ 1706 w 126"/>
                  <a:gd name="T5" fmla="*/ 144 h 93"/>
                  <a:gd name="T6" fmla="*/ 0 w 126"/>
                  <a:gd name="T7" fmla="*/ 180 h 93"/>
                  <a:gd name="T8" fmla="*/ 97 w 12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93"/>
                  <a:gd name="T17" fmla="*/ 126 w 12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93">
                    <a:moveTo>
                      <a:pt x="7" y="0"/>
                    </a:moveTo>
                    <a:lnTo>
                      <a:pt x="125" y="0"/>
                    </a:lnTo>
                    <a:lnTo>
                      <a:pt x="125" y="73"/>
                    </a:lnTo>
                    <a:lnTo>
                      <a:pt x="0" y="9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104"/>
              <p:cNvSpPr>
                <a:spLocks/>
              </p:cNvSpPr>
              <p:nvPr/>
            </p:nvSpPr>
            <p:spPr bwMode="auto">
              <a:xfrm>
                <a:off x="4232" y="1784"/>
                <a:ext cx="499" cy="282"/>
              </a:xfrm>
              <a:custGeom>
                <a:avLst/>
                <a:gdLst>
                  <a:gd name="T0" fmla="*/ 0 w 407"/>
                  <a:gd name="T1" fmla="*/ 94 h 269"/>
                  <a:gd name="T2" fmla="*/ 823 w 407"/>
                  <a:gd name="T3" fmla="*/ 0 h 269"/>
                  <a:gd name="T4" fmla="*/ 823 w 407"/>
                  <a:gd name="T5" fmla="*/ 89 h 269"/>
                  <a:gd name="T6" fmla="*/ 5088 w 407"/>
                  <a:gd name="T7" fmla="*/ 89 h 269"/>
                  <a:gd name="T8" fmla="*/ 5750 w 407"/>
                  <a:gd name="T9" fmla="*/ 235 h 269"/>
                  <a:gd name="T10" fmla="*/ 5366 w 407"/>
                  <a:gd name="T11" fmla="*/ 279 h 269"/>
                  <a:gd name="T12" fmla="*/ 5710 w 407"/>
                  <a:gd name="T13" fmla="*/ 404 h 269"/>
                  <a:gd name="T14" fmla="*/ 5375 w 407"/>
                  <a:gd name="T15" fmla="*/ 456 h 269"/>
                  <a:gd name="T16" fmla="*/ 4377 w 407"/>
                  <a:gd name="T17" fmla="*/ 456 h 269"/>
                  <a:gd name="T18" fmla="*/ 4377 w 407"/>
                  <a:gd name="T19" fmla="*/ 496 h 269"/>
                  <a:gd name="T20" fmla="*/ 0 w 407"/>
                  <a:gd name="T21" fmla="*/ 496 h 269"/>
                  <a:gd name="T22" fmla="*/ 0 w 407"/>
                  <a:gd name="T23" fmla="*/ 94 h 2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7"/>
                  <a:gd name="T37" fmla="*/ 0 h 269"/>
                  <a:gd name="T38" fmla="*/ 407 w 407"/>
                  <a:gd name="T39" fmla="*/ 269 h 2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7" h="269">
                    <a:moveTo>
                      <a:pt x="0" y="51"/>
                    </a:moveTo>
                    <a:lnTo>
                      <a:pt x="58" y="0"/>
                    </a:lnTo>
                    <a:lnTo>
                      <a:pt x="58" y="48"/>
                    </a:lnTo>
                    <a:lnTo>
                      <a:pt x="360" y="48"/>
                    </a:lnTo>
                    <a:lnTo>
                      <a:pt x="406" y="128"/>
                    </a:lnTo>
                    <a:lnTo>
                      <a:pt x="379" y="151"/>
                    </a:lnTo>
                    <a:lnTo>
                      <a:pt x="404" y="218"/>
                    </a:lnTo>
                    <a:lnTo>
                      <a:pt x="380" y="247"/>
                    </a:lnTo>
                    <a:lnTo>
                      <a:pt x="309" y="247"/>
                    </a:lnTo>
                    <a:lnTo>
                      <a:pt x="309" y="268"/>
                    </a:lnTo>
                    <a:lnTo>
                      <a:pt x="0" y="268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105"/>
              <p:cNvSpPr>
                <a:spLocks/>
              </p:cNvSpPr>
              <p:nvPr/>
            </p:nvSpPr>
            <p:spPr bwMode="auto">
              <a:xfrm>
                <a:off x="4301" y="1487"/>
                <a:ext cx="561" cy="465"/>
              </a:xfrm>
              <a:custGeom>
                <a:avLst/>
                <a:gdLst>
                  <a:gd name="T0" fmla="*/ 0 w 460"/>
                  <a:gd name="T1" fmla="*/ 555 h 441"/>
                  <a:gd name="T2" fmla="*/ 0 w 460"/>
                  <a:gd name="T3" fmla="*/ 650 h 441"/>
                  <a:gd name="T4" fmla="*/ 3989 w 460"/>
                  <a:gd name="T5" fmla="*/ 650 h 441"/>
                  <a:gd name="T6" fmla="*/ 4618 w 460"/>
                  <a:gd name="T7" fmla="*/ 803 h 441"/>
                  <a:gd name="T8" fmla="*/ 5367 w 460"/>
                  <a:gd name="T9" fmla="*/ 832 h 441"/>
                  <a:gd name="T10" fmla="*/ 5384 w 460"/>
                  <a:gd name="T11" fmla="*/ 878 h 441"/>
                  <a:gd name="T12" fmla="*/ 5906 w 460"/>
                  <a:gd name="T13" fmla="*/ 811 h 441"/>
                  <a:gd name="T14" fmla="*/ 6065 w 460"/>
                  <a:gd name="T15" fmla="*/ 515 h 441"/>
                  <a:gd name="T16" fmla="*/ 6065 w 460"/>
                  <a:gd name="T17" fmla="*/ 317 h 441"/>
                  <a:gd name="T18" fmla="*/ 5825 w 460"/>
                  <a:gd name="T19" fmla="*/ 285 h 441"/>
                  <a:gd name="T20" fmla="*/ 5947 w 460"/>
                  <a:gd name="T21" fmla="*/ 0 h 441"/>
                  <a:gd name="T22" fmla="*/ 4643 w 460"/>
                  <a:gd name="T23" fmla="*/ 0 h 441"/>
                  <a:gd name="T24" fmla="*/ 3256 w 460"/>
                  <a:gd name="T25" fmla="*/ 224 h 441"/>
                  <a:gd name="T26" fmla="*/ 3487 w 460"/>
                  <a:gd name="T27" fmla="*/ 302 h 441"/>
                  <a:gd name="T28" fmla="*/ 2628 w 460"/>
                  <a:gd name="T29" fmla="*/ 404 h 441"/>
                  <a:gd name="T30" fmla="*/ 1570 w 460"/>
                  <a:gd name="T31" fmla="*/ 379 h 441"/>
                  <a:gd name="T32" fmla="*/ 602 w 460"/>
                  <a:gd name="T33" fmla="*/ 379 h 441"/>
                  <a:gd name="T34" fmla="*/ 405 w 460"/>
                  <a:gd name="T35" fmla="*/ 483 h 441"/>
                  <a:gd name="T36" fmla="*/ 0 w 460"/>
                  <a:gd name="T37" fmla="*/ 555 h 4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441"/>
                  <a:gd name="T59" fmla="*/ 460 w 460"/>
                  <a:gd name="T60" fmla="*/ 441 h 4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441">
                    <a:moveTo>
                      <a:pt x="0" y="278"/>
                    </a:moveTo>
                    <a:lnTo>
                      <a:pt x="0" y="325"/>
                    </a:lnTo>
                    <a:lnTo>
                      <a:pt x="302" y="325"/>
                    </a:lnTo>
                    <a:lnTo>
                      <a:pt x="350" y="404"/>
                    </a:lnTo>
                    <a:lnTo>
                      <a:pt x="406" y="416"/>
                    </a:lnTo>
                    <a:lnTo>
                      <a:pt x="408" y="440"/>
                    </a:lnTo>
                    <a:lnTo>
                      <a:pt x="448" y="407"/>
                    </a:lnTo>
                    <a:lnTo>
                      <a:pt x="459" y="259"/>
                    </a:lnTo>
                    <a:lnTo>
                      <a:pt x="459" y="158"/>
                    </a:lnTo>
                    <a:lnTo>
                      <a:pt x="441" y="142"/>
                    </a:lnTo>
                    <a:lnTo>
                      <a:pt x="450" y="0"/>
                    </a:lnTo>
                    <a:lnTo>
                      <a:pt x="352" y="0"/>
                    </a:lnTo>
                    <a:lnTo>
                      <a:pt x="247" y="113"/>
                    </a:lnTo>
                    <a:lnTo>
                      <a:pt x="264" y="151"/>
                    </a:lnTo>
                    <a:lnTo>
                      <a:pt x="199" y="202"/>
                    </a:lnTo>
                    <a:lnTo>
                      <a:pt x="118" y="190"/>
                    </a:lnTo>
                    <a:lnTo>
                      <a:pt x="46" y="190"/>
                    </a:lnTo>
                    <a:lnTo>
                      <a:pt x="31" y="243"/>
                    </a:lnTo>
                    <a:lnTo>
                      <a:pt x="0" y="278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106"/>
              <p:cNvSpPr>
                <a:spLocks/>
              </p:cNvSpPr>
              <p:nvPr/>
            </p:nvSpPr>
            <p:spPr bwMode="auto">
              <a:xfrm>
                <a:off x="4838" y="1492"/>
                <a:ext cx="209" cy="237"/>
              </a:xfrm>
              <a:custGeom>
                <a:avLst/>
                <a:gdLst>
                  <a:gd name="T0" fmla="*/ 132 w 172"/>
                  <a:gd name="T1" fmla="*/ 0 h 225"/>
                  <a:gd name="T2" fmla="*/ 2151 w 172"/>
                  <a:gd name="T3" fmla="*/ 0 h 225"/>
                  <a:gd name="T4" fmla="*/ 2060 w 172"/>
                  <a:gd name="T5" fmla="*/ 107 h 225"/>
                  <a:gd name="T6" fmla="*/ 1702 w 172"/>
                  <a:gd name="T7" fmla="*/ 131 h 225"/>
                  <a:gd name="T8" fmla="*/ 1153 w 172"/>
                  <a:gd name="T9" fmla="*/ 440 h 225"/>
                  <a:gd name="T10" fmla="*/ 249 w 172"/>
                  <a:gd name="T11" fmla="*/ 440 h 225"/>
                  <a:gd name="T12" fmla="*/ 249 w 172"/>
                  <a:gd name="T13" fmla="*/ 303 h 225"/>
                  <a:gd name="T14" fmla="*/ 0 w 172"/>
                  <a:gd name="T15" fmla="*/ 270 h 225"/>
                  <a:gd name="T16" fmla="*/ 132 w 172"/>
                  <a:gd name="T17" fmla="*/ 0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2"/>
                  <a:gd name="T28" fmla="*/ 0 h 225"/>
                  <a:gd name="T29" fmla="*/ 172 w 172"/>
                  <a:gd name="T30" fmla="*/ 225 h 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2" h="225">
                    <a:moveTo>
                      <a:pt x="11" y="0"/>
                    </a:moveTo>
                    <a:lnTo>
                      <a:pt x="171" y="0"/>
                    </a:lnTo>
                    <a:lnTo>
                      <a:pt x="164" y="55"/>
                    </a:lnTo>
                    <a:lnTo>
                      <a:pt x="136" y="66"/>
                    </a:lnTo>
                    <a:lnTo>
                      <a:pt x="92" y="224"/>
                    </a:lnTo>
                    <a:lnTo>
                      <a:pt x="20" y="224"/>
                    </a:lnTo>
                    <a:lnTo>
                      <a:pt x="20" y="154"/>
                    </a:lnTo>
                    <a:lnTo>
                      <a:pt x="0" y="13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107"/>
              <p:cNvSpPr>
                <a:spLocks/>
              </p:cNvSpPr>
              <p:nvPr/>
            </p:nvSpPr>
            <p:spPr bwMode="auto">
              <a:xfrm>
                <a:off x="4949" y="1409"/>
                <a:ext cx="159" cy="320"/>
              </a:xfrm>
              <a:custGeom>
                <a:avLst/>
                <a:gdLst>
                  <a:gd name="T0" fmla="*/ 1101 w 130"/>
                  <a:gd name="T1" fmla="*/ 154 h 304"/>
                  <a:gd name="T2" fmla="*/ 1766 w 130"/>
                  <a:gd name="T3" fmla="*/ 0 h 304"/>
                  <a:gd name="T4" fmla="*/ 1766 w 130"/>
                  <a:gd name="T5" fmla="*/ 540 h 304"/>
                  <a:gd name="T6" fmla="*/ 1120 w 130"/>
                  <a:gd name="T7" fmla="*/ 593 h 304"/>
                  <a:gd name="T8" fmla="*/ 0 w 130"/>
                  <a:gd name="T9" fmla="*/ 591 h 304"/>
                  <a:gd name="T10" fmla="*/ 604 w 130"/>
                  <a:gd name="T11" fmla="*/ 289 h 304"/>
                  <a:gd name="T12" fmla="*/ 1041 w 130"/>
                  <a:gd name="T13" fmla="*/ 261 h 304"/>
                  <a:gd name="T14" fmla="*/ 1101 w 130"/>
                  <a:gd name="T15" fmla="*/ 154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0"/>
                  <a:gd name="T25" fmla="*/ 0 h 304"/>
                  <a:gd name="T26" fmla="*/ 130 w 130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0" h="304">
                    <a:moveTo>
                      <a:pt x="80" y="79"/>
                    </a:moveTo>
                    <a:lnTo>
                      <a:pt x="129" y="0"/>
                    </a:lnTo>
                    <a:lnTo>
                      <a:pt x="129" y="277"/>
                    </a:lnTo>
                    <a:lnTo>
                      <a:pt x="82" y="303"/>
                    </a:lnTo>
                    <a:lnTo>
                      <a:pt x="0" y="301"/>
                    </a:lnTo>
                    <a:lnTo>
                      <a:pt x="44" y="148"/>
                    </a:lnTo>
                    <a:lnTo>
                      <a:pt x="76" y="134"/>
                    </a:lnTo>
                    <a:lnTo>
                      <a:pt x="80" y="79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108"/>
              <p:cNvSpPr>
                <a:spLocks/>
              </p:cNvSpPr>
              <p:nvPr/>
            </p:nvSpPr>
            <p:spPr bwMode="auto">
              <a:xfrm>
                <a:off x="5106" y="1234"/>
                <a:ext cx="330" cy="465"/>
              </a:xfrm>
              <a:custGeom>
                <a:avLst/>
                <a:gdLst>
                  <a:gd name="T0" fmla="*/ 0 w 269"/>
                  <a:gd name="T1" fmla="*/ 330 h 442"/>
                  <a:gd name="T2" fmla="*/ 0 w 269"/>
                  <a:gd name="T3" fmla="*/ 852 h 442"/>
                  <a:gd name="T4" fmla="*/ 920 w 269"/>
                  <a:gd name="T5" fmla="*/ 777 h 442"/>
                  <a:gd name="T6" fmla="*/ 991 w 269"/>
                  <a:gd name="T7" fmla="*/ 709 h 442"/>
                  <a:gd name="T8" fmla="*/ 3824 w 269"/>
                  <a:gd name="T9" fmla="*/ 404 h 442"/>
                  <a:gd name="T10" fmla="*/ 3656 w 269"/>
                  <a:gd name="T11" fmla="*/ 291 h 442"/>
                  <a:gd name="T12" fmla="*/ 3168 w 269"/>
                  <a:gd name="T13" fmla="*/ 259 h 442"/>
                  <a:gd name="T14" fmla="*/ 2826 w 269"/>
                  <a:gd name="T15" fmla="*/ 7 h 442"/>
                  <a:gd name="T16" fmla="*/ 2060 w 269"/>
                  <a:gd name="T17" fmla="*/ 45 h 442"/>
                  <a:gd name="T18" fmla="*/ 1675 w 269"/>
                  <a:gd name="T19" fmla="*/ 0 h 442"/>
                  <a:gd name="T20" fmla="*/ 920 w 269"/>
                  <a:gd name="T21" fmla="*/ 86 h 442"/>
                  <a:gd name="T22" fmla="*/ 0 w 269"/>
                  <a:gd name="T23" fmla="*/ 330 h 4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9"/>
                  <a:gd name="T37" fmla="*/ 0 h 442"/>
                  <a:gd name="T38" fmla="*/ 269 w 269"/>
                  <a:gd name="T39" fmla="*/ 442 h 4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9" h="442">
                    <a:moveTo>
                      <a:pt x="0" y="171"/>
                    </a:moveTo>
                    <a:lnTo>
                      <a:pt x="0" y="441"/>
                    </a:lnTo>
                    <a:lnTo>
                      <a:pt x="64" y="402"/>
                    </a:lnTo>
                    <a:lnTo>
                      <a:pt x="69" y="367"/>
                    </a:lnTo>
                    <a:lnTo>
                      <a:pt x="268" y="209"/>
                    </a:lnTo>
                    <a:lnTo>
                      <a:pt x="257" y="150"/>
                    </a:lnTo>
                    <a:lnTo>
                      <a:pt x="222" y="134"/>
                    </a:lnTo>
                    <a:lnTo>
                      <a:pt x="198" y="7"/>
                    </a:lnTo>
                    <a:lnTo>
                      <a:pt x="145" y="24"/>
                    </a:lnTo>
                    <a:lnTo>
                      <a:pt x="117" y="0"/>
                    </a:lnTo>
                    <a:lnTo>
                      <a:pt x="64" y="45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109"/>
              <p:cNvSpPr>
                <a:spLocks/>
              </p:cNvSpPr>
              <p:nvPr/>
            </p:nvSpPr>
            <p:spPr bwMode="auto">
              <a:xfrm>
                <a:off x="4671" y="1919"/>
                <a:ext cx="137" cy="240"/>
              </a:xfrm>
              <a:custGeom>
                <a:avLst/>
                <a:gdLst>
                  <a:gd name="T0" fmla="*/ 696 w 112"/>
                  <a:gd name="T1" fmla="*/ 0 h 227"/>
                  <a:gd name="T2" fmla="*/ 329 w 112"/>
                  <a:gd name="T3" fmla="*/ 51 h 227"/>
                  <a:gd name="T4" fmla="*/ 662 w 112"/>
                  <a:gd name="T5" fmla="*/ 184 h 227"/>
                  <a:gd name="T6" fmla="*/ 329 w 112"/>
                  <a:gd name="T7" fmla="*/ 250 h 227"/>
                  <a:gd name="T8" fmla="*/ 0 w 112"/>
                  <a:gd name="T9" fmla="*/ 321 h 227"/>
                  <a:gd name="T10" fmla="*/ 662 w 112"/>
                  <a:gd name="T11" fmla="*/ 465 h 227"/>
                  <a:gd name="T12" fmla="*/ 1346 w 112"/>
                  <a:gd name="T13" fmla="*/ 321 h 227"/>
                  <a:gd name="T14" fmla="*/ 1520 w 112"/>
                  <a:gd name="T15" fmla="*/ 156 h 227"/>
                  <a:gd name="T16" fmla="*/ 1273 w 112"/>
                  <a:gd name="T17" fmla="*/ 149 h 227"/>
                  <a:gd name="T18" fmla="*/ 1511 w 112"/>
                  <a:gd name="T19" fmla="*/ 66 h 227"/>
                  <a:gd name="T20" fmla="*/ 1474 w 112"/>
                  <a:gd name="T21" fmla="*/ 23 h 227"/>
                  <a:gd name="T22" fmla="*/ 696 w 112"/>
                  <a:gd name="T23" fmla="*/ 0 h 2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227"/>
                  <a:gd name="T38" fmla="*/ 112 w 112"/>
                  <a:gd name="T39" fmla="*/ 227 h 2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227">
                    <a:moveTo>
                      <a:pt x="51" y="0"/>
                    </a:moveTo>
                    <a:lnTo>
                      <a:pt x="24" y="25"/>
                    </a:lnTo>
                    <a:lnTo>
                      <a:pt x="48" y="90"/>
                    </a:lnTo>
                    <a:lnTo>
                      <a:pt x="24" y="121"/>
                    </a:lnTo>
                    <a:lnTo>
                      <a:pt x="0" y="156"/>
                    </a:lnTo>
                    <a:lnTo>
                      <a:pt x="48" y="226"/>
                    </a:lnTo>
                    <a:lnTo>
                      <a:pt x="97" y="156"/>
                    </a:lnTo>
                    <a:lnTo>
                      <a:pt x="111" y="76"/>
                    </a:lnTo>
                    <a:lnTo>
                      <a:pt x="93" y="73"/>
                    </a:lnTo>
                    <a:lnTo>
                      <a:pt x="110" y="32"/>
                    </a:lnTo>
                    <a:lnTo>
                      <a:pt x="107" y="1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F99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rc 110"/>
              <p:cNvSpPr>
                <a:spLocks/>
              </p:cNvSpPr>
              <p:nvPr/>
            </p:nvSpPr>
            <p:spPr bwMode="auto">
              <a:xfrm>
                <a:off x="4535" y="2140"/>
                <a:ext cx="127" cy="124"/>
              </a:xfrm>
              <a:custGeom>
                <a:avLst/>
                <a:gdLst>
                  <a:gd name="G0" fmla="+- 21508 0 0"/>
                  <a:gd name="G1" fmla="+- 0 0 0"/>
                  <a:gd name="G2" fmla="+- 21600 0 0"/>
                  <a:gd name="T0" fmla="*/ 21303 w 21508"/>
                  <a:gd name="T1" fmla="*/ 21599 h 21599"/>
                  <a:gd name="T2" fmla="*/ 0 w 21508"/>
                  <a:gd name="T3" fmla="*/ 1991 h 21599"/>
                  <a:gd name="T4" fmla="*/ 21508 w 21508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08" h="21599" fill="none" extrusionOk="0">
                    <a:moveTo>
                      <a:pt x="21302" y="21599"/>
                    </a:moveTo>
                    <a:cubicBezTo>
                      <a:pt x="10224" y="21493"/>
                      <a:pt x="1021" y="13023"/>
                      <a:pt x="-1" y="1991"/>
                    </a:cubicBezTo>
                  </a:path>
                  <a:path w="21508" h="21599" stroke="0" extrusionOk="0">
                    <a:moveTo>
                      <a:pt x="21302" y="21599"/>
                    </a:moveTo>
                    <a:cubicBezTo>
                      <a:pt x="10224" y="21493"/>
                      <a:pt x="1021" y="13023"/>
                      <a:pt x="-1" y="1991"/>
                    </a:cubicBezTo>
                    <a:lnTo>
                      <a:pt x="21508" y="0"/>
                    </a:lnTo>
                    <a:close/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5" name="AutoShape 111"/>
              <p:cNvSpPr>
                <a:spLocks noChangeAspect="1" noChangeArrowheads="1"/>
              </p:cNvSpPr>
              <p:nvPr/>
            </p:nvSpPr>
            <p:spPr bwMode="auto">
              <a:xfrm>
                <a:off x="4558" y="2047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6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4581" y="2156"/>
                <a:ext cx="116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/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7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4644" y="2024"/>
                <a:ext cx="117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8" name="AutoShape 114"/>
              <p:cNvSpPr>
                <a:spLocks noChangeAspect="1" noChangeArrowheads="1"/>
              </p:cNvSpPr>
              <p:nvPr/>
            </p:nvSpPr>
            <p:spPr bwMode="auto">
              <a:xfrm>
                <a:off x="4681" y="1936"/>
                <a:ext cx="118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69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4541" y="1674"/>
                <a:ext cx="118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0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4378" y="2219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1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4129" y="2618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2" name="AutoShape 118"/>
              <p:cNvSpPr>
                <a:spLocks noChangeAspect="1" noChangeArrowheads="1"/>
              </p:cNvSpPr>
              <p:nvPr/>
            </p:nvSpPr>
            <p:spPr bwMode="auto">
              <a:xfrm>
                <a:off x="4350" y="2442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3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1395" y="2720"/>
                <a:ext cx="118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4" name="AutoShape 120"/>
              <p:cNvSpPr>
                <a:spLocks noChangeAspect="1" noChangeArrowheads="1"/>
              </p:cNvSpPr>
              <p:nvPr/>
            </p:nvSpPr>
            <p:spPr bwMode="auto">
              <a:xfrm>
                <a:off x="1314" y="1582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5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3263" y="3042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6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501" y="2180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7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639" y="2505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8" name="AutoShape 124"/>
              <p:cNvSpPr>
                <a:spLocks noChangeAspect="1" noChangeArrowheads="1"/>
              </p:cNvSpPr>
              <p:nvPr/>
            </p:nvSpPr>
            <p:spPr bwMode="auto">
              <a:xfrm>
                <a:off x="470" y="2277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79" name="AutoShape 125"/>
              <p:cNvSpPr>
                <a:spLocks noChangeAspect="1" noChangeArrowheads="1"/>
              </p:cNvSpPr>
              <p:nvPr/>
            </p:nvSpPr>
            <p:spPr bwMode="auto">
              <a:xfrm>
                <a:off x="763" y="2570"/>
                <a:ext cx="116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80" name="AutoShape 126"/>
              <p:cNvSpPr>
                <a:spLocks noChangeAspect="1" noChangeArrowheads="1"/>
              </p:cNvSpPr>
              <p:nvPr/>
            </p:nvSpPr>
            <p:spPr bwMode="auto">
              <a:xfrm>
                <a:off x="419" y="2192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81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849" y="2534"/>
                <a:ext cx="116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82" name="AutoShape 128"/>
              <p:cNvSpPr>
                <a:spLocks noChangeAspect="1" noChangeArrowheads="1"/>
              </p:cNvSpPr>
              <p:nvPr/>
            </p:nvSpPr>
            <p:spPr bwMode="auto">
              <a:xfrm>
                <a:off x="3519" y="1757"/>
                <a:ext cx="116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3" name="AutoShape 129"/>
              <p:cNvSpPr>
                <a:spLocks noChangeAspect="1" noChangeArrowheads="1"/>
              </p:cNvSpPr>
              <p:nvPr/>
            </p:nvSpPr>
            <p:spPr bwMode="auto">
              <a:xfrm>
                <a:off x="1971" y="2008"/>
                <a:ext cx="118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4" name="AutoShape 130"/>
              <p:cNvSpPr>
                <a:spLocks noChangeAspect="1" noChangeArrowheads="1"/>
              </p:cNvSpPr>
              <p:nvPr/>
            </p:nvSpPr>
            <p:spPr bwMode="auto">
              <a:xfrm>
                <a:off x="1910" y="2419"/>
                <a:ext cx="116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5" name="AutoShape 131"/>
              <p:cNvSpPr>
                <a:spLocks noChangeAspect="1" noChangeArrowheads="1"/>
              </p:cNvSpPr>
              <p:nvPr/>
            </p:nvSpPr>
            <p:spPr bwMode="auto">
              <a:xfrm>
                <a:off x="1870" y="2554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6" name="AutoShape 132"/>
              <p:cNvSpPr>
                <a:spLocks noChangeAspect="1" noChangeArrowheads="1"/>
              </p:cNvSpPr>
              <p:nvPr/>
            </p:nvSpPr>
            <p:spPr bwMode="auto">
              <a:xfrm>
                <a:off x="3264" y="2153"/>
                <a:ext cx="118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7" name="AutoShape 133"/>
              <p:cNvSpPr>
                <a:spLocks noChangeAspect="1" noChangeArrowheads="1"/>
              </p:cNvSpPr>
              <p:nvPr/>
            </p:nvSpPr>
            <p:spPr bwMode="auto">
              <a:xfrm>
                <a:off x="3203" y="2083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8" name="AutoShape 134"/>
              <p:cNvSpPr>
                <a:spLocks noChangeAspect="1" noChangeArrowheads="1"/>
              </p:cNvSpPr>
              <p:nvPr/>
            </p:nvSpPr>
            <p:spPr bwMode="auto">
              <a:xfrm>
                <a:off x="4902" y="1702"/>
                <a:ext cx="116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89" name="AutoShape 135"/>
              <p:cNvSpPr>
                <a:spLocks noChangeAspect="1" noChangeArrowheads="1"/>
              </p:cNvSpPr>
              <p:nvPr/>
            </p:nvSpPr>
            <p:spPr bwMode="auto">
              <a:xfrm>
                <a:off x="3796" y="1639"/>
                <a:ext cx="116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0" name="AutoShape 136"/>
              <p:cNvSpPr>
                <a:spLocks noChangeAspect="1" noChangeArrowheads="1"/>
              </p:cNvSpPr>
              <p:nvPr/>
            </p:nvSpPr>
            <p:spPr bwMode="auto">
              <a:xfrm>
                <a:off x="3658" y="1828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1" name="AutoShape 137"/>
              <p:cNvSpPr>
                <a:spLocks noChangeAspect="1" noChangeArrowheads="1"/>
              </p:cNvSpPr>
              <p:nvPr/>
            </p:nvSpPr>
            <p:spPr bwMode="auto">
              <a:xfrm>
                <a:off x="3868" y="1719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2" name="AutoShape 138"/>
              <p:cNvSpPr>
                <a:spLocks noChangeAspect="1" noChangeArrowheads="1"/>
              </p:cNvSpPr>
              <p:nvPr/>
            </p:nvSpPr>
            <p:spPr bwMode="auto">
              <a:xfrm>
                <a:off x="3605" y="1943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3" name="AutoShape 139"/>
              <p:cNvSpPr>
                <a:spLocks noChangeAspect="1" noChangeArrowheads="1"/>
              </p:cNvSpPr>
              <p:nvPr/>
            </p:nvSpPr>
            <p:spPr bwMode="auto">
              <a:xfrm>
                <a:off x="3853" y="2404"/>
                <a:ext cx="116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4" name="AutoShape 140"/>
              <p:cNvSpPr>
                <a:spLocks noChangeAspect="1" noChangeArrowheads="1"/>
              </p:cNvSpPr>
              <p:nvPr/>
            </p:nvSpPr>
            <p:spPr bwMode="auto">
              <a:xfrm>
                <a:off x="4744" y="1659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5" name="AutoShape 141"/>
              <p:cNvSpPr>
                <a:spLocks noChangeAspect="1" noChangeArrowheads="1"/>
              </p:cNvSpPr>
              <p:nvPr/>
            </p:nvSpPr>
            <p:spPr bwMode="auto">
              <a:xfrm>
                <a:off x="737" y="1212"/>
                <a:ext cx="118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6" name="AutoShape 142"/>
              <p:cNvSpPr>
                <a:spLocks noChangeAspect="1" noChangeArrowheads="1"/>
              </p:cNvSpPr>
              <p:nvPr/>
            </p:nvSpPr>
            <p:spPr bwMode="auto">
              <a:xfrm>
                <a:off x="847" y="2627"/>
                <a:ext cx="118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7" name="AutoShape 143"/>
              <p:cNvSpPr>
                <a:spLocks noChangeAspect="1" noChangeArrowheads="1"/>
              </p:cNvSpPr>
              <p:nvPr/>
            </p:nvSpPr>
            <p:spPr bwMode="auto">
              <a:xfrm>
                <a:off x="2573" y="3056"/>
                <a:ext cx="117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8" name="AutoShape 144"/>
              <p:cNvSpPr>
                <a:spLocks noChangeAspect="1" noChangeArrowheads="1"/>
              </p:cNvSpPr>
              <p:nvPr/>
            </p:nvSpPr>
            <p:spPr bwMode="auto">
              <a:xfrm>
                <a:off x="4438" y="1877"/>
                <a:ext cx="117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99" name="AutoShape 145"/>
              <p:cNvSpPr>
                <a:spLocks noChangeAspect="1" noChangeArrowheads="1"/>
              </p:cNvSpPr>
              <p:nvPr/>
            </p:nvSpPr>
            <p:spPr bwMode="auto">
              <a:xfrm>
                <a:off x="4729" y="1838"/>
                <a:ext cx="116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200" name="AutoShape 146"/>
              <p:cNvSpPr>
                <a:spLocks noChangeAspect="1" noChangeArrowheads="1"/>
              </p:cNvSpPr>
              <p:nvPr/>
            </p:nvSpPr>
            <p:spPr bwMode="auto">
              <a:xfrm>
                <a:off x="4801" y="1798"/>
                <a:ext cx="116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201" name="AutoShape 147"/>
              <p:cNvSpPr>
                <a:spLocks noChangeAspect="1" noChangeArrowheads="1"/>
              </p:cNvSpPr>
              <p:nvPr/>
            </p:nvSpPr>
            <p:spPr bwMode="auto">
              <a:xfrm>
                <a:off x="4844" y="1865"/>
                <a:ext cx="118" cy="118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202" name="AutoShape 148"/>
              <p:cNvSpPr>
                <a:spLocks noChangeAspect="1" noChangeArrowheads="1"/>
              </p:cNvSpPr>
              <p:nvPr/>
            </p:nvSpPr>
            <p:spPr bwMode="auto">
              <a:xfrm>
                <a:off x="3464" y="1826"/>
                <a:ext cx="116" cy="116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72" name="AutoShape 149"/>
              <p:cNvSpPr>
                <a:spLocks noChangeArrowheads="1"/>
              </p:cNvSpPr>
              <p:nvPr/>
            </p:nvSpPr>
            <p:spPr bwMode="auto">
              <a:xfrm>
                <a:off x="1385" y="193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utoShape 150"/>
              <p:cNvSpPr>
                <a:spLocks noChangeArrowheads="1"/>
              </p:cNvSpPr>
              <p:nvPr/>
            </p:nvSpPr>
            <p:spPr bwMode="auto">
              <a:xfrm>
                <a:off x="3497" y="201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AutoShape 151"/>
              <p:cNvSpPr>
                <a:spLocks noChangeArrowheads="1"/>
              </p:cNvSpPr>
              <p:nvPr/>
            </p:nvSpPr>
            <p:spPr bwMode="auto">
              <a:xfrm>
                <a:off x="3872" y="2720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AutoShape 152"/>
              <p:cNvSpPr>
                <a:spLocks noChangeArrowheads="1"/>
              </p:cNvSpPr>
              <p:nvPr/>
            </p:nvSpPr>
            <p:spPr bwMode="auto">
              <a:xfrm>
                <a:off x="4130" y="276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utoShape 153"/>
              <p:cNvSpPr>
                <a:spLocks noChangeArrowheads="1"/>
              </p:cNvSpPr>
              <p:nvPr/>
            </p:nvSpPr>
            <p:spPr bwMode="auto">
              <a:xfrm>
                <a:off x="4004" y="261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utoShape 154"/>
              <p:cNvSpPr>
                <a:spLocks noChangeArrowheads="1"/>
              </p:cNvSpPr>
              <p:nvPr/>
            </p:nvSpPr>
            <p:spPr bwMode="auto">
              <a:xfrm>
                <a:off x="3638" y="248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utoShape 155"/>
              <p:cNvSpPr>
                <a:spLocks noChangeArrowheads="1"/>
              </p:cNvSpPr>
              <p:nvPr/>
            </p:nvSpPr>
            <p:spPr bwMode="auto">
              <a:xfrm>
                <a:off x="3827" y="2465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AutoShape 156"/>
              <p:cNvSpPr>
                <a:spLocks noChangeArrowheads="1"/>
              </p:cNvSpPr>
              <p:nvPr/>
            </p:nvSpPr>
            <p:spPr bwMode="auto">
              <a:xfrm>
                <a:off x="2663" y="2741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AutoShape 157"/>
              <p:cNvSpPr>
                <a:spLocks noChangeArrowheads="1"/>
              </p:cNvSpPr>
              <p:nvPr/>
            </p:nvSpPr>
            <p:spPr bwMode="auto">
              <a:xfrm>
                <a:off x="2801" y="313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AutoShape 158"/>
              <p:cNvSpPr>
                <a:spLocks noChangeArrowheads="1"/>
              </p:cNvSpPr>
              <p:nvPr/>
            </p:nvSpPr>
            <p:spPr bwMode="auto">
              <a:xfrm>
                <a:off x="2747" y="3047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AutoShape 159"/>
              <p:cNvSpPr>
                <a:spLocks noChangeArrowheads="1"/>
              </p:cNvSpPr>
              <p:nvPr/>
            </p:nvSpPr>
            <p:spPr bwMode="auto">
              <a:xfrm>
                <a:off x="4052" y="312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AutoShape 160"/>
              <p:cNvSpPr>
                <a:spLocks noChangeArrowheads="1"/>
              </p:cNvSpPr>
              <p:nvPr/>
            </p:nvSpPr>
            <p:spPr bwMode="auto">
              <a:xfrm>
                <a:off x="3896" y="305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AutoShape 161"/>
              <p:cNvSpPr>
                <a:spLocks noChangeArrowheads="1"/>
              </p:cNvSpPr>
              <p:nvPr/>
            </p:nvSpPr>
            <p:spPr bwMode="auto">
              <a:xfrm>
                <a:off x="4253" y="3440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AutoShape 162"/>
              <p:cNvSpPr>
                <a:spLocks noChangeArrowheads="1"/>
              </p:cNvSpPr>
              <p:nvPr/>
            </p:nvSpPr>
            <p:spPr bwMode="auto">
              <a:xfrm>
                <a:off x="3131" y="259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86" name="AutoShape 163"/>
              <p:cNvSpPr>
                <a:spLocks noChangeArrowheads="1"/>
              </p:cNvSpPr>
              <p:nvPr/>
            </p:nvSpPr>
            <p:spPr bwMode="auto">
              <a:xfrm>
                <a:off x="2828" y="208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87" name="AutoShape 164"/>
              <p:cNvSpPr>
                <a:spLocks noChangeArrowheads="1"/>
              </p:cNvSpPr>
              <p:nvPr/>
            </p:nvSpPr>
            <p:spPr bwMode="auto">
              <a:xfrm>
                <a:off x="3071" y="281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88" name="AutoShape 165"/>
              <p:cNvSpPr>
                <a:spLocks noChangeArrowheads="1"/>
              </p:cNvSpPr>
              <p:nvPr/>
            </p:nvSpPr>
            <p:spPr bwMode="auto">
              <a:xfrm>
                <a:off x="3140" y="282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89" name="AutoShape 166"/>
              <p:cNvSpPr>
                <a:spLocks noChangeArrowheads="1"/>
              </p:cNvSpPr>
              <p:nvPr/>
            </p:nvSpPr>
            <p:spPr bwMode="auto">
              <a:xfrm>
                <a:off x="3383" y="312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490" name="AutoShape 167"/>
              <p:cNvSpPr>
                <a:spLocks noChangeArrowheads="1"/>
              </p:cNvSpPr>
              <p:nvPr/>
            </p:nvSpPr>
            <p:spPr bwMode="auto">
              <a:xfrm>
                <a:off x="1862" y="254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1" name="AutoShape 168"/>
              <p:cNvSpPr>
                <a:spLocks noChangeArrowheads="1"/>
              </p:cNvSpPr>
              <p:nvPr/>
            </p:nvSpPr>
            <p:spPr bwMode="auto">
              <a:xfrm>
                <a:off x="986" y="2747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2" name="AutoShape 169"/>
              <p:cNvSpPr>
                <a:spLocks noChangeArrowheads="1"/>
              </p:cNvSpPr>
              <p:nvPr/>
            </p:nvSpPr>
            <p:spPr bwMode="auto">
              <a:xfrm>
                <a:off x="872" y="1151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3" name="AutoShape 170"/>
              <p:cNvSpPr>
                <a:spLocks noChangeArrowheads="1"/>
              </p:cNvSpPr>
              <p:nvPr/>
            </p:nvSpPr>
            <p:spPr bwMode="auto">
              <a:xfrm>
                <a:off x="548" y="2390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4" name="AutoShape 171"/>
              <p:cNvSpPr>
                <a:spLocks noChangeArrowheads="1"/>
              </p:cNvSpPr>
              <p:nvPr/>
            </p:nvSpPr>
            <p:spPr bwMode="auto">
              <a:xfrm>
                <a:off x="359" y="146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5" name="AutoShape 172"/>
              <p:cNvSpPr>
                <a:spLocks noChangeArrowheads="1"/>
              </p:cNvSpPr>
              <p:nvPr/>
            </p:nvSpPr>
            <p:spPr bwMode="auto">
              <a:xfrm>
                <a:off x="932" y="2630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6" name="AutoShape 173"/>
              <p:cNvSpPr>
                <a:spLocks noChangeArrowheads="1"/>
              </p:cNvSpPr>
              <p:nvPr/>
            </p:nvSpPr>
            <p:spPr bwMode="auto">
              <a:xfrm>
                <a:off x="566" y="216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7" name="AutoShape 174"/>
              <p:cNvSpPr>
                <a:spLocks noChangeArrowheads="1"/>
              </p:cNvSpPr>
              <p:nvPr/>
            </p:nvSpPr>
            <p:spPr bwMode="auto">
              <a:xfrm>
                <a:off x="836" y="267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8" name="AutoShape 175"/>
              <p:cNvSpPr>
                <a:spLocks noChangeArrowheads="1"/>
              </p:cNvSpPr>
              <p:nvPr/>
            </p:nvSpPr>
            <p:spPr bwMode="auto">
              <a:xfrm>
                <a:off x="644" y="229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9" name="AutoShape 176"/>
              <p:cNvSpPr>
                <a:spLocks noChangeArrowheads="1"/>
              </p:cNvSpPr>
              <p:nvPr/>
            </p:nvSpPr>
            <p:spPr bwMode="auto">
              <a:xfrm>
                <a:off x="740" y="258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0" name="AutoShape 177"/>
              <p:cNvSpPr>
                <a:spLocks noChangeArrowheads="1"/>
              </p:cNvSpPr>
              <p:nvPr/>
            </p:nvSpPr>
            <p:spPr bwMode="auto">
              <a:xfrm>
                <a:off x="1949" y="206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1" name="AutoShape 178"/>
              <p:cNvSpPr>
                <a:spLocks noChangeArrowheads="1"/>
              </p:cNvSpPr>
              <p:nvPr/>
            </p:nvSpPr>
            <p:spPr bwMode="auto">
              <a:xfrm>
                <a:off x="1988" y="210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2" name="AutoShape 179"/>
              <p:cNvSpPr>
                <a:spLocks noChangeArrowheads="1"/>
              </p:cNvSpPr>
              <p:nvPr/>
            </p:nvSpPr>
            <p:spPr bwMode="auto">
              <a:xfrm>
                <a:off x="1937" y="1835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3" name="AutoShape 180"/>
              <p:cNvSpPr>
                <a:spLocks noChangeArrowheads="1"/>
              </p:cNvSpPr>
              <p:nvPr/>
            </p:nvSpPr>
            <p:spPr bwMode="auto">
              <a:xfrm>
                <a:off x="4955" y="182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4" name="AutoShape 181"/>
              <p:cNvSpPr>
                <a:spLocks noChangeArrowheads="1"/>
              </p:cNvSpPr>
              <p:nvPr/>
            </p:nvSpPr>
            <p:spPr bwMode="auto">
              <a:xfrm>
                <a:off x="5018" y="182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5" name="AutoShape 182"/>
              <p:cNvSpPr>
                <a:spLocks noChangeArrowheads="1"/>
              </p:cNvSpPr>
              <p:nvPr/>
            </p:nvSpPr>
            <p:spPr bwMode="auto">
              <a:xfrm>
                <a:off x="5036" y="1772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6" name="AutoShape 183"/>
              <p:cNvSpPr>
                <a:spLocks noChangeArrowheads="1"/>
              </p:cNvSpPr>
              <p:nvPr/>
            </p:nvSpPr>
            <p:spPr bwMode="auto">
              <a:xfrm>
                <a:off x="5066" y="179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7" name="AutoShape 184"/>
              <p:cNvSpPr>
                <a:spLocks noChangeArrowheads="1"/>
              </p:cNvSpPr>
              <p:nvPr/>
            </p:nvSpPr>
            <p:spPr bwMode="auto">
              <a:xfrm>
                <a:off x="5063" y="172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8" name="AutoShape 185"/>
              <p:cNvSpPr>
                <a:spLocks noChangeArrowheads="1"/>
              </p:cNvSpPr>
              <p:nvPr/>
            </p:nvSpPr>
            <p:spPr bwMode="auto">
              <a:xfrm>
                <a:off x="3422" y="167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9" name="AutoShape 186"/>
              <p:cNvSpPr>
                <a:spLocks noChangeArrowheads="1"/>
              </p:cNvSpPr>
              <p:nvPr/>
            </p:nvSpPr>
            <p:spPr bwMode="auto">
              <a:xfrm>
                <a:off x="3962" y="177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AutoShape 187"/>
              <p:cNvSpPr>
                <a:spLocks noChangeAspect="1" noChangeArrowheads="1"/>
              </p:cNvSpPr>
              <p:nvPr/>
            </p:nvSpPr>
            <p:spPr bwMode="auto">
              <a:xfrm>
                <a:off x="5069" y="1712"/>
                <a:ext cx="118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3511" name="AutoShape 188"/>
              <p:cNvSpPr>
                <a:spLocks noChangeArrowheads="1"/>
              </p:cNvSpPr>
              <p:nvPr/>
            </p:nvSpPr>
            <p:spPr bwMode="auto">
              <a:xfrm>
                <a:off x="5108" y="1811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2" name="AutoShape 189"/>
              <p:cNvSpPr>
                <a:spLocks noChangeArrowheads="1"/>
              </p:cNvSpPr>
              <p:nvPr/>
            </p:nvSpPr>
            <p:spPr bwMode="auto">
              <a:xfrm>
                <a:off x="4232" y="2345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3" name="AutoShape 190"/>
              <p:cNvSpPr>
                <a:spLocks noChangeArrowheads="1"/>
              </p:cNvSpPr>
              <p:nvPr/>
            </p:nvSpPr>
            <p:spPr bwMode="auto">
              <a:xfrm>
                <a:off x="4676" y="200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4" name="AutoShape 191"/>
              <p:cNvSpPr>
                <a:spLocks noChangeArrowheads="1"/>
              </p:cNvSpPr>
              <p:nvPr/>
            </p:nvSpPr>
            <p:spPr bwMode="auto">
              <a:xfrm>
                <a:off x="4718" y="201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5" name="AutoShape 192"/>
              <p:cNvSpPr>
                <a:spLocks noChangeArrowheads="1"/>
              </p:cNvSpPr>
              <p:nvPr/>
            </p:nvSpPr>
            <p:spPr bwMode="auto">
              <a:xfrm>
                <a:off x="4634" y="191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6" name="AutoShape 193"/>
              <p:cNvSpPr>
                <a:spLocks noChangeArrowheads="1"/>
              </p:cNvSpPr>
              <p:nvPr/>
            </p:nvSpPr>
            <p:spPr bwMode="auto">
              <a:xfrm>
                <a:off x="4259" y="1907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7" name="AutoShape 194"/>
              <p:cNvSpPr>
                <a:spLocks noChangeArrowheads="1"/>
              </p:cNvSpPr>
              <p:nvPr/>
            </p:nvSpPr>
            <p:spPr bwMode="auto">
              <a:xfrm>
                <a:off x="4271" y="194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8" name="AutoShape 195"/>
              <p:cNvSpPr>
                <a:spLocks noChangeArrowheads="1"/>
              </p:cNvSpPr>
              <p:nvPr/>
            </p:nvSpPr>
            <p:spPr bwMode="auto">
              <a:xfrm>
                <a:off x="3971" y="2021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9" name="AutoShape 196"/>
              <p:cNvSpPr>
                <a:spLocks noChangeArrowheads="1"/>
              </p:cNvSpPr>
              <p:nvPr/>
            </p:nvSpPr>
            <p:spPr bwMode="auto">
              <a:xfrm>
                <a:off x="4490" y="1706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0" name="AutoShape 197"/>
              <p:cNvSpPr>
                <a:spLocks noChangeArrowheads="1"/>
              </p:cNvSpPr>
              <p:nvPr/>
            </p:nvSpPr>
            <p:spPr bwMode="auto">
              <a:xfrm>
                <a:off x="4826" y="173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" name="AutoShape 198"/>
              <p:cNvSpPr>
                <a:spLocks noChangeArrowheads="1"/>
              </p:cNvSpPr>
              <p:nvPr/>
            </p:nvSpPr>
            <p:spPr bwMode="auto">
              <a:xfrm>
                <a:off x="4601" y="1778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" name="AutoShape 199"/>
              <p:cNvSpPr>
                <a:spLocks noChangeArrowheads="1"/>
              </p:cNvSpPr>
              <p:nvPr/>
            </p:nvSpPr>
            <p:spPr bwMode="auto">
              <a:xfrm>
                <a:off x="4748" y="1955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3" name="AutoShape 200"/>
              <p:cNvSpPr>
                <a:spLocks noChangeArrowheads="1"/>
              </p:cNvSpPr>
              <p:nvPr/>
            </p:nvSpPr>
            <p:spPr bwMode="auto">
              <a:xfrm>
                <a:off x="4439" y="2495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" name="AutoShape 201"/>
              <p:cNvSpPr>
                <a:spLocks noChangeArrowheads="1"/>
              </p:cNvSpPr>
              <p:nvPr/>
            </p:nvSpPr>
            <p:spPr bwMode="auto">
              <a:xfrm>
                <a:off x="3017" y="230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525" name="AutoShape 202"/>
              <p:cNvSpPr>
                <a:spLocks noChangeArrowheads="1"/>
              </p:cNvSpPr>
              <p:nvPr/>
            </p:nvSpPr>
            <p:spPr bwMode="auto">
              <a:xfrm>
                <a:off x="4352" y="248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" name="AutoShape 203"/>
              <p:cNvSpPr>
                <a:spLocks noChangeArrowheads="1"/>
              </p:cNvSpPr>
              <p:nvPr/>
            </p:nvSpPr>
            <p:spPr bwMode="auto">
              <a:xfrm>
                <a:off x="4388" y="2540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7" name="AutoShape 204"/>
              <p:cNvSpPr>
                <a:spLocks noChangeArrowheads="1"/>
              </p:cNvSpPr>
              <p:nvPr/>
            </p:nvSpPr>
            <p:spPr bwMode="auto">
              <a:xfrm>
                <a:off x="2717" y="1931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" name="AutoShape 205"/>
              <p:cNvSpPr>
                <a:spLocks noChangeArrowheads="1"/>
              </p:cNvSpPr>
              <p:nvPr/>
            </p:nvSpPr>
            <p:spPr bwMode="auto">
              <a:xfrm>
                <a:off x="3098" y="209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3529" name="AutoShape 206"/>
              <p:cNvSpPr>
                <a:spLocks noChangeArrowheads="1"/>
              </p:cNvSpPr>
              <p:nvPr/>
            </p:nvSpPr>
            <p:spPr bwMode="auto">
              <a:xfrm>
                <a:off x="3047" y="148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" name="AutoShape 207"/>
              <p:cNvSpPr>
                <a:spLocks noChangeArrowheads="1"/>
              </p:cNvSpPr>
              <p:nvPr/>
            </p:nvSpPr>
            <p:spPr bwMode="auto">
              <a:xfrm>
                <a:off x="3563" y="1859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1" name="AutoShape 208"/>
              <p:cNvSpPr>
                <a:spLocks noChangeArrowheads="1"/>
              </p:cNvSpPr>
              <p:nvPr/>
            </p:nvSpPr>
            <p:spPr bwMode="auto">
              <a:xfrm>
                <a:off x="3050" y="1793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2" name="AutoShape 209"/>
              <p:cNvSpPr>
                <a:spLocks noChangeArrowheads="1"/>
              </p:cNvSpPr>
              <p:nvPr/>
            </p:nvSpPr>
            <p:spPr bwMode="auto">
              <a:xfrm>
                <a:off x="4922" y="184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3" name="AutoShape 210"/>
              <p:cNvSpPr>
                <a:spLocks noChangeArrowheads="1"/>
              </p:cNvSpPr>
              <p:nvPr/>
            </p:nvSpPr>
            <p:spPr bwMode="auto">
              <a:xfrm>
                <a:off x="4958" y="187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4" name="AutoShape 211"/>
              <p:cNvSpPr>
                <a:spLocks noChangeArrowheads="1"/>
              </p:cNvSpPr>
              <p:nvPr/>
            </p:nvSpPr>
            <p:spPr bwMode="auto">
              <a:xfrm>
                <a:off x="4652" y="214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AutoShape 212"/>
              <p:cNvSpPr>
                <a:spLocks noChangeAspect="1" noChangeArrowheads="1"/>
              </p:cNvSpPr>
              <p:nvPr/>
            </p:nvSpPr>
            <p:spPr bwMode="auto">
              <a:xfrm>
                <a:off x="1491" y="2791"/>
                <a:ext cx="117" cy="117"/>
              </a:xfrm>
              <a:prstGeom prst="star5">
                <a:avLst/>
              </a:prstGeom>
              <a:solidFill>
                <a:srgbClr val="660033"/>
              </a:solidFill>
              <a:ln w="12700">
                <a:solidFill>
                  <a:srgbClr val="66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82058" tIns="41029" rIns="82058" bIns="41029" anchor="ctr"/>
              <a:lstStyle/>
              <a:p>
                <a:pPr algn="ctr">
                  <a:defRPr/>
                </a:pPr>
                <a:endParaRPr lang="en-US" sz="2700" b="1" i="1">
                  <a:solidFill>
                    <a:srgbClr val="8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13326" name="AutoShape 266"/>
            <p:cNvSpPr>
              <a:spLocks noChangeArrowheads="1"/>
            </p:cNvSpPr>
            <p:nvPr/>
          </p:nvSpPr>
          <p:spPr bwMode="auto">
            <a:xfrm>
              <a:off x="4185" y="3496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200400" y="6492875"/>
            <a:ext cx="5257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7F040-F313-47FF-A330-7FF8285BA1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755650"/>
            <a:ext cx="9218613" cy="18764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2048" tIns="41025" rIns="82048" bIns="41025" anchor="ctr">
            <a:spAutoFit/>
          </a:bodyPr>
          <a:lstStyle/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r>
              <a:rPr lang="en-US" b="1">
                <a:latin typeface="Arial Narrow" pitchFamily="34" charset="0"/>
              </a:rPr>
              <a:t>Grand challenge science:  </a:t>
            </a:r>
            <a:r>
              <a:rPr lang="en-US">
                <a:latin typeface="Arial Narrow" pitchFamily="34" charset="0"/>
              </a:rPr>
              <a:t>ultrafast science; chemical imaging, complex &amp; emergent behavior</a:t>
            </a:r>
            <a:r>
              <a:rPr lang="en-US" b="1">
                <a:latin typeface="Arial Narrow" pitchFamily="34" charset="0"/>
              </a:rPr>
              <a:t> </a:t>
            </a:r>
          </a:p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r>
              <a:rPr lang="en-US" b="1">
                <a:latin typeface="Arial Narrow" pitchFamily="34" charset="0"/>
              </a:rPr>
              <a:t>Use inspired discovery science: </a:t>
            </a:r>
            <a:r>
              <a:rPr lang="en-US">
                <a:latin typeface="Arial Narrow" pitchFamily="34" charset="0"/>
              </a:rPr>
              <a:t>research areas identified in BESAC and BES workshop reports</a:t>
            </a:r>
            <a:r>
              <a:rPr lang="en-US" b="1">
                <a:latin typeface="Arial Narrow" pitchFamily="34" charset="0"/>
              </a:rPr>
              <a:t> </a:t>
            </a:r>
          </a:p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r>
              <a:rPr lang="en-US" b="1">
                <a:latin typeface="Arial Narrow" pitchFamily="34" charset="0"/>
              </a:rPr>
              <a:t>Tools for 21</a:t>
            </a:r>
            <a:r>
              <a:rPr lang="en-US" b="1" baseline="30000">
                <a:latin typeface="Arial Narrow" pitchFamily="34" charset="0"/>
              </a:rPr>
              <a:t>st</a:t>
            </a:r>
            <a:r>
              <a:rPr lang="en-US" b="1">
                <a:latin typeface="Arial Narrow" pitchFamily="34" charset="0"/>
              </a:rPr>
              <a:t> century science:  </a:t>
            </a:r>
            <a:r>
              <a:rPr lang="en-US">
                <a:latin typeface="Arial Narrow" pitchFamily="34" charset="0"/>
              </a:rPr>
              <a:t>midscale instrumentation</a:t>
            </a:r>
          </a:p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endParaRPr lang="en-US" sz="800">
              <a:latin typeface="Arial Narrow" pitchFamily="34" charset="0"/>
            </a:endParaRPr>
          </a:p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r>
              <a:rPr lang="en-US" b="1">
                <a:latin typeface="Arial Narrow" pitchFamily="34" charset="0"/>
              </a:rPr>
              <a:t>A total of $55M was awarded in FY 2009:  single investigator awards ($150 – 300K/yr), small group awards ($500 – 1500K/yr) for up to three years, and mid-scale instrument (up to $2M).</a:t>
            </a:r>
          </a:p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endParaRPr lang="en-US" sz="800" b="1">
              <a:latin typeface="Arial Narrow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411163"/>
          </a:xfrm>
        </p:spPr>
        <p:txBody>
          <a:bodyPr lIns="91418" tIns="45709" rIns="91418" bIns="45709" anchor="t"/>
          <a:lstStyle/>
          <a:p>
            <a:r>
              <a:rPr lang="en-US" smtClean="0"/>
              <a:t>Single-Investigator &amp; Small-Group Research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8663" y="3105150"/>
            <a:ext cx="3144837" cy="1924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 Narrow" pitchFamily="34" charset="0"/>
              </a:rPr>
              <a:t>95 projects were awarded:</a:t>
            </a:r>
          </a:p>
          <a:p>
            <a:pPr lvl="1" indent="-225425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72 university awards</a:t>
            </a:r>
          </a:p>
          <a:p>
            <a:pPr lvl="1" indent="-225425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23 lab awards</a:t>
            </a:r>
          </a:p>
          <a:p>
            <a:pPr lvl="1" indent="-225425">
              <a:buFont typeface="Arial" pitchFamily="34" charset="0"/>
              <a:buChar char="•"/>
              <a:defRPr/>
            </a:pPr>
            <a:endParaRPr lang="en-US" dirty="0">
              <a:latin typeface="Arial Narrow" pitchFamily="34" charset="0"/>
            </a:endParaRPr>
          </a:p>
          <a:p>
            <a:pPr indent="-225425">
              <a:defRPr/>
            </a:pPr>
            <a:r>
              <a:rPr lang="en-US" sz="1600" b="1" dirty="0">
                <a:latin typeface="Arial Narrow" pitchFamily="34" charset="0"/>
              </a:rPr>
              <a:t>Grand challenge science:  22%</a:t>
            </a:r>
          </a:p>
          <a:p>
            <a:pPr indent="-225425">
              <a:defRPr/>
            </a:pPr>
            <a:r>
              <a:rPr lang="en-US" sz="1600" b="1" dirty="0">
                <a:latin typeface="Arial Narrow" pitchFamily="34" charset="0"/>
              </a:rPr>
              <a:t>Use-inspired discovery science:  47%</a:t>
            </a:r>
          </a:p>
          <a:p>
            <a:pPr indent="-225425">
              <a:defRPr/>
            </a:pPr>
            <a:r>
              <a:rPr lang="en-US" sz="1600" b="1" dirty="0">
                <a:latin typeface="Arial Narrow" pitchFamily="34" charset="0"/>
              </a:rPr>
              <a:t>Mid-scale tools:  33%</a:t>
            </a:r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2395538"/>
            <a:ext cx="55467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68438" y="5254625"/>
            <a:ext cx="4381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5425">
              <a:defRPr/>
            </a:pPr>
            <a:r>
              <a:rPr lang="en-US" sz="1200" b="1" dirty="0">
                <a:latin typeface="+mn-lt"/>
              </a:rPr>
              <a:t>(28)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" y="4070350"/>
            <a:ext cx="473075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5425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(10 )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4463" y="4418013"/>
            <a:ext cx="4381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5425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(57)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381000" y="5757863"/>
            <a:ext cx="601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9925" lvl="1" indent="-260350" defTabSz="820738">
              <a:spcBef>
                <a:spcPct val="15000"/>
              </a:spcBef>
              <a:buFont typeface="Arial Narrow" pitchFamily="34" charset="0"/>
              <a:buNone/>
            </a:pPr>
            <a:r>
              <a:rPr lang="en-US" b="1">
                <a:latin typeface="Arial Narrow" pitchFamily="34" charset="0"/>
              </a:rPr>
              <a:t>Additional  accelerator  and detector R&amp;D awards.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fld id="{648B5534-E29C-450B-9905-F984116B0994}" type="slidenum">
              <a:rPr lang="en-US"/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9863" y="755650"/>
            <a:ext cx="3868737" cy="600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54" tIns="40925" rIns="81854" bIns="40925">
            <a:spAutoFit/>
          </a:bodyPr>
          <a:lstStyle/>
          <a:p>
            <a:pPr marL="120650" indent="-120650" eaLnBrk="0" hangingPunct="0">
              <a:buFont typeface="Wingdings" pitchFamily="2" charset="2"/>
              <a:buChar char="§"/>
            </a:pPr>
            <a:r>
              <a:rPr lang="en-US" sz="2000" dirty="0">
                <a:solidFill>
                  <a:srgbClr val="FF0303"/>
                </a:solidFill>
                <a:latin typeface="Arial Narrow" pitchFamily="34" charset="0"/>
                <a:cs typeface="Times New Roman" pitchFamily="18" charset="0"/>
              </a:rPr>
              <a:t>Research programs</a:t>
            </a:r>
          </a:p>
          <a:p>
            <a:pPr marL="461963" lvl="1" indent="-1841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Energy Innovation Hubs</a:t>
            </a:r>
          </a:p>
          <a:p>
            <a:pPr marL="461963" lvl="1" indent="-1841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Energy Frontier Research Centers</a:t>
            </a:r>
          </a:p>
          <a:p>
            <a:pPr marL="461963" lvl="1" indent="-1841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Core research increases for grand challenge science, use-inspired science, accelerator &amp; detector research</a:t>
            </a:r>
          </a:p>
          <a:p>
            <a:pPr marL="461963" lvl="1" indent="-1841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Topical areas include:  basic research in </a:t>
            </a:r>
            <a:r>
              <a:rPr lang="en-US" sz="1700" i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ultrafast science, materials synthesis, carbon capture, radiation resistant materials, separation sciences, advanced combustion modeling for engine design, geophysics and geochemistry on CO</a:t>
            </a:r>
            <a:r>
              <a:rPr lang="en-US" sz="1700" i="1" baseline="-250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1700" i="1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/minerals &amp; rocks interactions, and gas hydrates</a:t>
            </a:r>
          </a:p>
          <a:p>
            <a:pPr marL="461963" lvl="1" indent="-18415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900" dirty="0">
              <a:solidFill>
                <a:srgbClr val="0000CC"/>
              </a:solidFill>
              <a:latin typeface="Arial Narrow" pitchFamily="34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Char char="§"/>
            </a:pPr>
            <a:r>
              <a:rPr lang="en-US" sz="2000" dirty="0">
                <a:solidFill>
                  <a:srgbClr val="FF0303"/>
                </a:solidFill>
                <a:latin typeface="Arial Narrow" pitchFamily="34" charset="0"/>
                <a:cs typeface="Times New Roman" pitchFamily="18" charset="0"/>
              </a:rPr>
              <a:t>Scientific user facilities operations</a:t>
            </a:r>
            <a:endParaRPr lang="en-US" dirty="0">
              <a:solidFill>
                <a:srgbClr val="0000CC"/>
              </a:solidFill>
              <a:latin typeface="Arial Narrow" pitchFamily="34" charset="0"/>
              <a:cs typeface="Times New Roman" pitchFamily="18" charset="0"/>
            </a:endParaRPr>
          </a:p>
          <a:p>
            <a:pPr marL="461963" lvl="1" indent="-184150" eaLnBrk="0" hangingPunct="0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Synchrotron light sources</a:t>
            </a:r>
          </a:p>
          <a:p>
            <a:pPr marL="461963" lvl="1" indent="-184150" eaLnBrk="0" hangingPunct="0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Neutron scattering facilities</a:t>
            </a:r>
          </a:p>
          <a:p>
            <a:pPr marL="461963" lvl="1" indent="-184150" eaLnBrk="0" hangingPunct="0"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700" dirty="0" err="1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Nanoscale</a:t>
            </a:r>
            <a:r>
              <a:rPr lang="en-US" sz="17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Science Research Centers</a:t>
            </a:r>
          </a:p>
          <a:p>
            <a:pPr marL="660400" lvl="2" indent="-38100" eaLnBrk="0" hangingPunct="0">
              <a:spcBef>
                <a:spcPct val="15000"/>
              </a:spcBef>
              <a:buFont typeface="Times New Roman" pitchFamily="18" charset="0"/>
              <a:buChar char=""/>
            </a:pPr>
            <a:endParaRPr lang="en-US" sz="900" dirty="0">
              <a:solidFill>
                <a:srgbClr val="0000CC"/>
              </a:solidFill>
              <a:latin typeface="Arial Narrow" pitchFamily="34" charset="0"/>
              <a:cs typeface="Times New Roman" pitchFamily="18" charset="0"/>
            </a:endParaRPr>
          </a:p>
          <a:p>
            <a:pPr marL="120650" indent="-120650" eaLnBrk="0" hangingPunct="0">
              <a:buFont typeface="Wingdings" pitchFamily="2" charset="2"/>
              <a:buChar char="§"/>
            </a:pPr>
            <a:endParaRPr lang="fr-FR" sz="1600" dirty="0">
              <a:solidFill>
                <a:srgbClr val="0000CC"/>
              </a:solidFill>
              <a:latin typeface="Arial Narrow" pitchFamily="34" charset="0"/>
            </a:endParaRPr>
          </a:p>
          <a:p>
            <a:pPr marL="461963" lvl="1" indent="-184150" eaLnBrk="0" hangingPunct="0">
              <a:buFont typeface="Wingdings" pitchFamily="2" charset="2"/>
              <a:buChar char="§"/>
            </a:pPr>
            <a:endParaRPr lang="en-US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155575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95" tIns="45599" rIns="91195" bIns="45599"/>
          <a:lstStyle/>
          <a:p>
            <a:pPr algn="ctr" defTabSz="911225"/>
            <a:r>
              <a:rPr lang="en-US" sz="2400">
                <a:solidFill>
                  <a:srgbClr val="006600"/>
                </a:solidFill>
              </a:rPr>
              <a:t>FY 2011 BES Budget Request</a:t>
            </a:r>
            <a:endParaRPr lang="en-US" sz="2000">
              <a:solidFill>
                <a:srgbClr val="006600"/>
              </a:solidFill>
            </a:endParaRPr>
          </a:p>
        </p:txBody>
      </p:sp>
      <p:grpSp>
        <p:nvGrpSpPr>
          <p:cNvPr id="22533" name="Group 24"/>
          <p:cNvGrpSpPr>
            <a:grpSpLocks/>
          </p:cNvGrpSpPr>
          <p:nvPr/>
        </p:nvGrpSpPr>
        <p:grpSpPr bwMode="auto">
          <a:xfrm>
            <a:off x="3604675" y="982663"/>
            <a:ext cx="5690138" cy="3559175"/>
            <a:chOff x="3965995" y="1553826"/>
            <a:chExt cx="6259104" cy="4034174"/>
          </a:xfrm>
        </p:grpSpPr>
        <p:pic>
          <p:nvPicPr>
            <p:cNvPr id="225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9203" b="10312"/>
            <a:stretch>
              <a:fillRect/>
            </a:stretch>
          </p:blipFill>
          <p:spPr bwMode="auto">
            <a:xfrm>
              <a:off x="4229100" y="1570038"/>
              <a:ext cx="5664200" cy="40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6544369" y="3264745"/>
              <a:ext cx="1011238" cy="122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8" tIns="45693" rIns="91388" bIns="45693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Facilities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Ops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777.3</a:t>
              </a:r>
            </a:p>
          </p:txBody>
        </p:sp>
        <p:sp>
          <p:nvSpPr>
            <p:cNvPr id="22538" name="Text Box 15"/>
            <p:cNvSpPr txBox="1">
              <a:spLocks noChangeArrowheads="1"/>
            </p:cNvSpPr>
            <p:nvPr/>
          </p:nvSpPr>
          <p:spPr bwMode="auto">
            <a:xfrm>
              <a:off x="5221793" y="4318047"/>
              <a:ext cx="1045854" cy="59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8" rIns="91378" bIns="45688">
              <a:spAutoFit/>
            </a:bodyPr>
            <a:lstStyle/>
            <a:p>
              <a:pPr algn="ctr"/>
              <a:r>
                <a:rPr lang="en-US" sz="1400"/>
                <a:t>MSE </a:t>
              </a:r>
            </a:p>
            <a:p>
              <a:pPr algn="ctr"/>
              <a:r>
                <a:rPr lang="en-US" sz="1400"/>
                <a:t>Research</a:t>
              </a:r>
            </a:p>
          </p:txBody>
        </p:sp>
        <p:sp>
          <p:nvSpPr>
            <p:cNvPr id="22539" name="Text Box 23"/>
            <p:cNvSpPr txBox="1">
              <a:spLocks noChangeArrowheads="1"/>
            </p:cNvSpPr>
            <p:nvPr/>
          </p:nvSpPr>
          <p:spPr bwMode="auto">
            <a:xfrm>
              <a:off x="5290694" y="4896421"/>
              <a:ext cx="874713" cy="348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/>
                <a:t>309.4</a:t>
              </a:r>
            </a:p>
          </p:txBody>
        </p:sp>
        <p:sp>
          <p:nvSpPr>
            <p:cNvPr id="22540" name="Text Box 16"/>
            <p:cNvSpPr txBox="1">
              <a:spLocks noChangeArrowheads="1"/>
            </p:cNvSpPr>
            <p:nvPr/>
          </p:nvSpPr>
          <p:spPr bwMode="auto">
            <a:xfrm>
              <a:off x="4374256" y="3611819"/>
              <a:ext cx="1201738" cy="83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CSGB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Research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306</a:t>
              </a:r>
            </a:p>
          </p:txBody>
        </p:sp>
        <p:sp>
          <p:nvSpPr>
            <p:cNvPr id="22541" name="Text Box 83"/>
            <p:cNvSpPr txBox="1">
              <a:spLocks noChangeArrowheads="1"/>
            </p:cNvSpPr>
            <p:nvPr/>
          </p:nvSpPr>
          <p:spPr bwMode="auto">
            <a:xfrm>
              <a:off x="8775713" y="3930229"/>
              <a:ext cx="1012825" cy="83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8" tIns="45693" rIns="91388" bIns="45693">
              <a:spAutoFit/>
            </a:bodyPr>
            <a:lstStyle/>
            <a:p>
              <a:pPr algn="ctr"/>
              <a:r>
                <a:rPr lang="en-US" sz="1400"/>
                <a:t>Light Sources</a:t>
              </a:r>
            </a:p>
            <a:p>
              <a:pPr algn="ctr"/>
              <a:r>
                <a:rPr lang="en-US" sz="1400"/>
                <a:t>403.6</a:t>
              </a:r>
            </a:p>
          </p:txBody>
        </p:sp>
        <p:sp>
          <p:nvSpPr>
            <p:cNvPr id="22542" name="Text Box 84"/>
            <p:cNvSpPr txBox="1">
              <a:spLocks noChangeArrowheads="1"/>
            </p:cNvSpPr>
            <p:nvPr/>
          </p:nvSpPr>
          <p:spPr bwMode="auto">
            <a:xfrm>
              <a:off x="8742365" y="2888659"/>
              <a:ext cx="1011238" cy="83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8" tIns="45693" rIns="91388" bIns="45693">
              <a:spAutoFit/>
            </a:bodyPr>
            <a:lstStyle/>
            <a:p>
              <a:pPr algn="ctr"/>
              <a:r>
                <a:rPr lang="en-US" sz="1400"/>
                <a:t>Neutron Sources</a:t>
              </a:r>
            </a:p>
            <a:p>
              <a:pPr algn="ctr"/>
              <a:r>
                <a:rPr lang="en-US" sz="1400"/>
                <a:t>262.7</a:t>
              </a:r>
            </a:p>
          </p:txBody>
        </p:sp>
        <p:sp>
          <p:nvSpPr>
            <p:cNvPr id="22543" name="Text Box 85"/>
            <p:cNvSpPr txBox="1">
              <a:spLocks noChangeArrowheads="1"/>
            </p:cNvSpPr>
            <p:nvPr/>
          </p:nvSpPr>
          <p:spPr bwMode="auto">
            <a:xfrm>
              <a:off x="8486785" y="2549029"/>
              <a:ext cx="1738314" cy="34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8" tIns="45693" rIns="91388" bIns="45693">
              <a:spAutoFit/>
            </a:bodyPr>
            <a:lstStyle/>
            <a:p>
              <a:pPr algn="ctr"/>
              <a:r>
                <a:rPr lang="en-US" sz="1400"/>
                <a:t>NSRC 109.5</a:t>
              </a:r>
            </a:p>
          </p:txBody>
        </p:sp>
        <p:sp>
          <p:nvSpPr>
            <p:cNvPr id="22544" name="Text Box 44"/>
            <p:cNvSpPr txBox="1">
              <a:spLocks noChangeArrowheads="1"/>
            </p:cNvSpPr>
            <p:nvPr/>
          </p:nvSpPr>
          <p:spPr bwMode="auto">
            <a:xfrm>
              <a:off x="3965995" y="2263852"/>
              <a:ext cx="1014413" cy="34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/>
              <a:r>
                <a:rPr lang="en-US" sz="1400" dirty="0"/>
                <a:t>Hub 58.3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4616463" y="2892304"/>
              <a:ext cx="661988" cy="523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/>
              <a:r>
                <a:rPr lang="en-US" sz="1200"/>
                <a:t>EFRC</a:t>
              </a:r>
            </a:p>
            <a:p>
              <a:pPr algn="ctr"/>
              <a:r>
                <a:rPr lang="en-US" sz="1200"/>
                <a:t>140</a:t>
              </a: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5389393" y="1553826"/>
              <a:ext cx="1658938" cy="54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/>
              <a:r>
                <a:rPr lang="en-US" sz="1200"/>
                <a:t>SBIR &amp; GPP  </a:t>
              </a:r>
            </a:p>
            <a:p>
              <a:pPr algn="ctr"/>
              <a:r>
                <a:rPr lang="en-US" sz="1200"/>
                <a:t>40.2</a:t>
              </a:r>
            </a:p>
          </p:txBody>
        </p:sp>
        <p:sp>
          <p:nvSpPr>
            <p:cNvPr id="22547" name="Rectangle 81"/>
            <p:cNvSpPr>
              <a:spLocks noChangeArrowheads="1"/>
            </p:cNvSpPr>
            <p:nvPr/>
          </p:nvSpPr>
          <p:spPr bwMode="auto">
            <a:xfrm>
              <a:off x="6384031" y="1867352"/>
              <a:ext cx="989495" cy="33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eaLnBrk="0" hangingPunct="0"/>
              <a:r>
                <a:rPr lang="en-US" sz="1300"/>
                <a:t>MIE  22.4</a:t>
              </a:r>
            </a:p>
          </p:txBody>
        </p:sp>
        <p:sp>
          <p:nvSpPr>
            <p:cNvPr id="22548" name="Rectangle 82"/>
            <p:cNvSpPr>
              <a:spLocks noChangeArrowheads="1"/>
            </p:cNvSpPr>
            <p:nvPr/>
          </p:nvSpPr>
          <p:spPr bwMode="auto">
            <a:xfrm>
              <a:off x="4401468" y="1793835"/>
              <a:ext cx="1310416" cy="54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08" tIns="45704" rIns="91408" bIns="45704">
              <a:spAutoFit/>
            </a:bodyPr>
            <a:lstStyle/>
            <a:p>
              <a:pPr algn="ctr" eaLnBrk="0" hangingPunct="0"/>
              <a:r>
                <a:rPr lang="en-US" sz="1200"/>
                <a:t>SUF Research</a:t>
              </a:r>
            </a:p>
            <a:p>
              <a:pPr algn="ctr" eaLnBrk="0" hangingPunct="0"/>
              <a:r>
                <a:rPr lang="en-US" sz="1200"/>
                <a:t>27.3</a:t>
              </a:r>
            </a:p>
          </p:txBody>
        </p:sp>
        <p:sp>
          <p:nvSpPr>
            <p:cNvPr id="22549" name="Text Box 80"/>
            <p:cNvSpPr txBox="1">
              <a:spLocks noChangeArrowheads="1"/>
            </p:cNvSpPr>
            <p:nvPr/>
          </p:nvSpPr>
          <p:spPr bwMode="auto">
            <a:xfrm>
              <a:off x="4795851" y="2464390"/>
              <a:ext cx="1900238" cy="488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88" tIns="45693" rIns="91388" bIns="45693">
              <a:spAutoFit/>
            </a:bodyPr>
            <a:lstStyle/>
            <a:p>
              <a:pPr algn="ctr"/>
              <a:r>
                <a:rPr lang="en-US" sz="1100"/>
                <a:t>Construction</a:t>
              </a:r>
            </a:p>
            <a:p>
              <a:pPr algn="ctr"/>
              <a:r>
                <a:rPr lang="en-US" sz="1100"/>
                <a:t>&amp; OPC</a:t>
              </a:r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5226063" y="2180206"/>
              <a:ext cx="968375" cy="3487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378" tIns="45688" rIns="91378" bIns="45688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400"/>
                <a:t>153.1</a:t>
              </a:r>
            </a:p>
          </p:txBody>
        </p:sp>
      </p:grpSp>
      <p:sp>
        <p:nvSpPr>
          <p:cNvPr id="22534" name="Rectangle 21"/>
          <p:cNvSpPr>
            <a:spLocks noChangeArrowheads="1"/>
          </p:cNvSpPr>
          <p:nvPr/>
        </p:nvSpPr>
        <p:spPr bwMode="auto">
          <a:xfrm>
            <a:off x="4373563" y="4855274"/>
            <a:ext cx="45720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0" tIns="41015" rIns="82030" bIns="41015">
            <a:spAutoFit/>
          </a:bodyPr>
          <a:lstStyle/>
          <a:p>
            <a:pPr marL="120650" indent="-120650" eaLnBrk="0" hangingPunct="0">
              <a:buFont typeface="Wingdings" pitchFamily="2" charset="2"/>
              <a:buChar char="§"/>
            </a:pPr>
            <a:r>
              <a:rPr lang="en-US" sz="2000" dirty="0">
                <a:solidFill>
                  <a:srgbClr val="FF0303"/>
                </a:solidFill>
                <a:latin typeface="Arial Narrow" pitchFamily="34" charset="0"/>
                <a:cs typeface="Times New Roman" pitchFamily="18" charset="0"/>
              </a:rPr>
              <a:t>Construction and instrumentation</a:t>
            </a:r>
          </a:p>
          <a:p>
            <a:pPr marL="461963" lvl="1" indent="-184150" eaLnBrk="0" hangingPunct="0">
              <a:buFont typeface="Wingdings" pitchFamily="2" charset="2"/>
              <a:buChar char="§"/>
            </a:pPr>
            <a:r>
              <a:rPr lang="en-US" sz="1600" dirty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National Synchrotron Light Source-II</a:t>
            </a:r>
          </a:p>
          <a:p>
            <a:pPr marL="461963" lvl="1" indent="-184150" eaLnBrk="0" hangingPunct="0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rgbClr val="0000CC"/>
                </a:solidFill>
                <a:latin typeface="Arial Narrow" pitchFamily="34" charset="0"/>
              </a:rPr>
              <a:t>Spallation Neutron Source instruments</a:t>
            </a:r>
          </a:p>
          <a:p>
            <a:pPr marL="461963" lvl="1" indent="-184150" eaLnBrk="0" hangingPunct="0">
              <a:spcBef>
                <a:spcPct val="15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rgbClr val="0000CC"/>
                </a:solidFill>
                <a:latin typeface="Arial Narrow" pitchFamily="34" charset="0"/>
              </a:rPr>
              <a:t>SNS Power Upgrade</a:t>
            </a:r>
          </a:p>
          <a:p>
            <a:pPr marL="461963" lvl="1" indent="-184150" eaLnBrk="0" hangingPunct="0">
              <a:spcBef>
                <a:spcPct val="15000"/>
              </a:spcBef>
            </a:pPr>
            <a:r>
              <a:rPr lang="fr-FR" sz="1600" dirty="0">
                <a:solidFill>
                  <a:srgbClr val="0000CC"/>
                </a:solidFill>
                <a:latin typeface="Arial Narrow" pitchFamily="34" charset="0"/>
              </a:rPr>
              <a:t>	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7105650" y="863600"/>
            <a:ext cx="1795463" cy="64135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EAEAEA"/>
              </a:gs>
            </a:gsLst>
            <a:lin ang="27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73622" tIns="73622" rIns="73622" bIns="73622">
            <a:spAutoFit/>
          </a:bodyPr>
          <a:lstStyle/>
          <a:p>
            <a:pPr algn="ctr" defTabSz="735013"/>
            <a:r>
              <a:rPr lang="en-US" sz="1600">
                <a:solidFill>
                  <a:srgbClr val="000000"/>
                </a:solidFill>
              </a:rPr>
              <a:t>FY 2011 Request:</a:t>
            </a:r>
          </a:p>
          <a:p>
            <a:pPr algn="ctr" defTabSz="735013"/>
            <a:r>
              <a:rPr lang="en-US" sz="1600">
                <a:solidFill>
                  <a:srgbClr val="000000"/>
                </a:solidFill>
              </a:rPr>
              <a:t>$ 1,835M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BES Research Investments Address Critical Needs 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600" i="1" smtClean="0"/>
              <a:t>An FY 2011 BES call will cover a broad range of research awards including new EFRCs</a:t>
            </a:r>
            <a:endParaRPr lang="en-US" sz="1600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C7498-2613-47D3-863D-EDCCA3B941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4675" y="858838"/>
            <a:ext cx="7820025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>
              <a:defRPr/>
            </a:pPr>
            <a:r>
              <a:rPr lang="en-US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About $66 million will be competed in the BES Program to support additional Energy Frontier Research Centers, single investigators and small group awards in the following areas:</a:t>
            </a:r>
          </a:p>
          <a:p>
            <a:pPr>
              <a:lnSpc>
                <a:spcPts val="1000"/>
              </a:lnSpc>
              <a:defRPr/>
            </a:pPr>
            <a:r>
              <a:rPr lang="en-US" dirty="0"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050" dirty="0">
              <a:latin typeface="Arial Narrow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1.  Discovery and development of new materials </a:t>
            </a:r>
            <a:endParaRPr lang="en-US" dirty="0">
              <a:latin typeface="Arial Narrow" pitchFamily="34" charset="0"/>
              <a:cs typeface="Arial" pitchFamily="34" charset="0"/>
            </a:endParaRPr>
          </a:p>
          <a:p>
            <a:pPr marL="285750" eaLnBrk="0" hangingPunct="0">
              <a:defRPr/>
            </a:pPr>
            <a:r>
              <a:rPr lang="en-US" sz="1600" dirty="0">
                <a:latin typeface="Arial Narrow" pitchFamily="34" charset="0"/>
                <a:ea typeface="Calibri" pitchFamily="34" charset="0"/>
                <a:cs typeface="Arial" pitchFamily="34" charset="0"/>
              </a:rPr>
              <a:t>The FY 2011 solicitation will emphasize new synthesis capabilities, including bio-inspired approaches, for science-driven materials discovery and synthesis.  Research will include crystalline materials, which have broad technology applications and enable the exploration of novel states of matter. </a:t>
            </a:r>
          </a:p>
          <a:p>
            <a:pPr marL="285750" eaLnBrk="0" hangingPunct="0">
              <a:defRPr/>
            </a:pPr>
            <a:endParaRPr lang="en-US" sz="1000" dirty="0">
              <a:latin typeface="Arial Narrow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2.  Research for energy applications</a:t>
            </a:r>
            <a:endParaRPr lang="en-US" dirty="0">
              <a:latin typeface="Arial Narrow" pitchFamily="34" charset="0"/>
              <a:cs typeface="Arial" pitchFamily="34" charset="0"/>
            </a:endParaRPr>
          </a:p>
          <a:p>
            <a:pPr marL="287338" eaLnBrk="0" hangingPunct="0">
              <a:defRPr/>
            </a:pPr>
            <a:r>
              <a:rPr lang="en-US" sz="1600" dirty="0">
                <a:latin typeface="Arial Narrow" pitchFamily="34" charset="0"/>
                <a:ea typeface="Calibri" pitchFamily="34" charset="0"/>
                <a:cs typeface="Arial" pitchFamily="34" charset="0"/>
              </a:rPr>
              <a:t>The FY 2011 solicitation will emphasize fundamental science related to:</a:t>
            </a:r>
          </a:p>
          <a:p>
            <a:pPr marL="287338" eaLnBrk="0" hangingPunct="0">
              <a:defRPr/>
            </a:pPr>
            <a:endParaRPr lang="en-US" sz="600" dirty="0">
              <a:latin typeface="Arial Narrow" pitchFamily="34" charset="0"/>
              <a:cs typeface="Arial" pitchFamily="34" charset="0"/>
            </a:endParaRPr>
          </a:p>
          <a:p>
            <a:pPr marL="688975" lvl="1" indent="-231775" eaLnBrk="0" hangingPunct="0">
              <a:buFont typeface="Wingdings" pitchFamily="2" charset="2"/>
              <a:buChar char=""/>
              <a:defRPr/>
            </a:pPr>
            <a:r>
              <a:rPr lang="en-US" sz="1400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Carbon capture</a:t>
            </a:r>
            <a:r>
              <a:rPr lang="en-US" sz="1400" dirty="0">
                <a:latin typeface="Arial Narrow" pitchFamily="34" charset="0"/>
                <a:ea typeface="Calibri" pitchFamily="34" charset="0"/>
                <a:cs typeface="Arial" pitchFamily="34" charset="0"/>
              </a:rPr>
              <a:t>, including the rational design of novel materials and separation processes for post-combustion CO</a:t>
            </a:r>
            <a:r>
              <a:rPr lang="en-US" sz="1400" baseline="-30000" dirty="0">
                <a:latin typeface="Arial Narrow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400" dirty="0">
                <a:latin typeface="Arial Narrow" pitchFamily="34" charset="0"/>
                <a:ea typeface="Calibri" pitchFamily="34" charset="0"/>
                <a:cs typeface="Arial" pitchFamily="34" charset="0"/>
              </a:rPr>
              <a:t> capture in existing power plants and catalysis and separation research for novel carbon capture schemes to aid the design of future power plants. </a:t>
            </a:r>
          </a:p>
          <a:p>
            <a:pPr marL="688975" lvl="1" indent="-231775" eaLnBrk="0" hangingPunct="0">
              <a:buFont typeface="Wingdings" pitchFamily="2" charset="2"/>
              <a:buChar char=""/>
              <a:defRPr/>
            </a:pPr>
            <a:r>
              <a:rPr lang="en-US" sz="1400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Advanced nuclear energy systems </a:t>
            </a:r>
            <a:r>
              <a:rPr lang="en-US" sz="1400" dirty="0">
                <a:latin typeface="Arial Narrow" pitchFamily="34" charset="0"/>
                <a:ea typeface="Calibri" pitchFamily="34" charset="0"/>
                <a:cs typeface="Arial" pitchFamily="34" charset="0"/>
              </a:rPr>
              <a:t>including radiation resistant materials in fission and fusion applications and separation science and heavy element chemistry for fuel cycles.  </a:t>
            </a:r>
          </a:p>
          <a:p>
            <a:pPr lvl="1" eaLnBrk="0" hangingPunct="0">
              <a:defRPr/>
            </a:pPr>
            <a:endParaRPr lang="en-US" sz="1000" dirty="0">
              <a:latin typeface="Arial Narrow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Awards will be competitively solicited via Funding Opportunity Announcements following the FY 2011 appropriation</a:t>
            </a:r>
            <a:r>
              <a:rPr lang="en-US" sz="1600" b="1" dirty="0"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1600" dirty="0">
              <a:latin typeface="Arial Narrow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New Materials Discovery – Enabler of Technology Innovations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942E2-5772-4358-8BEB-7131057FD9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1150" y="901700"/>
            <a:ext cx="4595813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6" tIns="45698" rIns="91396" bIns="45698">
            <a:spAutoFit/>
          </a:bodyPr>
          <a:lstStyle/>
          <a:p>
            <a:pPr marL="205146" indent="-205146" eaLnBrk="0" hangingPunct="0">
              <a:buFont typeface="Wingdings" pitchFamily="2" charset="2"/>
              <a:buChar char="§"/>
              <a:defRPr/>
            </a:pPr>
            <a:r>
              <a:rPr lang="en-US" sz="1600" dirty="0">
                <a:latin typeface="Arial" charset="0"/>
                <a:cs typeface="Arial" pitchFamily="34" charset="0"/>
              </a:rPr>
              <a:t> Numerous recent Nobel prizes- quantum Hall effect and fractional quantum Hall effect (Physics 1985, 1998), </a:t>
            </a:r>
            <a:r>
              <a:rPr lang="en-US" sz="1600" dirty="0" err="1">
                <a:latin typeface="Arial" charset="0"/>
                <a:cs typeface="Arial" pitchFamily="34" charset="0"/>
              </a:rPr>
              <a:t>buckyballs</a:t>
            </a:r>
            <a:r>
              <a:rPr lang="en-US" sz="1600" dirty="0">
                <a:latin typeface="Arial" charset="0"/>
                <a:cs typeface="Arial" pitchFamily="34" charset="0"/>
              </a:rPr>
              <a:t> (Chemistry 1996), and conducting polymers (Chemistry 2000) – were made possible by new materials. </a:t>
            </a:r>
          </a:p>
          <a:p>
            <a:pPr eaLnBrk="0" hangingPunct="0">
              <a:buFont typeface="Wingdings" pitchFamily="2" charset="2"/>
              <a:buChar char="§"/>
              <a:defRPr/>
            </a:pPr>
            <a:endParaRPr lang="en-US" sz="1600" dirty="0">
              <a:latin typeface="Arial" charset="0"/>
              <a:cs typeface="Arial" pitchFamily="34" charset="0"/>
            </a:endParaRPr>
          </a:p>
          <a:p>
            <a:pPr marL="151010" indent="-151010" eaLnBrk="0" hangingPunct="0">
              <a:buFont typeface="Wingdings" pitchFamily="2" charset="2"/>
              <a:buChar char="§"/>
              <a:defRPr/>
            </a:pPr>
            <a:r>
              <a:rPr lang="en-US" sz="1600" dirty="0">
                <a:latin typeface="Arial" charset="0"/>
                <a:cs typeface="Arial" pitchFamily="34" charset="0"/>
              </a:rPr>
              <a:t> The material discoveries have also enabled generations of technology breakthroughs, from integrated circuits, lasers, optoelectronic communications, to solid-state lighting. Virtually, further advances in these technologies have been limited by the performance of materials. </a:t>
            </a:r>
          </a:p>
          <a:p>
            <a:pPr eaLnBrk="0" hangingPunct="0">
              <a:defRPr/>
            </a:pPr>
            <a:endParaRPr lang="en-US" sz="1600" dirty="0">
              <a:latin typeface="Arial" charset="0"/>
              <a:cs typeface="Arial" pitchFamily="34" charset="0"/>
            </a:endParaRPr>
          </a:p>
          <a:p>
            <a:pPr marL="205146" indent="-205146" eaLnBrk="0" hangingPunct="0">
              <a:buFont typeface="Wingdings" pitchFamily="2" charset="2"/>
              <a:buChar char="§"/>
              <a:defRPr/>
            </a:pPr>
            <a:r>
              <a:rPr lang="en-US" sz="1600" dirty="0">
                <a:latin typeface="Arial" charset="0"/>
                <a:cs typeface="Arial" pitchFamily="34" charset="0"/>
              </a:rPr>
              <a:t> Understanding and controlling the hierarchical assembly of fundamental building blocks (atoms, molecules, clusters, and colloids etc.) in ways to synthesize materials with “designer” properties defines a grand challenge for materials research, i.e. shifting the paradigm of materials discovery from serendipity to rational design.  </a:t>
            </a:r>
          </a:p>
          <a:p>
            <a:pPr eaLnBrk="0" hangingPunct="0">
              <a:defRPr/>
            </a:pPr>
            <a:endParaRPr lang="en-US" sz="1600" dirty="0">
              <a:latin typeface="Arial" charset="0"/>
              <a:cs typeface="Arial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990600"/>
            <a:ext cx="250983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878513" y="3200400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/>
              <a:t>Flexible, plastic solar cell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4225" y="3733800"/>
            <a:ext cx="2514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4"/>
          <p:cNvSpPr txBox="1">
            <a:spLocks noChangeArrowheads="1"/>
          </p:cNvSpPr>
          <p:nvPr/>
        </p:nvSpPr>
        <p:spPr bwMode="auto">
          <a:xfrm>
            <a:off x="5867400" y="57150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/>
              <a:t>Negative Index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0675" y="990600"/>
            <a:ext cx="5226050" cy="1600200"/>
          </a:xfrm>
          <a:prstGeom prst="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27224" y="881843"/>
            <a:ext cx="221743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Discovery and Development of New Materials</a:t>
            </a:r>
            <a:br>
              <a:rPr lang="en-US" smtClean="0"/>
            </a:br>
            <a:r>
              <a:rPr lang="en-US" sz="1600" smtClean="0"/>
              <a:t>To expand scientific frontiers and drive technology innovation </a:t>
            </a:r>
            <a:endParaRPr lang="en-US" sz="2000" smtClean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B3626C-1666-42CB-9D61-0D9C625AD7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188913" y="3041650"/>
            <a:ext cx="8620125" cy="3106738"/>
          </a:xfrm>
          <a:prstGeom prst="rect">
            <a:avLst/>
          </a:prstGeom>
          <a:noFill/>
        </p:spPr>
        <p:txBody>
          <a:bodyPr lIns="91418" tIns="45709" rIns="91418" bIns="45709">
            <a:spAutoFit/>
          </a:bodyPr>
          <a:lstStyle/>
          <a:p>
            <a:pPr defTabSz="914186">
              <a:spcBef>
                <a:spcPts val="1200"/>
              </a:spcBef>
              <a:spcAft>
                <a:spcPts val="2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The new BES activity will provide:</a:t>
            </a: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Research on crystalline materials, including </a:t>
            </a:r>
            <a:r>
              <a:rPr lang="en-US" dirty="0" err="1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bioinspired</a:t>
            </a:r>
            <a:r>
              <a:rPr lang="en-US" dirty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approaches, which have </a:t>
            </a:r>
          </a:p>
          <a:p>
            <a:pPr defTabSz="914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broad technology applications and enable the exploration of novel states of matter.</a:t>
            </a:r>
          </a:p>
          <a:p>
            <a:pPr marL="259281" indent="-259281" defTabSz="914186" fontAlgn="auto">
              <a:spcBef>
                <a:spcPts val="538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Establish new synthesis capabilities for materials discovery and synthesis</a:t>
            </a:r>
          </a:p>
          <a:p>
            <a:pPr marL="259281" indent="-259281" defTabSz="914186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Crystalline materials by “reverse design”– expanding the use of theoretical tools in materials design </a:t>
            </a:r>
          </a:p>
          <a:p>
            <a:pPr marL="259281" indent="-259281" defTabSz="914186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Atom-by-atom design – manipulation of effective dimensionality and connectivity which manifest in novel  behavior and properties</a:t>
            </a:r>
          </a:p>
          <a:p>
            <a:pPr marL="259281" indent="-259281" defTabSz="914186" fontAlgn="auto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Exploiting biological strategies and approaches to materials synthesis and assembly</a:t>
            </a:r>
          </a:p>
          <a:p>
            <a:pPr defTabSz="914186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58763" y="1157288"/>
            <a:ext cx="5483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marL="301625" indent="-301625" defTabSz="9128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Develop new synthesis capabilities and a strong foundation for science-driven materials discovery</a:t>
            </a:r>
          </a:p>
          <a:p>
            <a:pPr marL="301625" indent="-301625" defTabSz="912813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Build U.S. leadership in materials synthesis and discovery enterprise to drive technology innovation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27529" y="662919"/>
            <a:ext cx="2016471" cy="1544727"/>
          </a:xfrm>
          <a:prstGeom prst="rect">
            <a:avLst/>
          </a:prstGeom>
          <a:noFill/>
        </p:spPr>
      </p:pic>
      <p:grpSp>
        <p:nvGrpSpPr>
          <p:cNvPr id="26633" name="Group 14"/>
          <p:cNvGrpSpPr>
            <a:grpSpLocks/>
          </p:cNvGrpSpPr>
          <p:nvPr/>
        </p:nvGrpSpPr>
        <p:grpSpPr bwMode="auto">
          <a:xfrm>
            <a:off x="7385050" y="1993900"/>
            <a:ext cx="1758950" cy="1428750"/>
            <a:chOff x="7162800" y="1981200"/>
            <a:chExt cx="1969967" cy="1447800"/>
          </a:xfrm>
        </p:grpSpPr>
        <p:pic>
          <p:nvPicPr>
            <p:cNvPr id="26634" name="Picture 23" descr="pm947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00" y="1981200"/>
              <a:ext cx="179658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8382000" y="2971800"/>
              <a:ext cx="750767" cy="373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/>
              <a:r>
                <a:rPr lang="en-US">
                  <a:solidFill>
                    <a:srgbClr val="000000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1mm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124200" y="6356350"/>
            <a:ext cx="5334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787AC-38D5-439D-872C-0C7B81E0F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5" y="165100"/>
            <a:ext cx="4327525" cy="388938"/>
          </a:xfrm>
        </p:spPr>
        <p:txBody>
          <a:bodyPr/>
          <a:lstStyle/>
          <a:p>
            <a:r>
              <a:rPr lang="en-US" dirty="0" smtClean="0"/>
              <a:t>What’s New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67985" y="839334"/>
            <a:ext cx="6261100" cy="4937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354138" lvl="1" indent="-609600">
              <a:buFont typeface="Wingdings" pitchFamily="2" charset="2"/>
              <a:buChar char="§"/>
            </a:pPr>
            <a:endParaRPr lang="en-US" sz="2400" i="1" dirty="0"/>
          </a:p>
          <a:p>
            <a:pPr marL="1354138" lvl="1" indent="-609600">
              <a:buFont typeface="Wingdings" pitchFamily="2" charset="2"/>
              <a:buChar char="§"/>
            </a:pPr>
            <a:endParaRPr lang="en-US" sz="2000" i="1" dirty="0" smtClean="0"/>
          </a:p>
          <a:p>
            <a:pPr marL="630238" lvl="1" indent="-628650">
              <a:spcAft>
                <a:spcPts val="600"/>
              </a:spcAft>
              <a:buFont typeface="Wingdings" pitchFamily="2" charset="2"/>
              <a:buAutoNum type="romanUcPeriod"/>
            </a:pPr>
            <a:r>
              <a:rPr lang="en-US" sz="2400" i="1" dirty="0" smtClean="0"/>
              <a:t>Strategic Planning</a:t>
            </a:r>
          </a:p>
          <a:p>
            <a:pPr marL="630238" lvl="1" indent="-628650">
              <a:spcAft>
                <a:spcPts val="600"/>
              </a:spcAft>
              <a:buFont typeface="Wingdings" pitchFamily="2" charset="2"/>
              <a:buAutoNum type="romanUcPeriod"/>
            </a:pPr>
            <a:endParaRPr lang="en-US" i="1" dirty="0" smtClean="0"/>
          </a:p>
          <a:p>
            <a:pPr marL="630238" indent="-628650">
              <a:spcAft>
                <a:spcPts val="600"/>
              </a:spcAft>
              <a:buFont typeface="+mj-lt"/>
              <a:buAutoNum type="romanUcPeriod" startAt="2"/>
            </a:pPr>
            <a:r>
              <a:rPr lang="en-US" sz="2400" i="1" dirty="0" smtClean="0"/>
              <a:t>Program Update</a:t>
            </a:r>
            <a:r>
              <a:rPr lang="en-US" sz="2400" b="1" i="1" dirty="0" smtClean="0"/>
              <a:t>	</a:t>
            </a:r>
          </a:p>
          <a:p>
            <a:pPr marL="1354138" lvl="1" indent="-609600">
              <a:buFont typeface="Wingdings" pitchFamily="2" charset="2"/>
              <a:buChar char="§"/>
            </a:pPr>
            <a:r>
              <a:rPr lang="en-US" sz="2000" i="1" dirty="0" smtClean="0"/>
              <a:t>NSLS-II</a:t>
            </a:r>
          </a:p>
          <a:p>
            <a:pPr marL="1354138" lvl="1" indent="-609600">
              <a:buFont typeface="Wingdings" pitchFamily="2" charset="2"/>
              <a:buChar char="§"/>
            </a:pPr>
            <a:r>
              <a:rPr lang="en-US" sz="2000" i="1" dirty="0" smtClean="0"/>
              <a:t>LCLS Commissioning</a:t>
            </a:r>
          </a:p>
          <a:p>
            <a:pPr marL="1354138" lvl="1" indent="-609600">
              <a:buFont typeface="Wingdings" pitchFamily="2" charset="2"/>
              <a:buChar char="§"/>
            </a:pPr>
            <a:r>
              <a:rPr lang="en-US" sz="2000" i="1" dirty="0" smtClean="0"/>
              <a:t>EFRCs and SISGR</a:t>
            </a:r>
          </a:p>
          <a:p>
            <a:pPr marL="1354138" lvl="1" indent="-609600">
              <a:buFont typeface="+mj-lt"/>
              <a:buAutoNum type="romanUcPeriod" startAt="2"/>
            </a:pPr>
            <a:endParaRPr lang="en-US" sz="2000" i="1" dirty="0" smtClean="0"/>
          </a:p>
          <a:p>
            <a:pPr marL="630238" indent="-628650">
              <a:buFont typeface="Wingdings" pitchFamily="2" charset="2"/>
              <a:buAutoNum type="romanUcPeriod" startAt="2"/>
            </a:pPr>
            <a:r>
              <a:rPr lang="en-US" sz="2400" i="1" dirty="0" smtClean="0"/>
              <a:t>FY 2011 Budget Request</a:t>
            </a:r>
          </a:p>
          <a:p>
            <a:pPr marL="1354138" lvl="1" indent="-609600">
              <a:buFont typeface="Wingdings" pitchFamily="2" charset="2"/>
              <a:buChar char="§"/>
            </a:pPr>
            <a:r>
              <a:rPr lang="en-US" sz="2000" i="1" dirty="0" smtClean="0"/>
              <a:t>Materials Discovery and Design</a:t>
            </a:r>
          </a:p>
          <a:p>
            <a:pPr marL="1354138" lvl="1" indent="-609600">
              <a:buFont typeface="Wingdings" pitchFamily="2" charset="2"/>
              <a:buChar char="§"/>
            </a:pPr>
            <a:endParaRPr lang="en-US" sz="2000" i="1" dirty="0" smtClean="0"/>
          </a:p>
          <a:p>
            <a:pPr marL="896938" indent="-609600"/>
            <a:endParaRPr lang="en-US" sz="2000" i="1" dirty="0"/>
          </a:p>
          <a:p>
            <a:pPr marL="1354138" lvl="1" indent="-609600"/>
            <a:endParaRPr lang="en-US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7525" algn="l"/>
              </a:tabLst>
            </a:pPr>
            <a:r>
              <a:rPr lang="en-US" smtClean="0"/>
              <a:t>Directing Matter and Energy:  2007 BESAC Report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55675"/>
            <a:ext cx="5715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3" tIns="43237" rIns="86473" bIns="43237" anchor="ctr">
            <a:spAutoFit/>
          </a:bodyPr>
          <a:lstStyle/>
          <a:p>
            <a:r>
              <a:rPr lang="en-US">
                <a:solidFill>
                  <a:srgbClr val="006600"/>
                </a:solidFill>
                <a:cs typeface="Arial" pitchFamily="34" charset="0"/>
              </a:rPr>
              <a:t>Five Grand Challenges</a:t>
            </a:r>
          </a:p>
          <a:p>
            <a:endParaRPr lang="en-US" sz="1600">
              <a:solidFill>
                <a:schemeClr val="accent2"/>
              </a:solidFill>
              <a:cs typeface="Arial" pitchFamily="34" charset="0"/>
            </a:endParaRPr>
          </a:p>
          <a:p>
            <a:pPr lvl="1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1600">
                <a:solidFill>
                  <a:schemeClr val="accent2"/>
                </a:solidFill>
                <a:cs typeface="Arial" pitchFamily="34" charset="0"/>
              </a:rPr>
              <a:t>  </a:t>
            </a:r>
            <a:r>
              <a:rPr lang="en-US" sz="1600">
                <a:cs typeface="Arial" pitchFamily="34" charset="0"/>
              </a:rPr>
              <a:t>How do we control materials properties at the level of electrons?</a:t>
            </a:r>
          </a:p>
          <a:p>
            <a:pPr lvl="1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1600">
                <a:cs typeface="Arial" pitchFamily="34" charset="0"/>
              </a:rPr>
              <a:t>How do we design and perfect atom- and energy-efficient synthesis of revolutionary new forms of matter with tailored properties?</a:t>
            </a:r>
          </a:p>
          <a:p>
            <a:pPr lvl="1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1600">
                <a:cs typeface="Arial" pitchFamily="34" charset="0"/>
              </a:rPr>
              <a:t>  How do remarkable properties of matter emerge from complex correlations of the atomic and electronic constituents and how can we control these properties?</a:t>
            </a:r>
          </a:p>
          <a:p>
            <a:pPr lvl="1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1600">
                <a:cs typeface="Arial" pitchFamily="34" charset="0"/>
              </a:rPr>
              <a:t>  How can we master energy and information on the nanoscale to create new technologies with capabilities rivaling those of living systems? </a:t>
            </a:r>
          </a:p>
          <a:p>
            <a:pPr lvl="1">
              <a:spcAft>
                <a:spcPts val="1200"/>
              </a:spcAft>
              <a:buClr>
                <a:srgbClr val="006666"/>
              </a:buClr>
              <a:buFont typeface="Wingdings" pitchFamily="2" charset="2"/>
              <a:buChar char="Ø"/>
            </a:pPr>
            <a:r>
              <a:rPr lang="en-US" sz="1600">
                <a:cs typeface="Arial" pitchFamily="34" charset="0"/>
              </a:rPr>
              <a:t>  How do we characterize and control matter--especially very far away--from equilibrium?  </a:t>
            </a:r>
          </a:p>
        </p:txBody>
      </p:sp>
      <p:pic>
        <p:nvPicPr>
          <p:cNvPr id="27652" name="Picture 9" descr="http://www.sc.doe.gov/bes/reports/images/GC_x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749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22250" y="5594350"/>
            <a:ext cx="8713788" cy="6985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/>
            <a:r>
              <a:rPr lang="en-US" sz="2000" i="1"/>
              <a:t>Creation of New Materials ─ </a:t>
            </a:r>
            <a:r>
              <a:rPr lang="en-US" sz="2000" b="1" i="1"/>
              <a:t>An Essential Component of Science Grand Challenges</a:t>
            </a:r>
          </a:p>
        </p:txBody>
      </p:sp>
      <p:sp>
        <p:nvSpPr>
          <p:cNvPr id="27654" name="Slide Number Placeholder 4"/>
          <p:cNvSpPr txBox="1">
            <a:spLocks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r" defTabSz="819150"/>
            <a:fld id="{0B84EDF0-2457-4100-BC21-A0E052AB041D}" type="slidenum">
              <a:rPr lang="en-US" sz="1200" b="1">
                <a:solidFill>
                  <a:srgbClr val="106636"/>
                </a:solidFill>
                <a:cs typeface="Arial" pitchFamily="34" charset="0"/>
              </a:rPr>
              <a:pPr algn="r" defTabSz="819150"/>
              <a:t>20</a:t>
            </a:fld>
            <a:endParaRPr lang="en-US" sz="1200" b="1">
              <a:solidFill>
                <a:srgbClr val="106636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5775"/>
          </a:xfrm>
        </p:spPr>
        <p:txBody>
          <a:bodyPr/>
          <a:lstStyle/>
          <a:p>
            <a:r>
              <a:rPr lang="en-US" smtClean="0"/>
              <a:t>Crystalline Matter: 2009 NRC Report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200400" y="990600"/>
            <a:ext cx="5715000" cy="4953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800" smtClean="0">
                <a:latin typeface="Arial Narrow" pitchFamily="34" charset="0"/>
              </a:rPr>
              <a:t>Three Grand Challenges </a:t>
            </a:r>
          </a:p>
          <a:p>
            <a:pPr lvl="1"/>
            <a:r>
              <a:rPr lang="en-US" sz="1600" b="1" smtClean="0">
                <a:solidFill>
                  <a:schemeClr val="tx1"/>
                </a:solidFill>
                <a:latin typeface="Arial Narrow" pitchFamily="34" charset="0"/>
              </a:rPr>
              <a:t>Novel Properties from Next Generation Crystalline Materials</a:t>
            </a:r>
          </a:p>
          <a:p>
            <a:pPr lvl="2">
              <a:buFont typeface="Arial" pitchFamily="34" charset="0"/>
              <a:buNone/>
            </a:pPr>
            <a:r>
              <a:rPr lang="en-US" sz="1600" smtClean="0">
                <a:latin typeface="Arial Narrow" pitchFamily="34" charset="0"/>
              </a:rPr>
              <a:t>	Manipulation of effective dimensionality and connectivity of crystal substructures to manifest in novel behavior and properties</a:t>
            </a:r>
          </a:p>
          <a:p>
            <a:pPr lvl="1"/>
            <a:r>
              <a:rPr lang="en-US" sz="1600" b="1" smtClean="0">
                <a:solidFill>
                  <a:schemeClr val="tx1"/>
                </a:solidFill>
                <a:latin typeface="Arial Narrow" pitchFamily="34" charset="0"/>
              </a:rPr>
              <a:t>Crystalline Materials for Energy Production and Conversion</a:t>
            </a:r>
          </a:p>
          <a:p>
            <a:pPr lvl="2">
              <a:buFont typeface="Arial" pitchFamily="34" charset="0"/>
              <a:buNone/>
            </a:pPr>
            <a:r>
              <a:rPr lang="en-US" sz="1600" smtClean="0">
                <a:latin typeface="Arial Narrow" pitchFamily="34" charset="0"/>
              </a:rPr>
              <a:t>	Band gap engineering for solar energy conversion, solid state lighting, new superconductors for electricity delivery, catalysts for fuels, new crystalline materials for energy conversion and storage</a:t>
            </a:r>
          </a:p>
          <a:p>
            <a:pPr lvl="1"/>
            <a:r>
              <a:rPr lang="en-US" sz="1600" b="1" smtClean="0">
                <a:solidFill>
                  <a:schemeClr val="tx1"/>
                </a:solidFill>
                <a:latin typeface="Arial Narrow" pitchFamily="34" charset="0"/>
              </a:rPr>
              <a:t>Crystalline Materials by Design</a:t>
            </a:r>
          </a:p>
          <a:p>
            <a:pPr lvl="2">
              <a:buFont typeface="Arial" pitchFamily="34" charset="0"/>
              <a:buNone/>
            </a:pPr>
            <a:r>
              <a:rPr lang="en-US" sz="1600" smtClean="0">
                <a:latin typeface="Arial Narrow" pitchFamily="34" charset="0"/>
              </a:rPr>
              <a:t>	Advances in experimental and theoretical tools will make possible the ability to design materials for specific technological purposes</a:t>
            </a:r>
          </a:p>
          <a:p>
            <a:pPr lvl="2">
              <a:buFont typeface="Arial" pitchFamily="34" charset="0"/>
              <a:buNone/>
            </a:pPr>
            <a:endParaRPr lang="en-US" sz="1600" b="1" smtClean="0">
              <a:latin typeface="Arial Narrow" pitchFamily="34" charset="0"/>
            </a:endParaRPr>
          </a:p>
          <a:p>
            <a:pPr lvl="1"/>
            <a:endParaRPr lang="en-US" sz="1800" b="1" smtClean="0">
              <a:latin typeface="Arial Narrow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7828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413750" y="6351588"/>
            <a:ext cx="381000" cy="365125"/>
          </a:xfrm>
          <a:noFill/>
          <a:ln>
            <a:miter lim="800000"/>
            <a:headEnd/>
            <a:tailEnd/>
          </a:ln>
        </p:spPr>
        <p:txBody>
          <a:bodyPr wrap="square" lIns="82021" tIns="41010" rIns="82021" bIns="4101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636DC-7C7C-4BD6-B055-52F5622F1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Inspired by Biology:  2008 NRC Report</a:t>
            </a:r>
          </a:p>
        </p:txBody>
      </p:sp>
      <p:pic>
        <p:nvPicPr>
          <p:cNvPr id="29699" name="Picture 5" descr="InspiredByBiology_Cover_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263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3490913" y="1041400"/>
            <a:ext cx="5257800" cy="5086350"/>
            <a:chOff x="3338944" y="889299"/>
            <a:chExt cx="5257800" cy="5086594"/>
          </a:xfrm>
        </p:grpSpPr>
        <p:sp>
          <p:nvSpPr>
            <p:cNvPr id="4" name="TextBox 3"/>
            <p:cNvSpPr txBox="1"/>
            <p:nvPr/>
          </p:nvSpPr>
          <p:spPr>
            <a:xfrm>
              <a:off x="3338944" y="1784692"/>
              <a:ext cx="5257800" cy="41912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1">
                <a:spcBef>
                  <a:spcPct val="30000"/>
                </a:spcBef>
                <a:defRPr/>
              </a:pPr>
              <a:endParaRPr lang="en-US" dirty="0">
                <a:latin typeface="Arial Narrow" pitchFamily="34" charset="0"/>
                <a:cs typeface="Arial" pitchFamily="34" charset="0"/>
              </a:endParaRP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Dynamically adaptive and far-from-equilibrium materials</a:t>
              </a: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 Self-repairing materials </a:t>
              </a: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 Effective and unique strategies for interfacing biological and non-biological materials for emergent behavior</a:t>
              </a: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 Synthetic enzymes</a:t>
              </a: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 Material architectures for efficiently integrating light-harvesting, photo-</a:t>
              </a:r>
              <a:r>
                <a:rPr lang="en-US" dirty="0" err="1">
                  <a:latin typeface="Arial Narrow" pitchFamily="34" charset="0"/>
                  <a:cs typeface="Arial" pitchFamily="34" charset="0"/>
                </a:rPr>
                <a:t>redox</a:t>
              </a:r>
              <a:r>
                <a:rPr lang="en-US" dirty="0">
                  <a:latin typeface="Arial Narrow" pitchFamily="34" charset="0"/>
                  <a:cs typeface="Arial" pitchFamily="34" charset="0"/>
                </a:rPr>
                <a:t>, and catalytic functions</a:t>
              </a:r>
            </a:p>
            <a:p>
              <a:pPr marL="615437" lvl="1" indent="-206571">
                <a:spcBef>
                  <a:spcPct val="3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latin typeface="Arial Narrow" pitchFamily="34" charset="0"/>
                  <a:cs typeface="Arial" pitchFamily="34" charset="0"/>
                </a:rPr>
                <a:t> Materials that take inspiration from biological gates, pores, channels, and motors</a:t>
              </a:r>
            </a:p>
            <a:p>
              <a:pPr>
                <a:defRPr/>
              </a:pPr>
              <a:endParaRPr lang="en-US" sz="2000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703" name="TextBox 4"/>
            <p:cNvSpPr txBox="1">
              <a:spLocks noChangeArrowheads="1"/>
            </p:cNvSpPr>
            <p:nvPr/>
          </p:nvSpPr>
          <p:spPr bwMode="auto">
            <a:xfrm>
              <a:off x="3769757" y="889299"/>
              <a:ext cx="4673269" cy="923330"/>
            </a:xfrm>
            <a:prstGeom prst="rect">
              <a:avLst/>
            </a:prstGeom>
            <a:solidFill>
              <a:srgbClr val="FFFF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Biology can be a source and inspiration to new materials synthesis  under mild conditions and novel assembly strategies</a:t>
              </a:r>
            </a:p>
          </p:txBody>
        </p:sp>
      </p:grpSp>
      <p:sp>
        <p:nvSpPr>
          <p:cNvPr id="29701" name="Slide Number Placeholder 4"/>
          <p:cNvSpPr txBox="1">
            <a:spLocks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r" defTabSz="819150"/>
            <a:fld id="{197EF968-411A-45EB-8D58-2345737EB527}" type="slidenum">
              <a:rPr lang="en-US" sz="1200" b="1">
                <a:solidFill>
                  <a:srgbClr val="106636"/>
                </a:solidFill>
                <a:cs typeface="Arial" pitchFamily="34" charset="0"/>
              </a:rPr>
              <a:pPr algn="r" defTabSz="819150"/>
              <a:t>22</a:t>
            </a:fld>
            <a:endParaRPr lang="en-US" sz="1200" b="1">
              <a:solidFill>
                <a:srgbClr val="106636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2425" y="879475"/>
            <a:ext cx="8410575" cy="52593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smtClean="0">
                <a:latin typeface="Arial Narrow" pitchFamily="34" charset="0"/>
              </a:rPr>
              <a:t>EFRCs –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Larger centers to broadly address materials discovery and crystals growth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Provide infrastructure for cutting-edge materials discovery and development</a:t>
            </a:r>
          </a:p>
          <a:p>
            <a:pPr lvl="2">
              <a:spcBef>
                <a:spcPts val="275"/>
              </a:spcBef>
              <a:buFont typeface="Wingdings" pitchFamily="2" charset="2"/>
              <a:buChar char="Ø"/>
            </a:pPr>
            <a:r>
              <a:rPr lang="en-US" sz="1800" smtClean="0">
                <a:latin typeface="Arial Narrow" pitchFamily="34" charset="0"/>
              </a:rPr>
              <a:t>larger-scale facilities, specialized staff, specialized infrastructure for safely performing processes involving toxic chemicals</a:t>
            </a:r>
          </a:p>
          <a:p>
            <a:pPr lvl="2">
              <a:spcBef>
                <a:spcPts val="275"/>
              </a:spcBef>
              <a:buFont typeface="Wingdings" pitchFamily="2" charset="2"/>
              <a:buChar char="Ø"/>
            </a:pPr>
            <a:r>
              <a:rPr lang="en-US" sz="1800" smtClean="0">
                <a:latin typeface="Arial Narrow" pitchFamily="34" charset="0"/>
              </a:rPr>
              <a:t>capabilities based upon multidisciplinary teams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“Thematic” focus to tackle the most significant synthesis challenges related to energy research</a:t>
            </a:r>
          </a:p>
          <a:p>
            <a:pPr>
              <a:spcBef>
                <a:spcPts val="1613"/>
              </a:spcBef>
              <a:buFont typeface="Wingdings" pitchFamily="2" charset="2"/>
              <a:buChar char="§"/>
            </a:pPr>
            <a:r>
              <a:rPr lang="en-US" sz="2000" smtClean="0">
                <a:latin typeface="Arial Narrow" pitchFamily="34" charset="0"/>
              </a:rPr>
              <a:t>Single PIs/Small Groups –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Unique education and training needed for new materials synthesis and discovery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High risk, niche research areas</a:t>
            </a:r>
          </a:p>
          <a:p>
            <a:pPr>
              <a:spcBef>
                <a:spcPts val="1613"/>
              </a:spcBef>
              <a:buFont typeface="Wingdings" pitchFamily="2" charset="2"/>
              <a:buChar char="§"/>
            </a:pPr>
            <a:r>
              <a:rPr lang="en-US" sz="2000" smtClean="0">
                <a:latin typeface="Arial Narrow" pitchFamily="34" charset="0"/>
              </a:rPr>
              <a:t>Together, EFRCs and individual PI activities will result in a network for materials discovery across the Nation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Strong foundation for a culture of science-driven synthesis </a:t>
            </a:r>
          </a:p>
          <a:p>
            <a:pPr lvl="1">
              <a:spcBef>
                <a:spcPts val="275"/>
              </a:spcBef>
              <a:buFont typeface="Wingdings" pitchFamily="2" charset="2"/>
              <a:buChar char="§"/>
            </a:pPr>
            <a:r>
              <a:rPr lang="en-US" sz="1800" smtClean="0">
                <a:latin typeface="Arial Narrow" pitchFamily="34" charset="0"/>
              </a:rPr>
              <a:t>Will provide the scientific and technological impact to return leadership of this crucial field to the U.S. 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Science and Discovery:  Implementation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C231B1-D74A-4D87-8CD8-103260169A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31" name="Text Box 15"/>
          <p:cNvSpPr txBox="1">
            <a:spLocks noChangeArrowheads="1"/>
          </p:cNvSpPr>
          <p:nvPr/>
        </p:nvSpPr>
        <p:spPr bwMode="auto">
          <a:xfrm>
            <a:off x="359353" y="0"/>
            <a:ext cx="183284" cy="4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defTabSz="914608"/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1668318" y="112059"/>
            <a:ext cx="5779944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defTabSz="914608"/>
            <a:r>
              <a:rPr lang="en-US" sz="2400" dirty="0">
                <a:solidFill>
                  <a:srgbClr val="106636"/>
                </a:solidFill>
                <a:cs typeface="Arial" pitchFamily="34" charset="0"/>
              </a:rPr>
              <a:t>BES ES&amp;H Policy Guideline</a:t>
            </a:r>
          </a:p>
        </p:txBody>
      </p:sp>
      <p:sp>
        <p:nvSpPr>
          <p:cNvPr id="1442833" name="Rectangle 17"/>
          <p:cNvSpPr>
            <a:spLocks noChangeArrowheads="1"/>
          </p:cNvSpPr>
          <p:nvPr/>
        </p:nvSpPr>
        <p:spPr bwMode="auto">
          <a:xfrm>
            <a:off x="1490225" y="1251356"/>
            <a:ext cx="6494318" cy="4559394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98299" algn="ctr" eaLnBrk="0" hangingPunct="0"/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Conducting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All BES-supported Activities in </a:t>
            </a:r>
            <a:r>
              <a:rPr lang="en-US" sz="2400" b="1" i="1" dirty="0">
                <a:solidFill>
                  <a:srgbClr val="FF0000"/>
                </a:solidFill>
                <a:latin typeface="Arial Narrow" pitchFamily="34" charset="0"/>
              </a:rPr>
              <a:t>a Safe and Environmentally Conscientious Manner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98299" algn="ctr" eaLnBrk="0" hangingPunct="0"/>
            <a:endParaRPr lang="en-US" sz="12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98299" eaLnBrk="0" hangingPunct="0">
              <a:lnSpc>
                <a:spcPct val="110000"/>
              </a:lnSpc>
              <a:spcBef>
                <a:spcPct val="10000"/>
              </a:spcBef>
              <a:spcAft>
                <a:spcPct val="15000"/>
              </a:spcAft>
            </a:pPr>
            <a:r>
              <a:rPr lang="en-US" sz="2000" i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The Office of Basic Energy Sciences (BES) is committed to conducting </a:t>
            </a:r>
            <a:r>
              <a:rPr lang="en-US" sz="2000" i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research and executing projects in </a:t>
            </a:r>
            <a:r>
              <a:rPr lang="en-US" sz="2000" i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a manner that ensures protection of the workers, the public, and the environment.  Protecting the workers, the public, and the environment is a direct and individual responsibility of all BES managers and BES-supported researchers and their staff.  Funds provided by BES for research </a:t>
            </a:r>
            <a:r>
              <a:rPr lang="en-US" sz="2000" i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and projects will </a:t>
            </a:r>
            <a:r>
              <a:rPr lang="en-US" sz="2000" i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be applied as necessary to ensure that all BES research activities are conducted safely and in an environmentally conscientious manner.</a:t>
            </a:r>
            <a:r>
              <a:rPr lang="en-US" sz="2000" i="1" dirty="0">
                <a:solidFill>
                  <a:schemeClr val="accent2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000" i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Only research </a:t>
            </a:r>
            <a:r>
              <a:rPr lang="en-US" sz="2000" i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and projects conducted </a:t>
            </a:r>
            <a:r>
              <a:rPr lang="en-US" sz="2000" i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 this way will be supported.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</p:spPr>
        <p:txBody>
          <a:bodyPr lIns="91407" tIns="45704" rIns="91407" bIns="45704"/>
          <a:lstStyle/>
          <a:p>
            <a:pPr defTabSz="1019175">
              <a:tabLst>
                <a:tab pos="1890713" algn="l"/>
              </a:tabLst>
            </a:pPr>
            <a:r>
              <a:rPr lang="en-US" dirty="0" smtClean="0"/>
              <a:t>BESAC &amp; BES Strategic Planning Activities</a:t>
            </a:r>
          </a:p>
        </p:txBody>
      </p:sp>
      <p:sp>
        <p:nvSpPr>
          <p:cNvPr id="1024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1184E-F588-4F69-97AE-869F062365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pic>
        <p:nvPicPr>
          <p:cNvPr id="10244" name="Picture 26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70200"/>
            <a:ext cx="895350" cy="1117600"/>
          </a:xfrm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838200" y="2881313"/>
            <a:ext cx="3968750" cy="2117725"/>
            <a:chOff x="702" y="1964"/>
            <a:chExt cx="2500" cy="1334"/>
          </a:xfrm>
        </p:grpSpPr>
        <p:pic>
          <p:nvPicPr>
            <p:cNvPr id="10267" name="Picture 30" descr="CAT_lg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1" y="2644"/>
              <a:ext cx="488" cy="6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702" y="1964"/>
              <a:ext cx="2500" cy="1334"/>
              <a:chOff x="758" y="2004"/>
              <a:chExt cx="2500" cy="1334"/>
            </a:xfrm>
          </p:grpSpPr>
          <p:pic>
            <p:nvPicPr>
              <p:cNvPr id="10269" name="Picture 32" descr="BES_H_Cover8-03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9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0" name="Picture 33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69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1" name="Picture 34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2270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2" name="Picture 35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70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3" name="Picture 36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8" y="268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4" name="Picture 37" descr="EES_xlg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58" y="268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5" name="Picture 38" descr="GEO_lg"/>
              <p:cNvPicPr preferRelativeResize="0"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59" y="268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6" name="Picture 39" descr="MuEE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60" y="268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7" name="Picture 40" descr="Cover_921"/>
              <p:cNvPicPr preferRelativeResize="0"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69" y="200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49" name="Picture 41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3138" y="2873375"/>
            <a:ext cx="842962" cy="1089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250" name="Text Box 44"/>
          <p:cNvSpPr txBox="1">
            <a:spLocks noChangeArrowheads="1"/>
          </p:cNvSpPr>
          <p:nvPr/>
        </p:nvSpPr>
        <p:spPr bwMode="auto">
          <a:xfrm>
            <a:off x="0" y="2486025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Science for National Needs</a:t>
            </a:r>
          </a:p>
        </p:txBody>
      </p:sp>
      <p:sp>
        <p:nvSpPr>
          <p:cNvPr id="10251" name="Text Box 45"/>
          <p:cNvSpPr txBox="1">
            <a:spLocks noChangeArrowheads="1"/>
          </p:cNvSpPr>
          <p:nvPr/>
        </p:nvSpPr>
        <p:spPr bwMode="auto">
          <a:xfrm>
            <a:off x="0" y="790575"/>
            <a:ext cx="261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Science for Discovery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06375" y="1231900"/>
            <a:ext cx="5691188" cy="1084263"/>
            <a:chOff x="0" y="1443038"/>
            <a:chExt cx="7070725" cy="1619250"/>
          </a:xfrm>
        </p:grpSpPr>
        <p:pic>
          <p:nvPicPr>
            <p:cNvPr id="10256" name="Picture 3"/>
            <p:cNvPicPr preferRelativeResize="0"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03475" y="1457325"/>
              <a:ext cx="1216025" cy="15621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7" name="Picture 4"/>
            <p:cNvPicPr preferRelativeResize="0"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7438" y="1454150"/>
              <a:ext cx="1068387" cy="1549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225550" y="1457325"/>
              <a:ext cx="1212850" cy="1593850"/>
              <a:chOff x="180" y="2744"/>
              <a:chExt cx="1661" cy="2152"/>
            </a:xfrm>
          </p:grpSpPr>
          <p:pic>
            <p:nvPicPr>
              <p:cNvPr id="10265" name="Picture 6" descr="nes_fc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2" y="2749"/>
                <a:ext cx="1659" cy="21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179" y="2744"/>
                <a:ext cx="1658" cy="215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00797" tIns="49515" rIns="100797" bIns="49515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0" y="1443038"/>
              <a:ext cx="1203108" cy="161925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0" name="Picture 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6363" y="1819275"/>
              <a:ext cx="960437" cy="10175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1" name="Picture 42" descr="OD_xl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29163" y="1457325"/>
              <a:ext cx="1158875" cy="1546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2" name="Picture 43" descr="GC_xlg"/>
            <p:cNvPicPr preferRelativeResize="0"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922963" y="1460500"/>
              <a:ext cx="1147762" cy="15303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98615" y="1670634"/>
              <a:ext cx="512800" cy="3342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Systems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98615" y="1518903"/>
              <a:ext cx="528579" cy="1825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Complex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254" name="Picture 50" descr="SET_xlg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5173" y="2550947"/>
            <a:ext cx="1851940" cy="23976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263640" y="504444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94854" y="826510"/>
            <a:ext cx="392776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 Narrow" pitchFamily="34" charset="0"/>
              </a:rPr>
              <a:t>Panel 1: </a:t>
            </a:r>
            <a:r>
              <a:rPr lang="en-US" sz="1200" b="1" i="1" dirty="0">
                <a:latin typeface="Arial Narrow" pitchFamily="34" charset="0"/>
                <a:cs typeface="Arial" charset="0"/>
              </a:rPr>
              <a:t>Solar Electricity</a:t>
            </a:r>
          </a:p>
          <a:p>
            <a:r>
              <a:rPr lang="en-US" sz="1200" b="1" i="1" dirty="0">
                <a:latin typeface="Arial Narrow" pitchFamily="34" charset="0"/>
                <a:cs typeface="Arial" charset="0"/>
              </a:rPr>
              <a:t>Coordinator: Charles Gay, Applied Solar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Fundamentals of Materials and Interfaces in </a:t>
            </a:r>
            <a:r>
              <a:rPr lang="en-US" sz="1200" dirty="0" err="1">
                <a:latin typeface="Arial Narrow" pitchFamily="34" charset="0"/>
              </a:rPr>
              <a:t>Photovoltaics</a:t>
            </a:r>
            <a:endParaRPr lang="en-US" sz="1200" dirty="0">
              <a:latin typeface="Arial Narrow" pitchFamily="34" charset="0"/>
            </a:endParaRP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Advanced Photovoltaic Analysis and Computational Modeling for Up-scaling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Photovoltaic Lifetime and Degradation Science</a:t>
            </a:r>
          </a:p>
          <a:p>
            <a:endParaRPr lang="en-US" sz="1200" b="1" i="1" dirty="0" smtClean="0">
              <a:latin typeface="Arial Narrow" pitchFamily="34" charset="0"/>
            </a:endParaRPr>
          </a:p>
          <a:p>
            <a:r>
              <a:rPr lang="en-US" sz="1200" b="1" i="1" dirty="0" smtClean="0">
                <a:latin typeface="Arial Narrow" pitchFamily="34" charset="0"/>
              </a:rPr>
              <a:t>Panel </a:t>
            </a:r>
            <a:r>
              <a:rPr lang="en-US" sz="1200" b="1" i="1" dirty="0">
                <a:latin typeface="Arial Narrow" pitchFamily="34" charset="0"/>
              </a:rPr>
              <a:t>2: Advanced Nuclear Energy</a:t>
            </a:r>
          </a:p>
          <a:p>
            <a:r>
              <a:rPr lang="en-US" sz="1200" b="1" i="1" dirty="0">
                <a:latin typeface="Arial Narrow" pitchFamily="34" charset="0"/>
              </a:rPr>
              <a:t>Coordinator: Kurt Edsinger, EPRI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Materials Degradation Mechanisms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Advanced Irradiation Effects Scaling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Back End of the Fuel Cycle</a:t>
            </a:r>
          </a:p>
          <a:p>
            <a:endParaRPr lang="en-US" sz="1200" b="1" i="1" dirty="0" smtClean="0">
              <a:latin typeface="Arial Narrow" pitchFamily="34" charset="0"/>
            </a:endParaRPr>
          </a:p>
          <a:p>
            <a:r>
              <a:rPr lang="en-US" sz="1200" b="1" i="1" dirty="0" smtClean="0">
                <a:latin typeface="Arial Narrow" pitchFamily="34" charset="0"/>
              </a:rPr>
              <a:t>Panel </a:t>
            </a:r>
            <a:r>
              <a:rPr lang="en-US" sz="1200" b="1" i="1" dirty="0">
                <a:latin typeface="Arial Narrow" pitchFamily="34" charset="0"/>
              </a:rPr>
              <a:t>3: Carbon Sequestration</a:t>
            </a:r>
          </a:p>
          <a:p>
            <a:r>
              <a:rPr lang="en-US" sz="1200" b="1" i="1" dirty="0">
                <a:latin typeface="Arial Narrow" pitchFamily="34" charset="0"/>
              </a:rPr>
              <a:t>Coordinator: Richard Esposito, Southern Co.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Extraction of High Resolution Information from Subsurface Imaging and Modeling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Understanding Multi-scale Dynamics of Flow and Plume Migration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Understanding Millennium Timescale Processes from Short Timescale Experimentation</a:t>
            </a:r>
          </a:p>
          <a:p>
            <a:endParaRPr lang="en-US" sz="1200" b="1" i="1" dirty="0" smtClean="0">
              <a:latin typeface="Arial Narrow" pitchFamily="34" charset="0"/>
            </a:endParaRPr>
          </a:p>
          <a:p>
            <a:r>
              <a:rPr lang="en-US" sz="1200" b="1" i="1" dirty="0" smtClean="0">
                <a:latin typeface="Arial Narrow" pitchFamily="34" charset="0"/>
              </a:rPr>
              <a:t>Panel </a:t>
            </a:r>
            <a:r>
              <a:rPr lang="en-US" sz="1200" b="1" i="1" dirty="0">
                <a:latin typeface="Arial Narrow" pitchFamily="34" charset="0"/>
              </a:rPr>
              <a:t>4: Electricity Storage</a:t>
            </a:r>
          </a:p>
          <a:p>
            <a:r>
              <a:rPr lang="en-US" sz="1200" b="1" i="1" dirty="0" smtClean="0">
                <a:latin typeface="Arial Narrow" pitchFamily="34" charset="0"/>
              </a:rPr>
              <a:t>Coordinator: Bart </a:t>
            </a:r>
            <a:r>
              <a:rPr lang="en-US" sz="1200" b="1" i="1" dirty="0">
                <a:latin typeface="Arial Narrow" pitchFamily="34" charset="0"/>
              </a:rPr>
              <a:t>Riley, A123 Systems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Identification and Development of New Materials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Invention of New Architectures for Energy Storage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Understanding and Controlling Heterogeneous Interfaces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Identification and Development of New </a:t>
            </a:r>
            <a:r>
              <a:rPr lang="en-US" sz="1200" dirty="0" smtClean="0">
                <a:latin typeface="Arial Narrow" pitchFamily="34" charset="0"/>
              </a:rPr>
              <a:t>Tools</a:t>
            </a:r>
          </a:p>
          <a:p>
            <a:pPr lvl="1" indent="-228600">
              <a:buFont typeface="Arial" charset="0"/>
              <a:buChar char="•"/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SciTech Priority Research Directions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4613564" y="798805"/>
            <a:ext cx="4267200" cy="549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latin typeface="Arial Narrow" pitchFamily="34" charset="0"/>
              </a:rPr>
              <a:t>Panel 5: Electric Power Grid Technologies</a:t>
            </a:r>
          </a:p>
          <a:p>
            <a:r>
              <a:rPr lang="en-US" sz="1200" b="1" i="1" dirty="0" smtClean="0">
                <a:latin typeface="Arial Narrow" pitchFamily="34" charset="0"/>
              </a:rPr>
              <a:t>Coordinator: Thomas Schneider, NREL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Power Electronic Materials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High Power Superconductors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Electric Insulating and Dielectric Materials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Electrical Conductors</a:t>
            </a:r>
            <a:endParaRPr lang="en-US" sz="1200" b="1" i="1" dirty="0" smtClean="0">
              <a:latin typeface="Arial Narrow" pitchFamily="34" charset="0"/>
            </a:endParaRPr>
          </a:p>
          <a:p>
            <a:r>
              <a:rPr lang="en-US" sz="1200" b="1" i="1" dirty="0" smtClean="0">
                <a:latin typeface="Arial Narrow" pitchFamily="34" charset="0"/>
              </a:rPr>
              <a:t>Panel </a:t>
            </a:r>
            <a:r>
              <a:rPr lang="en-US" sz="1200" b="1" i="1" dirty="0">
                <a:latin typeface="Arial Narrow" pitchFamily="34" charset="0"/>
              </a:rPr>
              <a:t>6: Advanced Solid State Lighting</a:t>
            </a:r>
          </a:p>
          <a:p>
            <a:r>
              <a:rPr lang="en-US" sz="1200" b="1" i="1" dirty="0">
                <a:latin typeface="Arial Narrow" pitchFamily="34" charset="0"/>
              </a:rPr>
              <a:t>Coordinator: Bernd Keller, Cree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White Light Emission Through Wavelength Conversion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High Efficiency Emission at High Current Density and Temperature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Organic Light Emitting Diode Materials and Structures </a:t>
            </a:r>
          </a:p>
          <a:p>
            <a:r>
              <a:rPr lang="en-US" sz="1200" b="1" i="1" dirty="0">
                <a:latin typeface="Arial Narrow" pitchFamily="34" charset="0"/>
              </a:rPr>
              <a:t>Panel 7: </a:t>
            </a:r>
            <a:r>
              <a:rPr lang="en-US" sz="1200" b="1" i="1" dirty="0" err="1">
                <a:latin typeface="Arial Narrow" pitchFamily="34" charset="0"/>
              </a:rPr>
              <a:t>Biofuels</a:t>
            </a:r>
            <a:endParaRPr lang="en-US" sz="1200" b="1" i="1" dirty="0">
              <a:latin typeface="Arial Narrow" pitchFamily="34" charset="0"/>
            </a:endParaRPr>
          </a:p>
          <a:p>
            <a:r>
              <a:rPr lang="en-US" sz="1200" b="1" i="1" dirty="0">
                <a:latin typeface="Arial Narrow" pitchFamily="34" charset="0"/>
              </a:rPr>
              <a:t>Coordinator: Gregory Powers, </a:t>
            </a:r>
            <a:r>
              <a:rPr lang="en-US" sz="1200" b="1" i="1" dirty="0" err="1">
                <a:latin typeface="Arial Narrow" pitchFamily="34" charset="0"/>
              </a:rPr>
              <a:t>Verenium</a:t>
            </a:r>
            <a:r>
              <a:rPr lang="en-US" sz="1200" b="1" i="1" dirty="0">
                <a:latin typeface="Arial Narrow" pitchFamily="34" charset="0"/>
              </a:rPr>
              <a:t>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Diversity of Biomass and Its Intermediates in the Manufacture of </a:t>
            </a:r>
            <a:r>
              <a:rPr lang="en-US" sz="1200" dirty="0" err="1">
                <a:latin typeface="Arial Narrow" pitchFamily="34" charset="0"/>
              </a:rPr>
              <a:t>Biofuels</a:t>
            </a:r>
            <a:r>
              <a:rPr lang="en-US" sz="1200" dirty="0">
                <a:latin typeface="Arial Narrow" pitchFamily="34" charset="0"/>
              </a:rPr>
              <a:t>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Mass Transport Phenomena in Conversion of Biomass to </a:t>
            </a:r>
            <a:r>
              <a:rPr lang="en-US" sz="1200" dirty="0" err="1">
                <a:latin typeface="Arial Narrow" pitchFamily="34" charset="0"/>
              </a:rPr>
              <a:t>Biofuels</a:t>
            </a:r>
            <a:r>
              <a:rPr lang="en-US" sz="1200" dirty="0">
                <a:latin typeface="Arial Narrow" pitchFamily="34" charset="0"/>
              </a:rPr>
              <a:t>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Biomass Catalyst Discovery, Characterization and Performance</a:t>
            </a:r>
          </a:p>
          <a:p>
            <a:r>
              <a:rPr lang="en-US" sz="1200" b="1" i="1" dirty="0">
                <a:latin typeface="Arial Narrow" pitchFamily="34" charset="0"/>
              </a:rPr>
              <a:t>Panel 8: Efficient Energy Generation and Use</a:t>
            </a:r>
          </a:p>
          <a:p>
            <a:r>
              <a:rPr lang="en-US" sz="1200" b="1" i="1" dirty="0">
                <a:latin typeface="Arial Narrow" pitchFamily="34" charset="0"/>
              </a:rPr>
              <a:t>Coordinator: Om </a:t>
            </a:r>
            <a:r>
              <a:rPr lang="en-US" sz="1200" b="1" i="1" dirty="0" err="1">
                <a:latin typeface="Arial Narrow" pitchFamily="34" charset="0"/>
              </a:rPr>
              <a:t>Nalamasu</a:t>
            </a:r>
            <a:r>
              <a:rPr lang="en-US" sz="1200" b="1" i="1" dirty="0">
                <a:latin typeface="Arial Narrow" pitchFamily="34" charset="0"/>
              </a:rPr>
              <a:t>, Applied Materials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Enabling Materials Technologies for Renewable Power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Fuel Cell Materials Understanding and Discovery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>
                <a:latin typeface="Arial Narrow" pitchFamily="34" charset="0"/>
              </a:rPr>
              <a:t>Dynamic Optical and Thermal Properties of Building </a:t>
            </a:r>
            <a:r>
              <a:rPr lang="en-US" sz="1200" dirty="0" smtClean="0">
                <a:latin typeface="Arial Narrow" pitchFamily="34" charset="0"/>
              </a:rPr>
              <a:t>Envelopes</a:t>
            </a:r>
          </a:p>
          <a:p>
            <a:r>
              <a:rPr lang="en-US" sz="1200" b="1" i="1" dirty="0" smtClean="0">
                <a:latin typeface="Arial Narrow" pitchFamily="34" charset="0"/>
              </a:rPr>
              <a:t>Panel 9: Scientific User Facilities</a:t>
            </a:r>
          </a:p>
          <a:p>
            <a:r>
              <a:rPr lang="en-US" sz="1200" b="1" i="1" dirty="0" smtClean="0">
                <a:latin typeface="Arial Narrow" pitchFamily="34" charset="0"/>
              </a:rPr>
              <a:t>Coordinator:  Simon Bare, UOP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At-Scale Experiments on Commercial Materials/Devices 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Development of New Materials</a:t>
            </a:r>
          </a:p>
          <a:p>
            <a:pPr lvl="1" indent="-228600"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</a:rPr>
              <a:t>Study of Interfaces and Interfacial Phenomena</a:t>
            </a:r>
          </a:p>
        </p:txBody>
      </p:sp>
      <p:sp>
        <p:nvSpPr>
          <p:cNvPr id="5" name="Oval 4"/>
          <p:cNvSpPr/>
          <p:nvPr/>
        </p:nvSpPr>
        <p:spPr>
          <a:xfrm>
            <a:off x="4023360" y="5105400"/>
            <a:ext cx="445008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</p:spPr>
        <p:txBody>
          <a:bodyPr lIns="91407" tIns="45704" rIns="91407" bIns="45704"/>
          <a:lstStyle/>
          <a:p>
            <a:pPr defTabSz="1019175">
              <a:tabLst>
                <a:tab pos="1890713" algn="l"/>
              </a:tabLst>
            </a:pPr>
            <a:r>
              <a:rPr lang="en-US" dirty="0" smtClean="0"/>
              <a:t>BESAC &amp; BES Strategic Planning Activities</a:t>
            </a:r>
          </a:p>
        </p:txBody>
      </p:sp>
      <p:sp>
        <p:nvSpPr>
          <p:cNvPr id="1024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1184E-F588-4F69-97AE-869F062365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pic>
        <p:nvPicPr>
          <p:cNvPr id="10244" name="Picture 26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70200"/>
            <a:ext cx="895350" cy="1117600"/>
          </a:xfrm>
        </p:spPr>
      </p:pic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0" y="5462588"/>
            <a:ext cx="7056438" cy="1150937"/>
            <a:chOff x="198" y="3680"/>
            <a:chExt cx="5892" cy="1069"/>
          </a:xfrm>
        </p:grpSpPr>
        <p:grpSp>
          <p:nvGrpSpPr>
            <p:cNvPr id="10278" name="Group 11"/>
            <p:cNvGrpSpPr>
              <a:grpSpLocks noChangeAspect="1"/>
            </p:cNvGrpSpPr>
            <p:nvPr/>
          </p:nvGrpSpPr>
          <p:grpSpPr bwMode="auto">
            <a:xfrm>
              <a:off x="3438" y="3694"/>
              <a:ext cx="766" cy="984"/>
              <a:chOff x="1746" y="1535"/>
              <a:chExt cx="806" cy="1036"/>
            </a:xfrm>
          </p:grpSpPr>
          <p:pic>
            <p:nvPicPr>
              <p:cNvPr id="10291" name="Picture 12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 l="8398" r="11044" b="23692"/>
              <a:stretch>
                <a:fillRect/>
              </a:stretch>
            </p:blipFill>
            <p:spPr bwMode="auto">
              <a:xfrm>
                <a:off x="1809" y="1577"/>
                <a:ext cx="671" cy="84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61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746" y="1533"/>
                <a:ext cx="805" cy="10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058" tIns="41029" rIns="82058" bIns="41029" anchor="ctr"/>
              <a:lstStyle/>
              <a:p>
                <a:pPr defTabSz="820738">
                  <a:defRPr/>
                </a:pPr>
                <a:endParaRPr lang="en-US" sz="11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10279" name="Group 14"/>
            <p:cNvGrpSpPr>
              <a:grpSpLocks noChangeAspect="1"/>
            </p:cNvGrpSpPr>
            <p:nvPr/>
          </p:nvGrpSpPr>
          <p:grpSpPr bwMode="auto">
            <a:xfrm>
              <a:off x="4044" y="3740"/>
              <a:ext cx="766" cy="984"/>
              <a:chOff x="2673" y="1553"/>
              <a:chExt cx="806" cy="1036"/>
            </a:xfrm>
          </p:grpSpPr>
          <p:sp>
            <p:nvSpPr>
              <p:cNvPr id="3097615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671" y="1553"/>
                <a:ext cx="809" cy="10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058" tIns="41029" rIns="82058" bIns="41029" anchor="ctr"/>
              <a:lstStyle/>
              <a:p>
                <a:pPr defTabSz="820738">
                  <a:defRPr/>
                </a:pPr>
                <a:endParaRPr lang="en-US" sz="11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pic>
            <p:nvPicPr>
              <p:cNvPr id="10290" name="Picture 16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97" y="1622"/>
                <a:ext cx="750" cy="5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80" name="Picture 1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9" y="3680"/>
              <a:ext cx="782" cy="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281" name="Picture 18" descr="covers_0001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" y="3738"/>
              <a:ext cx="766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2" name="Picture 19" descr="covers_0002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6" y="3758"/>
              <a:ext cx="766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83" name="Group 20"/>
            <p:cNvGrpSpPr>
              <a:grpSpLocks noChangeAspect="1"/>
            </p:cNvGrpSpPr>
            <p:nvPr/>
          </p:nvGrpSpPr>
          <p:grpSpPr bwMode="auto">
            <a:xfrm>
              <a:off x="2088" y="3692"/>
              <a:ext cx="797" cy="984"/>
              <a:chOff x="1293" y="1171"/>
              <a:chExt cx="839" cy="1036"/>
            </a:xfrm>
          </p:grpSpPr>
          <p:pic>
            <p:nvPicPr>
              <p:cNvPr id="10287" name="Picture 21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93" y="1284"/>
                <a:ext cx="839" cy="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622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311" y="1171"/>
                <a:ext cx="802" cy="10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058" tIns="41029" rIns="82058" bIns="41029" anchor="ctr"/>
              <a:lstStyle/>
              <a:p>
                <a:pPr defTabSz="820738">
                  <a:defRPr/>
                </a:pPr>
                <a:endParaRPr lang="en-US" sz="1100" u="sng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pic>
          <p:nvPicPr>
            <p:cNvPr id="10284" name="Picture 23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69" y="3740"/>
              <a:ext cx="766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85" name="Picture 24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19" y="3765"/>
              <a:ext cx="766" cy="9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86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43" y="3750"/>
              <a:ext cx="747" cy="96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</p:grpSp>
      <p:pic>
        <p:nvPicPr>
          <p:cNvPr id="10246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8138" y="5410200"/>
            <a:ext cx="836612" cy="111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248" name="Group 29"/>
          <p:cNvGrpSpPr>
            <a:grpSpLocks/>
          </p:cNvGrpSpPr>
          <p:nvPr/>
        </p:nvGrpSpPr>
        <p:grpSpPr bwMode="auto">
          <a:xfrm>
            <a:off x="838200" y="2881313"/>
            <a:ext cx="3968750" cy="2117725"/>
            <a:chOff x="702" y="1964"/>
            <a:chExt cx="2500" cy="1334"/>
          </a:xfrm>
        </p:grpSpPr>
        <p:pic>
          <p:nvPicPr>
            <p:cNvPr id="10267" name="Picture 30" descr="CAT_lg"/>
            <p:cNvPicPr preferRelativeResize="0"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11" y="2644"/>
              <a:ext cx="488" cy="6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10268" name="Group 31"/>
            <p:cNvGrpSpPr>
              <a:grpSpLocks/>
            </p:cNvGrpSpPr>
            <p:nvPr/>
          </p:nvGrpSpPr>
          <p:grpSpPr bwMode="auto">
            <a:xfrm>
              <a:off x="702" y="1964"/>
              <a:ext cx="2500" cy="1334"/>
              <a:chOff x="758" y="2004"/>
              <a:chExt cx="2500" cy="1334"/>
            </a:xfrm>
          </p:grpSpPr>
          <p:pic>
            <p:nvPicPr>
              <p:cNvPr id="10269" name="Picture 32" descr="BES_H_Cover8-03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69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0" name="Picture 33"/>
              <p:cNvPicPr preferRelativeResize="0"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269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1" name="Picture 34"/>
              <p:cNvPicPr preferRelativeResize="0">
                <a:picLocks noChangeAspect="1" noChangeArrowheads="1"/>
              </p:cNvPicPr>
              <p:nvPr/>
            </p:nvPicPr>
            <p:blipFill>
              <a:blip r:embed="rId17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2270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2" name="Picture 35"/>
              <p:cNvPicPr preferRelativeResize="0"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770" y="200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3" name="Picture 36"/>
              <p:cNvPicPr preferRelativeResize="0"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58" y="268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4" name="Picture 37" descr="EES_xlg"/>
              <p:cNvPicPr preferRelativeResize="0"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758" y="268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5" name="Picture 38" descr="GEO_lg"/>
              <p:cNvPicPr preferRelativeResize="0"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259" y="268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6" name="Picture 39" descr="MuEE"/>
              <p:cNvPicPr preferRelativeResize="0"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760" y="2684"/>
                <a:ext cx="488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10277" name="Picture 40" descr="Cover_921"/>
              <p:cNvPicPr preferRelativeResize="0"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769" y="2004"/>
                <a:ext cx="489" cy="6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49" name="Picture 41"/>
          <p:cNvPicPr preferRelativeResize="0"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3138" y="2873375"/>
            <a:ext cx="842962" cy="1089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250" name="Text Box 44"/>
          <p:cNvSpPr txBox="1">
            <a:spLocks noChangeArrowheads="1"/>
          </p:cNvSpPr>
          <p:nvPr/>
        </p:nvSpPr>
        <p:spPr bwMode="auto">
          <a:xfrm>
            <a:off x="0" y="2486025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Science for National Needs</a:t>
            </a:r>
          </a:p>
        </p:txBody>
      </p:sp>
      <p:sp>
        <p:nvSpPr>
          <p:cNvPr id="10251" name="Text Box 45"/>
          <p:cNvSpPr txBox="1">
            <a:spLocks noChangeArrowheads="1"/>
          </p:cNvSpPr>
          <p:nvPr/>
        </p:nvSpPr>
        <p:spPr bwMode="auto">
          <a:xfrm>
            <a:off x="0" y="790575"/>
            <a:ext cx="261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Science for Discovery</a:t>
            </a:r>
          </a:p>
        </p:txBody>
      </p:sp>
      <p:sp>
        <p:nvSpPr>
          <p:cNvPr id="10252" name="Text Box 46"/>
          <p:cNvSpPr txBox="1">
            <a:spLocks noChangeArrowheads="1"/>
          </p:cNvSpPr>
          <p:nvPr/>
        </p:nvSpPr>
        <p:spPr bwMode="auto">
          <a:xfrm>
            <a:off x="0" y="5178425"/>
            <a:ext cx="702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National Scientific User Facilities, the 21</a:t>
            </a:r>
            <a:r>
              <a:rPr lang="en-US" sz="2000" b="1" i="1" baseline="30000">
                <a:solidFill>
                  <a:srgbClr val="008000"/>
                </a:solidFill>
                <a:latin typeface="Arial Narrow" pitchFamily="34" charset="0"/>
              </a:rPr>
              <a:t>st</a:t>
            </a:r>
            <a:r>
              <a:rPr lang="en-US" sz="2000" b="1" i="1">
                <a:solidFill>
                  <a:srgbClr val="008000"/>
                </a:solidFill>
                <a:latin typeface="Arial Narrow" pitchFamily="34" charset="0"/>
              </a:rPr>
              <a:t> century tools of science</a:t>
            </a:r>
          </a:p>
        </p:txBody>
      </p:sp>
      <p:grpSp>
        <p:nvGrpSpPr>
          <p:cNvPr id="10253" name="Group 72"/>
          <p:cNvGrpSpPr>
            <a:grpSpLocks/>
          </p:cNvGrpSpPr>
          <p:nvPr/>
        </p:nvGrpSpPr>
        <p:grpSpPr bwMode="auto">
          <a:xfrm>
            <a:off x="206375" y="1231900"/>
            <a:ext cx="5691188" cy="1084263"/>
            <a:chOff x="0" y="1443038"/>
            <a:chExt cx="7070725" cy="1619250"/>
          </a:xfrm>
        </p:grpSpPr>
        <p:pic>
          <p:nvPicPr>
            <p:cNvPr id="10256" name="Picture 3"/>
            <p:cNvPicPr preferRelativeResize="0"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403475" y="1457325"/>
              <a:ext cx="1216025" cy="15621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7" name="Picture 4"/>
            <p:cNvPicPr preferRelativeResize="0"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27438" y="1454150"/>
              <a:ext cx="1068387" cy="1549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0258" name="Group 5"/>
            <p:cNvGrpSpPr>
              <a:grpSpLocks/>
            </p:cNvGrpSpPr>
            <p:nvPr/>
          </p:nvGrpSpPr>
          <p:grpSpPr bwMode="auto">
            <a:xfrm>
              <a:off x="1225550" y="1457325"/>
              <a:ext cx="1212850" cy="1593850"/>
              <a:chOff x="180" y="2744"/>
              <a:chExt cx="1661" cy="2152"/>
            </a:xfrm>
          </p:grpSpPr>
          <p:pic>
            <p:nvPicPr>
              <p:cNvPr id="10265" name="Picture 6" descr="nes_fc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82" y="2749"/>
                <a:ext cx="1659" cy="21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6" name="Rectangle 7"/>
              <p:cNvSpPr>
                <a:spLocks noChangeArrowheads="1"/>
              </p:cNvSpPr>
              <p:nvPr/>
            </p:nvSpPr>
            <p:spPr bwMode="auto">
              <a:xfrm>
                <a:off x="179" y="2744"/>
                <a:ext cx="1658" cy="215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00797" tIns="49515" rIns="100797" bIns="49515" anchor="ctr"/>
              <a:lstStyle/>
              <a:p>
                <a:pPr algn="ctr" eaLnBrk="0" hangingPunct="0"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0" y="1443038"/>
              <a:ext cx="1203108" cy="1619250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0" name="Picture 9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06363" y="1819275"/>
              <a:ext cx="960437" cy="10175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1" name="Picture 42" descr="OD_xl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729163" y="1457325"/>
              <a:ext cx="1158875" cy="15462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2" name="Picture 43" descr="GC_xlg"/>
            <p:cNvPicPr preferRelativeResize="0"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922963" y="1460500"/>
              <a:ext cx="1147762" cy="15303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98615" y="1670634"/>
              <a:ext cx="512800" cy="3342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Systems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98615" y="1518903"/>
              <a:ext cx="528579" cy="1825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Complex</a:t>
              </a:r>
              <a:endPara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254" name="Picture 50" descr="SET_xlg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624709" y="2879123"/>
            <a:ext cx="850232" cy="11007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28" descr="NGPS_xl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797443" y="4963885"/>
            <a:ext cx="1247100" cy="16165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952559" y="4978022"/>
            <a:ext cx="1205089" cy="1600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0" y="5878286"/>
            <a:ext cx="9144000" cy="97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6146" name="Text Box 2"/>
          <p:cNvSpPr txBox="1">
            <a:spLocks noChangeArrowheads="1"/>
          </p:cNvSpPr>
          <p:nvPr/>
        </p:nvSpPr>
        <p:spPr bwMode="auto">
          <a:xfrm>
            <a:off x="366713" y="130175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1" rIns="91403" bIns="45701">
            <a:spAutoFit/>
          </a:bodyPr>
          <a:lstStyle/>
          <a:p>
            <a:endParaRPr lang="en-US" sz="3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206291" name="Rectangle 147"/>
          <p:cNvSpPr>
            <a:spLocks noChangeArrowheads="1"/>
          </p:cNvSpPr>
          <p:nvPr/>
        </p:nvSpPr>
        <p:spPr bwMode="auto">
          <a:xfrm>
            <a:off x="277586" y="146961"/>
            <a:ext cx="8866414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6347" tIns="48174" rIns="96347" bIns="48174"/>
          <a:lstStyle/>
          <a:p>
            <a:pPr algn="ctr" eaLnBrk="1" hangingPunct="1">
              <a:tabLst>
                <a:tab pos="1697038" algn="l"/>
              </a:tabLst>
            </a:pPr>
            <a:r>
              <a:rPr lang="en-US" sz="2400" dirty="0">
                <a:solidFill>
                  <a:srgbClr val="006600"/>
                </a:solidFill>
              </a:rPr>
              <a:t>BES </a:t>
            </a:r>
            <a:r>
              <a:rPr lang="en-US" sz="2400" dirty="0" smtClean="0">
                <a:solidFill>
                  <a:srgbClr val="006600"/>
                </a:solidFill>
              </a:rPr>
              <a:t>Scientific Users Facilities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6" y="820557"/>
            <a:ext cx="7805057" cy="60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8" descr="CFN at nigh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2563" y="2351314"/>
            <a:ext cx="2161437" cy="80010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930C-359C-4CFC-9B24-E321B95879AF}" type="slidenum">
              <a:rPr lang="en-US"/>
              <a:pPr/>
              <a:t>7</a:t>
            </a:fld>
            <a:endParaRPr lang="en-US"/>
          </a:p>
        </p:txBody>
      </p:sp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790168" y="1083266"/>
            <a:ext cx="5767388" cy="1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5712" rIns="0" bIns="457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Arial Narrow" pitchFamily="34" charset="0"/>
              </a:rPr>
              <a:t>Two </a:t>
            </a:r>
            <a:r>
              <a:rPr lang="en-US" sz="2400" i="1" baseline="-25000" dirty="0">
                <a:latin typeface="Arial Narrow" pitchFamily="34" charset="0"/>
              </a:rPr>
              <a:t> </a:t>
            </a:r>
            <a:r>
              <a:rPr lang="en-US" sz="2400" i="1" dirty="0">
                <a:latin typeface="Arial Narrow" pitchFamily="34" charset="0"/>
              </a:rPr>
              <a:t>science drivers </a:t>
            </a:r>
            <a:r>
              <a:rPr lang="en-US" sz="2400" i="1" baseline="-25000" dirty="0">
                <a:latin typeface="Arial Narrow" pitchFamily="34" charset="0"/>
              </a:rPr>
              <a:t> </a:t>
            </a:r>
            <a:r>
              <a:rPr lang="en-US" sz="2400" i="1" dirty="0">
                <a:latin typeface="Arial Narrow" pitchFamily="34" charset="0"/>
              </a:rPr>
              <a:t>for new light sources</a:t>
            </a:r>
            <a:r>
              <a:rPr lang="en-US" sz="2400" i="1" baseline="-25000" dirty="0">
                <a:latin typeface="Arial Narrow" pitchFamily="34" charset="0"/>
              </a:rPr>
              <a:t> </a:t>
            </a:r>
            <a:r>
              <a:rPr lang="en-US" sz="2400" i="1" dirty="0">
                <a:latin typeface="Arial Narrow" pitchFamily="34" charset="0"/>
              </a:rPr>
              <a:t>are identified which combine the deepest science impact with the broadest user base: </a:t>
            </a:r>
          </a:p>
        </p:txBody>
      </p:sp>
      <p:sp>
        <p:nvSpPr>
          <p:cNvPr id="478211" name="TextBox 3"/>
          <p:cNvSpPr txBox="1">
            <a:spLocks noChangeArrowheads="1"/>
          </p:cNvSpPr>
          <p:nvPr/>
        </p:nvSpPr>
        <p:spPr bwMode="auto">
          <a:xfrm>
            <a:off x="221570" y="2731860"/>
            <a:ext cx="807561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0" bIns="45712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200" i="1" dirty="0" err="1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Femtosecond</a:t>
            </a:r>
            <a:r>
              <a:rPr lang="en-US" sz="2200" i="1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 time resolution – opens completely new territory where atoms can be followed in real time and electronic excitations can be resolved down to their intrinsic time scale.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200" i="1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Sub-nanometer spatial resolution –opens the length scale where quantum confinement dominates electronic behavior and where catalytic activity begins. Spectroscopy of individual nanometer-scale objects </a:t>
            </a:r>
            <a:r>
              <a:rPr lang="en-US" sz="2200" i="1" baseline="-25000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i="1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rather than conglomerates will eliminate blurring of the energy levels induced by the size and shape distribution </a:t>
            </a:r>
            <a:r>
              <a:rPr lang="en-US" sz="2200" i="1" baseline="-25000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i="1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and thereby reveal active sites in catalysis and the traps where electrons are lost in </a:t>
            </a:r>
            <a:r>
              <a:rPr lang="en-US" sz="2200" i="1" dirty="0" err="1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photovoltaics</a:t>
            </a:r>
            <a:r>
              <a:rPr lang="en-US" sz="2200" i="1" dirty="0">
                <a:solidFill>
                  <a:srgbClr val="006600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95943" y="195948"/>
            <a:ext cx="894805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10" tIns="46206" rIns="92410" bIns="46206"/>
          <a:lstStyle/>
          <a:p>
            <a:pPr algn="ctr" defTabSz="925513"/>
            <a:r>
              <a:rPr lang="en-US" sz="2400" dirty="0" smtClean="0">
                <a:solidFill>
                  <a:srgbClr val="136B2E"/>
                </a:solidFill>
                <a:cs typeface="Arial" pitchFamily="34" charset="0"/>
              </a:rPr>
              <a:t>Science Drivers for Next Generation Photon Sources</a:t>
            </a:r>
            <a:endParaRPr lang="en-US" sz="2400" dirty="0">
              <a:solidFill>
                <a:srgbClr val="136B2E"/>
              </a:solidFill>
              <a:cs typeface="Arial" pitchFamily="34" charset="0"/>
            </a:endParaRPr>
          </a:p>
        </p:txBody>
      </p:sp>
      <p:pic>
        <p:nvPicPr>
          <p:cNvPr id="6" name="Picture 2" descr="NGPS_x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825" y="825377"/>
            <a:ext cx="1371600" cy="17475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41920" y="268224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May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0194" y="4794414"/>
            <a:ext cx="7784757" cy="939114"/>
          </a:xfrm>
          <a:prstGeom prst="rect">
            <a:avLst/>
          </a:prstGeom>
          <a:solidFill>
            <a:srgbClr val="FFFFD1"/>
          </a:solidFill>
          <a:ln>
            <a:solidFill>
              <a:srgbClr val="106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930C-359C-4CFC-9B24-E321B95879A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195943" y="195948"/>
            <a:ext cx="894805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410" tIns="46206" rIns="92410" bIns="46206"/>
          <a:lstStyle/>
          <a:p>
            <a:pPr algn="ctr" defTabSz="925513"/>
            <a:r>
              <a:rPr lang="en-US" sz="2400" dirty="0" smtClean="0">
                <a:solidFill>
                  <a:srgbClr val="136B2E"/>
                </a:solidFill>
                <a:cs typeface="Arial" pitchFamily="34" charset="0"/>
              </a:rPr>
              <a:t>Accelerator Physics for Future Light Sources </a:t>
            </a:r>
            <a:endParaRPr lang="en-US" sz="2400" dirty="0">
              <a:solidFill>
                <a:srgbClr val="136B2E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556" y="835803"/>
            <a:ext cx="7968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Evaluate the state of readiness of machine architectures </a:t>
            </a:r>
          </a:p>
          <a:p>
            <a:pPr>
              <a:tabLst>
                <a:tab pos="457200" algn="l"/>
              </a:tabLst>
            </a:pPr>
            <a:r>
              <a:rPr lang="en-US" dirty="0" smtClean="0">
                <a:latin typeface="Arial Narrow" pitchFamily="34" charset="0"/>
              </a:rPr>
              <a:t>	to building the next major X-ray science user facility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What will be ready in 5 years? In 10 years?</a:t>
            </a:r>
          </a:p>
          <a:p>
            <a:endParaRPr lang="en-US" sz="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Provide peer-reviewable scientific manuscripts describing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Potential of approach (not wavelength specific)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Physics &amp; technological challenges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Technical readiness of light source architectures </a:t>
            </a:r>
          </a:p>
          <a:p>
            <a:endParaRPr lang="en-US" sz="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Describe research steps &amp; directions toward a new generation of photon sources</a:t>
            </a:r>
          </a:p>
          <a:p>
            <a:endParaRPr lang="en-US" sz="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Smaller-scale architectures were considered for context and long term potential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 Narrow" pitchFamily="34" charset="0"/>
              </a:rPr>
              <a:t>Five reports will be published in</a:t>
            </a:r>
            <a:r>
              <a:rPr lang="en-US" i="1" dirty="0" smtClean="0">
                <a:latin typeface="Arial Narrow" pitchFamily="34" charset="0"/>
              </a:rPr>
              <a:t> Nuclear Instruments and Methods in Physics Research Section 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099" y="4764849"/>
            <a:ext cx="2702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Free Electron Lasers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Energy Recovered </a:t>
            </a:r>
            <a:r>
              <a:rPr lang="en-US" dirty="0" err="1" smtClean="0">
                <a:latin typeface="Arial Narrow" pitchFamily="34" charset="0"/>
              </a:rPr>
              <a:t>Linacs</a:t>
            </a:r>
            <a:endParaRPr lang="en-US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Ultimate Storage Ring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22658" y="4760385"/>
            <a:ext cx="420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Cathode R&amp;D for Future Light Sources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latin typeface="Arial Narrow" pitchFamily="34" charset="0"/>
              </a:rPr>
              <a:t>New Source Technologies &amp;Their Impact On Future Light Sources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442" y="833982"/>
            <a:ext cx="154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>
                <a:latin typeface="Arial Narrow" pitchFamily="34" charset="0"/>
              </a:rPr>
              <a:t>$150 million in Recovery Act funding to accelerate construction – all funds obligated</a:t>
            </a:r>
          </a:p>
          <a:p>
            <a:r>
              <a:rPr lang="en-US" sz="2400" dirty="0">
                <a:latin typeface="Arial Narrow" pitchFamily="34" charset="0"/>
              </a:rPr>
              <a:t>Will Accelerate creation of more than 200 local jobs on Long Island in FY 2009</a:t>
            </a:r>
          </a:p>
          <a:p>
            <a:r>
              <a:rPr lang="en-US" sz="2400" dirty="0">
                <a:latin typeface="Arial Narrow" pitchFamily="34" charset="0"/>
              </a:rPr>
              <a:t>Additional jobs saved or created through procurements</a:t>
            </a:r>
          </a:p>
          <a:p>
            <a:r>
              <a:rPr lang="en-US" sz="2400" dirty="0">
                <a:latin typeface="Arial Narrow" pitchFamily="34" charset="0"/>
              </a:rPr>
              <a:t>Overall project:</a:t>
            </a:r>
          </a:p>
          <a:p>
            <a:pPr lvl="1"/>
            <a:r>
              <a:rPr lang="en-US" dirty="0">
                <a:latin typeface="Arial Narrow" pitchFamily="34" charset="0"/>
              </a:rPr>
              <a:t>1,000 jobs</a:t>
            </a:r>
          </a:p>
          <a:p>
            <a:pPr lvl="1"/>
            <a:r>
              <a:rPr lang="en-US" dirty="0">
                <a:latin typeface="Arial Narrow" pitchFamily="34" charset="0"/>
              </a:rPr>
              <a:t>40,000 cubic yards of concrete</a:t>
            </a:r>
          </a:p>
          <a:p>
            <a:pPr lvl="1"/>
            <a:r>
              <a:rPr lang="en-US" dirty="0">
                <a:latin typeface="Arial Narrow" pitchFamily="34" charset="0"/>
              </a:rPr>
              <a:t>2,500 tons of steel</a:t>
            </a:r>
          </a:p>
          <a:p>
            <a:pPr lvl="1"/>
            <a:r>
              <a:rPr lang="en-US" dirty="0">
                <a:latin typeface="Arial Narrow" pitchFamily="34" charset="0"/>
              </a:rPr>
              <a:t>400,000 square feet of space</a:t>
            </a:r>
          </a:p>
        </p:txBody>
      </p:sp>
      <p:sp>
        <p:nvSpPr>
          <p:cNvPr id="486404" name="Footer Placeholder 3"/>
          <p:cNvSpPr txBox="1">
            <a:spLocks noGrp="1"/>
          </p:cNvSpPr>
          <p:nvPr/>
        </p:nvSpPr>
        <p:spPr bwMode="auto">
          <a:xfrm>
            <a:off x="3200400" y="6405563"/>
            <a:ext cx="525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0">
                <a:solidFill>
                  <a:srgbClr val="146737"/>
                </a:solidFill>
                <a:cs typeface="Arial" pitchFamily="34" charset="0"/>
              </a:rPr>
              <a:t>American Recovery and Reinvestment  Act Funding</a:t>
            </a:r>
            <a:endParaRPr lang="en-US" sz="1600" b="0">
              <a:solidFill>
                <a:srgbClr val="146737"/>
              </a:solidFill>
              <a:cs typeface="Arial" pitchFamily="34" charset="0"/>
            </a:endParaRPr>
          </a:p>
        </p:txBody>
      </p:sp>
      <p:sp>
        <p:nvSpPr>
          <p:cNvPr id="486405" name="Slide Number Placeholder 4"/>
          <p:cNvSpPr txBox="1">
            <a:spLocks noGrp="1"/>
          </p:cNvSpPr>
          <p:nvPr/>
        </p:nvSpPr>
        <p:spPr bwMode="auto">
          <a:xfrm>
            <a:off x="8382000" y="640080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6F500D57-7828-4782-92EC-ED8F966B8180}" type="slidenum">
              <a:rPr lang="en-US" sz="1200" b="0">
                <a:solidFill>
                  <a:srgbClr val="146737"/>
                </a:solidFill>
                <a:cs typeface="Arial" pitchFamily="34" charset="0"/>
              </a:rPr>
              <a:pPr algn="ctr" eaLnBrk="1" hangingPunct="1"/>
              <a:t>9</a:t>
            </a:fld>
            <a:endParaRPr lang="en-US" sz="1200" b="0">
              <a:solidFill>
                <a:srgbClr val="146737"/>
              </a:solidFill>
              <a:cs typeface="Arial" pitchFamily="34" charset="0"/>
            </a:endParaRPr>
          </a:p>
        </p:txBody>
      </p:sp>
      <p:pic>
        <p:nvPicPr>
          <p:cNvPr id="486406" name="Picture 5" descr="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3246438"/>
            <a:ext cx="40386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0" y="73025"/>
            <a:ext cx="9144000" cy="6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20" tIns="41010" rIns="82020" bIns="41010">
            <a:spAutoFit/>
          </a:bodyPr>
          <a:lstStyle/>
          <a:p>
            <a:pPr algn="ctr" defTabSz="81915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cs typeface="Arial" pitchFamily="34" charset="0"/>
              </a:rPr>
              <a:t>National Synchrotron Light Source - II</a:t>
            </a:r>
          </a:p>
          <a:p>
            <a:pPr algn="ctr" defTabSz="81915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6600"/>
                </a:solidFill>
                <a:cs typeface="Arial" pitchFamily="34" charset="0"/>
              </a:rPr>
              <a:t>Ground Breaking Ceremony, June 15,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2135</Words>
  <Application>Microsoft Office PowerPoint</Application>
  <PresentationFormat>On-screen Show (4:3)</PresentationFormat>
  <Paragraphs>383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What’s New</vt:lpstr>
      <vt:lpstr>BESAC &amp; BES Strategic Planning Activities</vt:lpstr>
      <vt:lpstr>Slide 4</vt:lpstr>
      <vt:lpstr>BESAC &amp; BES Strategic Planning Activities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SC/BES Energy Frontier Research Centers 46 EFRCs were launched in late FY 2009 using FY 2009 Appropriations and Recovery Act Funds</vt:lpstr>
      <vt:lpstr>Single-Investigator &amp; Small-Group Research  </vt:lpstr>
      <vt:lpstr>Slide 16</vt:lpstr>
      <vt:lpstr>New BES Research Investments Address Critical Needs  An FY 2011 BES call will cover a broad range of research awards including new EFRCs</vt:lpstr>
      <vt:lpstr>New Materials Discovery – Enabler of Technology Innovations</vt:lpstr>
      <vt:lpstr>Discovery and Development of New Materials To expand scientific frontiers and drive technology innovation </vt:lpstr>
      <vt:lpstr>Directing Matter and Energy:  2007 BESAC Report</vt:lpstr>
      <vt:lpstr>Crystalline Matter: 2009 NRC Report</vt:lpstr>
      <vt:lpstr>Inspired by Biology:  2008 NRC Report</vt:lpstr>
      <vt:lpstr>Synthesis Science and Discovery:  Implementation</vt:lpstr>
      <vt:lpstr>Slide 24</vt:lpstr>
    </vt:vector>
  </TitlesOfParts>
  <Company>US Department of Energy (SC)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astheime</cp:lastModifiedBy>
  <cp:revision>651</cp:revision>
  <dcterms:created xsi:type="dcterms:W3CDTF">2009-10-19T15:58:14Z</dcterms:created>
  <dcterms:modified xsi:type="dcterms:W3CDTF">2010-06-04T19:59:03Z</dcterms:modified>
</cp:coreProperties>
</file>