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sldIdLst>
    <p:sldId id="397" r:id="rId2"/>
    <p:sldId id="416" r:id="rId3"/>
    <p:sldId id="417" r:id="rId4"/>
    <p:sldId id="440" r:id="rId5"/>
    <p:sldId id="441" r:id="rId6"/>
    <p:sldId id="444" r:id="rId7"/>
    <p:sldId id="424" r:id="rId8"/>
    <p:sldId id="419" r:id="rId9"/>
    <p:sldId id="421" r:id="rId10"/>
    <p:sldId id="442" r:id="rId11"/>
    <p:sldId id="422" r:id="rId12"/>
    <p:sldId id="418" r:id="rId13"/>
    <p:sldId id="423" r:id="rId14"/>
    <p:sldId id="430" r:id="rId15"/>
    <p:sldId id="425" r:id="rId16"/>
    <p:sldId id="438" r:id="rId17"/>
    <p:sldId id="439" r:id="rId18"/>
    <p:sldId id="445" r:id="rId19"/>
    <p:sldId id="428" r:id="rId20"/>
    <p:sldId id="437" r:id="rId21"/>
    <p:sldId id="427" r:id="rId22"/>
    <p:sldId id="433" r:id="rId23"/>
    <p:sldId id="431" r:id="rId24"/>
    <p:sldId id="429" r:id="rId25"/>
    <p:sldId id="435" r:id="rId26"/>
    <p:sldId id="436" r:id="rId27"/>
    <p:sldId id="446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vmar" initials="meg" lastIdx="3" clrIdx="0"/>
  <p:cmAuthor id="1" name="Brenda Campbell" initials="bw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636"/>
    <a:srgbClr val="FFFFD1"/>
    <a:srgbClr val="FFFFA0"/>
    <a:srgbClr val="006600"/>
    <a:srgbClr val="0000CC"/>
    <a:srgbClr val="FFFF00"/>
    <a:srgbClr val="1C1C1C"/>
    <a:srgbClr val="00D2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89274" autoAdjust="0"/>
  </p:normalViewPr>
  <p:slideViewPr>
    <p:cSldViewPr snapToGrid="0">
      <p:cViewPr>
        <p:scale>
          <a:sx n="66" d="100"/>
          <a:sy n="66" d="100"/>
        </p:scale>
        <p:origin x="-600" y="-102"/>
      </p:cViewPr>
      <p:guideLst>
        <p:guide orient="horz" pos="331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820"/>
          </a:xfrm>
          <a:prstGeom prst="rect">
            <a:avLst/>
          </a:prstGeom>
        </p:spPr>
        <p:txBody>
          <a:bodyPr vert="horz" lIns="92494" tIns="46247" rIns="92494" bIns="462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2494" tIns="46247" rIns="92494" bIns="462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779442-79C2-44E3-B285-000CFB36EB6A}" type="datetimeFigureOut">
              <a:rPr lang="en-US"/>
              <a:pPr>
                <a:defRPr/>
              </a:pPr>
              <a:t>8/16/2010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700088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4" tIns="46247" rIns="92494" bIns="462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2494" tIns="46247" rIns="92494" bIns="462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88"/>
            <a:ext cx="3037628" cy="464820"/>
          </a:xfrm>
          <a:prstGeom prst="rect">
            <a:avLst/>
          </a:prstGeom>
        </p:spPr>
        <p:txBody>
          <a:bodyPr vert="horz" lIns="92494" tIns="46247" rIns="92494" bIns="462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8"/>
            <a:ext cx="3037628" cy="464820"/>
          </a:xfrm>
          <a:prstGeom prst="rect">
            <a:avLst/>
          </a:prstGeom>
        </p:spPr>
        <p:txBody>
          <a:bodyPr vert="horz" lIns="92494" tIns="46247" rIns="92494" bIns="462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32250C-B583-4F7B-B720-CFB59F47E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BA3FAB-26D8-4B3A-B49D-7BA14A1E57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2250C-B583-4F7B-B720-CFB59F47EE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49876" y="6456558"/>
            <a:ext cx="533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146737"/>
                </a:solidFill>
              </a:rPr>
              <a:t>Carbon Capture:  Beyond 2020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35" y="734318"/>
            <a:ext cx="8410575" cy="525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92452" y="6331298"/>
            <a:ext cx="2888293" cy="36512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b="1" kern="1200" smtClean="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Carbon Capture:  Beyond 2020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B9BF-3BED-4674-AC53-092580CD7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51355" y="6375841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rPr>
              <a:t>Carbon Capture:  Beyond 2020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75769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9876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Carbon Capture:  Beyond 2020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48BE88-35A9-40F6-B079-858D16CD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???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oleObject" Target="Macintosh%20HD:Users:apa:Documents:LBNL:Carbon%20Capture%20Workshop:attachments:PRD%201%20Design%20of%20Material%20Architectures%20March%206.doc!OLE_LINK2" TargetMode="External"/><Relationship Id="rId4" Type="http://schemas.openxmlformats.org/officeDocument/2006/relationships/oleObject" Target="Macintosh%20HD:Users:apa:Documents:LBNL:Carbon%20Capture%20Workshop:attachments:PRD%201%20Design%20of%20Material%20Architectures%20March%206.doc!OLE_LINK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hyperlink" Target="http://upload.wikimedia.org/wikipedia/commons/0/08/Carboxysome.png" TargetMode="Externa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jpe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19150" y="2080762"/>
            <a:ext cx="7510463" cy="52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7" tIns="45704" rIns="91407" bIns="45704" anchor="ctr">
            <a:spAutoFit/>
          </a:bodyPr>
          <a:lstStyle/>
          <a:p>
            <a:pPr algn="ctr"/>
            <a:r>
              <a:rPr lang="en-US" sz="2800" b="1" dirty="0" smtClean="0"/>
              <a:t>Carbon Capture:  Beyond 2020</a:t>
            </a:r>
            <a:endParaRPr lang="en-US" sz="28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3863" y="3352800"/>
            <a:ext cx="8237537" cy="297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39" tIns="41020" rIns="82039" bIns="4102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800" dirty="0" smtClean="0"/>
              <a:t>Paul Alivisatos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Lawrence Berkeley National Laboratory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Michelle Buchanan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Oak Ridge National Laboratory</a:t>
            </a:r>
          </a:p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Basic Energy Sciences Advisory Committee Meeting</a:t>
            </a:r>
          </a:p>
          <a:p>
            <a:pPr algn="ctr">
              <a:buFont typeface="Wingdings" pitchFamily="2" charset="2"/>
              <a:buNone/>
            </a:pPr>
            <a:r>
              <a:rPr lang="en-US" sz="2000" dirty="0" smtClean="0"/>
              <a:t>August 5, 2010</a:t>
            </a:r>
            <a:endParaRPr lang="en-US" sz="2000" dirty="0"/>
          </a:p>
          <a:p>
            <a:pPr algn="ctr">
              <a:buFont typeface="Wingdings" pitchFamily="2" charset="2"/>
              <a:buNone/>
            </a:pPr>
            <a:endParaRPr lang="en-US" sz="1600" dirty="0"/>
          </a:p>
          <a:p>
            <a:pPr algn="ctr">
              <a:buFont typeface="Wingdings" pitchFamily="2" charset="2"/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535" y="772806"/>
            <a:ext cx="8979465" cy="52593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Few energy technologies are so far off from the achievable limits! There is a real opportunity here.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The Carbon Capture problem provides inspiration for deep new basic science.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Nanoscience opens up new opportunities to tailor materials for carbon capture -  Liquids, membranes, and solids.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A challenge to design complex new interactions utilizing architecture, shape, controlled binding, new triggers, and new approaches to cooperative binding.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57350"/>
            <a:ext cx="9144000" cy="1143000"/>
          </a:xfrm>
        </p:spPr>
        <p:txBody>
          <a:bodyPr/>
          <a:lstStyle/>
          <a:p>
            <a:r>
              <a:rPr lang="en-US" sz="3600" dirty="0" smtClean="0"/>
              <a:t>Summary of this report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96B9BF-3BED-4674-AC53-092580CD7E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49225" y="147320"/>
            <a:ext cx="8585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Liquid Absorbents:  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olubility and Pressure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275553" y="975361"/>
          <a:ext cx="4685567" cy="3576638"/>
        </p:xfrm>
        <a:graphic>
          <a:graphicData uri="http://schemas.openxmlformats.org/presentationml/2006/ole">
            <p:oleObj spid="_x0000_s2050" name="Document" r:id="rId4" imgW="7887801" imgH="6020640" progId="Word.Document.12">
              <p:link updateAutomatic="1"/>
            </p:oleObj>
          </a:graphicData>
        </a:graphic>
      </p:graphicFrame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3703320" y="2396173"/>
            <a:ext cx="609600" cy="3810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259E"/>
              </a:gs>
              <a:gs pos="20000">
                <a:srgbClr val="002599"/>
              </a:gs>
              <a:gs pos="100000">
                <a:srgbClr val="001A74"/>
              </a:gs>
            </a:gsLst>
            <a:lin ang="5400000"/>
          </a:gradFill>
          <a:ln w="9525">
            <a:solidFill>
              <a:srgbClr val="002C8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5524500" y="2575243"/>
            <a:ext cx="1066800" cy="83820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chemeClr val="tx1">
                <a:alpha val="37999"/>
              </a:schemeClr>
            </a:outerShdw>
          </a:effectLst>
        </p:spPr>
      </p:cxnSp>
      <p:grpSp>
        <p:nvGrpSpPr>
          <p:cNvPr id="27" name="Group 26"/>
          <p:cNvGrpSpPr/>
          <p:nvPr/>
        </p:nvGrpSpPr>
        <p:grpSpPr>
          <a:xfrm>
            <a:off x="541338" y="1527493"/>
            <a:ext cx="2640012" cy="2620962"/>
            <a:chOff x="541338" y="1527493"/>
            <a:chExt cx="2640012" cy="2620962"/>
          </a:xfrm>
        </p:grpSpPr>
        <p:sp>
          <p:nvSpPr>
            <p:cNvPr id="6" name="Round Same Side Corner Rectangle 9"/>
            <p:cNvSpPr>
              <a:spLocks noChangeArrowheads="1"/>
            </p:cNvSpPr>
            <p:nvPr/>
          </p:nvSpPr>
          <p:spPr bwMode="auto">
            <a:xfrm>
              <a:off x="1200150" y="1527493"/>
              <a:ext cx="1981200" cy="1295400"/>
            </a:xfrm>
            <a:custGeom>
              <a:avLst/>
              <a:gdLst>
                <a:gd name="T0" fmla="*/ 1981200 w 1981200"/>
                <a:gd name="T1" fmla="*/ 647700 h 1295400"/>
                <a:gd name="T2" fmla="*/ 990600 w 1981200"/>
                <a:gd name="T3" fmla="*/ 1295400 h 1295400"/>
                <a:gd name="T4" fmla="*/ 0 w 1981200"/>
                <a:gd name="T5" fmla="*/ 647700 h 1295400"/>
                <a:gd name="T6" fmla="*/ 990600 w 1981200"/>
                <a:gd name="T7" fmla="*/ 0 h 12954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63236 w 1981200"/>
                <a:gd name="T13" fmla="*/ 63236 h 1295400"/>
                <a:gd name="T14" fmla="*/ 1917964 w 1981200"/>
                <a:gd name="T15" fmla="*/ 1295400 h 1295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1200" h="1295400">
                  <a:moveTo>
                    <a:pt x="215904" y="0"/>
                  </a:moveTo>
                  <a:lnTo>
                    <a:pt x="1765296" y="0"/>
                  </a:lnTo>
                  <a:lnTo>
                    <a:pt x="1765295" y="0"/>
                  </a:lnTo>
                  <a:cubicBezTo>
                    <a:pt x="1884536" y="0"/>
                    <a:pt x="1981200" y="96663"/>
                    <a:pt x="1981200" y="215904"/>
                  </a:cubicBezTo>
                  <a:lnTo>
                    <a:pt x="1981200" y="1295400"/>
                  </a:lnTo>
                  <a:lnTo>
                    <a:pt x="0" y="1295400"/>
                  </a:lnTo>
                  <a:lnTo>
                    <a:pt x="0" y="215904"/>
                  </a:lnTo>
                  <a:cubicBezTo>
                    <a:pt x="0" y="96663"/>
                    <a:pt x="96663" y="0"/>
                    <a:pt x="215903" y="0"/>
                  </a:cubicBezTo>
                  <a:close/>
                </a:path>
              </a:pathLst>
            </a:custGeom>
            <a:noFill/>
            <a:ln w="9525">
              <a:solidFill>
                <a:srgbClr val="002C8A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ound Same Side Corner Rectangle 10"/>
            <p:cNvSpPr>
              <a:spLocks noChangeArrowheads="1"/>
            </p:cNvSpPr>
            <p:nvPr/>
          </p:nvSpPr>
          <p:spPr bwMode="auto">
            <a:xfrm rot="10800000">
              <a:off x="1200150" y="2822893"/>
              <a:ext cx="1981200" cy="1295400"/>
            </a:xfrm>
            <a:custGeom>
              <a:avLst/>
              <a:gdLst>
                <a:gd name="T0" fmla="*/ 1981200 w 1981200"/>
                <a:gd name="T1" fmla="*/ 647700 h 1295400"/>
                <a:gd name="T2" fmla="*/ 990600 w 1981200"/>
                <a:gd name="T3" fmla="*/ 1295400 h 1295400"/>
                <a:gd name="T4" fmla="*/ 0 w 1981200"/>
                <a:gd name="T5" fmla="*/ 647700 h 1295400"/>
                <a:gd name="T6" fmla="*/ 990600 w 1981200"/>
                <a:gd name="T7" fmla="*/ 0 h 12954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63236 w 1981200"/>
                <a:gd name="T13" fmla="*/ 63236 h 1295400"/>
                <a:gd name="T14" fmla="*/ 1917964 w 1981200"/>
                <a:gd name="T15" fmla="*/ 1295400 h 1295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1200" h="1295400">
                  <a:moveTo>
                    <a:pt x="215904" y="0"/>
                  </a:moveTo>
                  <a:lnTo>
                    <a:pt x="1765296" y="0"/>
                  </a:lnTo>
                  <a:lnTo>
                    <a:pt x="1765295" y="0"/>
                  </a:lnTo>
                  <a:cubicBezTo>
                    <a:pt x="1884536" y="0"/>
                    <a:pt x="1981200" y="96663"/>
                    <a:pt x="1981200" y="215904"/>
                  </a:cubicBezTo>
                  <a:lnTo>
                    <a:pt x="1981200" y="1295400"/>
                  </a:lnTo>
                  <a:lnTo>
                    <a:pt x="0" y="1295400"/>
                  </a:lnTo>
                  <a:lnTo>
                    <a:pt x="0" y="215904"/>
                  </a:lnTo>
                  <a:cubicBezTo>
                    <a:pt x="0" y="96663"/>
                    <a:pt x="96663" y="0"/>
                    <a:pt x="215903" y="0"/>
                  </a:cubicBezTo>
                  <a:close/>
                </a:path>
              </a:pathLst>
            </a:custGeom>
            <a:solidFill>
              <a:srgbClr val="206AFF">
                <a:alpha val="50980"/>
              </a:srgbClr>
            </a:solidFill>
            <a:ln w="9525">
              <a:solidFill>
                <a:srgbClr val="002C8A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352550" y="1832293"/>
              <a:ext cx="5683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CO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2266950" y="2137093"/>
              <a:ext cx="5683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CO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428750" y="3432493"/>
              <a:ext cx="7731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A-CO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2266950" y="2975293"/>
              <a:ext cx="77311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A-CO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1581150" y="2975293"/>
              <a:ext cx="3222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  <a:endParaRPr lang="en-US" sz="1600" baseline="-25000" dirty="0"/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1657351" y="2746692"/>
              <a:ext cx="609600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541338" y="1679893"/>
              <a:ext cx="620712" cy="33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</a:t>
              </a:r>
              <a:r>
                <a:rPr lang="en-US" sz="1600" baseline="-25000" dirty="0"/>
                <a:t>CO2</a:t>
              </a:r>
            </a:p>
          </p:txBody>
        </p: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609600" y="3661093"/>
              <a:ext cx="587375" cy="338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c</a:t>
              </a:r>
              <a:r>
                <a:rPr lang="en-US" sz="1600" baseline="-25000"/>
                <a:t>CO2</a:t>
              </a:r>
            </a:p>
          </p:txBody>
        </p:sp>
        <p:sp>
          <p:nvSpPr>
            <p:cNvPr id="19" name="TextBox 13"/>
            <p:cNvSpPr txBox="1">
              <a:spLocks noChangeArrowheads="1"/>
            </p:cNvSpPr>
            <p:nvPr/>
          </p:nvSpPr>
          <p:spPr bwMode="auto">
            <a:xfrm>
              <a:off x="2133600" y="1603693"/>
              <a:ext cx="4206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O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71600" y="2289493"/>
              <a:ext cx="4095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2514600" y="1756093"/>
              <a:ext cx="5683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</a:t>
              </a:r>
              <a:r>
                <a:rPr lang="en-US" sz="1600" baseline="-25000"/>
                <a:t>2</a:t>
              </a:r>
              <a:r>
                <a:rPr lang="en-US" sz="1600"/>
                <a:t>O</a:t>
              </a: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2438400" y="3810318"/>
              <a:ext cx="7127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rgbClr val="FF0000"/>
                  </a:solidFill>
                </a:rPr>
                <a:t>liquid</a:t>
              </a:r>
            </a:p>
          </p:txBody>
        </p:sp>
        <p:sp>
          <p:nvSpPr>
            <p:cNvPr id="23" name="TextBox 26"/>
            <p:cNvSpPr txBox="1">
              <a:spLocks noChangeArrowheads="1"/>
            </p:cNvSpPr>
            <p:nvPr/>
          </p:nvSpPr>
          <p:spPr bwMode="auto">
            <a:xfrm>
              <a:off x="2514600" y="1527493"/>
              <a:ext cx="5651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rgbClr val="FF0000"/>
                  </a:solidFill>
                </a:rPr>
                <a:t>gas</a:t>
              </a:r>
            </a:p>
          </p:txBody>
        </p:sp>
      </p:grpSp>
      <p:pic>
        <p:nvPicPr>
          <p:cNvPr id="24" name="Picture 25"/>
          <p:cNvPicPr>
            <a:picLocks noChangeAspect="1"/>
          </p:cNvPicPr>
          <p:nvPr/>
        </p:nvPicPr>
        <p:blipFill>
          <a:blip r:embed="rId5" cstate="print"/>
          <a:srcRect t="-7469" r="50257"/>
          <a:stretch>
            <a:fillRect/>
          </a:stretch>
        </p:blipFill>
        <p:spPr bwMode="auto">
          <a:xfrm>
            <a:off x="1437305" y="4617720"/>
            <a:ext cx="2183714" cy="6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30"/>
          <p:cNvSpPr txBox="1">
            <a:spLocks noChangeArrowheads="1"/>
          </p:cNvSpPr>
          <p:nvPr/>
        </p:nvSpPr>
        <p:spPr bwMode="auto">
          <a:xfrm rot="19463589">
            <a:off x="5875131" y="1938974"/>
            <a:ext cx="317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WE NEED TO BE ABLE TO CONTROL</a:t>
            </a:r>
          </a:p>
          <a:p>
            <a:r>
              <a:rPr lang="en-US" sz="1200" b="1" i="1" dirty="0">
                <a:solidFill>
                  <a:srgbClr val="FF0000"/>
                </a:solidFill>
              </a:rPr>
              <a:t>THESE ISOTHERMS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4482" y="1019294"/>
            <a:ext cx="317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 + CO</a:t>
            </a:r>
            <a:r>
              <a:rPr lang="en-US" baseline="-25000" dirty="0" smtClean="0"/>
              <a:t>2</a:t>
            </a:r>
            <a:r>
              <a:rPr lang="en-US" dirty="0" smtClean="0"/>
              <a:t> (g) ↔ A⋅CO</a:t>
            </a:r>
            <a:r>
              <a:rPr lang="en-US" baseline="-25000" dirty="0" smtClean="0"/>
              <a:t>2</a:t>
            </a:r>
            <a:r>
              <a:rPr lang="en-US" dirty="0" smtClean="0"/>
              <a:t>  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eq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411480" y="899160"/>
            <a:ext cx="3169920" cy="352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5"/>
          <p:cNvPicPr>
            <a:picLocks noChangeAspect="1"/>
          </p:cNvPicPr>
          <p:nvPr/>
        </p:nvPicPr>
        <p:blipFill>
          <a:blip r:embed="rId5" cstate="print"/>
          <a:srcRect l="53214" b="12863"/>
          <a:stretch>
            <a:fillRect/>
          </a:stretch>
        </p:blipFill>
        <p:spPr bwMode="auto">
          <a:xfrm>
            <a:off x="1594099" y="5364480"/>
            <a:ext cx="20539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4419600" y="929640"/>
            <a:ext cx="4541520" cy="352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soda pop.png"/>
          <p:cNvPicPr>
            <a:picLocks noChangeAspect="1"/>
          </p:cNvPicPr>
          <p:nvPr/>
        </p:nvPicPr>
        <p:blipFill>
          <a:blip r:embed="rId6" cstate="print"/>
          <a:srcRect r="3302"/>
          <a:stretch>
            <a:fillRect/>
          </a:stretch>
        </p:blipFill>
        <p:spPr>
          <a:xfrm>
            <a:off x="4184704" y="4611009"/>
            <a:ext cx="3242088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198120"/>
            <a:ext cx="9144000" cy="952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106636"/>
                </a:solidFill>
                <a:ea typeface="+mj-ea"/>
                <a:cs typeface="Arial" pitchFamily="34" charset="0"/>
              </a:rPr>
              <a:t>Fundamental Challenges in Liquid Absorbents</a:t>
            </a:r>
            <a:endParaRPr lang="en-US" sz="2400" b="1" dirty="0">
              <a:solidFill>
                <a:srgbClr val="106636"/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AutoShape 10"/>
          <p:cNvSpPr>
            <a:spLocks noChangeAspect="1" noChangeArrowheads="1"/>
          </p:cNvSpPr>
          <p:nvPr/>
        </p:nvSpPr>
        <p:spPr bwMode="auto">
          <a:xfrm>
            <a:off x="3182938" y="1097280"/>
            <a:ext cx="2630487" cy="48710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altLang="ja-JP" sz="900" b="0">
              <a:ea typeface="MS Mincho" pitchFamily="49" charset="-128"/>
            </a:endParaRPr>
          </a:p>
          <a:p>
            <a:pPr>
              <a:lnSpc>
                <a:spcPct val="90000"/>
              </a:lnSpc>
            </a:pPr>
            <a:endParaRPr lang="en-US" altLang="ja-JP" sz="900">
              <a:ea typeface="MS Mincho" pitchFamily="49" charset="-128"/>
            </a:endParaRPr>
          </a:p>
          <a:p>
            <a:endParaRPr lang="en-US" sz="3200" b="0"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33738" y="3499803"/>
            <a:ext cx="2514600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the non-ideal solution behavior in mixtures be predicted and exploited? </a:t>
            </a:r>
          </a:p>
          <a:p>
            <a:pPr marL="122238" indent="-122238"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chemically / thermally stable materials be designed with high and reversible reactivity and specificity? Ionic Liquids…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6688" y="1115061"/>
            <a:ext cx="2917825" cy="4853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916613" y="1115061"/>
            <a:ext cx="3048000" cy="4853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974080" y="3694113"/>
            <a:ext cx="2804160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1600" dirty="0" smtClean="0">
                <a:latin typeface="Calibri" charset="0"/>
              </a:rPr>
              <a:t>How do we use both enthalpy AND entropy for separations?  How do we vary these ‘independently’? </a:t>
            </a:r>
            <a:r>
              <a:rPr lang="el-GR" sz="1600" dirty="0" smtClean="0">
                <a:latin typeface="Calibri" charset="0"/>
              </a:rPr>
              <a:t>Δ</a:t>
            </a:r>
            <a:r>
              <a:rPr lang="en-US" sz="1600" i="1" dirty="0" smtClean="0">
                <a:latin typeface="Calibri" charset="0"/>
              </a:rPr>
              <a:t>G</a:t>
            </a:r>
            <a:r>
              <a:rPr lang="en-US" sz="1600" dirty="0" smtClean="0">
                <a:latin typeface="Calibri" charset="0"/>
              </a:rPr>
              <a:t> = </a:t>
            </a:r>
            <a:r>
              <a:rPr lang="el-GR" sz="1600" dirty="0" smtClean="0">
                <a:latin typeface="Calibri" charset="0"/>
              </a:rPr>
              <a:t>Δ</a:t>
            </a:r>
            <a:r>
              <a:rPr lang="en-US" sz="1600" i="1" dirty="0" smtClean="0">
                <a:latin typeface="Calibri" charset="0"/>
              </a:rPr>
              <a:t>H</a:t>
            </a:r>
            <a:r>
              <a:rPr lang="en-US" sz="1600" dirty="0" smtClean="0">
                <a:latin typeface="Calibri" charset="0"/>
              </a:rPr>
              <a:t> – </a:t>
            </a:r>
            <a:r>
              <a:rPr lang="en-US" sz="1600" i="1" dirty="0" smtClean="0">
                <a:latin typeface="Calibri" charset="0"/>
              </a:rPr>
              <a:t>T</a:t>
            </a:r>
            <a:r>
              <a:rPr lang="en-US" sz="1600" dirty="0" smtClean="0">
                <a:latin typeface="Calibri" charset="0"/>
              </a:rPr>
              <a:t>∆</a:t>
            </a:r>
            <a:r>
              <a:rPr lang="en-US" sz="1600" i="1" dirty="0" smtClean="0">
                <a:latin typeface="Calibri" charset="0"/>
              </a:rPr>
              <a:t>S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52602" y="3708677"/>
            <a:ext cx="2738437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Gas-liquid interface controls kinetics – studies of structure and dynamics</a:t>
            </a:r>
          </a:p>
          <a:p>
            <a:pPr marL="122238" indent="-122238"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complex fluids be employed?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548323" y="677862"/>
            <a:ext cx="2154555" cy="2476817"/>
            <a:chOff x="0" y="20"/>
            <a:chExt cx="3744" cy="4304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240" y="48"/>
              <a:ext cx="350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402"/>
            <a:stretch>
              <a:fillRect/>
            </a:stretch>
          </p:blipFill>
          <p:spPr bwMode="auto">
            <a:xfrm>
              <a:off x="0" y="980"/>
              <a:ext cx="2528" cy="3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40" y="20"/>
              <a:ext cx="350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3600">
                  <a:solidFill>
                    <a:schemeClr val="tx2"/>
                  </a:solidFill>
                </a:rPr>
                <a:t> </a:t>
              </a:r>
            </a:p>
          </p:txBody>
        </p:sp>
        <p:pic>
          <p:nvPicPr>
            <p:cNvPr id="24" name="Picture 6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3284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693564">
              <a:off x="335" y="979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473427">
              <a:off x="479" y="1074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9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359556">
              <a:off x="767" y="1266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322210">
              <a:off x="1055" y="1488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99042">
              <a:off x="1208" y="1593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2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252947">
              <a:off x="1295" y="1698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3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750070">
              <a:off x="1487" y="1986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4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820213">
              <a:off x="1632" y="2186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5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606064">
              <a:off x="1798" y="2492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6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485945">
              <a:off x="2015" y="3138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7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722568">
              <a:off x="2085" y="3452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8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4720840">
              <a:off x="2085" y="3674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9" descr="butanol"/>
            <p:cNvPicPr>
              <a:picLocks noChangeAspect="1" noChangeArrowheads="1"/>
            </p:cNvPicPr>
            <p:nvPr/>
          </p:nvPicPr>
          <p:blipFill>
            <a:blip r:embed="rId6" cstate="print"/>
            <a:srcRect l="-200" t="-156" r="42714" b="156"/>
            <a:stretch>
              <a:fillRect/>
            </a:stretch>
          </p:blipFill>
          <p:spPr bwMode="auto">
            <a:xfrm rot="5400000">
              <a:off x="2193" y="3827"/>
              <a:ext cx="288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0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28" y="3072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1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3476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2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6" y="2448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3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1902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4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1412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5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017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6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1902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7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604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8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4" y="3236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9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2420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0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804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1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324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2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3236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3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" y="2756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4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3092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5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2" y="3792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36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3860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7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" y="1556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8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" y="150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9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36" y="2736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0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72" y="366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1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3236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42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4062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43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4" y="388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4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4" y="342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45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52" y="268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46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8" y="220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47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8" y="220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48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2132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49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1942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50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" y="2660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51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" y="2564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52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" y="342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53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2" y="3044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54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2" y="3860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55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0" y="3648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56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" y="3764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57" descr="potass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56" y="4102"/>
              <a:ext cx="1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58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364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60" descr="butano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252947">
              <a:off x="1989" y="2876"/>
              <a:ext cx="502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61" descr="iod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6" y="2852"/>
              <a:ext cx="23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62"/>
            <p:cNvPicPr>
              <a:picLocks noChangeAspect="1" noChangeArrowheads="1"/>
            </p:cNvPicPr>
            <p:nvPr/>
          </p:nvPicPr>
          <p:blipFill>
            <a:blip r:embed="rId8" cstate="print"/>
            <a:srcRect l="26804"/>
            <a:stretch>
              <a:fillRect/>
            </a:stretch>
          </p:blipFill>
          <p:spPr bwMode="auto">
            <a:xfrm>
              <a:off x="0" y="740"/>
              <a:ext cx="609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7" name="Picture 1" descr="co2_IL_sma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1188720"/>
            <a:ext cx="2293620" cy="22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9" descr="CAsite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9360" y="1280160"/>
            <a:ext cx="2085975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095" y="840998"/>
            <a:ext cx="6891585" cy="5259388"/>
          </a:xfrm>
        </p:spPr>
        <p:txBody>
          <a:bodyPr/>
          <a:lstStyle/>
          <a:p>
            <a:r>
              <a:rPr lang="en-US" sz="1800" dirty="0" smtClean="0"/>
              <a:t>Intermolecular interactions of gases dissolved in liquids</a:t>
            </a:r>
          </a:p>
          <a:p>
            <a:pPr lvl="1"/>
            <a:r>
              <a:rPr lang="en-US" sz="1800" dirty="0" smtClean="0"/>
              <a:t>Understand chemical and physical changes, dynamics, effects of complex mixtures</a:t>
            </a:r>
          </a:p>
          <a:p>
            <a:r>
              <a:rPr lang="en-US" sz="1800" dirty="0" smtClean="0"/>
              <a:t>New chemistries and systems</a:t>
            </a:r>
          </a:p>
          <a:p>
            <a:pPr lvl="1">
              <a:defRPr/>
            </a:pPr>
            <a:r>
              <a:rPr lang="en-US" sz="1800" dirty="0" smtClean="0"/>
              <a:t>Understand and independently control thermodynamic, kinetic, and transport characteristics of absorbents to cause controlled, reversible reactions with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Non-ideal absorption</a:t>
            </a:r>
          </a:p>
          <a:p>
            <a:pPr lvl="1"/>
            <a:r>
              <a:rPr lang="en-US" sz="1800" dirty="0" smtClean="0"/>
              <a:t>Predict and use differences in shape and size (entropy) as an alternative to differences in interaction energy (enthalpy) to achieve both high capacity and high selectivity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8654"/>
          </a:xfrm>
        </p:spPr>
        <p:txBody>
          <a:bodyPr/>
          <a:lstStyle/>
          <a:p>
            <a:r>
              <a:rPr lang="en-US" b="1" dirty="0" smtClean="0"/>
              <a:t>Novel Solvents and Chemistries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1830" y="1459038"/>
            <a:ext cx="2449649" cy="239268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8331" y="4314347"/>
            <a:ext cx="471175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975" y="1100078"/>
            <a:ext cx="5504745" cy="5259388"/>
          </a:xfrm>
        </p:spPr>
        <p:txBody>
          <a:bodyPr/>
          <a:lstStyle/>
          <a:p>
            <a:pPr marL="433388"/>
            <a:r>
              <a:rPr lang="en-US" dirty="0" smtClean="0"/>
              <a:t>Understand the concentration and chemical state of targeted gases at liquid interfaces</a:t>
            </a:r>
          </a:p>
          <a:p>
            <a:pPr marL="833438" lvl="1"/>
            <a:r>
              <a:rPr lang="en-US" dirty="0" smtClean="0"/>
              <a:t>New analytical and computational tools to examine both static and dynamic processes  </a:t>
            </a:r>
          </a:p>
          <a:p>
            <a:pPr marL="433388"/>
            <a:r>
              <a:rPr lang="en-US" dirty="0" smtClean="0"/>
              <a:t>Tailor surface chemistry to enhance reactivity and improve  reversibility/</a:t>
            </a:r>
            <a:r>
              <a:rPr lang="en-US" dirty="0" err="1" smtClean="0"/>
              <a:t>switchability</a:t>
            </a:r>
            <a:r>
              <a:rPr lang="en-US" dirty="0" smtClean="0"/>
              <a:t> </a:t>
            </a:r>
          </a:p>
          <a:p>
            <a:pPr marL="833438" lvl="1"/>
            <a:r>
              <a:rPr lang="en-US" dirty="0" smtClean="0"/>
              <a:t>Design new tailored systems for </a:t>
            </a:r>
            <a:r>
              <a:rPr lang="en-US" dirty="0" err="1" smtClean="0"/>
              <a:t>faciitated</a:t>
            </a:r>
            <a:r>
              <a:rPr lang="en-US" dirty="0" smtClean="0"/>
              <a:t> transport mechanisms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68580"/>
            <a:ext cx="9144000" cy="815340"/>
          </a:xfrm>
        </p:spPr>
        <p:txBody>
          <a:bodyPr/>
          <a:lstStyle/>
          <a:p>
            <a:r>
              <a:rPr lang="en-US" b="1" dirty="0" smtClean="0"/>
              <a:t>Interfacial processes and kinetics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02079"/>
            <a:ext cx="3017520" cy="3656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623560" y="5333375"/>
            <a:ext cx="3078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CO</a:t>
            </a:r>
            <a:r>
              <a:rPr kumimoji="0" lang="en-US" sz="1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switches a solvent between non-ionic and ionic states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28600"/>
            <a:ext cx="9144000" cy="952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Membrane Separations:  Solubility and Diffusivity</a:t>
            </a:r>
          </a:p>
        </p:txBody>
      </p:sp>
      <p:sp>
        <p:nvSpPr>
          <p:cNvPr id="519203" name="Text Box 35"/>
          <p:cNvSpPr txBox="1">
            <a:spLocks noChangeArrowheads="1"/>
          </p:cNvSpPr>
          <p:nvPr/>
        </p:nvSpPr>
        <p:spPr bwMode="auto">
          <a:xfrm>
            <a:off x="4384675" y="101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5281" y="990600"/>
            <a:ext cx="5181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Separation based on selective permeation of targeted gas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400" dirty="0" smtClean="0"/>
              <a:t>Selectivity based on relative solubility and diffusivity in membrane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400" dirty="0" smtClean="0"/>
              <a:t>Selectivity is not 100%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Membranes often have multiple layers with different functions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Trade-off on selectivity and permeability—need to have both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Change in pressure needed to drive separation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27" name="Picture 5" descr="pic Feb 22 01"/>
          <p:cNvPicPr>
            <a:picLocks noChangeAspect="1" noChangeArrowheads="1"/>
          </p:cNvPicPr>
          <p:nvPr/>
        </p:nvPicPr>
        <p:blipFill>
          <a:blip r:embed="rId3" cstate="print"/>
          <a:srcRect l="8296" t="4506" r="7860" b="4506"/>
          <a:stretch>
            <a:fillRect/>
          </a:stretch>
        </p:blipFill>
        <p:spPr bwMode="auto">
          <a:xfrm>
            <a:off x="7535862" y="4549458"/>
            <a:ext cx="1379538" cy="1143000"/>
          </a:xfrm>
          <a:prstGeom prst="rect">
            <a:avLst/>
          </a:prstGeom>
          <a:noFill/>
          <a:effectLst>
            <a:outerShdw blurRad="63500" dist="63500" dir="2212194" algn="ctr" rotWithShape="0">
              <a:srgbClr val="000000">
                <a:alpha val="74998"/>
              </a:srgbClr>
            </a:outerShdw>
          </a:effectLst>
        </p:spPr>
      </p:pic>
      <p:sp>
        <p:nvSpPr>
          <p:cNvPr id="28" name="Line 6"/>
          <p:cNvSpPr>
            <a:spLocks noChangeShapeType="1"/>
          </p:cNvSpPr>
          <p:nvPr/>
        </p:nvSpPr>
        <p:spPr bwMode="auto">
          <a:xfrm rot="5400000" flipV="1">
            <a:off x="7081203" y="4401185"/>
            <a:ext cx="695325" cy="511175"/>
          </a:xfrm>
          <a:prstGeom prst="line">
            <a:avLst/>
          </a:prstGeom>
          <a:noFill/>
          <a:ln w="984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931408" y="937260"/>
            <a:ext cx="2983992" cy="2385060"/>
            <a:chOff x="1770888" y="3086100"/>
            <a:chExt cx="2983992" cy="2385060"/>
          </a:xfrm>
        </p:grpSpPr>
        <p:pic>
          <p:nvPicPr>
            <p:cNvPr id="33" name="Picture 32" descr="Dwg-Polymer Science0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0888" y="3086100"/>
              <a:ext cx="2862072" cy="2385060"/>
            </a:xfrm>
            <a:prstGeom prst="rect">
              <a:avLst/>
            </a:prstGeom>
            <a:noFill/>
          </p:spPr>
        </p:pic>
        <p:pic>
          <p:nvPicPr>
            <p:cNvPr id="34" name="Picture 33" descr="Dwg-Polymer Science02"/>
            <p:cNvPicPr/>
            <p:nvPr/>
          </p:nvPicPr>
          <p:blipFill>
            <a:blip r:embed="rId4" cstate="print"/>
            <a:srcRect l="11076" t="14377" r="75079" b="71566"/>
            <a:stretch>
              <a:fillRect/>
            </a:stretch>
          </p:blipFill>
          <p:spPr bwMode="auto">
            <a:xfrm>
              <a:off x="4084320" y="4968240"/>
              <a:ext cx="396240" cy="335280"/>
            </a:xfrm>
            <a:prstGeom prst="rect">
              <a:avLst/>
            </a:prstGeom>
            <a:noFill/>
          </p:spPr>
        </p:pic>
        <p:pic>
          <p:nvPicPr>
            <p:cNvPr id="35" name="Picture 34" descr="Dwg-Polymer Science02"/>
            <p:cNvPicPr/>
            <p:nvPr/>
          </p:nvPicPr>
          <p:blipFill>
            <a:blip r:embed="rId4" cstate="print"/>
            <a:srcRect l="33440" t="69329" r="52716" b="15335"/>
            <a:stretch>
              <a:fillRect/>
            </a:stretch>
          </p:blipFill>
          <p:spPr bwMode="auto">
            <a:xfrm>
              <a:off x="4358640" y="3794760"/>
              <a:ext cx="396240" cy="365760"/>
            </a:xfrm>
            <a:prstGeom prst="rect">
              <a:avLst/>
            </a:prstGeom>
            <a:noFill/>
          </p:spPr>
        </p:pic>
      </p:grpSp>
      <p:pic>
        <p:nvPicPr>
          <p:cNvPr id="26" name="Picture 4" descr="feb22"/>
          <p:cNvPicPr>
            <a:picLocks noChangeAspect="1" noChangeArrowheads="1"/>
          </p:cNvPicPr>
          <p:nvPr/>
        </p:nvPicPr>
        <p:blipFill>
          <a:blip r:embed="rId5" cstate="print"/>
          <a:srcRect t="1973" r="4489"/>
          <a:stretch>
            <a:fillRect/>
          </a:stretch>
        </p:blipFill>
        <p:spPr bwMode="auto">
          <a:xfrm>
            <a:off x="5999014" y="3155633"/>
            <a:ext cx="1278085" cy="1629727"/>
          </a:xfrm>
          <a:prstGeom prst="rect">
            <a:avLst/>
          </a:prstGeom>
          <a:noFill/>
          <a:effectLst>
            <a:outerShdw blurRad="63500" dist="63500" dir="2212194" algn="ctr" rotWithShape="0">
              <a:srgbClr val="B2B2B2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0209" y="1343697"/>
            <a:ext cx="381000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1600" y="-79692"/>
            <a:ext cx="5982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06636"/>
                </a:solidFill>
              </a:rPr>
              <a:t>High temperature transport membranes</a:t>
            </a:r>
          </a:p>
          <a:p>
            <a:pPr algn="ctr"/>
            <a:r>
              <a:rPr lang="en-US" sz="2400" b="1" dirty="0" smtClean="0">
                <a:solidFill>
                  <a:srgbClr val="106636"/>
                </a:solidFill>
              </a:rPr>
              <a:t> – a possible model for CO</a:t>
            </a:r>
            <a:r>
              <a:rPr lang="en-US" sz="2400" b="1" baseline="-25000" dirty="0" smtClean="0">
                <a:solidFill>
                  <a:srgbClr val="106636"/>
                </a:solidFill>
              </a:rPr>
              <a:t>2</a:t>
            </a:r>
            <a:r>
              <a:rPr lang="en-US" sz="2400" b="1" dirty="0" smtClean="0">
                <a:solidFill>
                  <a:srgbClr val="106636"/>
                </a:solidFill>
              </a:rPr>
              <a:t>?</a:t>
            </a:r>
            <a:endParaRPr lang="en-US" sz="2400" b="1" dirty="0">
              <a:solidFill>
                <a:srgbClr val="10663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737" y="802517"/>
            <a:ext cx="2730500" cy="2967444"/>
          </a:xfrm>
          <a:prstGeom prst="rect">
            <a:avLst/>
          </a:prstGeom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49" y="1164867"/>
            <a:ext cx="1678725" cy="18756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6" cstate="print"/>
          <a:srcRect l="10384" t="2718" b="39189"/>
          <a:stretch>
            <a:fillRect/>
          </a:stretch>
        </p:blipFill>
        <p:spPr bwMode="auto">
          <a:xfrm>
            <a:off x="6015797" y="3681754"/>
            <a:ext cx="3166683" cy="21875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852" y="3922362"/>
            <a:ext cx="536169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3" y="1206500"/>
            <a:ext cx="4279900" cy="21542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300" y="812800"/>
            <a:ext cx="2120900" cy="800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01120" y="119680"/>
            <a:ext cx="613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06636"/>
                </a:solidFill>
              </a:rPr>
              <a:t>New classes  of “polymeric” membranes</a:t>
            </a:r>
            <a:endParaRPr lang="en-US" sz="2400" b="1" dirty="0">
              <a:solidFill>
                <a:srgbClr val="10663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924" y="1679888"/>
            <a:ext cx="386682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Polymer-peptide block co-polymers</a:t>
            </a:r>
          </a:p>
          <a:p>
            <a:endParaRPr lang="en-US" dirty="0" smtClean="0"/>
          </a:p>
          <a:p>
            <a:r>
              <a:rPr lang="en-US" dirty="0" smtClean="0"/>
              <a:t>Electro-spun block copolymers</a:t>
            </a:r>
          </a:p>
          <a:p>
            <a:endParaRPr lang="en-US" dirty="0" smtClean="0"/>
          </a:p>
          <a:p>
            <a:r>
              <a:rPr lang="en-US" dirty="0" smtClean="0"/>
              <a:t>Many other new configurations…</a:t>
            </a:r>
          </a:p>
          <a:p>
            <a:endParaRPr lang="en-US" dirty="0" smtClean="0"/>
          </a:p>
          <a:p>
            <a:r>
              <a:rPr lang="en-US" dirty="0" smtClean="0"/>
              <a:t>Separate problems of </a:t>
            </a:r>
          </a:p>
          <a:p>
            <a:r>
              <a:rPr lang="en-US" dirty="0" smtClean="0"/>
              <a:t>interaction energy tuning from</a:t>
            </a:r>
          </a:p>
          <a:p>
            <a:r>
              <a:rPr lang="en-US" dirty="0" smtClean="0"/>
              <a:t>problems of thin membrane integrity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550" y="3498850"/>
            <a:ext cx="42799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346" y="153949"/>
            <a:ext cx="752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06636"/>
                </a:solidFill>
              </a:rPr>
              <a:t>Bio-inspired approaches – especially new triggers</a:t>
            </a:r>
            <a:endParaRPr lang="en-US" sz="2400" b="1" dirty="0">
              <a:solidFill>
                <a:srgbClr val="10663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49" y="826490"/>
            <a:ext cx="8446527" cy="537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228600"/>
            <a:ext cx="9144000" cy="952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106636"/>
                </a:solidFill>
                <a:ea typeface="+mj-ea"/>
                <a:cs typeface="Arial" pitchFamily="34" charset="0"/>
              </a:rPr>
              <a:t>Fundamental Challenges in Membranes</a:t>
            </a:r>
            <a:endParaRPr lang="en-US" sz="2400" b="1" dirty="0">
              <a:solidFill>
                <a:srgbClr val="106636"/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AutoShape 10"/>
          <p:cNvSpPr>
            <a:spLocks noChangeAspect="1" noChangeArrowheads="1"/>
          </p:cNvSpPr>
          <p:nvPr/>
        </p:nvSpPr>
        <p:spPr bwMode="auto">
          <a:xfrm>
            <a:off x="3182938" y="1270635"/>
            <a:ext cx="2630487" cy="47588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altLang="ja-JP" sz="900" b="0">
              <a:ea typeface="MS Mincho" pitchFamily="49" charset="-128"/>
            </a:endParaRPr>
          </a:p>
          <a:p>
            <a:pPr>
              <a:lnSpc>
                <a:spcPct val="90000"/>
              </a:lnSpc>
            </a:pPr>
            <a:endParaRPr lang="en-US" altLang="ja-JP" sz="900">
              <a:ea typeface="MS Mincho" pitchFamily="49" charset="-128"/>
            </a:endParaRPr>
          </a:p>
          <a:p>
            <a:endParaRPr lang="en-US" sz="3200" b="0"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33738" y="3865563"/>
            <a:ext cx="2514600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How can chemical and physical properties be used  to design new membrane materials for enhanced performance?</a:t>
            </a: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6688" y="1257935"/>
            <a:ext cx="2917825" cy="4782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916613" y="1267460"/>
            <a:ext cx="3048000" cy="4782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958840" y="3404553"/>
            <a:ext cx="2880360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new energy efficient driving forces be developed?</a:t>
            </a:r>
          </a:p>
          <a:p>
            <a:pPr marL="122238" indent="-122238"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the structures and driving forces used by nature provide inspiration for new membranes?</a:t>
            </a:r>
          </a:p>
          <a:p>
            <a:pPr>
              <a:buFontTx/>
              <a:buChar char="•"/>
            </a:pPr>
            <a:endParaRPr lang="en-US" sz="1600" i="1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79082" y="3650298"/>
            <a:ext cx="2738437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What is the relationship between nano-scale structure and separation performance?</a:t>
            </a:r>
          </a:p>
          <a:p>
            <a:pPr marL="122238" indent="-122238"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new materials be designed with nanoscale  structures to enhance transport and selectivity?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793" y="1661160"/>
            <a:ext cx="2928491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5" y="1702844"/>
            <a:ext cx="2197735" cy="153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8948" y="1456689"/>
            <a:ext cx="2692732" cy="227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31" name="Text Box 15"/>
          <p:cNvSpPr txBox="1">
            <a:spLocks noChangeArrowheads="1"/>
          </p:cNvSpPr>
          <p:nvPr/>
        </p:nvSpPr>
        <p:spPr bwMode="auto">
          <a:xfrm>
            <a:off x="359353" y="0"/>
            <a:ext cx="183284" cy="4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defTabSz="914608"/>
            <a:endParaRPr lang="en-US" sz="22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98120"/>
            <a:ext cx="9144000" cy="1143000"/>
          </a:xfrm>
        </p:spPr>
        <p:txBody>
          <a:bodyPr/>
          <a:lstStyle/>
          <a:p>
            <a:r>
              <a:rPr lang="en-US" b="1" dirty="0" smtClean="0"/>
              <a:t>Stemming CO</a:t>
            </a:r>
            <a:r>
              <a:rPr lang="en-US" b="1" baseline="-25000" dirty="0" smtClean="0"/>
              <a:t>2 </a:t>
            </a:r>
            <a:r>
              <a:rPr lang="en-US" b="1" dirty="0" smtClean="0"/>
              <a:t>Emissions is a Daunting Challenge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960" y="4955798"/>
            <a:ext cx="8183879" cy="5259388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Global energy use accounts for over 85% of the 37 </a:t>
            </a:r>
            <a:r>
              <a:rPr lang="en-US" dirty="0" err="1" smtClean="0"/>
              <a:t>Gt</a:t>
            </a:r>
            <a:r>
              <a:rPr lang="en-US" dirty="0" smtClean="0"/>
              <a:t> of CO</a:t>
            </a:r>
            <a:r>
              <a:rPr lang="en-US" baseline="-25000" dirty="0" smtClean="0"/>
              <a:t>2</a:t>
            </a:r>
            <a:r>
              <a:rPr lang="en-US" dirty="0" smtClean="0"/>
              <a:t> released to the atmosphere annually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10640" y="4873675"/>
            <a:ext cx="765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U.S. Energy Information Administration / International Energy Outlook 2010; OECD = Organization Economic Cooperation and Development member countries </a:t>
            </a: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06880" y="868679"/>
            <a:ext cx="5577840" cy="4073444"/>
            <a:chOff x="1706880" y="868679"/>
            <a:chExt cx="5577840" cy="4073444"/>
          </a:xfrm>
        </p:grpSpPr>
        <p:pic>
          <p:nvPicPr>
            <p:cNvPr id="12" name="Picture 11" descr="co2 emissions growt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80" y="868679"/>
              <a:ext cx="5577840" cy="407344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752600" y="914400"/>
              <a:ext cx="990600" cy="289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58840" y="6385560"/>
            <a:ext cx="2804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46737"/>
                </a:solidFill>
                <a:cs typeface="Arial" pitchFamily="34" charset="0"/>
              </a:rPr>
              <a:t>Carbon Capture:  Beyond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17284" y="946219"/>
          <a:ext cx="3660321" cy="5068137"/>
        </p:xfrm>
        <a:graphic>
          <a:graphicData uri="http://schemas.openxmlformats.org/presentationml/2006/ole">
            <p:oleObj spid="_x0000_s45058" name="Document" r:id="rId4" imgW="4127348" imgH="5714790" progId="Word.Document.12">
              <p:link updateAutomatic="1"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8320" y="152400"/>
            <a:ext cx="708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06636"/>
                </a:solidFill>
              </a:rPr>
              <a:t>A rapidly expanding library of porous materials</a:t>
            </a:r>
            <a:endParaRPr lang="en-US" sz="2400" b="1" dirty="0">
              <a:solidFill>
                <a:srgbClr val="10663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7100" y="901700"/>
            <a:ext cx="380334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innovation in control of:</a:t>
            </a:r>
          </a:p>
          <a:p>
            <a:endParaRPr lang="en-US" dirty="0" smtClean="0"/>
          </a:p>
          <a:p>
            <a:r>
              <a:rPr lang="en-US" dirty="0" smtClean="0"/>
              <a:t>Pore structure/ connectivity</a:t>
            </a:r>
          </a:p>
          <a:p>
            <a:r>
              <a:rPr lang="en-US" dirty="0" smtClean="0"/>
              <a:t>Dimensionality and symmetry</a:t>
            </a:r>
          </a:p>
          <a:p>
            <a:r>
              <a:rPr lang="en-US" dirty="0" err="1" smtClean="0"/>
              <a:t>Adsorbate</a:t>
            </a:r>
            <a:r>
              <a:rPr lang="en-US" dirty="0" smtClean="0"/>
              <a:t> site interactions</a:t>
            </a:r>
          </a:p>
          <a:p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511152" y="2514600"/>
          <a:ext cx="1790952" cy="3327400"/>
        </p:xfrm>
        <a:graphic>
          <a:graphicData uri="http://schemas.openxmlformats.org/presentationml/2006/ole">
            <p:oleObj spid="_x0000_s45059" name="Document" r:id="rId5" imgW="2412911" imgH="4482935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535" y="871478"/>
            <a:ext cx="5413305" cy="5259388"/>
          </a:xfrm>
        </p:spPr>
        <p:txBody>
          <a:bodyPr/>
          <a:lstStyle/>
          <a:p>
            <a:pPr lvl="0"/>
            <a:r>
              <a:rPr lang="en-US" b="0" dirty="0" smtClean="0">
                <a:solidFill>
                  <a:schemeClr val="tx1"/>
                </a:solidFill>
                <a:latin typeface="Calibri" pitchFamily="34" charset="0"/>
              </a:rPr>
              <a:t>Solid adsorption can occur via two mechanisms on particles or in porous solids</a:t>
            </a:r>
          </a:p>
          <a:p>
            <a:pPr lvl="1"/>
            <a:r>
              <a:rPr lang="en-US" b="0" dirty="0" err="1" smtClean="0">
                <a:solidFill>
                  <a:schemeClr val="tx1"/>
                </a:solidFill>
                <a:latin typeface="Calibri" pitchFamily="34" charset="0"/>
              </a:rPr>
              <a:t>Physisorption</a:t>
            </a:r>
            <a:r>
              <a:rPr lang="en-US" b="0" dirty="0" smtClean="0">
                <a:solidFill>
                  <a:schemeClr val="tx1"/>
                </a:solidFill>
                <a:latin typeface="Calibri" pitchFamily="34" charset="0"/>
              </a:rPr>
              <a:t> via weak interactions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Chemisorption  via covalent bonds</a:t>
            </a:r>
            <a:endParaRPr lang="en-US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b="0" dirty="0" smtClean="0">
                <a:solidFill>
                  <a:schemeClr val="tx1"/>
                </a:solidFill>
                <a:latin typeface="Calibri" pitchFamily="34" charset="0"/>
              </a:rPr>
              <a:t>Porous solid adsorbent material can be designed to be highly size- and shape-selective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  <a:latin typeface="Calibri" pitchFamily="34" charset="0"/>
              </a:rPr>
              <a:t>Requires selective removal of targeted gas and efficient recycling of material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  <a:latin typeface="Calibri" pitchFamily="34" charset="0"/>
              </a:rPr>
              <a:t>Requires high capacity for targeted gas</a:t>
            </a:r>
          </a:p>
          <a:p>
            <a:pPr lvl="0"/>
            <a:endParaRPr lang="en-US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endParaRPr lang="en-US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endParaRPr lang="en-US" sz="4800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93814"/>
            <a:ext cx="9144000" cy="1143000"/>
          </a:xfrm>
        </p:spPr>
        <p:txBody>
          <a:bodyPr/>
          <a:lstStyle/>
          <a:p>
            <a:r>
              <a:rPr lang="en-US" b="1" dirty="0" smtClean="0"/>
              <a:t>Solid </a:t>
            </a:r>
            <a:r>
              <a:rPr lang="en-US" b="1" dirty="0" err="1" smtClean="0"/>
              <a:t>Adsorbants</a:t>
            </a:r>
            <a:r>
              <a:rPr lang="en-US" b="1" dirty="0" smtClean="0"/>
              <a:t>: Tunable Structures  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5657430" y="3284113"/>
            <a:ext cx="3139543" cy="3217693"/>
            <a:chOff x="1440" y="9636"/>
            <a:chExt cx="4277" cy="4383"/>
          </a:xfrm>
        </p:grpSpPr>
        <p:pic>
          <p:nvPicPr>
            <p:cNvPr id="3075" name="Object 2"/>
            <p:cNvPicPr>
              <a:picLocks noChangeArrowheads="1"/>
            </p:cNvPicPr>
            <p:nvPr/>
          </p:nvPicPr>
          <p:blipFill>
            <a:blip r:embed="rId3" cstate="print"/>
            <a:srcRect t="-586" r="-310" b="-1195"/>
            <a:stretch>
              <a:fillRect/>
            </a:stretch>
          </p:blipFill>
          <p:spPr bwMode="auto">
            <a:xfrm>
              <a:off x="1440" y="9636"/>
              <a:ext cx="4277" cy="3753"/>
            </a:xfrm>
            <a:prstGeom prst="rect">
              <a:avLst/>
            </a:prstGeom>
            <a:noFill/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448" y="13516"/>
              <a:ext cx="4172" cy="5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2496" y="877418"/>
            <a:ext cx="2101746" cy="210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52478"/>
            <a:ext cx="6403905" cy="4188202"/>
          </a:xfrm>
        </p:spPr>
        <p:txBody>
          <a:bodyPr/>
          <a:lstStyle/>
          <a:p>
            <a:pPr lvl="0"/>
            <a:r>
              <a:rPr lang="en-US" dirty="0" smtClean="0"/>
              <a:t>New synthetic approaches for 3D nanoscale membrane and solid sorbent materials, including self-assembly </a:t>
            </a:r>
          </a:p>
          <a:p>
            <a:pPr lvl="0"/>
            <a:r>
              <a:rPr lang="en-US" dirty="0" smtClean="0"/>
              <a:t>Understanding of key structural, physical and chemical features that will allow fine-tuning of guest binding and release</a:t>
            </a:r>
          </a:p>
          <a:p>
            <a:pPr lvl="0"/>
            <a:r>
              <a:rPr lang="en-US" dirty="0" smtClean="0"/>
              <a:t>Understanding structural dynamics, transport dynamics at broad length scales in 3D structures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694"/>
          </a:xfrm>
        </p:spPr>
        <p:txBody>
          <a:bodyPr/>
          <a:lstStyle/>
          <a:p>
            <a:r>
              <a:rPr lang="en-US" b="1" dirty="0" smtClean="0"/>
              <a:t>Hierarchical Environments for Carbon Capture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14106" t="11881" r="18364" b="12217"/>
          <a:stretch>
            <a:fillRect/>
          </a:stretch>
        </p:blipFill>
        <p:spPr bwMode="auto">
          <a:xfrm>
            <a:off x="6675120" y="990600"/>
            <a:ext cx="173736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77000" y="2814935"/>
            <a:ext cx="2484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ZIF-69 has </a:t>
            </a:r>
            <a:r>
              <a:rPr lang="en-US" sz="1600" dirty="0" smtClean="0"/>
              <a:t>substantially greater</a:t>
            </a:r>
            <a:r>
              <a:rPr lang="en-US" sz="1600" i="1" dirty="0" smtClean="0"/>
              <a:t> uptake capacity for CO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 over CO (Yaghi)</a:t>
            </a:r>
            <a:endParaRPr lang="en-US" sz="1600" dirty="0"/>
          </a:p>
        </p:txBody>
      </p:sp>
      <p:pic>
        <p:nvPicPr>
          <p:cNvPr id="10" name="P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3792537"/>
            <a:ext cx="2647950" cy="19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3398"/>
            <a:ext cx="5535225" cy="5259388"/>
          </a:xfrm>
        </p:spPr>
        <p:txBody>
          <a:bodyPr/>
          <a:lstStyle/>
          <a:p>
            <a:pPr marL="288925" indent="-288925"/>
            <a:r>
              <a:rPr lang="en-US" dirty="0" smtClean="0"/>
              <a:t>New materials that respond to gas binding</a:t>
            </a:r>
          </a:p>
          <a:p>
            <a:pPr lvl="1"/>
            <a:r>
              <a:rPr lang="en-US" dirty="0" smtClean="0"/>
              <a:t>Design new material that CO</a:t>
            </a:r>
            <a:r>
              <a:rPr lang="en-US" baseline="-25000" dirty="0" smtClean="0"/>
              <a:t>2</a:t>
            </a:r>
            <a:r>
              <a:rPr lang="en-US" dirty="0" smtClean="0"/>
              <a:t> absorption/desorption would result in a structural or chemical change</a:t>
            </a:r>
          </a:p>
          <a:p>
            <a:pPr lvl="1"/>
            <a:r>
              <a:rPr lang="en-US" dirty="0" smtClean="0"/>
              <a:t>Resulting process is more thermo-neutral, alleviating energetic penalty</a:t>
            </a:r>
          </a:p>
          <a:p>
            <a:r>
              <a:rPr lang="en-US" dirty="0" smtClean="0"/>
              <a:t>Non-linear responses</a:t>
            </a:r>
          </a:p>
          <a:p>
            <a:pPr lvl="1"/>
            <a:r>
              <a:rPr lang="en-US" dirty="0" smtClean="0"/>
              <a:t>Exploit local effects to absorb multiple gas molecules</a:t>
            </a:r>
          </a:p>
          <a:p>
            <a:pPr lvl="1"/>
            <a:r>
              <a:rPr lang="en-US" dirty="0" smtClean="0"/>
              <a:t>Nanoscale confinement to act as mechanical sponges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694"/>
          </a:xfrm>
        </p:spPr>
        <p:txBody>
          <a:bodyPr/>
          <a:lstStyle/>
          <a:p>
            <a:r>
              <a:rPr lang="en-US" b="1" dirty="0" smtClean="0"/>
              <a:t>Exploiting Cooperative Phenomena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69280" y="4444276"/>
            <a:ext cx="3474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0" lvl="1"/>
            <a:r>
              <a:rPr lang="en-US" sz="1600" i="1" dirty="0" smtClean="0"/>
              <a:t>Neutron studies at NIST revealed that structure of ZIF changes with sorption of CD</a:t>
            </a:r>
            <a:r>
              <a:rPr lang="en-US" sz="1600" i="1" baseline="-25000" dirty="0" smtClean="0"/>
              <a:t>4</a:t>
            </a:r>
            <a:endParaRPr lang="en-US" sz="1600" i="1" dirty="0" smtClean="0"/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753100" y="1097280"/>
            <a:ext cx="3101340" cy="3307080"/>
            <a:chOff x="5753100" y="1097280"/>
            <a:chExt cx="3101340" cy="3307080"/>
          </a:xfrm>
        </p:grpSpPr>
        <p:grpSp>
          <p:nvGrpSpPr>
            <p:cNvPr id="9" name="Group 8"/>
            <p:cNvGrpSpPr/>
            <p:nvPr/>
          </p:nvGrpSpPr>
          <p:grpSpPr>
            <a:xfrm>
              <a:off x="5753100" y="1097280"/>
              <a:ext cx="3101340" cy="3294698"/>
              <a:chOff x="5753100" y="1097280"/>
              <a:chExt cx="3101340" cy="3294698"/>
            </a:xfrm>
          </p:grpSpPr>
          <p:pic>
            <p:nvPicPr>
              <p:cNvPr id="3686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53100" y="1210980"/>
                <a:ext cx="3101340" cy="3180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760720" y="1097280"/>
                <a:ext cx="411480" cy="335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791200" y="3901440"/>
              <a:ext cx="441960" cy="50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228600"/>
            <a:ext cx="9144000" cy="952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106636"/>
                </a:solidFill>
                <a:ea typeface="+mj-ea"/>
                <a:cs typeface="Arial" pitchFamily="34" charset="0"/>
              </a:rPr>
              <a:t>Fundamental Challenges in Solid Sorbents</a:t>
            </a:r>
            <a:endParaRPr lang="en-US" sz="2400" b="1" dirty="0">
              <a:solidFill>
                <a:srgbClr val="106636"/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AutoShape 10"/>
          <p:cNvSpPr>
            <a:spLocks noChangeAspect="1" noChangeArrowheads="1"/>
          </p:cNvSpPr>
          <p:nvPr/>
        </p:nvSpPr>
        <p:spPr bwMode="auto">
          <a:xfrm>
            <a:off x="3182938" y="1209675"/>
            <a:ext cx="2630487" cy="4667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n-US" altLang="ja-JP" sz="900" b="0">
              <a:ea typeface="MS Mincho" pitchFamily="49" charset="-128"/>
            </a:endParaRPr>
          </a:p>
          <a:p>
            <a:pPr>
              <a:lnSpc>
                <a:spcPct val="90000"/>
              </a:lnSpc>
            </a:pPr>
            <a:endParaRPr lang="en-US" altLang="ja-JP" sz="900">
              <a:ea typeface="MS Mincho" pitchFamily="49" charset="-128"/>
            </a:endParaRPr>
          </a:p>
          <a:p>
            <a:endParaRPr lang="en-US" sz="3200" b="0">
              <a:latin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33738" y="3789363"/>
            <a:ext cx="2514600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theory predict new materials  based on structure/property relationships? </a:t>
            </a:r>
          </a:p>
          <a:p>
            <a:pPr marL="122238" indent="-122238"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000" dirty="0" smtClean="0"/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6688" y="1196975"/>
            <a:ext cx="2917825" cy="4691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916613" y="1206500"/>
            <a:ext cx="3048000" cy="4691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004560" y="3785553"/>
            <a:ext cx="2834640" cy="11674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physical and chemical phenomena be understood and controlled at the nanoscale to design materials with tuned composition and particle size?</a:t>
            </a:r>
          </a:p>
          <a:p>
            <a:pPr marL="122238" indent="-122238">
              <a:buFontTx/>
              <a:buChar char="•"/>
            </a:pPr>
            <a:endParaRPr lang="en-US" sz="1600" i="1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79082" y="3589338"/>
            <a:ext cx="2738437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Can materials with novel architectures  permit highly selectivity uptake and efficient release  of target gases?</a:t>
            </a:r>
          </a:p>
          <a:p>
            <a:pPr marL="122238" indent="-122238">
              <a:buFontTx/>
              <a:buChar char="•"/>
            </a:pPr>
            <a:endParaRPr lang="en-US" sz="1600" dirty="0" smtClean="0">
              <a:latin typeface="Calibri" charset="0"/>
            </a:endParaRPr>
          </a:p>
          <a:p>
            <a:pPr marL="122238" indent="-122238">
              <a:buFontTx/>
              <a:buChar char="•"/>
            </a:pPr>
            <a:r>
              <a:rPr lang="en-US" sz="1600" dirty="0" smtClean="0">
                <a:latin typeface="Calibri" charset="0"/>
              </a:rPr>
              <a:t> How can huge energetic penalties associated with stripping be alleviated? </a:t>
            </a:r>
          </a:p>
          <a:p>
            <a:pPr>
              <a:buFontTx/>
              <a:buChar char="•"/>
            </a:pPr>
            <a:endParaRPr lang="en-US" sz="1600" dirty="0" smtClean="0">
              <a:latin typeface="Calibri" charset="0"/>
            </a:endParaRPr>
          </a:p>
        </p:txBody>
      </p:sp>
      <p:pic>
        <p:nvPicPr>
          <p:cNvPr id="34819" name="Picture 3" descr="MAZ_00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0651"/>
            <a:ext cx="2529840" cy="199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mof structrure simulate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3760" y="1417320"/>
            <a:ext cx="2148840" cy="2141193"/>
          </a:xfrm>
          <a:prstGeom prst="rect">
            <a:avLst/>
          </a:prstGeom>
        </p:spPr>
      </p:pic>
      <p:pic>
        <p:nvPicPr>
          <p:cNvPr id="34823" name="Picture 7" descr="File:Carboxysom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9558" r="29042" b="10055"/>
          <a:stretch>
            <a:fillRect/>
          </a:stretch>
        </p:blipFill>
        <p:spPr bwMode="auto">
          <a:xfrm>
            <a:off x="6309360" y="1349375"/>
            <a:ext cx="2164080" cy="236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48640"/>
          </a:xfrm>
        </p:spPr>
        <p:txBody>
          <a:bodyPr/>
          <a:lstStyle/>
          <a:p>
            <a:pPr lvl="0"/>
            <a:r>
              <a:rPr lang="en-US" b="1" dirty="0" smtClean="0"/>
              <a:t>Cross-Cutting Science for Carbon Capture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1004356"/>
            <a:ext cx="56092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146737"/>
                </a:solidFill>
                <a:cs typeface="Arial" pitchFamily="34" charset="0"/>
              </a:rPr>
              <a:t>New Capture and Release Triggers</a:t>
            </a:r>
          </a:p>
          <a:p>
            <a:pPr marL="342900" indent="-1651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06636"/>
                </a:solidFill>
              </a:rPr>
              <a:t>Materials and methods to realize new mechanisms for binding and/or release of target gases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Advances in Characterization</a:t>
            </a:r>
          </a:p>
          <a:p>
            <a:pPr marL="341313" indent="-16351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06636"/>
                </a:solidFill>
              </a:rPr>
              <a:t>New tools for</a:t>
            </a:r>
            <a:r>
              <a:rPr lang="en-US" sz="2000" i="1" dirty="0" smtClean="0">
                <a:solidFill>
                  <a:srgbClr val="106636"/>
                </a:solidFill>
              </a:rPr>
              <a:t> in situ </a:t>
            </a:r>
            <a:r>
              <a:rPr lang="en-US" sz="2000" dirty="0" smtClean="0">
                <a:solidFill>
                  <a:srgbClr val="106636"/>
                </a:solidFill>
              </a:rPr>
              <a:t>and multi-dimensional analysis of structure and dynamics over broad spatial and temporal scales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73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Theory, Modeling and Simulation</a:t>
            </a:r>
          </a:p>
          <a:p>
            <a:pPr marL="342900" indent="-1651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106636"/>
                </a:solidFill>
              </a:rPr>
              <a:t>New computational tools to understand and predict structure, dynamics, and interactions of materials and target gases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673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94408" y="2434590"/>
            <a:ext cx="2357088" cy="2255520"/>
            <a:chOff x="6718274" y="1341120"/>
            <a:chExt cx="1783742" cy="1706880"/>
          </a:xfrm>
        </p:grpSpPr>
        <p:pic>
          <p:nvPicPr>
            <p:cNvPr id="43010" name="Picture 2" descr="fau_3d_propag_4_DOE_CO2_REPORT"/>
            <p:cNvPicPr>
              <a:picLocks noChangeAspect="1" noChangeArrowheads="1"/>
            </p:cNvPicPr>
            <p:nvPr/>
          </p:nvPicPr>
          <p:blipFill>
            <a:blip r:embed="rId3" cstate="print"/>
            <a:srcRect l="68022"/>
            <a:stretch>
              <a:fillRect/>
            </a:stretch>
          </p:blipFill>
          <p:spPr bwMode="auto">
            <a:xfrm>
              <a:off x="6718274" y="1341120"/>
              <a:ext cx="1783742" cy="166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781800" y="2697480"/>
              <a:ext cx="518160" cy="35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011" name="Picture 5" descr="MgC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0603" y="4514211"/>
            <a:ext cx="2286000" cy="1501775"/>
          </a:xfrm>
          <a:prstGeom prst="rect">
            <a:avLst/>
          </a:prstGeom>
          <a:noFill/>
        </p:spPr>
      </p:pic>
      <p:pic>
        <p:nvPicPr>
          <p:cNvPr id="8194" name="Picture 2" descr="_Pi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1070" y="928042"/>
            <a:ext cx="3365096" cy="131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56338" y="6330950"/>
            <a:ext cx="2887662" cy="365125"/>
          </a:xfrm>
        </p:spPr>
        <p:txBody>
          <a:bodyPr/>
          <a:lstStyle/>
          <a:p>
            <a:r>
              <a:rPr lang="en-US" smtClean="0"/>
              <a:t>Carbon Capture:  Beyond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63000" y="6351588"/>
            <a:ext cx="381000" cy="365125"/>
          </a:xfrm>
        </p:spPr>
        <p:txBody>
          <a:bodyPr/>
          <a:lstStyle/>
          <a:p>
            <a:pPr>
              <a:defRPr/>
            </a:pPr>
            <a:fld id="{C896B9BF-3BED-4674-AC53-092580CD7E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256338" y="6330950"/>
            <a:ext cx="28876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Carbon Capture:  Beyond 2020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76300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6B9BF-3BED-4674-AC53-092580CD7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5400000">
            <a:off x="1562100" y="-723900"/>
            <a:ext cx="6019800" cy="9144000"/>
          </a:xfrm>
          <a:prstGeom prst="rect">
            <a:avLst/>
          </a:prstGeom>
          <a:gradFill rotWithShape="0">
            <a:gsLst>
              <a:gs pos="0">
                <a:srgbClr val="DDFFDD">
                  <a:alpha val="64000"/>
                </a:srgbClr>
              </a:gs>
              <a:gs pos="100000">
                <a:srgbClr val="FEEBBC">
                  <a:alpha val="7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AU" dirty="0">
              <a:latin typeface="Calibri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894513" y="644525"/>
            <a:ext cx="2249487" cy="403225"/>
          </a:xfrm>
          <a:prstGeom prst="homePlate">
            <a:avLst>
              <a:gd name="adj" fmla="val 63794"/>
            </a:avLst>
          </a:prstGeom>
          <a:gradFill rotWithShape="1">
            <a:gsLst>
              <a:gs pos="0">
                <a:srgbClr val="FEF6D6"/>
              </a:gs>
              <a:gs pos="100000">
                <a:srgbClr val="FEF6D6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41015" rIns="0" bIns="41015" anchor="ctr"/>
          <a:lstStyle/>
          <a:p>
            <a:pPr marL="204788" algn="ctr">
              <a:lnSpc>
                <a:spcPct val="90000"/>
              </a:lnSpc>
            </a:pPr>
            <a:r>
              <a:rPr lang="en-US" sz="1300" b="1">
                <a:latin typeface="Calibri" pitchFamily="34" charset="0"/>
              </a:rPr>
              <a:t>Technology Maturation</a:t>
            </a:r>
          </a:p>
          <a:p>
            <a:pPr marL="204788" algn="ctr">
              <a:lnSpc>
                <a:spcPct val="90000"/>
              </a:lnSpc>
            </a:pPr>
            <a:r>
              <a:rPr lang="en-US" sz="1300" b="1">
                <a:latin typeface="Calibri" pitchFamily="34" charset="0"/>
              </a:rPr>
              <a:t> &amp; Deployment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302250" y="644525"/>
            <a:ext cx="1962150" cy="403225"/>
          </a:xfrm>
          <a:prstGeom prst="homePlate">
            <a:avLst>
              <a:gd name="adj" fmla="val 63215"/>
            </a:avLst>
          </a:prstGeom>
          <a:gradFill rotWithShape="1">
            <a:gsLst>
              <a:gs pos="0">
                <a:srgbClr val="FEF6D6"/>
              </a:gs>
              <a:gs pos="100000">
                <a:srgbClr val="FEF6D6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41015" rIns="0" bIns="41015" anchor="ctr"/>
          <a:lstStyle/>
          <a:p>
            <a:pPr algn="ctr">
              <a:lnSpc>
                <a:spcPct val="90000"/>
              </a:lnSpc>
            </a:pPr>
            <a:r>
              <a:rPr lang="en-US" sz="1300" b="1">
                <a:latin typeface="Calibri" pitchFamily="34" charset="0"/>
              </a:rPr>
              <a:t>Applied Research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0" y="644525"/>
            <a:ext cx="5570538" cy="403225"/>
          </a:xfrm>
          <a:prstGeom prst="homePlate">
            <a:avLst>
              <a:gd name="adj" fmla="val 68503"/>
            </a:avLst>
          </a:prstGeom>
          <a:gradFill rotWithShape="1">
            <a:gsLst>
              <a:gs pos="0">
                <a:srgbClr val="DFEBD9"/>
              </a:gs>
              <a:gs pos="100000">
                <a:srgbClr val="DFEBD6"/>
              </a:gs>
            </a:gsLst>
            <a:lin ang="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41015" rIns="0" bIns="41015" anchor="ctr"/>
          <a:lstStyle/>
          <a:p>
            <a:pPr>
              <a:lnSpc>
                <a:spcPct val="90000"/>
              </a:lnSpc>
              <a:defRPr/>
            </a:pPr>
            <a:r>
              <a:rPr lang="en-US" sz="1300" b="1" dirty="0">
                <a:latin typeface="Arial" charset="0"/>
                <a:ea typeface="+mn-ea"/>
              </a:rPr>
              <a:t>    </a:t>
            </a:r>
            <a:endParaRPr lang="en-US" sz="1300" b="1" dirty="0" smtClean="0">
              <a:latin typeface="Arial" charset="0"/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en-US" sz="1300" b="1" dirty="0" smtClean="0">
                <a:latin typeface="Arial" charset="0"/>
                <a:ea typeface="+mn-ea"/>
              </a:rPr>
              <a:t>Grand </a:t>
            </a:r>
            <a:r>
              <a:rPr lang="en-US" sz="1300" b="1" dirty="0">
                <a:latin typeface="Arial" charset="0"/>
                <a:ea typeface="+mn-ea"/>
              </a:rPr>
              <a:t>Challenges       </a:t>
            </a:r>
            <a:r>
              <a:rPr lang="en-US" sz="1300" b="1" dirty="0" smtClean="0">
                <a:latin typeface="Arial" charset="0"/>
                <a:ea typeface="+mn-ea"/>
              </a:rPr>
              <a:t>Discovery </a:t>
            </a:r>
            <a:r>
              <a:rPr lang="en-US" sz="1300" b="1" dirty="0">
                <a:latin typeface="Arial" charset="0"/>
                <a:ea typeface="+mn-ea"/>
              </a:rPr>
              <a:t>and Use-Inspired Basic Research </a:t>
            </a:r>
            <a:br>
              <a:rPr lang="en-US" sz="1300" b="1" dirty="0">
                <a:latin typeface="Arial" charset="0"/>
                <a:ea typeface="+mn-ea"/>
              </a:rPr>
            </a:br>
            <a:r>
              <a:rPr lang="en-US" sz="1300" b="1" dirty="0">
                <a:latin typeface="Arial" charset="0"/>
                <a:ea typeface="+mn-ea"/>
              </a:rPr>
              <a:t>     </a:t>
            </a:r>
            <a:r>
              <a:rPr lang="en-U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	</a:t>
            </a:r>
            <a:endParaRPr lang="en-US" sz="1300" b="1" dirty="0">
              <a:latin typeface="Arial" charset="0"/>
              <a:ea typeface="+mn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1114425"/>
            <a:ext cx="1804988" cy="2695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41015" tIns="41009" rIns="41015" bIns="41009"/>
          <a:lstStyle/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Design and synthesis of  hierarchical materials tailored on multiple length scales, from atomic to macroscopic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Predict and control properties of materials and chemical processes far from equilibrium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Conceive new materials and processes inspired by nature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Understand, predict, and control structure and dynamics of systems to obtain desired function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endParaRPr lang="en-US" sz="1200" b="1" dirty="0" smtClean="0">
              <a:latin typeface="Calibri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546225" y="4370388"/>
            <a:ext cx="3865563" cy="403225"/>
          </a:xfrm>
          <a:prstGeom prst="leftRightArrow">
            <a:avLst>
              <a:gd name="adj1" fmla="val 58667"/>
              <a:gd name="adj2" fmla="val 81664"/>
            </a:avLst>
          </a:prstGeom>
          <a:solidFill>
            <a:srgbClr val="C3EF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30" tIns="41015" rIns="82030" bIns="41015" anchor="ctr"/>
          <a:lstStyle/>
          <a:p>
            <a:r>
              <a:rPr lang="en-US" sz="1300" b="1">
                <a:latin typeface="Calibri" pitchFamily="34" charset="0"/>
              </a:rPr>
              <a:t>BESAC &amp; BES Basic Research Needs Workshops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0" y="4776788"/>
            <a:ext cx="2328530" cy="403225"/>
          </a:xfrm>
          <a:prstGeom prst="leftRightArrow">
            <a:avLst>
              <a:gd name="adj1" fmla="val 58667"/>
              <a:gd name="adj2" fmla="val 46114"/>
            </a:avLst>
          </a:prstGeom>
          <a:solidFill>
            <a:srgbClr val="C3EF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30" tIns="41015" rIns="82030" bIns="41015" anchor="ctr"/>
          <a:lstStyle/>
          <a:p>
            <a:pPr algn="ctr"/>
            <a:r>
              <a:rPr lang="en-US" sz="1300" b="1" dirty="0">
                <a:latin typeface="Calibri" pitchFamily="34" charset="0"/>
              </a:rPr>
              <a:t>BESAC Grand Challenges Report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962525" y="4732338"/>
            <a:ext cx="3935413" cy="403225"/>
          </a:xfrm>
          <a:prstGeom prst="leftRightArrow">
            <a:avLst>
              <a:gd name="adj1" fmla="val 58667"/>
              <a:gd name="adj2" fmla="val 83139"/>
            </a:avLst>
          </a:prstGeom>
          <a:solidFill>
            <a:srgbClr val="FBE7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30" tIns="41015" rIns="82030" bIns="41015" anchor="ctr"/>
          <a:lstStyle/>
          <a:p>
            <a:r>
              <a:rPr lang="en-US" sz="1300" b="1" dirty="0">
                <a:latin typeface="Calibri" pitchFamily="34" charset="0"/>
              </a:rPr>
              <a:t>DOE Technology Office/Industry Roadmaps</a:t>
            </a:r>
          </a:p>
        </p:txBody>
      </p:sp>
      <p:sp>
        <p:nvSpPr>
          <p:cNvPr id="16" name="Rectangle 15"/>
          <p:cNvSpPr txBox="1">
            <a:spLocks noChangeArrowheads="1"/>
          </p:cNvSpPr>
          <p:nvPr/>
        </p:nvSpPr>
        <p:spPr bwMode="auto">
          <a:xfrm>
            <a:off x="0" y="109538"/>
            <a:ext cx="91440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95000"/>
              </a:lnSpc>
              <a:tabLst>
                <a:tab pos="1890713" algn="l"/>
              </a:tabLst>
              <a:defRPr/>
            </a:pPr>
            <a:r>
              <a:rPr lang="en-US" b="1" dirty="0" smtClean="0">
                <a:solidFill>
                  <a:srgbClr val="106636"/>
                </a:solidFill>
                <a:cs typeface="Arial" pitchFamily="34" charset="0"/>
              </a:rPr>
              <a:t>Carbon Capture:  Beyond 2020</a:t>
            </a:r>
            <a:endParaRPr lang="en-US" b="1" dirty="0">
              <a:solidFill>
                <a:srgbClr val="106636"/>
              </a:solidFill>
              <a:cs typeface="Arial" pitchFamily="34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28600" y="5245100"/>
            <a:ext cx="3738563" cy="16129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lIns="73623" tIns="36810" rIns="73623" bIns="368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rPr>
              <a:t>Basic Energy Sciences</a:t>
            </a:r>
            <a:r>
              <a:rPr lang="en-US" sz="1200" b="1" dirty="0">
                <a:latin typeface="+mn-lt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Goal: new knowledge / understanding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Mandate: open-ended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Focus: phenomena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ea typeface="+mn-ea"/>
              </a:rPr>
              <a:t>Metric: knowledge generation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207000" y="5245100"/>
            <a:ext cx="3738563" cy="16129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rgbClr val="1C1C1C"/>
            </a:solidFill>
            <a:miter lim="800000"/>
            <a:headEnd/>
            <a:tailEnd/>
          </a:ln>
          <a:effectLst/>
        </p:spPr>
        <p:txBody>
          <a:bodyPr wrap="none" lIns="73623" tIns="36810" rIns="73623" bIns="36810" anchor="ctr"/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</a:rPr>
              <a:t>DOE Technology Offices: </a:t>
            </a:r>
            <a:r>
              <a:rPr lang="en-US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</a:rPr>
              <a:t>FE</a:t>
            </a: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</a:rPr>
              <a:t>, </a:t>
            </a:r>
            <a:r>
              <a:rPr 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-128"/>
              </a:rPr>
              <a:t>EERE</a:t>
            </a:r>
            <a:endParaRPr lang="en-US" sz="1200" b="1" dirty="0">
              <a:latin typeface="Arial" charset="0"/>
              <a:ea typeface="ＭＳ Ｐゴシック" charset="-128"/>
            </a:endParaRPr>
          </a:p>
          <a:p>
            <a:pPr>
              <a:defRPr/>
            </a:pPr>
            <a:r>
              <a:rPr lang="en-US" sz="1200" b="1" dirty="0">
                <a:latin typeface="Arial" charset="0"/>
                <a:ea typeface="ＭＳ Ｐゴシック" charset="-128"/>
              </a:rPr>
              <a:t>Goal: practical targets</a:t>
            </a:r>
          </a:p>
          <a:p>
            <a:pPr>
              <a:defRPr/>
            </a:pPr>
            <a:r>
              <a:rPr lang="en-US" sz="1200" b="1" dirty="0">
                <a:latin typeface="Arial" charset="0"/>
                <a:ea typeface="ＭＳ Ｐゴシック" charset="-128"/>
              </a:rPr>
              <a:t>Mandate: restricted to target</a:t>
            </a:r>
          </a:p>
          <a:p>
            <a:pPr>
              <a:defRPr/>
            </a:pPr>
            <a:r>
              <a:rPr lang="en-US" sz="1200" b="1" dirty="0">
                <a:latin typeface="Arial" charset="0"/>
                <a:ea typeface="ＭＳ Ｐゴシック" charset="-128"/>
              </a:rPr>
              <a:t>Focus: performance</a:t>
            </a:r>
          </a:p>
          <a:p>
            <a:pPr>
              <a:defRPr/>
            </a:pPr>
            <a:r>
              <a:rPr lang="en-US" sz="1200" b="1" dirty="0">
                <a:latin typeface="Arial" charset="0"/>
                <a:ea typeface="ＭＳ Ｐゴシック" charset="-128"/>
              </a:rPr>
              <a:t>Metric: milestone achievement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407025" y="1114425"/>
            <a:ext cx="1744663" cy="3013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41015" tIns="41009" rIns="41015" bIns="41009"/>
          <a:lstStyle/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Demonstrate efficiencies and kinetics of separation systems at bench scale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Assess systems with simulated gas streams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Evaluate and benchmark systems with respect to cost, recyclability, lifetimes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Develop advanced separation systems with modeling, testing and analysis</a:t>
            </a:r>
            <a:endParaRPr lang="en-US" altLang="ja-JP" sz="1200" b="1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02488" y="1114425"/>
            <a:ext cx="1744662" cy="2527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41015" tIns="41009" rIns="41015" bIns="41009"/>
          <a:lstStyle/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Demonstrate use of advanced systems at pilot scale</a:t>
            </a:r>
            <a:endParaRPr lang="en-US" sz="1200" b="1" dirty="0">
              <a:latin typeface="Calibri" pitchFamily="34" charset="0"/>
            </a:endParaRP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>
                <a:latin typeface="Calibri" pitchFamily="34" charset="0"/>
              </a:rPr>
              <a:t>Optimize process design and </a:t>
            </a:r>
            <a:r>
              <a:rPr lang="en-US" sz="1200" b="1" dirty="0" smtClean="0">
                <a:latin typeface="Calibri" pitchFamily="34" charset="0"/>
              </a:rPr>
              <a:t>integration </a:t>
            </a:r>
            <a:r>
              <a:rPr lang="en-US" sz="1200" b="1" dirty="0">
                <a:latin typeface="Calibri" pitchFamily="34" charset="0"/>
              </a:rPr>
              <a:t>with </a:t>
            </a:r>
            <a:r>
              <a:rPr lang="en-US" sz="1200" b="1" dirty="0" smtClean="0">
                <a:latin typeface="Calibri" pitchFamily="34" charset="0"/>
              </a:rPr>
              <a:t>combustion </a:t>
            </a:r>
            <a:r>
              <a:rPr lang="en-US" sz="1200" b="1" dirty="0">
                <a:latin typeface="Calibri" pitchFamily="34" charset="0"/>
              </a:rPr>
              <a:t>systems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>
                <a:latin typeface="Calibri" pitchFamily="34" charset="0"/>
              </a:rPr>
              <a:t>Validate performance in </a:t>
            </a:r>
            <a:r>
              <a:rPr lang="en-US" sz="1200" b="1" dirty="0" smtClean="0">
                <a:latin typeface="Calibri" pitchFamily="34" charset="0"/>
              </a:rPr>
              <a:t>field </a:t>
            </a:r>
            <a:r>
              <a:rPr lang="en-US" sz="1200" b="1" dirty="0">
                <a:latin typeface="Calibri" pitchFamily="34" charset="0"/>
              </a:rPr>
              <a:t>demonstrations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Evaluate cost </a:t>
            </a:r>
            <a:r>
              <a:rPr lang="en-US" sz="1200" b="1" dirty="0">
                <a:latin typeface="Calibri" pitchFamily="34" charset="0"/>
              </a:rPr>
              <a:t>reduction </a:t>
            </a:r>
            <a:r>
              <a:rPr lang="en-US" sz="1200" b="1" dirty="0" smtClean="0">
                <a:latin typeface="Calibri" pitchFamily="34" charset="0"/>
              </a:rPr>
              <a:t> and scale-up 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819275" y="1114424"/>
            <a:ext cx="1826450" cy="2994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41015" tIns="41009" rIns="41015" bIns="41009"/>
          <a:lstStyle/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Couple characterization and computational tools to guide the synthesis of revolutionary new materials</a:t>
            </a:r>
            <a:endParaRPr lang="en-US" sz="1200" b="1" dirty="0" smtClean="0">
              <a:latin typeface="Calibri" pitchFamily="34" charset="0"/>
            </a:endParaRP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Discover new trigger mechanisms to provide  efficient gas uptake and release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Understand CO</a:t>
            </a:r>
            <a:r>
              <a:rPr lang="en-US" sz="1200" b="1" baseline="-25000" dirty="0" smtClean="0">
                <a:latin typeface="Calibri" pitchFamily="34" charset="0"/>
              </a:rPr>
              <a:t>2</a:t>
            </a:r>
            <a:r>
              <a:rPr lang="en-US" sz="1200" b="1" dirty="0" smtClean="0">
                <a:latin typeface="Calibri" pitchFamily="34" charset="0"/>
              </a:rPr>
              <a:t> and O</a:t>
            </a:r>
            <a:r>
              <a:rPr lang="en-US" sz="1200" b="1" baseline="-25000" dirty="0" smtClean="0">
                <a:latin typeface="Calibri" pitchFamily="34" charset="0"/>
              </a:rPr>
              <a:t>2</a:t>
            </a:r>
            <a:r>
              <a:rPr lang="en-US" sz="1200" b="1" dirty="0" smtClean="0">
                <a:latin typeface="Calibri" pitchFamily="34" charset="0"/>
              </a:rPr>
              <a:t> chemistry and transport in solution, at interfaces, and  in confined spaces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Understand and predict interactions in complex environments </a:t>
            </a:r>
            <a:endParaRPr lang="en-US" sz="1200" b="1" dirty="0" smtClean="0">
              <a:latin typeface="Calibri" pitchFamily="34" charset="0"/>
            </a:endParaRP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endParaRPr lang="en-US" sz="1100" b="1" dirty="0" smtClean="0">
              <a:latin typeface="Calibri" pitchFamily="34" charset="0"/>
            </a:endParaRP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endParaRPr lang="en-US" sz="1100" b="1" dirty="0">
              <a:latin typeface="Calibri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613150" y="1114425"/>
            <a:ext cx="1862617" cy="393604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41015" tIns="41009" rIns="41015" bIns="41009"/>
          <a:lstStyle/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Discover  “smart” materials that respond to stimuli for capture / release of target gases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Design durable materials optimized for both high permeability and high selectivity 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altLang="ja-JP" sz="1200" b="1" dirty="0" smtClean="0">
                <a:latin typeface="Calibri" pitchFamily="34" charset="0"/>
              </a:rPr>
              <a:t>Enable multi-dimensional analysis of capture and release processes </a:t>
            </a:r>
            <a:r>
              <a:rPr lang="en-US" altLang="ja-JP" sz="1200" b="1" i="1" dirty="0" smtClean="0">
                <a:latin typeface="Calibri" pitchFamily="34" charset="0"/>
              </a:rPr>
              <a:t>in situ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r>
              <a:rPr lang="en-US" sz="1200" b="1" dirty="0" smtClean="0">
                <a:latin typeface="Calibri" pitchFamily="34" charset="0"/>
              </a:rPr>
              <a:t>Characterize structure and dynamics  of materials (solid, liquid, gas) and interfaces </a:t>
            </a:r>
            <a:r>
              <a:rPr lang="en-US" sz="1200" b="1" i="1" dirty="0" smtClean="0">
                <a:latin typeface="Calibri" pitchFamily="34" charset="0"/>
              </a:rPr>
              <a:t>in situ </a:t>
            </a:r>
            <a:r>
              <a:rPr lang="en-US" sz="1200" b="1" dirty="0" smtClean="0">
                <a:latin typeface="Calibri" pitchFamily="34" charset="0"/>
              </a:rPr>
              <a:t>across broad temporal and spatial scales</a:t>
            </a: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endParaRPr lang="en-US" altLang="ja-JP" sz="1200" b="1" dirty="0" smtClean="0">
              <a:latin typeface="Calibri" pitchFamily="34" charset="0"/>
            </a:endParaRP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endParaRPr lang="en-US" altLang="ja-JP" sz="1200" b="1" i="1" dirty="0" smtClean="0">
              <a:latin typeface="Calibri" pitchFamily="34" charset="0"/>
            </a:endParaRP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endParaRPr lang="en-US" altLang="ja-JP" sz="1100" b="1" i="1" dirty="0" smtClean="0">
              <a:latin typeface="Calibri" pitchFamily="34" charset="0"/>
            </a:endParaRPr>
          </a:p>
          <a:p>
            <a:pPr marL="138113" indent="-138113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§"/>
            </a:pPr>
            <a:endParaRPr lang="en-US" altLang="ja-JP" sz="11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918" y="2290010"/>
            <a:ext cx="7418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06636"/>
                </a:solidFill>
              </a:rPr>
              <a:t>If you are looking for a new problem to work on…</a:t>
            </a:r>
          </a:p>
          <a:p>
            <a:pPr algn="ctr"/>
            <a:endParaRPr lang="en-US" sz="2400" b="1" dirty="0" smtClean="0">
              <a:solidFill>
                <a:srgbClr val="106636"/>
              </a:solidFill>
            </a:endParaRPr>
          </a:p>
          <a:p>
            <a:pPr algn="ctr"/>
            <a:endParaRPr lang="en-US" sz="2400" b="1" dirty="0" smtClean="0">
              <a:solidFill>
                <a:srgbClr val="106636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106636"/>
                </a:solidFill>
              </a:rPr>
              <a:t>Carbon Capture seems like a really great one</a:t>
            </a:r>
            <a:endParaRPr lang="en-US" sz="2400" b="1" dirty="0">
              <a:solidFill>
                <a:srgbClr val="1066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-182563"/>
            <a:ext cx="9144000" cy="114300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 smtClean="0"/>
              <a:t>Projected global electricity generation shows                     continued reliance on carbon-based fuels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676400" y="5684521"/>
            <a:ext cx="5669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U.S. Energy Information Administration / International Energy Outlook 2010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84947" y="960120"/>
            <a:ext cx="6196013" cy="4783455"/>
            <a:chOff x="1484947" y="960120"/>
            <a:chExt cx="6196013" cy="4783455"/>
          </a:xfrm>
        </p:grpSpPr>
        <p:pic>
          <p:nvPicPr>
            <p:cNvPr id="9" name="Picture 8" descr="world electrical energy product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4947" y="965619"/>
              <a:ext cx="6196013" cy="477795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554480" y="960120"/>
              <a:ext cx="929640" cy="33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/>
          </p:cNvSpPr>
          <p:nvPr/>
        </p:nvSpPr>
        <p:spPr bwMode="auto">
          <a:xfrm>
            <a:off x="266700" y="-38100"/>
            <a:ext cx="9067800" cy="863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106636"/>
                </a:solidFill>
                <a:latin typeface="Arial"/>
                <a:ea typeface="Myriad Pro" charset="0"/>
                <a:cs typeface="Arial"/>
                <a:sym typeface="Myriad Pro" charset="0"/>
              </a:rPr>
              <a:t>Carbon Capture - a necessary part of the solution</a:t>
            </a:r>
          </a:p>
        </p:txBody>
      </p:sp>
      <p:sp>
        <p:nvSpPr>
          <p:cNvPr id="105474" name="Rectangle 2"/>
          <p:cNvSpPr>
            <a:spLocks/>
          </p:cNvSpPr>
          <p:nvPr/>
        </p:nvSpPr>
        <p:spPr bwMode="auto">
          <a:xfrm>
            <a:off x="0" y="6464300"/>
            <a:ext cx="1828800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8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Source: IPCC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7600" y="863600"/>
            <a:ext cx="7500938" cy="3568700"/>
            <a:chOff x="0" y="0"/>
            <a:chExt cx="5381" cy="2968"/>
          </a:xfrm>
        </p:grpSpPr>
        <p:pic>
          <p:nvPicPr>
            <p:cNvPr id="1054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409" cy="29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05477" name="Rectangle 5"/>
            <p:cNvSpPr>
              <a:spLocks/>
            </p:cNvSpPr>
            <p:nvPr/>
          </p:nvSpPr>
          <p:spPr bwMode="auto">
            <a:xfrm>
              <a:off x="4267" y="821"/>
              <a:ext cx="806" cy="26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Myriad Pro" charset="0"/>
                </a:rPr>
                <a:t>Nuclear</a:t>
              </a:r>
            </a:p>
          </p:txBody>
        </p:sp>
        <p:sp>
          <p:nvSpPr>
            <p:cNvPr id="105478" name="Rectangle 6"/>
            <p:cNvSpPr>
              <a:spLocks/>
            </p:cNvSpPr>
            <p:nvPr/>
          </p:nvSpPr>
          <p:spPr bwMode="auto">
            <a:xfrm>
              <a:off x="4275" y="603"/>
              <a:ext cx="1072" cy="22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r>
                <a:rPr lang="en-US" sz="1800" dirty="0" err="1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Myriad Pro" charset="0"/>
                </a:rPr>
                <a:t>Renewables</a:t>
              </a:r>
              <a:endParaRPr 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  <a:sym typeface="Myriad Pro" charset="0"/>
              </a:endParaRPr>
            </a:p>
          </p:txBody>
        </p:sp>
        <p:sp>
          <p:nvSpPr>
            <p:cNvPr id="105479" name="Rectangle 7"/>
            <p:cNvSpPr>
              <a:spLocks/>
            </p:cNvSpPr>
            <p:nvPr/>
          </p:nvSpPr>
          <p:spPr bwMode="auto">
            <a:xfrm>
              <a:off x="4289" y="342"/>
              <a:ext cx="1072" cy="28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Myriad Pro" charset="0"/>
                </a:rPr>
                <a:t>Efficiency</a:t>
              </a:r>
            </a:p>
          </p:txBody>
        </p:sp>
        <p:sp>
          <p:nvSpPr>
            <p:cNvPr id="105480" name="Rectangle 8"/>
            <p:cNvSpPr>
              <a:spLocks/>
            </p:cNvSpPr>
            <p:nvPr/>
          </p:nvSpPr>
          <p:spPr bwMode="auto">
            <a:xfrm>
              <a:off x="4312" y="1029"/>
              <a:ext cx="1069" cy="16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  <a:sym typeface="Myriad Pro" charset="0"/>
                </a:rPr>
                <a:t>Coal Substitution</a:t>
              </a:r>
            </a:p>
          </p:txBody>
        </p:sp>
        <p:sp>
          <p:nvSpPr>
            <p:cNvPr id="105481" name="Rectangle 9"/>
            <p:cNvSpPr>
              <a:spLocks/>
            </p:cNvSpPr>
            <p:nvPr/>
          </p:nvSpPr>
          <p:spPr bwMode="auto">
            <a:xfrm>
              <a:off x="4317" y="1573"/>
              <a:ext cx="810" cy="16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Myriad Pro Bold" charset="0"/>
                  <a:ea typeface="Myriad Pro Bold" charset="0"/>
                  <a:cs typeface="Myriad Pro Bold" charset="0"/>
                  <a:sym typeface="Myriad Pro Bold" charset="0"/>
                </a:rPr>
                <a:t>CCS</a:t>
              </a:r>
            </a:p>
          </p:txBody>
        </p:sp>
      </p:grpSp>
      <p:sp>
        <p:nvSpPr>
          <p:cNvPr id="105482" name="Rectangle 10"/>
          <p:cNvSpPr>
            <a:spLocks/>
          </p:cNvSpPr>
          <p:nvPr/>
        </p:nvSpPr>
        <p:spPr bwMode="auto">
          <a:xfrm>
            <a:off x="2160588" y="4629732"/>
            <a:ext cx="4889500" cy="1282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Cost of Carbon Capture today:</a:t>
            </a:r>
            <a:r>
              <a:rPr lang="en-US" sz="26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 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~$80</a:t>
            </a:r>
            <a:r>
              <a:rPr lang="en-US" sz="2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/ton of CO</a:t>
            </a:r>
            <a:r>
              <a:rPr lang="en-US" sz="2600" baseline="-250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2</a:t>
            </a:r>
            <a:r>
              <a:rPr lang="en-US" sz="2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; </a:t>
            </a:r>
            <a:r>
              <a:rPr lang="en-US" sz="26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~8c</a:t>
            </a:r>
            <a:r>
              <a:rPr lang="en-US" sz="2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/</a:t>
            </a:r>
            <a:r>
              <a:rPr lang="en-US" sz="26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kWh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Parasitic </a:t>
            </a:r>
            <a:r>
              <a:rPr lang="en-US" sz="26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energy of 25-30%</a:t>
            </a:r>
          </a:p>
        </p:txBody>
      </p:sp>
      <p:sp>
        <p:nvSpPr>
          <p:cNvPr id="105483" name="AutoShape 11"/>
          <p:cNvSpPr>
            <a:spLocks/>
          </p:cNvSpPr>
          <p:nvPr/>
        </p:nvSpPr>
        <p:spPr bwMode="auto">
          <a:xfrm>
            <a:off x="3213100" y="736600"/>
            <a:ext cx="1270000" cy="177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/>
          <a:lstStyle/>
          <a:p>
            <a:r>
              <a:rPr lang="en-US" sz="2600" b="1" dirty="0" smtClean="0"/>
              <a:t>Today’s technologies I – multiple separation approaches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180" y="850603"/>
            <a:ext cx="8633614" cy="5345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75" y="153947"/>
            <a:ext cx="882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06636"/>
                </a:solidFill>
              </a:rPr>
              <a:t>Today’s technology II – post combustion amine separations</a:t>
            </a:r>
            <a:endParaRPr lang="en-US" sz="2400" b="1" dirty="0">
              <a:solidFill>
                <a:srgbClr val="10663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19" y="962190"/>
            <a:ext cx="7601110" cy="513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720" y="931863"/>
            <a:ext cx="6772620" cy="52593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Typical 550 MW coal-fired electrical plant</a:t>
            </a:r>
          </a:p>
          <a:p>
            <a:pPr lvl="1"/>
            <a:r>
              <a:rPr lang="en-US" dirty="0" smtClean="0"/>
              <a:t>2 million ft</a:t>
            </a:r>
            <a:r>
              <a:rPr lang="en-US" baseline="30000" dirty="0" smtClean="0"/>
              <a:t>3</a:t>
            </a:r>
            <a:r>
              <a:rPr lang="en-US" dirty="0" smtClean="0"/>
              <a:t> of flue gas </a:t>
            </a:r>
            <a:r>
              <a:rPr lang="en-US" i="1" dirty="0" smtClean="0"/>
              <a:t>per minute</a:t>
            </a:r>
          </a:p>
          <a:p>
            <a:pPr lvl="1"/>
            <a:r>
              <a:rPr lang="en-US" dirty="0" smtClean="0"/>
              <a:t>Contains CO</a:t>
            </a:r>
            <a:r>
              <a:rPr lang="en-US" baseline="-25000" dirty="0" smtClean="0"/>
              <a:t>2,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O, N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NO</a:t>
            </a:r>
            <a:r>
              <a:rPr lang="en-US" baseline="-25000" dirty="0" smtClean="0"/>
              <a:t>x</a:t>
            </a:r>
            <a:r>
              <a:rPr lang="en-US" dirty="0" smtClean="0"/>
              <a:t>, SO</a:t>
            </a:r>
            <a:r>
              <a:rPr lang="en-US" baseline="-25000" dirty="0" smtClean="0"/>
              <a:t>x</a:t>
            </a:r>
            <a:r>
              <a:rPr lang="en-US" dirty="0" smtClean="0"/>
              <a:t>, and ash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/>
          <a:lstStyle/>
          <a:p>
            <a:r>
              <a:rPr lang="en-US" sz="2600" b="1" dirty="0" smtClean="0"/>
              <a:t>Today’s technologies III – scope of the problem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893935" y="960120"/>
            <a:ext cx="2252344" cy="5161280"/>
            <a:chOff x="6663055" y="1097280"/>
            <a:chExt cx="2252344" cy="5161280"/>
          </a:xfrm>
        </p:grpSpPr>
        <p:pic>
          <p:nvPicPr>
            <p:cNvPr id="2" name="Picture 10" descr="http://t0.gstatic.com/images?q=tbn:ANd9GcQJxxUNanPQxcw32ss6G_gjr0qaz-MIFIdGtv_1WTgl3fKZVzI&amp;t=1&amp;h=157&amp;w=236&amp;usg=__qxp4H5Wn3kBFAOsENPXA8cgjxKk="/>
            <p:cNvPicPr>
              <a:picLocks noChangeAspect="1" noChangeArrowheads="1"/>
            </p:cNvPicPr>
            <p:nvPr/>
          </p:nvPicPr>
          <p:blipFill>
            <a:blip r:embed="rId6" cstate="print"/>
            <a:srcRect r="1610"/>
            <a:stretch>
              <a:fillRect/>
            </a:stretch>
          </p:blipFill>
          <p:spPr bwMode="auto">
            <a:xfrm>
              <a:off x="6678295" y="1104250"/>
              <a:ext cx="2224405" cy="1504013"/>
            </a:xfrm>
            <a:prstGeom prst="rect">
              <a:avLst/>
            </a:prstGeom>
            <a:noFill/>
          </p:spPr>
        </p:pic>
        <p:pic>
          <p:nvPicPr>
            <p:cNvPr id="12" name="Picture 6" descr="http://www.renewablechoice.com/assets/images/blog_images/coal%20plant.jpg"/>
            <p:cNvPicPr>
              <a:picLocks noChangeAspect="1" noChangeArrowheads="1"/>
            </p:cNvPicPr>
            <p:nvPr/>
          </p:nvPicPr>
          <p:blipFill>
            <a:blip r:embed="rId7" cstate="print"/>
            <a:srcRect b="13483"/>
            <a:stretch>
              <a:fillRect/>
            </a:stretch>
          </p:blipFill>
          <p:spPr bwMode="auto">
            <a:xfrm>
              <a:off x="6678294" y="2590799"/>
              <a:ext cx="2237105" cy="1935481"/>
            </a:xfrm>
            <a:prstGeom prst="rect">
              <a:avLst/>
            </a:prstGeom>
            <a:noFill/>
          </p:spPr>
        </p:pic>
        <p:pic>
          <p:nvPicPr>
            <p:cNvPr id="13" name="Picture 8" descr="http://www.cmu.edu/homepage/images/2008/powerPlant_236x236.jpg"/>
            <p:cNvPicPr>
              <a:picLocks noChangeAspect="1" noChangeArrowheads="1"/>
            </p:cNvPicPr>
            <p:nvPr/>
          </p:nvPicPr>
          <p:blipFill>
            <a:blip r:embed="rId8" cstate="print"/>
            <a:srcRect t="3743" b="16935"/>
            <a:stretch>
              <a:fillRect/>
            </a:stretch>
          </p:blipFill>
          <p:spPr bwMode="auto">
            <a:xfrm>
              <a:off x="6663055" y="4450080"/>
              <a:ext cx="2247900" cy="180848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6675120" y="1097280"/>
              <a:ext cx="2225040" cy="5151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338" name="Object 2"/>
          <p:cNvGraphicFramePr>
            <a:graphicFrameLocks/>
          </p:cNvGraphicFramePr>
          <p:nvPr/>
        </p:nvGraphicFramePr>
        <p:xfrm>
          <a:off x="1385314" y="2251522"/>
          <a:ext cx="5175134" cy="4214385"/>
        </p:xfrm>
        <a:graphic>
          <a:graphicData uri="http://schemas.openxmlformats.org/presentationml/2006/ole">
            <p:oleObj spid="_x0000_s14338" name="Chart" r:id="rId9" imgW="8047955" imgH="6555830" progId="MSGraph.Char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82563" y="928688"/>
            <a:ext cx="4281487" cy="971550"/>
          </a:xfrm>
          <a:prstGeom prst="rect">
            <a:avLst/>
          </a:prstGeom>
          <a:solidFill>
            <a:srgbClr val="FFFF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00025" y="2122294"/>
            <a:ext cx="4271963" cy="4062730"/>
          </a:xfrm>
          <a:prstGeom prst="rect">
            <a:avLst/>
          </a:prstGeom>
          <a:solidFill>
            <a:srgbClr val="FFFF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9863" y="933450"/>
            <a:ext cx="501015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71550" eaLnBrk="0" hangingPunct="0">
              <a:lnSpc>
                <a:spcPct val="80000"/>
              </a:lnSpc>
              <a:spcBef>
                <a:spcPct val="20000"/>
              </a:spcBef>
              <a:tabLst>
                <a:tab pos="1200150" algn="l"/>
                <a:tab pos="3087688" algn="l"/>
                <a:tab pos="7094538" algn="l"/>
              </a:tabLst>
            </a:pPr>
            <a:r>
              <a:rPr lang="en-US" altLang="en-US" b="1" dirty="0" smtClean="0"/>
              <a:t>Co- Chairs</a:t>
            </a:r>
            <a:r>
              <a:rPr lang="en-US" altLang="en-US" dirty="0" smtClean="0"/>
              <a:t>:</a:t>
            </a:r>
          </a:p>
          <a:p>
            <a:pPr marL="800100" lvl="1" indent="-342900" defTabSz="971550" eaLnBrk="0" hangingPunct="0">
              <a:lnSpc>
                <a:spcPct val="80000"/>
              </a:lnSpc>
              <a:spcBef>
                <a:spcPct val="20000"/>
              </a:spcBef>
              <a:tabLst>
                <a:tab pos="1200150" algn="l"/>
                <a:tab pos="3087688" algn="l"/>
                <a:tab pos="7094538" algn="l"/>
              </a:tabLst>
            </a:pPr>
            <a:r>
              <a:rPr lang="en-US" altLang="en-US" dirty="0" smtClean="0"/>
              <a:t>Paul </a:t>
            </a:r>
            <a:r>
              <a:rPr lang="en-US" dirty="0" smtClean="0"/>
              <a:t>Alivisatos (LBNL)</a:t>
            </a:r>
            <a:endParaRPr lang="en-US" altLang="en-US" dirty="0" smtClean="0"/>
          </a:p>
          <a:p>
            <a:pPr marL="800100" lvl="1" indent="-342900" defTabSz="971550" eaLnBrk="0" hangingPunct="0">
              <a:lnSpc>
                <a:spcPct val="80000"/>
              </a:lnSpc>
              <a:spcBef>
                <a:spcPct val="20000"/>
              </a:spcBef>
              <a:tabLst>
                <a:tab pos="1200150" algn="l"/>
                <a:tab pos="3087688" algn="l"/>
                <a:tab pos="7094538" algn="l"/>
              </a:tabLst>
            </a:pPr>
            <a:r>
              <a:rPr lang="fr-FR" altLang="en-US" dirty="0" smtClean="0"/>
              <a:t>Michelle Buchanan</a:t>
            </a:r>
            <a:r>
              <a:rPr lang="en-US" altLang="en-US" dirty="0" smtClean="0"/>
              <a:t> </a:t>
            </a:r>
            <a:r>
              <a:rPr lang="fr-FR" altLang="en-US" dirty="0" smtClean="0"/>
              <a:t>(ORNL)</a:t>
            </a:r>
            <a:endParaRPr lang="en-US" alt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97322" y="3654206"/>
            <a:ext cx="4205287" cy="1938992"/>
          </a:xfrm>
          <a:prstGeom prst="rect">
            <a:avLst/>
          </a:prstGeom>
          <a:solidFill>
            <a:srgbClr val="FFFFE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/>
              <a:t>Goal </a:t>
            </a:r>
            <a:r>
              <a:rPr lang="en-US" sz="2000" dirty="0" smtClean="0"/>
              <a:t>- To identify the global challenges and fundamental science needed to provide transformative carbon capture technologies in the time frame beyond 2020. </a:t>
            </a:r>
            <a:endParaRPr lang="en-US" altLang="en-US" sz="2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2880" y="2124938"/>
            <a:ext cx="4457700" cy="406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 eaLnBrk="0" hangingPunct="0">
              <a:tabLst>
                <a:tab pos="571500" algn="l"/>
                <a:tab pos="914400" algn="l"/>
              </a:tabLst>
            </a:pPr>
            <a:r>
              <a:rPr lang="en-US" altLang="en-US" sz="1700" b="1" dirty="0"/>
              <a:t>Breakout Session Panel and Leaders</a:t>
            </a:r>
            <a:r>
              <a:rPr lang="en-US" altLang="en-US" sz="1700" b="1" dirty="0" smtClean="0"/>
              <a:t>:</a:t>
            </a:r>
            <a:r>
              <a:rPr lang="en-US" altLang="en-US" sz="800" b="1" dirty="0" smtClean="0"/>
              <a:t> </a:t>
            </a:r>
            <a:endParaRPr lang="en-US" altLang="en-US" sz="1700" b="1" dirty="0"/>
          </a:p>
          <a:p>
            <a:pPr>
              <a:lnSpc>
                <a:spcPts val="100"/>
              </a:lnSpc>
            </a:pPr>
            <a:r>
              <a:rPr lang="en-US" sz="1600" dirty="0" smtClean="0"/>
              <a:t> </a:t>
            </a:r>
            <a:r>
              <a:rPr lang="en-US" sz="800" dirty="0" smtClean="0"/>
              <a:t>     </a:t>
            </a:r>
            <a:endParaRPr lang="en-US" sz="1600" dirty="0" smtClean="0"/>
          </a:p>
          <a:p>
            <a:r>
              <a:rPr lang="en-US" sz="1600" i="1" dirty="0" smtClean="0"/>
              <a:t>Liquids‐Based Absorption</a:t>
            </a:r>
          </a:p>
          <a:p>
            <a:pPr marL="800100" lvl="1" indent="-342900"/>
            <a:r>
              <a:rPr lang="en-US" sz="1600" dirty="0" smtClean="0"/>
              <a:t>Bill Schneider, Notre Dame University </a:t>
            </a:r>
          </a:p>
          <a:p>
            <a:pPr marL="800100" lvl="1" indent="-342900"/>
            <a:r>
              <a:rPr lang="en-US" sz="1600" dirty="0" smtClean="0"/>
              <a:t>Peter Cummings, Vanderbilt University</a:t>
            </a:r>
          </a:p>
          <a:p>
            <a:pPr marL="342900" indent="-342900"/>
            <a:r>
              <a:rPr lang="en-US" sz="1600" i="1" dirty="0" smtClean="0"/>
              <a:t>Membranes</a:t>
            </a:r>
          </a:p>
          <a:p>
            <a:pPr marL="800100" lvl="1" indent="-342900"/>
            <a:r>
              <a:rPr lang="en-US" sz="1600" dirty="0" smtClean="0"/>
              <a:t>Benny Freeman, U. Texas-Austin</a:t>
            </a:r>
          </a:p>
          <a:p>
            <a:pPr marL="800100" lvl="1" indent="-342900"/>
            <a:r>
              <a:rPr lang="en-US" sz="1600" dirty="0" smtClean="0"/>
              <a:t>Samuel </a:t>
            </a:r>
            <a:r>
              <a:rPr lang="en-US" sz="1600" dirty="0" err="1" smtClean="0"/>
              <a:t>Stupp</a:t>
            </a:r>
            <a:r>
              <a:rPr lang="en-US" sz="1600" dirty="0" smtClean="0"/>
              <a:t>, Northwestern University</a:t>
            </a:r>
          </a:p>
          <a:p>
            <a:pPr marL="342900" indent="-342900"/>
            <a:r>
              <a:rPr lang="en-US" sz="1600" i="1" dirty="0" smtClean="0"/>
              <a:t>Solid Sorbents</a:t>
            </a:r>
          </a:p>
          <a:p>
            <a:pPr marL="800100" lvl="1" indent="-342900"/>
            <a:r>
              <a:rPr lang="en-US" sz="1600" dirty="0" smtClean="0"/>
              <a:t>Omar Yaghi, U. California-Los Angeles </a:t>
            </a:r>
          </a:p>
          <a:p>
            <a:pPr marL="800100" lvl="1" indent="-342900"/>
            <a:r>
              <a:rPr lang="en-US" sz="1600" dirty="0" smtClean="0"/>
              <a:t>Chris Murray, U. Pennsylvania, </a:t>
            </a:r>
          </a:p>
          <a:p>
            <a:pPr marL="342900" indent="-342900"/>
            <a:r>
              <a:rPr lang="en-US" sz="1600" i="1" dirty="0" smtClean="0"/>
              <a:t>Crosscutting Theory, Modeling, &amp; Simulation</a:t>
            </a:r>
          </a:p>
          <a:p>
            <a:pPr marL="800100" lvl="1" indent="-342900"/>
            <a:r>
              <a:rPr lang="en-US" sz="1600" dirty="0" smtClean="0"/>
              <a:t>Berend Smit, U. California-Berkeley </a:t>
            </a:r>
          </a:p>
          <a:p>
            <a:pPr marL="800100" lvl="1" indent="-342900"/>
            <a:r>
              <a:rPr lang="en-US" sz="1600" dirty="0" smtClean="0"/>
              <a:t>Paulette Clancy, Cornell University</a:t>
            </a:r>
          </a:p>
          <a:p>
            <a:pPr marL="342900" indent="-342900"/>
            <a:r>
              <a:rPr lang="en-US" sz="1600" i="1" dirty="0" smtClean="0"/>
              <a:t>Crosscutting Analysis and Characterization</a:t>
            </a:r>
          </a:p>
          <a:p>
            <a:pPr marL="800100" lvl="1" indent="-342900"/>
            <a:r>
              <a:rPr lang="fr-FR" sz="1600" dirty="0" smtClean="0"/>
              <a:t>Murray Gibson, Argonne National </a:t>
            </a:r>
            <a:r>
              <a:rPr lang="fr-FR" sz="1600" dirty="0" err="1" smtClean="0"/>
              <a:t>Lab</a:t>
            </a:r>
            <a:endParaRPr lang="fr-FR" sz="1600" dirty="0" smtClean="0"/>
          </a:p>
          <a:p>
            <a:pPr marL="800100" lvl="1" indent="-342900"/>
            <a:r>
              <a:rPr lang="en-US" sz="1600" dirty="0" smtClean="0"/>
              <a:t>Martin Zanni, U. Wisconsin-Madison</a:t>
            </a:r>
            <a:endParaRPr lang="en-US" sz="1700" b="0" dirty="0"/>
          </a:p>
        </p:txBody>
      </p:sp>
      <p:sp>
        <p:nvSpPr>
          <p:cNvPr id="22" name="Rectangle 21"/>
          <p:cNvSpPr/>
          <p:nvPr/>
        </p:nvSpPr>
        <p:spPr>
          <a:xfrm>
            <a:off x="3931920" y="6338005"/>
            <a:ext cx="4861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 smtClean="0">
                <a:solidFill>
                  <a:prstClr val="black"/>
                </a:solidFill>
              </a:rPr>
              <a:t>Sponsored Jointly by BES (Lead) and FE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-807720" y="-167640"/>
            <a:ext cx="10698480" cy="1143000"/>
          </a:xfrm>
        </p:spPr>
        <p:txBody>
          <a:bodyPr/>
          <a:lstStyle/>
          <a:p>
            <a:r>
              <a:rPr lang="en-US" b="1" dirty="0" smtClean="0"/>
              <a:t>Carbon Capture: Beyond 2020    </a:t>
            </a:r>
            <a:r>
              <a:rPr lang="en-US" sz="2000" b="1" dirty="0" smtClean="0"/>
              <a:t>March 4‐5, 2010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13514" y="1557292"/>
            <a:ext cx="3784600" cy="1782445"/>
            <a:chOff x="4713514" y="1557292"/>
            <a:chExt cx="3784600" cy="1782445"/>
          </a:xfrm>
        </p:grpSpPr>
        <p:grpSp>
          <p:nvGrpSpPr>
            <p:cNvPr id="9" name="Group 8"/>
            <p:cNvGrpSpPr/>
            <p:nvPr/>
          </p:nvGrpSpPr>
          <p:grpSpPr>
            <a:xfrm>
              <a:off x="4713514" y="1557292"/>
              <a:ext cx="3784600" cy="1782445"/>
              <a:chOff x="4907280" y="2362835"/>
              <a:chExt cx="3784600" cy="1782445"/>
            </a:xfrm>
          </p:grpSpPr>
          <p:pic>
            <p:nvPicPr>
              <p:cNvPr id="12290" name="Picture 2" descr="http://www.mse.berkeley.edu/images/PaulAlivisatos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8990"/>
              <a:stretch>
                <a:fillRect/>
              </a:stretch>
            </p:blipFill>
            <p:spPr bwMode="auto">
              <a:xfrm>
                <a:off x="5840095" y="2362835"/>
                <a:ext cx="1524000" cy="1782445"/>
              </a:xfrm>
              <a:prstGeom prst="rect">
                <a:avLst/>
              </a:prstGeom>
              <a:noFill/>
            </p:spPr>
          </p:pic>
          <p:grpSp>
            <p:nvGrpSpPr>
              <p:cNvPr id="3" name="Group 20"/>
              <p:cNvGrpSpPr>
                <a:grpSpLocks/>
              </p:cNvGrpSpPr>
              <p:nvPr/>
            </p:nvGrpSpPr>
            <p:grpSpPr bwMode="auto">
              <a:xfrm>
                <a:off x="4907280" y="2363153"/>
                <a:ext cx="3784600" cy="1766887"/>
                <a:chOff x="3114" y="675"/>
                <a:chExt cx="2592" cy="1113"/>
              </a:xfrm>
            </p:grpSpPr>
            <p:pic>
              <p:nvPicPr>
                <p:cNvPr id="6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0000"/>
                </a:blip>
                <a:srcRect l="23337" r="8002" b="9221"/>
                <a:stretch>
                  <a:fillRect/>
                </a:stretch>
              </p:blipFill>
              <p:spPr bwMode="auto">
                <a:xfrm flipH="1">
                  <a:off x="4765" y="678"/>
                  <a:ext cx="941" cy="1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" name="Rectangle 18"/>
                <p:cNvSpPr>
                  <a:spLocks noChangeArrowheads="1"/>
                </p:cNvSpPr>
                <p:nvPr/>
              </p:nvSpPr>
              <p:spPr bwMode="auto">
                <a:xfrm>
                  <a:off x="3114" y="675"/>
                  <a:ext cx="2574" cy="110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5669280" y="1567542"/>
              <a:ext cx="2819400" cy="17678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535" y="734318"/>
            <a:ext cx="5215185" cy="5259388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Contents: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Introduction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Carbon Capture Technologies</a:t>
            </a:r>
          </a:p>
          <a:p>
            <a:pPr indent="-114300"/>
            <a:r>
              <a:rPr lang="en-US" sz="2000" dirty="0" smtClean="0">
                <a:solidFill>
                  <a:schemeClr val="tx1"/>
                </a:solidFill>
              </a:rPr>
              <a:t>Post Combustion CO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Capture</a:t>
            </a:r>
          </a:p>
          <a:p>
            <a:pPr indent="-114300"/>
            <a:r>
              <a:rPr lang="en-US" sz="2000" dirty="0" smtClean="0">
                <a:solidFill>
                  <a:schemeClr val="tx1"/>
                </a:solidFill>
              </a:rPr>
              <a:t>Pre-Combustion CO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Capture</a:t>
            </a:r>
          </a:p>
          <a:p>
            <a:pPr indent="-114300"/>
            <a:r>
              <a:rPr lang="en-US" sz="2000" dirty="0" smtClean="0">
                <a:solidFill>
                  <a:schemeClr val="tx1"/>
                </a:solidFill>
              </a:rPr>
              <a:t>Oxy-Combustion	</a:t>
            </a:r>
          </a:p>
          <a:p>
            <a:pPr indent="-114300"/>
            <a:r>
              <a:rPr lang="en-US" sz="2000" dirty="0" err="1" smtClean="0">
                <a:solidFill>
                  <a:schemeClr val="tx1"/>
                </a:solidFill>
              </a:rPr>
              <a:t>Cyrogenic</a:t>
            </a:r>
            <a:r>
              <a:rPr lang="en-US" sz="2000" dirty="0" smtClean="0">
                <a:solidFill>
                  <a:schemeClr val="tx1"/>
                </a:solidFill>
              </a:rPr>
              <a:t> Separations</a:t>
            </a:r>
          </a:p>
          <a:p>
            <a:pPr indent="-114300"/>
            <a:r>
              <a:rPr lang="en-US" sz="2000" dirty="0" smtClean="0">
                <a:solidFill>
                  <a:schemeClr val="tx1"/>
                </a:solidFill>
              </a:rPr>
              <a:t>Status of CO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Capture Technology Field Testing	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Materials for Carbon Capture</a:t>
            </a:r>
          </a:p>
          <a:p>
            <a:pPr indent="-114300"/>
            <a:r>
              <a:rPr lang="en-US" sz="2000" dirty="0" smtClean="0">
                <a:solidFill>
                  <a:schemeClr val="tx1"/>
                </a:solidFill>
              </a:rPr>
              <a:t>Liquid Absorbents</a:t>
            </a:r>
          </a:p>
          <a:p>
            <a:pPr indent="-114300"/>
            <a:r>
              <a:rPr lang="en-US" sz="2000" dirty="0" smtClean="0">
                <a:solidFill>
                  <a:schemeClr val="tx1"/>
                </a:solidFill>
              </a:rPr>
              <a:t>Solid Adsorbents	</a:t>
            </a:r>
          </a:p>
          <a:p>
            <a:pPr indent="-114300"/>
            <a:r>
              <a:rPr lang="en-US" sz="2000" dirty="0" smtClean="0">
                <a:solidFill>
                  <a:schemeClr val="tx1"/>
                </a:solidFill>
              </a:rPr>
              <a:t>Membranes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Alternative Gas Separation Pathways	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Summary and Technical Challenges</a:t>
            </a:r>
            <a:r>
              <a:rPr lang="en-US" sz="2000" dirty="0" smtClean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1466"/>
            <a:ext cx="9144000" cy="757694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b="1" dirty="0" smtClean="0"/>
              <a:t>Technology Perspectives-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/>
              <a:t>A Factual Document for the Workshop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b="1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311017" y="1408685"/>
            <a:ext cx="3096796" cy="4138675"/>
            <a:chOff x="5311017" y="1408685"/>
            <a:chExt cx="3096796" cy="41386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3284">
              <a:off x="5311017" y="1408685"/>
              <a:ext cx="3096796" cy="411702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7665720" y="5181600"/>
              <a:ext cx="44196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012108" y="6414254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146737"/>
                </a:solidFill>
                <a:cs typeface="Arial" pitchFamily="34" charset="0"/>
              </a:rPr>
              <a:t>Carbon Capture:  Beyond 2020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7978</TotalTime>
  <Words>1576</Words>
  <Application>Microsoft Office PowerPoint</Application>
  <PresentationFormat>On-screen Show (4:3)</PresentationFormat>
  <Paragraphs>282</Paragraphs>
  <Slides>27</Slides>
  <Notes>27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???</vt:lpstr>
      <vt:lpstr>Macintosh HD:Users:apa:Documents:LBNL:Carbon Capture Workshop:attachments:PRD 1 Design of Material Architectures March 6.doc!OLE_LINK1</vt:lpstr>
      <vt:lpstr>Macintosh HD:Users:apa:Documents:LBNL:Carbon Capture Workshop:attachments:PRD 1 Design of Material Architectures March 6.doc!OLE_LINK2</vt:lpstr>
      <vt:lpstr>Chart</vt:lpstr>
      <vt:lpstr>Slide 1</vt:lpstr>
      <vt:lpstr>Stemming CO2 Emissions is a Daunting Challenge </vt:lpstr>
      <vt:lpstr>Projected global electricity generation shows                     continued reliance on carbon-based fuels</vt:lpstr>
      <vt:lpstr>Slide 4</vt:lpstr>
      <vt:lpstr>Today’s technologies I – multiple separation approaches</vt:lpstr>
      <vt:lpstr>Slide 6</vt:lpstr>
      <vt:lpstr>Today’s technologies III – scope of the problem</vt:lpstr>
      <vt:lpstr>Carbon Capture: Beyond 2020    March 4‐5, 2010</vt:lpstr>
      <vt:lpstr>Technology Perspectives- A Factual Document for the Workshop </vt:lpstr>
      <vt:lpstr>Summary of this report</vt:lpstr>
      <vt:lpstr>Slide 11</vt:lpstr>
      <vt:lpstr>Slide 12</vt:lpstr>
      <vt:lpstr>Novel Solvents and Chemistries</vt:lpstr>
      <vt:lpstr>Interfacial processes and kinetics</vt:lpstr>
      <vt:lpstr>Membrane Separations:  Solubility and Diffusivity</vt:lpstr>
      <vt:lpstr>Slide 16</vt:lpstr>
      <vt:lpstr>Slide 17</vt:lpstr>
      <vt:lpstr>Slide 18</vt:lpstr>
      <vt:lpstr>Slide 19</vt:lpstr>
      <vt:lpstr>Slide 20</vt:lpstr>
      <vt:lpstr>Solid Adsorbants: Tunable Structures   </vt:lpstr>
      <vt:lpstr>Hierarchical Environments for Carbon Capture</vt:lpstr>
      <vt:lpstr>Exploiting Cooperative Phenomena</vt:lpstr>
      <vt:lpstr>Slide 24</vt:lpstr>
      <vt:lpstr>Cross-Cutting Science for Carbon Capture </vt:lpstr>
      <vt:lpstr>Slide 26</vt:lpstr>
      <vt:lpstr>Slide 27</vt:lpstr>
    </vt:vector>
  </TitlesOfParts>
  <Company>US Department of Energy (SC)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Perine</cp:lastModifiedBy>
  <cp:revision>838</cp:revision>
  <dcterms:created xsi:type="dcterms:W3CDTF">2010-08-05T15:16:02Z</dcterms:created>
  <dcterms:modified xsi:type="dcterms:W3CDTF">2010-08-16T15:20:54Z</dcterms:modified>
</cp:coreProperties>
</file>