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825" r:id="rId2"/>
  </p:sldMasterIdLst>
  <p:notesMasterIdLst>
    <p:notesMasterId r:id="rId23"/>
  </p:notesMasterIdLst>
  <p:handoutMasterIdLst>
    <p:handoutMasterId r:id="rId24"/>
  </p:handoutMasterIdLst>
  <p:sldIdLst>
    <p:sldId id="256" r:id="rId3"/>
    <p:sldId id="570" r:id="rId4"/>
    <p:sldId id="548" r:id="rId5"/>
    <p:sldId id="571" r:id="rId6"/>
    <p:sldId id="551" r:id="rId7"/>
    <p:sldId id="554" r:id="rId8"/>
    <p:sldId id="552" r:id="rId9"/>
    <p:sldId id="553" r:id="rId10"/>
    <p:sldId id="565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8" r:id="rId20"/>
    <p:sldId id="569" r:id="rId21"/>
    <p:sldId id="566" r:id="rId22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36"/>
    <a:srgbClr val="4E7961"/>
    <a:srgbClr val="006600"/>
    <a:srgbClr val="FF5050"/>
    <a:srgbClr val="0033CC"/>
    <a:srgbClr val="00D200"/>
    <a:srgbClr val="FFFFA0"/>
    <a:srgbClr val="FFFF00"/>
    <a:srgbClr val="1C1C1C"/>
    <a:srgbClr val="FFF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3" autoAdjust="0"/>
    <p:restoredTop sz="93899" autoAdjust="0"/>
  </p:normalViewPr>
  <p:slideViewPr>
    <p:cSldViewPr snapToGrid="0" showGuides="1">
      <p:cViewPr varScale="1">
        <p:scale>
          <a:sx n="116" d="100"/>
          <a:sy n="116" d="100"/>
        </p:scale>
        <p:origin x="1404" y="96"/>
      </p:cViewPr>
      <p:guideLst>
        <p:guide orient="horz" pos="331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-1044"/>
    </p:cViewPr>
  </p:sorterViewPr>
  <p:notesViewPr>
    <p:cSldViewPr snapToGrid="0">
      <p:cViewPr varScale="1">
        <p:scale>
          <a:sx n="82" d="100"/>
          <a:sy n="82" d="100"/>
        </p:scale>
        <p:origin x="-1974" y="-96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4393" cy="465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2" y="0"/>
            <a:ext cx="3014393" cy="465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FB8F735-67A5-4C5C-BA0D-29C5206D0C9A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8"/>
            <a:ext cx="3014393" cy="46577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2" y="8841738"/>
            <a:ext cx="3014393" cy="46577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1532476-0550-44FF-AF22-65C314F79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95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819" cy="465773"/>
          </a:xfrm>
          <a:prstGeom prst="rect">
            <a:avLst/>
          </a:prstGeom>
        </p:spPr>
        <p:txBody>
          <a:bodyPr vert="horz" lIns="92489" tIns="46245" rIns="92489" bIns="462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446" y="0"/>
            <a:ext cx="3012819" cy="465773"/>
          </a:xfrm>
          <a:prstGeom prst="rect">
            <a:avLst/>
          </a:prstGeom>
        </p:spPr>
        <p:txBody>
          <a:bodyPr vert="horz" lIns="92489" tIns="46245" rIns="92489" bIns="462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B47F48-26AE-44C5-AD96-20FAB6A74F24}" type="datetimeFigureOut">
              <a:rPr lang="en-US"/>
              <a:pPr>
                <a:defRPr/>
              </a:pPr>
              <a:t>7/14/2017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700088"/>
            <a:ext cx="4649788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9" tIns="46245" rIns="92489" bIns="4624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5" y="4422463"/>
            <a:ext cx="5562610" cy="4188778"/>
          </a:xfrm>
          <a:prstGeom prst="rect">
            <a:avLst/>
          </a:prstGeom>
        </p:spPr>
        <p:txBody>
          <a:bodyPr vert="horz" lIns="92489" tIns="46245" rIns="92489" bIns="4624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40"/>
            <a:ext cx="3012819" cy="465773"/>
          </a:xfrm>
          <a:prstGeom prst="rect">
            <a:avLst/>
          </a:prstGeom>
        </p:spPr>
        <p:txBody>
          <a:bodyPr vert="horz" lIns="92489" tIns="46245" rIns="92489" bIns="462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446" y="8841740"/>
            <a:ext cx="3012819" cy="465773"/>
          </a:xfrm>
          <a:prstGeom prst="rect">
            <a:avLst/>
          </a:prstGeom>
        </p:spPr>
        <p:txBody>
          <a:bodyPr vert="horz" lIns="92489" tIns="46245" rIns="92489" bIns="462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C815CE-594B-44AB-BC3C-68E8EAF53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50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815CE-594B-44AB-BC3C-68E8EAF53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21006-5B50-44E3-AEBF-5DCAA283C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12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815CE-594B-44AB-BC3C-68E8EAF533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815CE-594B-44AB-BC3C-68E8EAF533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8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1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DF835-5D67-490F-AB1D-AE8390AEA5A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2150"/>
            <a:ext cx="4630738" cy="3475038"/>
          </a:xfrm>
          <a:ln/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4648200"/>
            <a:ext cx="6638925" cy="278059"/>
          </a:xfrm>
          <a:noFill/>
        </p:spPr>
        <p:txBody>
          <a:bodyPr>
            <a:spAutoFit/>
          </a:bodyPr>
          <a:lstStyle/>
          <a:p>
            <a:pPr>
              <a:spcBef>
                <a:spcPct val="75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90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3014"/>
            <a:fld id="{BAC1338D-2F39-47C8-9A71-0E3B8D137445}" type="slidenum">
              <a:rPr lang="en-US" smtClean="0">
                <a:solidFill>
                  <a:prstClr val="black"/>
                </a:solidFill>
              </a:rPr>
              <a:pPr defTabSz="893014"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28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8B499-97CB-4718-8CF9-62E1576D92D6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3738"/>
            <a:ext cx="4629150" cy="34734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083" y="4648206"/>
            <a:ext cx="6638251" cy="4431983"/>
          </a:xfrm>
          <a:noFill/>
          <a:ln/>
        </p:spPr>
        <p:txBody>
          <a:bodyPr>
            <a:spAutoFit/>
          </a:bodyPr>
          <a:lstStyle/>
          <a:p>
            <a:pPr eaLnBrk="1" hangingPunct="1">
              <a:spcBef>
                <a:spcPct val="75000"/>
              </a:spcBef>
            </a:pPr>
            <a:endParaRPr lang="en-US" sz="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2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8B499-97CB-4718-8CF9-62E1576D92D6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3738"/>
            <a:ext cx="4629150" cy="34734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083" y="4648206"/>
            <a:ext cx="6638251" cy="278059"/>
          </a:xfrm>
          <a:noFill/>
          <a:ln/>
        </p:spPr>
        <p:txBody>
          <a:bodyPr>
            <a:spAutoFit/>
          </a:bodyPr>
          <a:lstStyle/>
          <a:p>
            <a:pPr eaLnBrk="1" hangingPunct="1">
              <a:spcBef>
                <a:spcPct val="75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2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21006-5B50-44E3-AEBF-5DCAA283C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36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815CE-594B-44AB-BC3C-68E8EAF533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66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815CE-594B-44AB-BC3C-68E8EAF533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6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85B-7BF8-4BD7-AC1E-4E995D383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514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413750" y="6351588"/>
            <a:ext cx="381000" cy="3651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fld id="{31E08486-CECC-494F-9E5E-E1FB8F7E40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53340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8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1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85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Facts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0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6E82-6330-6046-B778-5053BEC0F63F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7C9B-642E-964E-9A7C-F68CCE774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9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6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3" r:id="rId2"/>
    <p:sldLayoutId id="2147483823" r:id="rId3"/>
    <p:sldLayoutId id="2147483824" r:id="rId4"/>
    <p:sldLayoutId id="214748382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0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3" rIns="91365" bIns="45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0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3" rIns="91365" bIns="4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365" tIns="45683" rIns="91365" bIns="456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Energy Facts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365" tIns="45683" rIns="91365" bIns="456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D9EDA4-3321-4A4F-B234-B5F2EEE78D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354768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6827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3651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0479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7303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1113" indent="-341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929" indent="-2839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0746" indent="-2268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7679" indent="-2268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4612" indent="-2268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2542" indent="-228413" algn="l" defTabSz="9136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69" indent="-228413" algn="l" defTabSz="9136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94" indent="-228413" algn="l" defTabSz="9136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18" indent="-228413" algn="l" defTabSz="9136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7" algn="l" defTabSz="91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1" algn="l" defTabSz="91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9" algn="l" defTabSz="91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3" algn="l" defTabSz="91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31" algn="l" defTabSz="91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5" algn="l" defTabSz="91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82" algn="l" defTabSz="91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6" algn="l" defTabSz="91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tiff"/><Relationship Id="rId5" Type="http://schemas.openxmlformats.org/officeDocument/2006/relationships/image" Target="../media/image66.tiff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65.png"/><Relationship Id="rId7" Type="http://schemas.openxmlformats.org/officeDocument/2006/relationships/image" Target="../media/image7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tiff"/><Relationship Id="rId10" Type="http://schemas.openxmlformats.org/officeDocument/2006/relationships/image" Target="../media/image77.png"/><Relationship Id="rId4" Type="http://schemas.openxmlformats.org/officeDocument/2006/relationships/image" Target="../media/image71.tiff"/><Relationship Id="rId9" Type="http://schemas.openxmlformats.org/officeDocument/2006/relationships/image" Target="../media/image7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Relationship Id="rId9" Type="http://schemas.openxmlformats.org/officeDocument/2006/relationships/image" Target="../media/image8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science.energy.gov/bes/community-resources/repor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g"/><Relationship Id="rId11" Type="http://schemas.openxmlformats.org/officeDocument/2006/relationships/image" Target="../media/image60.jpeg"/><Relationship Id="rId5" Type="http://schemas.openxmlformats.org/officeDocument/2006/relationships/image" Target="../media/image54.jpg"/><Relationship Id="rId10" Type="http://schemas.openxmlformats.org/officeDocument/2006/relationships/image" Target="../media/image59.jp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31779" y="4824055"/>
            <a:ext cx="7405135" cy="51774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106636"/>
                </a:solidFill>
                <a:latin typeface="Arial Narrow" pitchFamily="34" charset="0"/>
              </a:rPr>
              <a:t>Report to the Basic Energy Sciences Advisory Committee</a:t>
            </a: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457200" y="1883121"/>
            <a:ext cx="7754294" cy="142681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atin typeface="Arial Narrow" pitchFamily="34" charset="0"/>
                <a:cs typeface="Arial" charset="0"/>
              </a:rPr>
              <a:t>Next Generation Electrical Energy Storage Basic Rese</a:t>
            </a:r>
            <a:r>
              <a:rPr lang="en-US" dirty="0">
                <a:solidFill>
                  <a:srgbClr val="106636"/>
                </a:solidFill>
                <a:latin typeface="Arial Narrow" pitchFamily="34" charset="0"/>
                <a:cs typeface="Arial" charset="0"/>
              </a:rPr>
              <a:t>ar</a:t>
            </a:r>
            <a:r>
              <a:rPr lang="en-US" dirty="0">
                <a:latin typeface="Arial Narrow" pitchFamily="34" charset="0"/>
                <a:cs typeface="Arial" charset="0"/>
              </a:rPr>
              <a:t>ch Needs (BRN) Workshop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" y="5532483"/>
            <a:ext cx="745100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2000" dirty="0">
                <a:latin typeface="Arial Narrow" pitchFamily="34" charset="0"/>
                <a:cs typeface="Arial" charset="0"/>
              </a:rPr>
              <a:t>Esther Takeuchi</a:t>
            </a:r>
          </a:p>
          <a:p>
            <a:pPr algn="ctr">
              <a:spcBef>
                <a:spcPct val="10000"/>
              </a:spcBef>
            </a:pPr>
            <a:r>
              <a:rPr lang="en-US" sz="2000" dirty="0">
                <a:latin typeface="Arial Narrow" pitchFamily="34" charset="0"/>
                <a:cs typeface="Arial" charset="0"/>
              </a:rPr>
              <a:t>July 13,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D1E85B-7BF8-4BD7-AC1E-4E995D3832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4862" y="3263352"/>
            <a:ext cx="6501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Workshop held </a:t>
            </a:r>
            <a:r>
              <a:rPr lang="en-US" sz="2000" dirty="0">
                <a:solidFill>
                  <a:srgbClr val="1C1C1C"/>
                </a:solidFill>
                <a:latin typeface="Arial Narrow" pitchFamily="34" charset="0"/>
              </a:rPr>
              <a:t>March 27-29, 2017</a:t>
            </a:r>
          </a:p>
          <a:p>
            <a:pPr algn="ctr"/>
            <a:r>
              <a:rPr lang="en-US" sz="2000" dirty="0">
                <a:solidFill>
                  <a:srgbClr val="1C1C1C"/>
                </a:solidFill>
                <a:latin typeface="Arial Narrow" pitchFamily="34" charset="0"/>
              </a:rPr>
              <a:t>       Workshop Chair: George Crabtree, Univ. of Illinois-Chicago/ANL</a:t>
            </a:r>
          </a:p>
          <a:p>
            <a:pPr algn="ctr"/>
            <a:r>
              <a:rPr lang="en-US" sz="2000" dirty="0">
                <a:solidFill>
                  <a:srgbClr val="1C1C1C"/>
                </a:solidFill>
                <a:latin typeface="Arial Narrow" pitchFamily="34" charset="0"/>
              </a:rPr>
              <a:t>Co-Chairs: Gary Rubloff, University of Maryland</a:t>
            </a:r>
          </a:p>
          <a:p>
            <a:pPr algn="ctr"/>
            <a:r>
              <a:rPr lang="en-US" sz="2000" dirty="0">
                <a:solidFill>
                  <a:srgbClr val="1C1C1C"/>
                </a:solidFill>
                <a:latin typeface="Arial Narrow" pitchFamily="34" charset="0"/>
              </a:rPr>
              <a:t>                                 Esther Takeuchi, Stony Brook University/BNL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7" y="3412167"/>
            <a:ext cx="6604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9" y="3380635"/>
            <a:ext cx="731846" cy="1022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24" y="3412167"/>
            <a:ext cx="671252" cy="10090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81954" y="4508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455FD-F83C-4433-AE11-4D89943CC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15168"/>
            <a:ext cx="9144000" cy="72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7" tIns="50799" rIns="101597" bIns="50799"/>
          <a:lstStyle/>
          <a:p>
            <a:pPr marL="0" marR="0" lvl="0" indent="0" algn="ctr" defTabSz="913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5762" algn="l"/>
              </a:tabLst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146" y="-46726"/>
            <a:ext cx="8535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PRD1: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Tune Functionality of Materials and Chemistries to Enable Holistic Design for Energy Storage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43600" y="901700"/>
            <a:ext cx="2986989" cy="3588458"/>
            <a:chOff x="5943600" y="901700"/>
            <a:chExt cx="2986989" cy="3588458"/>
          </a:xfrm>
        </p:grpSpPr>
        <p:grpSp>
          <p:nvGrpSpPr>
            <p:cNvPr id="4" name="Group 3"/>
            <p:cNvGrpSpPr/>
            <p:nvPr/>
          </p:nvGrpSpPr>
          <p:grpSpPr>
            <a:xfrm>
              <a:off x="5943600" y="901700"/>
              <a:ext cx="2986989" cy="2902512"/>
              <a:chOff x="2755900" y="774700"/>
              <a:chExt cx="3318877" cy="3225013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755900" y="774700"/>
                <a:ext cx="3041650" cy="3225013"/>
                <a:chOff x="3022600" y="647700"/>
                <a:chExt cx="3041650" cy="3225013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3022600" y="1054887"/>
                  <a:ext cx="3041650" cy="2817826"/>
                  <a:chOff x="419100" y="1194587"/>
                  <a:chExt cx="3041650" cy="2817826"/>
                </a:xfrm>
              </p:grpSpPr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419100" y="1194587"/>
                    <a:ext cx="3041650" cy="2817826"/>
                    <a:chOff x="419100" y="1194587"/>
                    <a:chExt cx="3041650" cy="2817826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1231899" y="2698943"/>
                      <a:ext cx="155090" cy="169277"/>
                      <a:chOff x="749299" y="1528426"/>
                      <a:chExt cx="155090" cy="169277"/>
                    </a:xfrm>
                  </p:grpSpPr>
                  <p:sp>
                    <p:nvSpPr>
                      <p:cNvPr id="28" name="Oval 27"/>
                      <p:cNvSpPr/>
                      <p:nvPr/>
                    </p:nvSpPr>
                    <p:spPr>
                      <a:xfrm>
                        <a:off x="749299" y="1546224"/>
                        <a:ext cx="151245" cy="151245"/>
                      </a:xfrm>
                      <a:prstGeom prst="ellipse">
                        <a:avLst/>
                      </a:prstGeom>
                      <a:solidFill>
                        <a:srgbClr val="004080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786914" y="1528426"/>
                        <a:ext cx="117475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rPr>
                          <a:t>+</a:t>
                        </a:r>
                      </a:p>
                    </p:txBody>
                  </p: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1291166" y="2978343"/>
                      <a:ext cx="155090" cy="169277"/>
                      <a:chOff x="749299" y="1528426"/>
                      <a:chExt cx="155090" cy="169277"/>
                    </a:xfrm>
                  </p:grpSpPr>
                  <p:sp>
                    <p:nvSpPr>
                      <p:cNvPr id="43" name="Oval 42"/>
                      <p:cNvSpPr/>
                      <p:nvPr/>
                    </p:nvSpPr>
                    <p:spPr>
                      <a:xfrm>
                        <a:off x="749299" y="1546224"/>
                        <a:ext cx="151245" cy="151245"/>
                      </a:xfrm>
                      <a:prstGeom prst="ellipse">
                        <a:avLst/>
                      </a:prstGeom>
                      <a:solidFill>
                        <a:srgbClr val="004080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" name="TextBox 43"/>
                      <p:cNvSpPr txBox="1"/>
                      <p:nvPr/>
                    </p:nvSpPr>
                    <p:spPr>
                      <a:xfrm>
                        <a:off x="786914" y="1528426"/>
                        <a:ext cx="117475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rPr>
                          <a:t>+</a:t>
                        </a:r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1071032" y="3477876"/>
                      <a:ext cx="155090" cy="169277"/>
                      <a:chOff x="749299" y="1528426"/>
                      <a:chExt cx="155090" cy="169277"/>
                    </a:xfrm>
                  </p:grpSpPr>
                  <p:sp>
                    <p:nvSpPr>
                      <p:cNvPr id="46" name="Oval 45"/>
                      <p:cNvSpPr/>
                      <p:nvPr/>
                    </p:nvSpPr>
                    <p:spPr>
                      <a:xfrm>
                        <a:off x="749299" y="1546224"/>
                        <a:ext cx="151245" cy="151245"/>
                      </a:xfrm>
                      <a:prstGeom prst="ellipse">
                        <a:avLst/>
                      </a:prstGeom>
                      <a:solidFill>
                        <a:srgbClr val="004080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7" name="TextBox 46"/>
                      <p:cNvSpPr txBox="1"/>
                      <p:nvPr/>
                    </p:nvSpPr>
                    <p:spPr>
                      <a:xfrm>
                        <a:off x="786914" y="1528426"/>
                        <a:ext cx="117475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rPr>
                          <a:t>+</a:t>
                        </a:r>
                      </a:p>
                    </p:txBody>
                  </p:sp>
                </p:grpSp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515192" y="1720389"/>
                      <a:ext cx="457980" cy="2207052"/>
                    </a:xfrm>
                    <a:prstGeom prst="rect">
                      <a:avLst/>
                    </a:prstGeom>
                    <a:solidFill>
                      <a:srgbClr val="86BDFF"/>
                    </a:solidFill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2908670" y="1733693"/>
                      <a:ext cx="457980" cy="2207052"/>
                    </a:xfrm>
                    <a:prstGeom prst="rect">
                      <a:avLst/>
                    </a:prstGeom>
                    <a:solidFill>
                      <a:srgbClr val="FF8E8F"/>
                    </a:solidFill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0" name="Picture 9" descr="resisrtor_1223615702640036948rsamurti_RSA_IEC_Resistor_Symbol.svg.hi.png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409646" y="1194587"/>
                      <a:ext cx="1187130" cy="265126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>
                      <a:off x="2419350" y="1332713"/>
                      <a:ext cx="990600" cy="0"/>
                    </a:xfrm>
                    <a:prstGeom prst="line">
                      <a:avLst/>
                    </a:prstGeom>
                    <a:ln w="19050" cmpd="sng">
                      <a:solidFill>
                        <a:srgbClr val="8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 flipH="1">
                      <a:off x="3416300" y="1332715"/>
                      <a:ext cx="4" cy="679448"/>
                    </a:xfrm>
                    <a:prstGeom prst="line">
                      <a:avLst/>
                    </a:prstGeom>
                    <a:ln w="19050" cmpd="sng">
                      <a:solidFill>
                        <a:srgbClr val="8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 flipH="1">
                      <a:off x="469900" y="1345415"/>
                      <a:ext cx="4" cy="679448"/>
                    </a:xfrm>
                    <a:prstGeom prst="line">
                      <a:avLst/>
                    </a:prstGeom>
                    <a:ln w="19050" cmpd="sng">
                      <a:solidFill>
                        <a:srgbClr val="8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>
                      <a:off x="457200" y="1332715"/>
                      <a:ext cx="1122442" cy="0"/>
                    </a:xfrm>
                    <a:prstGeom prst="line">
                      <a:avLst/>
                    </a:prstGeom>
                    <a:ln w="19050" cmpd="sng">
                      <a:solidFill>
                        <a:srgbClr val="80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419100" y="1720063"/>
                      <a:ext cx="95250" cy="2203450"/>
                    </a:xfrm>
                    <a:prstGeom prst="rect">
                      <a:avLst/>
                    </a:prstGeom>
                    <a:solidFill>
                      <a:srgbClr val="CCCCCC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3365500" y="1732763"/>
                      <a:ext cx="95250" cy="2203450"/>
                    </a:xfrm>
                    <a:prstGeom prst="rect">
                      <a:avLst/>
                    </a:prstGeom>
                    <a:solidFill>
                      <a:srgbClr val="CCCCCC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48" name="Picture 47" descr="SEI_jeecs_013_03_031002_f002.png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10800000" flipH="1">
                      <a:off x="960970" y="1677359"/>
                      <a:ext cx="299590" cy="2335054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66" name="Group 65"/>
                    <p:cNvGrpSpPr/>
                    <p:nvPr/>
                  </p:nvGrpSpPr>
                  <p:grpSpPr>
                    <a:xfrm>
                      <a:off x="1255926" y="1724025"/>
                      <a:ext cx="553824" cy="2232024"/>
                      <a:chOff x="1255926" y="1724025"/>
                      <a:chExt cx="553824" cy="2232024"/>
                    </a:xfrm>
                  </p:grpSpPr>
                  <p:pic>
                    <p:nvPicPr>
                      <p:cNvPr id="54" name="Picture 53" descr="Fig1_Li-IonBattery_5-18-15.tiff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1255926" y="1724025"/>
                        <a:ext cx="553824" cy="154176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  <p:pic>
                    <p:nvPicPr>
                      <p:cNvPr id="64" name="Picture 63" descr="Fig1_Li-IonBattery_5-18-15.tiff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/>
                    </p:blipFill>
                    <p:spPr>
                      <a:xfrm flipV="1">
                        <a:off x="1255926" y="3260724"/>
                        <a:ext cx="553824" cy="6953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grpSp>
                <p:grpSp>
                  <p:nvGrpSpPr>
                    <p:cNvPr id="67" name="Group 66"/>
                    <p:cNvGrpSpPr/>
                    <p:nvPr/>
                  </p:nvGrpSpPr>
                  <p:grpSpPr>
                    <a:xfrm>
                      <a:off x="1808376" y="1727200"/>
                      <a:ext cx="553824" cy="2232024"/>
                      <a:chOff x="1255926" y="1724025"/>
                      <a:chExt cx="553824" cy="2232024"/>
                    </a:xfrm>
                  </p:grpSpPr>
                  <p:pic>
                    <p:nvPicPr>
                      <p:cNvPr id="68" name="Picture 67" descr="Fig1_Li-IonBattery_5-18-15.tiff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/>
                    </p:blipFill>
                    <p:spPr>
                      <a:xfrm>
                        <a:off x="1255926" y="1724025"/>
                        <a:ext cx="553824" cy="154176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  <p:pic>
                    <p:nvPicPr>
                      <p:cNvPr id="69" name="Picture 68" descr="Fig1_Li-IonBattery_5-18-15.tiff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/>
                    </p:blipFill>
                    <p:spPr>
                      <a:xfrm flipV="1">
                        <a:off x="1255926" y="3260724"/>
                        <a:ext cx="553824" cy="6953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grpSp>
                <p:pic>
                  <p:nvPicPr>
                    <p:cNvPr id="71" name="Picture 70" descr="Fig1_Li-IonBattery_5-18-15.tiff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2360826" y="1730375"/>
                      <a:ext cx="553824" cy="154176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72" name="Picture 71" descr="Fig1_Li-IonBattery_5-18-15.tiff"/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flipV="1">
                      <a:off x="2360826" y="3267074"/>
                      <a:ext cx="553824" cy="69532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49" name="Picture 48" descr="SEI_jeecs_013_03_031002_f002.png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flipH="1">
                      <a:off x="2625650" y="1677361"/>
                      <a:ext cx="292258" cy="2277904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50" name="Rectangle 49"/>
                  <p:cNvSpPr/>
                  <p:nvPr/>
                </p:nvSpPr>
                <p:spPr>
                  <a:xfrm>
                    <a:off x="1752970" y="1727343"/>
                    <a:ext cx="457980" cy="2207052"/>
                  </a:xfrm>
                  <a:prstGeom prst="rect">
                    <a:avLst/>
                  </a:prstGeom>
                  <a:solidFill>
                    <a:srgbClr val="ADFFAB"/>
                  </a:solidFill>
                  <a:ln w="28575" cmpd="sng">
                    <a:solidFill>
                      <a:srgbClr val="CCCCCC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 rot="16200000">
                  <a:off x="2540000" y="2410311"/>
                  <a:ext cx="1600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Anode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 rot="16200000">
                  <a:off x="4927600" y="2435711"/>
                  <a:ext cx="1600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Cathode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 rot="16200000">
                  <a:off x="3759200" y="2435711"/>
                  <a:ext cx="1600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Separator</a:t>
                  </a:r>
                </a:p>
              </p:txBody>
            </p:sp>
            <p:grpSp>
              <p:nvGrpSpPr>
                <p:cNvPr id="80" name="Group 79"/>
                <p:cNvGrpSpPr/>
                <p:nvPr/>
              </p:nvGrpSpPr>
              <p:grpSpPr>
                <a:xfrm>
                  <a:off x="3860800" y="2070100"/>
                  <a:ext cx="431800" cy="369332"/>
                  <a:chOff x="3886200" y="4051300"/>
                  <a:chExt cx="431800" cy="369332"/>
                </a:xfrm>
              </p:grpSpPr>
              <p:sp>
                <p:nvSpPr>
                  <p:cNvPr id="78" name="Oval 77"/>
                  <p:cNvSpPr/>
                  <p:nvPr/>
                </p:nvSpPr>
                <p:spPr>
                  <a:xfrm>
                    <a:off x="3987800" y="4127500"/>
                    <a:ext cx="228600" cy="228600"/>
                  </a:xfrm>
                  <a:prstGeom prst="ellipse">
                    <a:avLst/>
                  </a:prstGeom>
                  <a:solidFill>
                    <a:srgbClr val="000080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3886200" y="4051300"/>
                    <a:ext cx="431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rPr>
                      <a:t>+</a:t>
                    </a:r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4813300" y="3098800"/>
                  <a:ext cx="431800" cy="369332"/>
                  <a:chOff x="3886200" y="4051300"/>
                  <a:chExt cx="431800" cy="369332"/>
                </a:xfrm>
              </p:grpSpPr>
              <p:sp>
                <p:nvSpPr>
                  <p:cNvPr id="82" name="Oval 81"/>
                  <p:cNvSpPr/>
                  <p:nvPr/>
                </p:nvSpPr>
                <p:spPr>
                  <a:xfrm>
                    <a:off x="3987800" y="4127500"/>
                    <a:ext cx="228600" cy="228600"/>
                  </a:xfrm>
                  <a:prstGeom prst="ellipse">
                    <a:avLst/>
                  </a:prstGeom>
                  <a:solidFill>
                    <a:srgbClr val="000080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3886200" y="4051300"/>
                    <a:ext cx="431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rPr>
                      <a:t>+</a:t>
                    </a:r>
                  </a:p>
                </p:txBody>
              </p: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3390900" y="647700"/>
                  <a:ext cx="609600" cy="565210"/>
                  <a:chOff x="6908800" y="1460500"/>
                  <a:chExt cx="609600" cy="565210"/>
                </a:xfrm>
              </p:grpSpPr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6908800" y="1625600"/>
                    <a:ext cx="4572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rPr>
                      <a:t>e</a:t>
                    </a:r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7061200" y="1460500"/>
                    <a:ext cx="4572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rPr>
                      <a:t>_</a:t>
                    </a:r>
                  </a:p>
                </p:txBody>
              </p:sp>
            </p:grpSp>
          </p:grpSp>
          <p:sp>
            <p:nvSpPr>
              <p:cNvPr id="92" name="TextBox 91"/>
              <p:cNvSpPr txBox="1"/>
              <p:nvPr/>
            </p:nvSpPr>
            <p:spPr>
              <a:xfrm rot="16200000">
                <a:off x="4800600" y="2428389"/>
                <a:ext cx="2209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current collector</a:t>
                </a: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7280910" y="3853061"/>
              <a:ext cx="1600200" cy="63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(SEI)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Solid-electrolyte interphase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97930" y="3818771"/>
              <a:ext cx="1245870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electrolyte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8081010" y="3690620"/>
              <a:ext cx="0" cy="21717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926580" y="3679190"/>
              <a:ext cx="0" cy="21717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85640" y="965824"/>
            <a:ext cx="55207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Holistic design of architectures and components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Maximum performance with minimum complexity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Consider full cell action and interaction at the outset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0336" y="3032401"/>
            <a:ext cx="551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106636"/>
                </a:solidFill>
              </a:rPr>
              <a:t>M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ultifunctional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materials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Many functions from one material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May combine ion mobility and electronic conductivity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Overcome paradigm of one material one function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84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455FD-F83C-4433-AE11-4D89943CC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253" y="2641973"/>
            <a:ext cx="590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Thrust 2: Multifunctional Solid State Electrolytes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105" y="425537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Thrust 3: New Battery Chemistries</a:t>
            </a:r>
          </a:p>
        </p:txBody>
      </p: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3833450" y="1359883"/>
            <a:ext cx="937180" cy="1013460"/>
            <a:chOff x="5067300" y="3492500"/>
            <a:chExt cx="3187700" cy="2413000"/>
          </a:xfrm>
        </p:grpSpPr>
        <p:sp>
          <p:nvSpPr>
            <p:cNvPr id="113" name="Cube 112"/>
            <p:cNvSpPr/>
            <p:nvPr/>
          </p:nvSpPr>
          <p:spPr>
            <a:xfrm>
              <a:off x="5067300" y="5003800"/>
              <a:ext cx="3187700" cy="901700"/>
            </a:xfrm>
            <a:prstGeom prst="cube">
              <a:avLst>
                <a:gd name="adj" fmla="val 79930"/>
              </a:avLst>
            </a:prstGeom>
            <a:solidFill>
              <a:srgbClr val="E6E6E6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5753100" y="3492500"/>
              <a:ext cx="596900" cy="1663700"/>
              <a:chOff x="8020050" y="1041400"/>
              <a:chExt cx="596900" cy="1663700"/>
            </a:xfrm>
          </p:grpSpPr>
          <p:sp>
            <p:nvSpPr>
              <p:cNvPr id="125" name="Can 124"/>
              <p:cNvSpPr/>
              <p:nvPr/>
            </p:nvSpPr>
            <p:spPr>
              <a:xfrm>
                <a:off x="8026400" y="1104900"/>
                <a:ext cx="584200" cy="15875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Can 125"/>
              <p:cNvSpPr/>
              <p:nvPr/>
            </p:nvSpPr>
            <p:spPr>
              <a:xfrm>
                <a:off x="8128000" y="1092200"/>
                <a:ext cx="393700" cy="1612900"/>
              </a:xfrm>
              <a:prstGeom prst="can">
                <a:avLst>
                  <a:gd name="adj" fmla="val 37903"/>
                </a:avLst>
              </a:prstGeom>
              <a:solidFill>
                <a:srgbClr val="CCCC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Can 126"/>
              <p:cNvSpPr/>
              <p:nvPr/>
            </p:nvSpPr>
            <p:spPr>
              <a:xfrm>
                <a:off x="8242300" y="1117600"/>
                <a:ext cx="152400" cy="1574800"/>
              </a:xfrm>
              <a:prstGeom prst="can">
                <a:avLst/>
              </a:prstGeom>
              <a:solidFill>
                <a:srgbClr val="00408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8020050" y="1041400"/>
                <a:ext cx="596900" cy="2159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578600" y="3492500"/>
              <a:ext cx="596900" cy="1663700"/>
              <a:chOff x="8020050" y="1041400"/>
              <a:chExt cx="596900" cy="1663700"/>
            </a:xfrm>
          </p:grpSpPr>
          <p:sp>
            <p:nvSpPr>
              <p:cNvPr id="130" name="Can 129"/>
              <p:cNvSpPr/>
              <p:nvPr/>
            </p:nvSpPr>
            <p:spPr>
              <a:xfrm>
                <a:off x="8026400" y="1104900"/>
                <a:ext cx="584200" cy="15875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Can 130"/>
              <p:cNvSpPr/>
              <p:nvPr/>
            </p:nvSpPr>
            <p:spPr>
              <a:xfrm>
                <a:off x="8128000" y="1092200"/>
                <a:ext cx="393700" cy="1612900"/>
              </a:xfrm>
              <a:prstGeom prst="can">
                <a:avLst>
                  <a:gd name="adj" fmla="val 37903"/>
                </a:avLst>
              </a:prstGeom>
              <a:solidFill>
                <a:srgbClr val="CCCC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Can 131"/>
              <p:cNvSpPr/>
              <p:nvPr/>
            </p:nvSpPr>
            <p:spPr>
              <a:xfrm>
                <a:off x="8242300" y="1117600"/>
                <a:ext cx="152400" cy="1574800"/>
              </a:xfrm>
              <a:prstGeom prst="can">
                <a:avLst/>
              </a:prstGeom>
              <a:solidFill>
                <a:srgbClr val="00408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8020050" y="1041400"/>
                <a:ext cx="596900" cy="2159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7378700" y="3517900"/>
              <a:ext cx="596900" cy="1663700"/>
              <a:chOff x="8020050" y="1041400"/>
              <a:chExt cx="596900" cy="1663700"/>
            </a:xfrm>
          </p:grpSpPr>
          <p:sp>
            <p:nvSpPr>
              <p:cNvPr id="135" name="Can 134"/>
              <p:cNvSpPr/>
              <p:nvPr/>
            </p:nvSpPr>
            <p:spPr>
              <a:xfrm>
                <a:off x="8026400" y="1104900"/>
                <a:ext cx="584200" cy="15875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Can 135"/>
              <p:cNvSpPr/>
              <p:nvPr/>
            </p:nvSpPr>
            <p:spPr>
              <a:xfrm>
                <a:off x="8128000" y="1092200"/>
                <a:ext cx="393700" cy="1612900"/>
              </a:xfrm>
              <a:prstGeom prst="can">
                <a:avLst>
                  <a:gd name="adj" fmla="val 37903"/>
                </a:avLst>
              </a:prstGeom>
              <a:solidFill>
                <a:srgbClr val="CCCC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Can 136"/>
              <p:cNvSpPr/>
              <p:nvPr/>
            </p:nvSpPr>
            <p:spPr>
              <a:xfrm>
                <a:off x="8242300" y="1117600"/>
                <a:ext cx="152400" cy="1574800"/>
              </a:xfrm>
              <a:prstGeom prst="can">
                <a:avLst/>
              </a:prstGeom>
              <a:solidFill>
                <a:srgbClr val="00408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8020050" y="1041400"/>
                <a:ext cx="596900" cy="2159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5334000" y="3962400"/>
              <a:ext cx="596900" cy="1663700"/>
              <a:chOff x="8020050" y="1041400"/>
              <a:chExt cx="596900" cy="1663700"/>
            </a:xfrm>
          </p:grpSpPr>
          <p:sp>
            <p:nvSpPr>
              <p:cNvPr id="115" name="Can 114"/>
              <p:cNvSpPr/>
              <p:nvPr/>
            </p:nvSpPr>
            <p:spPr>
              <a:xfrm>
                <a:off x="8026400" y="1104900"/>
                <a:ext cx="584200" cy="15875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Can 115"/>
              <p:cNvSpPr/>
              <p:nvPr/>
            </p:nvSpPr>
            <p:spPr>
              <a:xfrm>
                <a:off x="8128000" y="1092200"/>
                <a:ext cx="393700" cy="1612900"/>
              </a:xfrm>
              <a:prstGeom prst="can">
                <a:avLst>
                  <a:gd name="adj" fmla="val 37903"/>
                </a:avLst>
              </a:prstGeom>
              <a:solidFill>
                <a:srgbClr val="CCCC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Can 116"/>
              <p:cNvSpPr/>
              <p:nvPr/>
            </p:nvSpPr>
            <p:spPr>
              <a:xfrm>
                <a:off x="8242300" y="1117600"/>
                <a:ext cx="152400" cy="1574800"/>
              </a:xfrm>
              <a:prstGeom prst="can">
                <a:avLst/>
              </a:prstGeom>
              <a:solidFill>
                <a:srgbClr val="00408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020050" y="1041400"/>
                <a:ext cx="596900" cy="2159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159500" y="3962400"/>
              <a:ext cx="596900" cy="1663700"/>
              <a:chOff x="8020050" y="1041400"/>
              <a:chExt cx="596900" cy="1663700"/>
            </a:xfrm>
          </p:grpSpPr>
          <p:sp>
            <p:nvSpPr>
              <p:cNvPr id="109" name="Can 108"/>
              <p:cNvSpPr/>
              <p:nvPr/>
            </p:nvSpPr>
            <p:spPr>
              <a:xfrm>
                <a:off x="8026400" y="1104900"/>
                <a:ext cx="584200" cy="15875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Can 109"/>
              <p:cNvSpPr/>
              <p:nvPr/>
            </p:nvSpPr>
            <p:spPr>
              <a:xfrm>
                <a:off x="8128000" y="1092200"/>
                <a:ext cx="393700" cy="1612900"/>
              </a:xfrm>
              <a:prstGeom prst="can">
                <a:avLst>
                  <a:gd name="adj" fmla="val 37903"/>
                </a:avLst>
              </a:prstGeom>
              <a:solidFill>
                <a:srgbClr val="CCCC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Can 110"/>
              <p:cNvSpPr/>
              <p:nvPr/>
            </p:nvSpPr>
            <p:spPr>
              <a:xfrm>
                <a:off x="8242300" y="1117600"/>
                <a:ext cx="152400" cy="1574800"/>
              </a:xfrm>
              <a:prstGeom prst="can">
                <a:avLst/>
              </a:prstGeom>
              <a:solidFill>
                <a:srgbClr val="00408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8020050" y="1041400"/>
                <a:ext cx="596900" cy="2159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6959600" y="3987800"/>
              <a:ext cx="596900" cy="1663700"/>
              <a:chOff x="8020050" y="1041400"/>
              <a:chExt cx="596900" cy="1663700"/>
            </a:xfrm>
          </p:grpSpPr>
          <p:sp>
            <p:nvSpPr>
              <p:cNvPr id="120" name="Can 119"/>
              <p:cNvSpPr/>
              <p:nvPr/>
            </p:nvSpPr>
            <p:spPr>
              <a:xfrm>
                <a:off x="8026400" y="1104900"/>
                <a:ext cx="584200" cy="1587500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Can 120"/>
              <p:cNvSpPr/>
              <p:nvPr/>
            </p:nvSpPr>
            <p:spPr>
              <a:xfrm>
                <a:off x="8128000" y="1092200"/>
                <a:ext cx="393700" cy="1612900"/>
              </a:xfrm>
              <a:prstGeom prst="can">
                <a:avLst>
                  <a:gd name="adj" fmla="val 37903"/>
                </a:avLst>
              </a:prstGeom>
              <a:solidFill>
                <a:srgbClr val="CCCC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Can 121"/>
              <p:cNvSpPr/>
              <p:nvPr/>
            </p:nvSpPr>
            <p:spPr>
              <a:xfrm>
                <a:off x="8242300" y="1117600"/>
                <a:ext cx="152400" cy="1574800"/>
              </a:xfrm>
              <a:prstGeom prst="can">
                <a:avLst/>
              </a:prstGeom>
              <a:solidFill>
                <a:srgbClr val="00408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8020050" y="1041400"/>
                <a:ext cx="596900" cy="2159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1" name="Group 340"/>
          <p:cNvGrpSpPr/>
          <p:nvPr/>
        </p:nvGrpSpPr>
        <p:grpSpPr>
          <a:xfrm>
            <a:off x="6261442" y="1252624"/>
            <a:ext cx="1308138" cy="1228090"/>
            <a:chOff x="7366000" y="857250"/>
            <a:chExt cx="1308138" cy="1228090"/>
          </a:xfrm>
        </p:grpSpPr>
        <p:sp>
          <p:nvSpPr>
            <p:cNvPr id="140" name="TextBox 139"/>
            <p:cNvSpPr txBox="1"/>
            <p:nvPr/>
          </p:nvSpPr>
          <p:spPr>
            <a:xfrm>
              <a:off x="7801610" y="857250"/>
              <a:ext cx="741680" cy="22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Anode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366000" y="1079501"/>
              <a:ext cx="985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Electrolyte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512050" y="1402080"/>
              <a:ext cx="86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Cathode</a:t>
              </a:r>
            </a:p>
          </p:txBody>
        </p:sp>
        <p:grpSp>
          <p:nvGrpSpPr>
            <p:cNvPr id="340" name="Group 339"/>
            <p:cNvGrpSpPr/>
            <p:nvPr/>
          </p:nvGrpSpPr>
          <p:grpSpPr>
            <a:xfrm>
              <a:off x="8315960" y="1132840"/>
              <a:ext cx="358178" cy="952500"/>
              <a:chOff x="8315960" y="1132840"/>
              <a:chExt cx="358178" cy="952500"/>
            </a:xfrm>
          </p:grpSpPr>
          <p:sp>
            <p:nvSpPr>
              <p:cNvPr id="9" name="Can 8"/>
              <p:cNvSpPr/>
              <p:nvPr/>
            </p:nvSpPr>
            <p:spPr>
              <a:xfrm>
                <a:off x="8315960" y="1338580"/>
                <a:ext cx="358178" cy="739140"/>
              </a:xfrm>
              <a:prstGeom prst="can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Can 7"/>
              <p:cNvSpPr/>
              <p:nvPr/>
            </p:nvSpPr>
            <p:spPr>
              <a:xfrm>
                <a:off x="8376926" y="1231900"/>
                <a:ext cx="236245" cy="853440"/>
              </a:xfrm>
              <a:prstGeom prst="can">
                <a:avLst>
                  <a:gd name="adj" fmla="val 37903"/>
                </a:avLst>
              </a:prstGeom>
              <a:solidFill>
                <a:srgbClr val="CCCCC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8445514" y="1132840"/>
                <a:ext cx="91450" cy="944880"/>
              </a:xfrm>
              <a:prstGeom prst="can">
                <a:avLst/>
              </a:prstGeom>
              <a:solidFill>
                <a:srgbClr val="00408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45" name="Straight Connector 144"/>
            <p:cNvCxnSpPr>
              <a:cxnSpLocks noChangeAspect="1"/>
            </p:cNvCxnSpPr>
            <p:nvPr/>
          </p:nvCxnSpPr>
          <p:spPr>
            <a:xfrm flipH="1" flipV="1">
              <a:off x="8341360" y="1066800"/>
              <a:ext cx="101600" cy="5588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 flipH="1" flipV="1">
              <a:off x="8197613" y="1225550"/>
              <a:ext cx="175500" cy="9652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8214360" y="1529080"/>
              <a:ext cx="86360" cy="6096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>
            <a:off x="296372" y="1420645"/>
            <a:ext cx="2832100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Concentric tube 3D battery</a:t>
            </a:r>
          </a:p>
          <a:p>
            <a:pPr marL="0" marR="0" lvl="0" indent="0" algn="l" defTabSz="914400" rtl="0" eaLnBrk="1" fontAlgn="base" latinLnBrk="0" hangingPunct="1">
              <a:lnSpc>
                <a:spcPts val="1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• Short transport lengths</a:t>
            </a:r>
          </a:p>
          <a:p>
            <a:pPr marL="0" marR="0" lvl="0" indent="0" algn="l" defTabSz="914400" rtl="0" eaLnBrk="1" fontAlgn="base" latinLnBrk="0" hangingPunct="1">
              <a:lnSpc>
                <a:spcPts val="1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• High surface area</a:t>
            </a:r>
          </a:p>
          <a:p>
            <a:pPr marL="0" marR="0" lvl="0" indent="0" algn="l" defTabSz="914400" rtl="0" eaLnBrk="1" fontAlgn="base" latinLnBrk="0" hangingPunct="1">
              <a:lnSpc>
                <a:spcPts val="1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• Large volume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253" y="901000"/>
            <a:ext cx="675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Thrust 1: Simultaneous High Energy and High Power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2998932" y="2434484"/>
            <a:ext cx="523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MRS Bull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36, 523 </a:t>
            </a:r>
          </a:p>
        </p:txBody>
      </p:sp>
      <p:grpSp>
        <p:nvGrpSpPr>
          <p:cNvPr id="324" name="Group 323"/>
          <p:cNvGrpSpPr/>
          <p:nvPr/>
        </p:nvGrpSpPr>
        <p:grpSpPr>
          <a:xfrm>
            <a:off x="3539221" y="2924171"/>
            <a:ext cx="2739144" cy="1306070"/>
            <a:chOff x="4254500" y="3790950"/>
            <a:chExt cx="2971800" cy="1350149"/>
          </a:xfrm>
        </p:grpSpPr>
        <p:pic>
          <p:nvPicPr>
            <p:cNvPr id="311" name="Picture 310" descr="Li-Al2O3Simulation_nmat4821-f4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92600" y="3890596"/>
              <a:ext cx="2129159" cy="1049704"/>
            </a:xfrm>
            <a:prstGeom prst="rect">
              <a:avLst/>
            </a:prstGeom>
          </p:spPr>
        </p:pic>
        <p:sp>
          <p:nvSpPr>
            <p:cNvPr id="313" name="TextBox 312"/>
            <p:cNvSpPr txBox="1"/>
            <p:nvPr/>
          </p:nvSpPr>
          <p:spPr>
            <a:xfrm>
              <a:off x="4254500" y="4864100"/>
              <a:ext cx="1146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Amorphous Li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5562600" y="4851400"/>
              <a:ext cx="7093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Li Al</a:t>
              </a:r>
              <a:r>
                <a:rPr kumimoji="0" lang="en-US" sz="1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</a:t>
              </a:r>
              <a:r>
                <a:rPr kumimoji="0" lang="en-US" sz="1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323" name="Group 322"/>
            <p:cNvGrpSpPr/>
            <p:nvPr/>
          </p:nvGrpSpPr>
          <p:grpSpPr>
            <a:xfrm>
              <a:off x="6445249" y="3790950"/>
              <a:ext cx="781051" cy="1263650"/>
              <a:chOff x="6445249" y="3790950"/>
              <a:chExt cx="781051" cy="1263650"/>
            </a:xfrm>
          </p:grpSpPr>
          <p:sp>
            <p:nvSpPr>
              <p:cNvPr id="316" name="TextBox 315"/>
              <p:cNvSpPr txBox="1"/>
              <p:nvPr/>
            </p:nvSpPr>
            <p:spPr>
              <a:xfrm>
                <a:off x="6578600" y="3790950"/>
                <a:ext cx="647700" cy="407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Li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 metal</a:t>
                </a:r>
              </a:p>
            </p:txBody>
          </p:sp>
          <p:pic>
            <p:nvPicPr>
              <p:cNvPr id="312" name="Picture 311" descr="Li-Al2O3Simulation_nmat4821-f4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45249" y="3949699"/>
                <a:ext cx="190501" cy="1104901"/>
              </a:xfrm>
              <a:prstGeom prst="rect">
                <a:avLst/>
              </a:prstGeom>
            </p:spPr>
          </p:pic>
          <p:sp>
            <p:nvSpPr>
              <p:cNvPr id="317" name="TextBox 316"/>
              <p:cNvSpPr txBox="1"/>
              <p:nvPr/>
            </p:nvSpPr>
            <p:spPr>
              <a:xfrm>
                <a:off x="6584950" y="4127500"/>
                <a:ext cx="4318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Li </a:t>
                </a:r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6565900" y="4349750"/>
                <a:ext cx="4318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 </a:t>
                </a: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6578600" y="4559300"/>
                <a:ext cx="4318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 </a:t>
                </a: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6578600" y="4743450"/>
                <a:ext cx="4318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 </a:t>
                </a:r>
              </a:p>
            </p:txBody>
          </p:sp>
        </p:grpSp>
      </p:grpSp>
      <p:sp>
        <p:nvSpPr>
          <p:cNvPr id="325" name="TextBox 324"/>
          <p:cNvSpPr txBox="1"/>
          <p:nvPr/>
        </p:nvSpPr>
        <p:spPr>
          <a:xfrm>
            <a:off x="6278365" y="3106928"/>
            <a:ext cx="28575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8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High ionic conductivity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ts val="1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Low electronic conductivity</a:t>
            </a:r>
          </a:p>
          <a:p>
            <a:pPr marL="285750" marR="0" lvl="0" indent="-285750" algn="l" defTabSz="914400" rtl="0" eaLnBrk="1" fontAlgn="base" latinLnBrk="0" hangingPunct="1">
              <a:lnSpc>
                <a:spcPts val="188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Inhibit dendrite growth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4744913" y="3981823"/>
            <a:ext cx="4305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Nat. Mater., 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2017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16, 572 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209560" y="4669015"/>
            <a:ext cx="4546600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Multivalent electrode materials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ts val="1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</a:rPr>
              <a:t>Challenge in adopting new multivalent materials is understanding of charge storage and transport mechanisms</a:t>
            </a:r>
          </a:p>
          <a:p>
            <a:pPr marL="285750" marR="0" lvl="0" indent="-285750" algn="l" defTabSz="914400" rtl="0" eaLnBrk="1" fontAlgn="base" latinLnBrk="0" hangingPunct="1">
              <a:lnSpc>
                <a:spcPts val="18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Focu</a:t>
            </a:r>
            <a:r>
              <a:rPr lang="en-US" sz="1400" dirty="0">
                <a:solidFill>
                  <a:prstClr val="black"/>
                </a:solidFill>
              </a:rPr>
              <a:t>s on abundant and low cost elements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127000" y="-58390"/>
            <a:ext cx="8535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PRD1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Tune Functionality of Materials and Chemistries to Enable Holistic Design for Energy Storage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7AC9D2-832C-48E7-B7D8-24546E6AEAB3}"/>
              </a:ext>
            </a:extLst>
          </p:cNvPr>
          <p:cNvSpPr/>
          <p:nvPr/>
        </p:nvSpPr>
        <p:spPr>
          <a:xfrm>
            <a:off x="252665" y="2820715"/>
            <a:ext cx="3782409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80"/>
              </a:lnSpc>
              <a:spcAft>
                <a:spcPts val="30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ts val="1880"/>
              </a:lnSpc>
              <a:defRPr/>
            </a:pPr>
            <a:r>
              <a:rPr lang="en-US" sz="1600" dirty="0">
                <a:solidFill>
                  <a:prstClr val="black"/>
                </a:solidFill>
              </a:rPr>
              <a:t>Challenges:</a:t>
            </a:r>
          </a:p>
          <a:p>
            <a:pPr lvl="0">
              <a:lnSpc>
                <a:spcPts val="1880"/>
              </a:lnSpc>
              <a:defRPr/>
            </a:pPr>
            <a:r>
              <a:rPr lang="en-US" sz="1400" dirty="0">
                <a:solidFill>
                  <a:prstClr val="black"/>
                </a:solidFill>
              </a:rPr>
              <a:t>  •    Low interfacial impedance</a:t>
            </a:r>
          </a:p>
          <a:p>
            <a:pPr lvl="0">
              <a:lnSpc>
                <a:spcPts val="1880"/>
              </a:lnSpc>
              <a:defRPr/>
            </a:pPr>
            <a:r>
              <a:rPr lang="en-US" sz="1400" dirty="0">
                <a:solidFill>
                  <a:prstClr val="black"/>
                </a:solidFill>
              </a:rPr>
              <a:t>  •    Predictive interfacial simulation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0C7263-A007-4D11-95EF-C2B7CC9AF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125" y="4276699"/>
            <a:ext cx="3078334" cy="16807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9F6F4D-1EDA-45BF-BA5D-275894F7971F}"/>
              </a:ext>
            </a:extLst>
          </p:cNvPr>
          <p:cNvSpPr txBox="1"/>
          <p:nvPr/>
        </p:nvSpPr>
        <p:spPr>
          <a:xfrm>
            <a:off x="5681372" y="5979630"/>
            <a:ext cx="33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Chem. Mater., </a:t>
            </a:r>
            <a:r>
              <a:rPr lang="en-US" sz="1200" b="1" dirty="0"/>
              <a:t>2015,</a:t>
            </a:r>
            <a:r>
              <a:rPr lang="en-US" sz="1200" i="1" dirty="0"/>
              <a:t>  </a:t>
            </a:r>
            <a:r>
              <a:rPr lang="en-US" sz="1200" dirty="0"/>
              <a:t>27, 10, 3609 </a:t>
            </a:r>
          </a:p>
        </p:txBody>
      </p:sp>
    </p:spTree>
    <p:extLst>
      <p:ext uri="{BB962C8B-B14F-4D97-AF65-F5344CB8AC3E}">
        <p14:creationId xmlns:p14="http://schemas.microsoft.com/office/powerpoint/2010/main" val="224449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455FD-F83C-4433-AE11-4D89943CC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-51694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PRD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—Link Complex Electronic, Electrochemical, and Physical Phenomena across Time and Space </a:t>
            </a:r>
          </a:p>
        </p:txBody>
      </p: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3836932" y="918795"/>
            <a:ext cx="4957818" cy="3164225"/>
            <a:chOff x="3213100" y="812800"/>
            <a:chExt cx="5930900" cy="3357464"/>
          </a:xfrm>
        </p:grpSpPr>
        <p:sp>
          <p:nvSpPr>
            <p:cNvPr id="56" name="Rectangle 55"/>
            <p:cNvSpPr/>
            <p:nvPr/>
          </p:nvSpPr>
          <p:spPr>
            <a:xfrm rot="5400000">
              <a:off x="6803478" y="2521753"/>
              <a:ext cx="412182" cy="2856357"/>
            </a:xfrm>
            <a:prstGeom prst="rect">
              <a:avLst/>
            </a:prstGeom>
            <a:solidFill>
              <a:srgbClr val="FFBEC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1" name="Picture 60" descr="SEI_jeecs_013_03_031002_f002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 flipH="1">
              <a:off x="6905110" y="2146612"/>
              <a:ext cx="263032" cy="2948054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 rot="5400000">
              <a:off x="6313656" y="1327077"/>
              <a:ext cx="1412842" cy="2906939"/>
              <a:chOff x="4780948" y="3423920"/>
              <a:chExt cx="1412842" cy="2021522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5261643" y="3433762"/>
                <a:ext cx="498442" cy="2008822"/>
                <a:chOff x="1255926" y="1724025"/>
                <a:chExt cx="553824" cy="2232024"/>
              </a:xfrm>
            </p:grpSpPr>
            <p:pic>
              <p:nvPicPr>
                <p:cNvPr id="58" name="Picture 57" descr="Fig1_Li-IonBattery_5-18-15.tif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255926" y="1724025"/>
                  <a:ext cx="553824" cy="154176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59" name="Picture 58" descr="Fig1_Li-IonBattery_5-18-15.tiff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flipV="1">
                  <a:off x="1255926" y="3260724"/>
                  <a:ext cx="553824" cy="69532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62" name="Group 61"/>
              <p:cNvGrpSpPr/>
              <p:nvPr/>
            </p:nvGrpSpPr>
            <p:grpSpPr>
              <a:xfrm>
                <a:off x="5695348" y="3436620"/>
                <a:ext cx="498442" cy="2008822"/>
                <a:chOff x="1255926" y="1724025"/>
                <a:chExt cx="553824" cy="2232024"/>
              </a:xfrm>
            </p:grpSpPr>
            <p:pic>
              <p:nvPicPr>
                <p:cNvPr id="63" name="Picture 62" descr="Fig1_Li-IonBattery_5-18-15.tif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255926" y="1724025"/>
                  <a:ext cx="553824" cy="154176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64" name="Picture 63" descr="Fig1_Li-IonBattery_5-18-15.tiff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flipV="1">
                  <a:off x="1255926" y="3260724"/>
                  <a:ext cx="553824" cy="69532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4780948" y="3423920"/>
                <a:ext cx="498442" cy="2008822"/>
                <a:chOff x="1255926" y="1724025"/>
                <a:chExt cx="553824" cy="2232024"/>
              </a:xfrm>
            </p:grpSpPr>
            <p:pic>
              <p:nvPicPr>
                <p:cNvPr id="66" name="Picture 65" descr="Fig1_Li-IonBattery_5-18-15.tif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255926" y="1724025"/>
                  <a:ext cx="553824" cy="154176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67" name="Picture 66" descr="Fig1_Li-IonBattery_5-18-15.tiff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flipV="1">
                  <a:off x="1255926" y="3260724"/>
                  <a:ext cx="553824" cy="69532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sp>
          <p:nvSpPr>
            <p:cNvPr id="71" name="TextBox 70"/>
            <p:cNvSpPr txBox="1"/>
            <p:nvPr/>
          </p:nvSpPr>
          <p:spPr>
            <a:xfrm>
              <a:off x="6925310" y="3768210"/>
              <a:ext cx="1440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Cathode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5501" y="3454400"/>
              <a:ext cx="698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SEI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972301" y="3069710"/>
              <a:ext cx="1440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Electrolyte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 rot="5400000">
              <a:off x="6364456" y="717480"/>
              <a:ext cx="1412842" cy="2906939"/>
              <a:chOff x="4780948" y="3423920"/>
              <a:chExt cx="1412842" cy="2021522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5261643" y="3433762"/>
                <a:ext cx="498442" cy="2008822"/>
                <a:chOff x="1255926" y="1724025"/>
                <a:chExt cx="553824" cy="2232024"/>
              </a:xfrm>
            </p:grpSpPr>
            <p:pic>
              <p:nvPicPr>
                <p:cNvPr id="82" name="Picture 81" descr="Fig1_Li-IonBattery_5-18-15.tif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255926" y="1724025"/>
                  <a:ext cx="553824" cy="154176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83" name="Picture 82" descr="Fig1_Li-IonBattery_5-18-15.tiff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flipV="1">
                  <a:off x="1255926" y="3260724"/>
                  <a:ext cx="553824" cy="69532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76" name="Group 75"/>
              <p:cNvGrpSpPr/>
              <p:nvPr/>
            </p:nvGrpSpPr>
            <p:grpSpPr>
              <a:xfrm>
                <a:off x="5695348" y="3436620"/>
                <a:ext cx="498442" cy="2008822"/>
                <a:chOff x="1255926" y="1724025"/>
                <a:chExt cx="553824" cy="2232024"/>
              </a:xfrm>
            </p:grpSpPr>
            <p:pic>
              <p:nvPicPr>
                <p:cNvPr id="80" name="Picture 79" descr="Fig1_Li-IonBattery_5-18-15.tif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255926" y="1724025"/>
                  <a:ext cx="553824" cy="154176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81" name="Picture 80" descr="Fig1_Li-IonBattery_5-18-15.tiff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flipV="1">
                  <a:off x="1255926" y="3260724"/>
                  <a:ext cx="553824" cy="69532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77" name="Group 76"/>
              <p:cNvGrpSpPr/>
              <p:nvPr/>
            </p:nvGrpSpPr>
            <p:grpSpPr>
              <a:xfrm>
                <a:off x="4780948" y="3423920"/>
                <a:ext cx="498442" cy="2008822"/>
                <a:chOff x="1255926" y="1724025"/>
                <a:chExt cx="553824" cy="2232024"/>
              </a:xfrm>
            </p:grpSpPr>
            <p:pic>
              <p:nvPicPr>
                <p:cNvPr id="78" name="Picture 77" descr="Fig1_Li-IonBattery_5-18-15.tif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255926" y="1724025"/>
                  <a:ext cx="553824" cy="154176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79" name="Picture 78" descr="Fig1_Li-IonBattery_5-18-15.tiff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flipV="1">
                  <a:off x="1255926" y="3260724"/>
                  <a:ext cx="553824" cy="69532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pic>
          <p:nvPicPr>
            <p:cNvPr id="3" name="Picture 2" descr="C:\Users\mftoney\Desktop\ES BRN\battery_fig2_v2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43700" y="927100"/>
              <a:ext cx="2209800" cy="21209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87" name="Group 86"/>
            <p:cNvGrpSpPr/>
            <p:nvPr/>
          </p:nvGrpSpPr>
          <p:grpSpPr>
            <a:xfrm>
              <a:off x="5561332" y="3450590"/>
              <a:ext cx="388619" cy="332399"/>
              <a:chOff x="3547536" y="4023078"/>
              <a:chExt cx="431799" cy="369332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3663245" y="4127500"/>
                <a:ext cx="228600" cy="228600"/>
              </a:xfrm>
              <a:prstGeom prst="ellipse">
                <a:avLst/>
              </a:prstGeom>
              <a:solidFill>
                <a:srgbClr val="00008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547536" y="4023078"/>
                <a:ext cx="431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+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6323330" y="3780790"/>
              <a:ext cx="388620" cy="332399"/>
              <a:chOff x="3886200" y="4023078"/>
              <a:chExt cx="431800" cy="369332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3987800" y="4127500"/>
                <a:ext cx="228600" cy="228600"/>
              </a:xfrm>
              <a:prstGeom prst="ellipse">
                <a:avLst/>
              </a:prstGeom>
              <a:solidFill>
                <a:srgbClr val="00008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886200" y="4023078"/>
                <a:ext cx="43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+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5638561" y="1953448"/>
              <a:ext cx="1009652" cy="852592"/>
              <a:chOff x="4190761" y="4950648"/>
              <a:chExt cx="1009652" cy="852592"/>
            </a:xfrm>
          </p:grpSpPr>
          <p:grpSp>
            <p:nvGrpSpPr>
              <p:cNvPr id="102" name="Group 101"/>
              <p:cNvGrpSpPr>
                <a:grpSpLocks noChangeAspect="1"/>
              </p:cNvGrpSpPr>
              <p:nvPr/>
            </p:nvGrpSpPr>
            <p:grpSpPr>
              <a:xfrm>
                <a:off x="4190761" y="4950648"/>
                <a:ext cx="1009652" cy="852592"/>
                <a:chOff x="4279661" y="4531549"/>
                <a:chExt cx="2019300" cy="1705183"/>
              </a:xfrm>
            </p:grpSpPr>
            <p:pic>
              <p:nvPicPr>
                <p:cNvPr id="94" name="Picture 93" descr="jLi_SolvationShell_p-2014-08184f_0013_0.gif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000" t="3398" r="1800" b="5826"/>
                <a:stretch/>
              </p:blipFill>
              <p:spPr>
                <a:xfrm>
                  <a:off x="4279661" y="4531549"/>
                  <a:ext cx="1559285" cy="1705183"/>
                </a:xfrm>
                <a:prstGeom prst="rect">
                  <a:avLst/>
                </a:prstGeom>
              </p:spPr>
            </p:pic>
            <p:pic>
              <p:nvPicPr>
                <p:cNvPr id="96" name="Picture 95" descr="jLi_SolvationShell_p-2014-08184f_0013_0.gif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000" t="42137" r="19752" b="35551"/>
                <a:stretch/>
              </p:blipFill>
              <p:spPr>
                <a:xfrm flipH="1">
                  <a:off x="5558128" y="5167136"/>
                  <a:ext cx="740833" cy="419099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/>
              <p:cNvGrpSpPr/>
              <p:nvPr/>
            </p:nvGrpSpPr>
            <p:grpSpPr>
              <a:xfrm>
                <a:off x="4507230" y="5253990"/>
                <a:ext cx="388620" cy="332399"/>
                <a:chOff x="3886200" y="4023078"/>
                <a:chExt cx="431800" cy="369332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3987800" y="4127500"/>
                  <a:ext cx="228600" cy="228600"/>
                </a:xfrm>
                <a:prstGeom prst="ellipse">
                  <a:avLst/>
                </a:prstGeom>
                <a:solidFill>
                  <a:srgbClr val="00008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3886200" y="4023078"/>
                  <a:ext cx="431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+</a:t>
                  </a:r>
                </a:p>
              </p:txBody>
            </p:sp>
          </p:grpSp>
        </p:grpSp>
        <p:sp>
          <p:nvSpPr>
            <p:cNvPr id="104" name="TextBox 103"/>
            <p:cNvSpPr txBox="1"/>
            <p:nvPr/>
          </p:nvSpPr>
          <p:spPr>
            <a:xfrm>
              <a:off x="3657600" y="2168010"/>
              <a:ext cx="1846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Bulk Solvation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213100" y="3463410"/>
              <a:ext cx="2379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Ionic Conduction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025899" y="3831710"/>
              <a:ext cx="15671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Intercalation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 flipV="1">
              <a:off x="6426200" y="1727200"/>
              <a:ext cx="393700" cy="210820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6667500" y="2857500"/>
              <a:ext cx="1727200" cy="128270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441700" y="3145910"/>
              <a:ext cx="21132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Desolvation</a:t>
              </a:r>
              <a:endPara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 rot="4381281">
              <a:off x="5782494" y="2776832"/>
              <a:ext cx="705089" cy="852592"/>
              <a:chOff x="4393961" y="4582348"/>
              <a:chExt cx="705089" cy="852592"/>
            </a:xfrm>
          </p:grpSpPr>
          <p:pic>
            <p:nvPicPr>
              <p:cNvPr id="123" name="Picture 122" descr="jLi_SolvationShell_p-2014-08184f_0013_0.gif"/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000" t="3398" r="12034" b="5826"/>
              <a:stretch/>
            </p:blipFill>
            <p:spPr>
              <a:xfrm>
                <a:off x="4393961" y="4582348"/>
                <a:ext cx="546339" cy="852592"/>
              </a:xfrm>
              <a:prstGeom prst="rect">
                <a:avLst/>
              </a:prstGeom>
            </p:spPr>
          </p:pic>
          <p:grpSp>
            <p:nvGrpSpPr>
              <p:cNvPr id="120" name="Group 119"/>
              <p:cNvGrpSpPr/>
              <p:nvPr/>
            </p:nvGrpSpPr>
            <p:grpSpPr>
              <a:xfrm>
                <a:off x="4710430" y="4885690"/>
                <a:ext cx="388620" cy="332399"/>
                <a:chOff x="3886200" y="4023078"/>
                <a:chExt cx="431800" cy="369332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3987800" y="4127500"/>
                  <a:ext cx="228600" cy="228600"/>
                </a:xfrm>
                <a:prstGeom prst="ellipse">
                  <a:avLst/>
                </a:prstGeom>
                <a:solidFill>
                  <a:srgbClr val="00008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3886200" y="4023078"/>
                  <a:ext cx="431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+</a:t>
                  </a:r>
                </a:p>
              </p:txBody>
            </p:sp>
          </p:grpSp>
        </p:grpSp>
        <p:sp>
          <p:nvSpPr>
            <p:cNvPr id="126" name="TextBox 125"/>
            <p:cNvSpPr txBox="1"/>
            <p:nvPr/>
          </p:nvSpPr>
          <p:spPr>
            <a:xfrm>
              <a:off x="5930900" y="812800"/>
              <a:ext cx="1422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Mobility and local strain</a:t>
              </a: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226801" y="2551556"/>
            <a:ext cx="4401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opportunity is to characterize multiple coupled electro-chemical-mechanical phenomena over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d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iverse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time and length scales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81418" y="838343"/>
            <a:ext cx="5480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06636"/>
                </a:solidFill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comprehensive suite of multi-modal tools is needed to capture coupled electrochemical phenomena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•  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situ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observation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Mu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ltiscale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modeling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4" name="Picture 133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825" y="4873089"/>
            <a:ext cx="2667001" cy="825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4" name="TextBox 153"/>
          <p:cNvSpPr txBox="1"/>
          <p:nvPr/>
        </p:nvSpPr>
        <p:spPr>
          <a:xfrm>
            <a:off x="711200" y="609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264518" y="5859194"/>
            <a:ext cx="241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PNAS,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2016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113, 10779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887099" y="4182863"/>
            <a:ext cx="241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X-Ray ptychography</a:t>
            </a:r>
          </a:p>
        </p:txBody>
      </p:sp>
      <p:pic>
        <p:nvPicPr>
          <p:cNvPr id="159" name="Picture 158" descr="Dave-Shapiro-SXTM-set-up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66" y="4438079"/>
            <a:ext cx="2166572" cy="1403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BD5E5C-454A-4F8E-AB6B-F44DEAB6E41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879" t="61567" r="46520" b="7436"/>
          <a:stretch/>
        </p:blipFill>
        <p:spPr>
          <a:xfrm>
            <a:off x="359495" y="3888948"/>
            <a:ext cx="2668333" cy="196828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D7A516F-88F4-4674-A3C0-385BBC23D1E8}"/>
              </a:ext>
            </a:extLst>
          </p:cNvPr>
          <p:cNvSpPr txBox="1"/>
          <p:nvPr/>
        </p:nvSpPr>
        <p:spPr>
          <a:xfrm>
            <a:off x="255226" y="5854746"/>
            <a:ext cx="2900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200" i="1" dirty="0">
                <a:solidFill>
                  <a:prstClr val="black"/>
                </a:solidFill>
              </a:rPr>
              <a:t>Acc. Chem. Res., </a:t>
            </a:r>
            <a:r>
              <a:rPr lang="en-US" sz="1200" b="1" dirty="0">
                <a:solidFill>
                  <a:prstClr val="black"/>
                </a:solidFill>
              </a:rPr>
              <a:t>2013</a:t>
            </a:r>
            <a:r>
              <a:rPr lang="en-US" sz="1200" dirty="0">
                <a:solidFill>
                  <a:prstClr val="black"/>
                </a:solidFill>
              </a:rPr>
              <a:t>, 46, 5, 1216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788794-E0FF-4078-ABC3-08D9E7217C09}"/>
              </a:ext>
            </a:extLst>
          </p:cNvPr>
          <p:cNvSpPr txBox="1"/>
          <p:nvPr/>
        </p:nvSpPr>
        <p:spPr>
          <a:xfrm>
            <a:off x="6222886" y="4117801"/>
            <a:ext cx="1834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M. Toney, unpublished.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246CCD-2153-405F-9343-0C26F6EEB592}"/>
              </a:ext>
            </a:extLst>
          </p:cNvPr>
          <p:cNvSpPr/>
          <p:nvPr/>
        </p:nvSpPr>
        <p:spPr>
          <a:xfrm>
            <a:off x="436903" y="3883390"/>
            <a:ext cx="2234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prstClr val="black"/>
                </a:solidFill>
              </a:rPr>
              <a:t>Multiscale phenomena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9FE6C5-EF7D-401E-A9F5-90CB2AF11DBC}"/>
              </a:ext>
            </a:extLst>
          </p:cNvPr>
          <p:cNvSpPr/>
          <p:nvPr/>
        </p:nvSpPr>
        <p:spPr>
          <a:xfrm>
            <a:off x="6594992" y="4534535"/>
            <a:ext cx="1678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prstClr val="black"/>
                </a:solidFill>
              </a:rPr>
              <a:t>Dendrite Growth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9AED526-D997-4348-ABA7-25DEBF093AB0}"/>
              </a:ext>
            </a:extLst>
          </p:cNvPr>
          <p:cNvSpPr/>
          <p:nvPr/>
        </p:nvSpPr>
        <p:spPr>
          <a:xfrm>
            <a:off x="4092717" y="5890251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200" dirty="0">
                <a:solidFill>
                  <a:prstClr val="black"/>
                </a:solidFill>
              </a:rPr>
              <a:t>Courtesy LLNL</a:t>
            </a:r>
          </a:p>
        </p:txBody>
      </p:sp>
    </p:spTree>
    <p:extLst>
      <p:ext uri="{BB962C8B-B14F-4D97-AF65-F5344CB8AC3E}">
        <p14:creationId xmlns:p14="http://schemas.microsoft.com/office/powerpoint/2010/main" val="407905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" y="-62327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PRD 2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—Link Complex Electronic, Electrochemical, and Physical Phenomena across Time and Space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" y="3606800"/>
            <a:ext cx="751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Thrust 2: integrate computational and characterization tools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87400"/>
            <a:ext cx="905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Thrust 1: Create state-of-the-art modeling techniques and characterization tools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4841" y="1480228"/>
            <a:ext cx="2527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Models of coupled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electro-chemical-mechanical battery phenomena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3540708" y="1162992"/>
            <a:ext cx="3902365" cy="2441377"/>
            <a:chOff x="838200" y="1257300"/>
            <a:chExt cx="3902365" cy="2441377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549400" y="3441700"/>
              <a:ext cx="2933700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213100" y="3124201"/>
              <a:ext cx="10762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complexity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36900" y="3390900"/>
              <a:ext cx="1186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length scale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838200" y="1257300"/>
              <a:ext cx="3902365" cy="2371852"/>
              <a:chOff x="838200" y="1257300"/>
              <a:chExt cx="3902365" cy="2371852"/>
            </a:xfrm>
          </p:grpSpPr>
          <p:sp>
            <p:nvSpPr>
              <p:cNvPr id="39" name="Half Frame 38"/>
              <p:cNvSpPr/>
              <p:nvPr/>
            </p:nvSpPr>
            <p:spPr>
              <a:xfrm>
                <a:off x="1258814" y="2612644"/>
                <a:ext cx="654289" cy="467360"/>
              </a:xfrm>
              <a:prstGeom prst="halfFrame">
                <a:avLst>
                  <a:gd name="adj1" fmla="val 12500"/>
                  <a:gd name="adj2" fmla="val 12500"/>
                </a:avLst>
              </a:prstGeom>
              <a:solidFill>
                <a:srgbClr val="FF3D0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Half Frame 39"/>
              <p:cNvSpPr/>
              <p:nvPr/>
            </p:nvSpPr>
            <p:spPr>
              <a:xfrm>
                <a:off x="1878052" y="2332228"/>
                <a:ext cx="654289" cy="467360"/>
              </a:xfrm>
              <a:prstGeom prst="halfFrame">
                <a:avLst>
                  <a:gd name="adj1" fmla="val 12500"/>
                  <a:gd name="adj2" fmla="val 12500"/>
                </a:avLst>
              </a:prstGeom>
              <a:solidFill>
                <a:srgbClr val="DAA70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Half Frame 40"/>
              <p:cNvSpPr/>
              <p:nvPr/>
            </p:nvSpPr>
            <p:spPr>
              <a:xfrm>
                <a:off x="2497289" y="2051812"/>
                <a:ext cx="654289" cy="467360"/>
              </a:xfrm>
              <a:prstGeom prst="halfFrame">
                <a:avLst>
                  <a:gd name="adj1" fmla="val 12500"/>
                  <a:gd name="adj2" fmla="val 12500"/>
                </a:avLst>
              </a:prstGeom>
              <a:solidFill>
                <a:srgbClr val="4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Half Frame 41"/>
              <p:cNvSpPr/>
              <p:nvPr/>
            </p:nvSpPr>
            <p:spPr>
              <a:xfrm>
                <a:off x="3116527" y="1771396"/>
                <a:ext cx="654289" cy="467360"/>
              </a:xfrm>
              <a:prstGeom prst="halfFrame">
                <a:avLst>
                  <a:gd name="adj1" fmla="val 12500"/>
                  <a:gd name="adj2" fmla="val 12500"/>
                </a:avLst>
              </a:prstGeom>
              <a:solidFill>
                <a:srgbClr val="7A9867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Half Frame 42"/>
              <p:cNvSpPr/>
              <p:nvPr/>
            </p:nvSpPr>
            <p:spPr>
              <a:xfrm>
                <a:off x="3735764" y="1490980"/>
                <a:ext cx="654289" cy="467360"/>
              </a:xfrm>
              <a:prstGeom prst="halfFrame">
                <a:avLst>
                  <a:gd name="adj1" fmla="val 12500"/>
                  <a:gd name="adj2" fmla="val 12500"/>
                </a:avLst>
              </a:prstGeom>
              <a:solidFill>
                <a:srgbClr val="9E0D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258814" y="2671064"/>
                <a:ext cx="442529" cy="254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DFT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889735" y="2378964"/>
                <a:ext cx="539516" cy="254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DFTB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508973" y="2086864"/>
                <a:ext cx="673347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ReaxFF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-MD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128211" y="1818132"/>
                <a:ext cx="704593" cy="254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PFF-MD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773864" y="1537716"/>
                <a:ext cx="917507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Phase Field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ESIC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38200" y="2308860"/>
                <a:ext cx="1051535" cy="25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</a:t>
                </a:r>
                <a:r>
                  <a:rPr kumimoji="0" lang="en-US" sz="12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– 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transfer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052298" y="1783080"/>
                <a:ext cx="1051535" cy="25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Li</a:t>
                </a:r>
                <a:r>
                  <a:rPr kumimoji="0" lang="en-US" sz="12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+ 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transfer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485606" y="1257300"/>
                <a:ext cx="2254959" cy="25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SEI formation &amp; evolution</a:t>
                </a:r>
              </a:p>
            </p:txBody>
          </p:sp>
          <p:pic>
            <p:nvPicPr>
              <p:cNvPr id="54" name="image12.png" descr="Transport_real_interface.png"/>
              <p:cNvPicPr/>
              <p:nvPr/>
            </p:nvPicPr>
            <p:blipFill rotWithShape="1">
              <a:blip r:embed="rId3"/>
              <a:srcRect l="22399" t="35617" r="65804" b="30822"/>
              <a:stretch/>
            </p:blipFill>
            <p:spPr>
              <a:xfrm>
                <a:off x="1959838" y="2752852"/>
                <a:ext cx="479033" cy="759460"/>
              </a:xfrm>
              <a:prstGeom prst="rect">
                <a:avLst/>
              </a:prstGeom>
              <a:ln/>
            </p:spPr>
          </p:pic>
          <p:pic>
            <p:nvPicPr>
              <p:cNvPr id="55" name="image12.png" descr="Transport_real_interface.png"/>
              <p:cNvPicPr/>
              <p:nvPr/>
            </p:nvPicPr>
            <p:blipFill rotWithShape="1">
              <a:blip r:embed="rId3"/>
              <a:srcRect l="37313" t="45206" r="48565" b="30822"/>
              <a:stretch/>
            </p:blipFill>
            <p:spPr>
              <a:xfrm>
                <a:off x="2590759" y="2519172"/>
                <a:ext cx="537451" cy="817880"/>
              </a:xfrm>
              <a:prstGeom prst="rect">
                <a:avLst/>
              </a:prstGeom>
              <a:ln/>
            </p:spPr>
          </p:pic>
          <p:pic>
            <p:nvPicPr>
              <p:cNvPr id="56" name="Picture 55" descr="SEI_jeecs_013_03_031002_f002.pn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805863" y="1994188"/>
                <a:ext cx="630920" cy="898872"/>
              </a:xfrm>
              <a:prstGeom prst="rect">
                <a:avLst/>
              </a:prstGeom>
            </p:spPr>
          </p:pic>
          <p:pic>
            <p:nvPicPr>
              <p:cNvPr id="57" name="image12.png" descr="Transport_real_interface.png"/>
              <p:cNvPicPr/>
              <p:nvPr/>
            </p:nvPicPr>
            <p:blipFill rotWithShape="1">
              <a:blip r:embed="rId3"/>
              <a:srcRect l="52443" t="45206" r="31081" b="30822"/>
              <a:stretch/>
            </p:blipFill>
            <p:spPr>
              <a:xfrm>
                <a:off x="3128211" y="2332228"/>
                <a:ext cx="572503" cy="817880"/>
              </a:xfrm>
              <a:prstGeom prst="rect">
                <a:avLst/>
              </a:prstGeom>
              <a:ln/>
            </p:spPr>
          </p:pic>
          <p:pic>
            <p:nvPicPr>
              <p:cNvPr id="53" name="image12.png" descr="Transport_real_interface.png"/>
              <p:cNvPicPr/>
              <p:nvPr/>
            </p:nvPicPr>
            <p:blipFill rotWithShape="1">
              <a:blip r:embed="rId3"/>
              <a:srcRect l="7708" t="43151" r="80940" b="30822"/>
              <a:stretch/>
            </p:blipFill>
            <p:spPr>
              <a:xfrm>
                <a:off x="1375651" y="2928112"/>
                <a:ext cx="467350" cy="701040"/>
              </a:xfrm>
              <a:prstGeom prst="rect">
                <a:avLst/>
              </a:prstGeom>
              <a:ln/>
            </p:spPr>
          </p:pic>
        </p:grpSp>
      </p:grpSp>
      <p:sp>
        <p:nvSpPr>
          <p:cNvPr id="72" name="TextBox 71"/>
          <p:cNvSpPr txBox="1"/>
          <p:nvPr/>
        </p:nvSpPr>
        <p:spPr>
          <a:xfrm>
            <a:off x="6064250" y="6457950"/>
            <a:ext cx="2343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134, 15476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972300" y="4495800"/>
            <a:ext cx="509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81801" y="5359400"/>
            <a:ext cx="60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TOF-SIMS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197350" y="3884082"/>
            <a:ext cx="2178050" cy="2069817"/>
            <a:chOff x="4476750" y="3833282"/>
            <a:chExt cx="2178050" cy="2069817"/>
          </a:xfrm>
        </p:grpSpPr>
        <p:pic>
          <p:nvPicPr>
            <p:cNvPr id="73" name="Picture 72" descr="Shi_GraphAbst_ja-2012-05366r_0007.jpe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35"/>
            <a:stretch/>
          </p:blipFill>
          <p:spPr>
            <a:xfrm>
              <a:off x="4559300" y="4337050"/>
              <a:ext cx="2076450" cy="133350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4671486" y="5626100"/>
              <a:ext cx="1099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Organic layer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14486" y="5626100"/>
              <a:ext cx="64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Li</a:t>
              </a:r>
              <a:r>
                <a:rPr kumimoji="0" lang="en-US" sz="1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</a:t>
              </a:r>
              <a:r>
                <a:rPr kumimoji="0" lang="en-US" sz="1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476750" y="3943350"/>
              <a:ext cx="112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Pore diffusion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 / anion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650855" y="3833282"/>
              <a:ext cx="100394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Interstitial knock-off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wo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/ anion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493000" y="3949700"/>
            <a:ext cx="1587500" cy="990600"/>
            <a:chOff x="7454900" y="3949700"/>
            <a:chExt cx="1587500" cy="990600"/>
          </a:xfrm>
        </p:grpSpPr>
        <p:pic>
          <p:nvPicPr>
            <p:cNvPr id="71" name="Picture 70" descr="Shi_Fig5_ja-2012-05366r_0005.jpe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54900" y="3949700"/>
              <a:ext cx="1483360" cy="990600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7645400" y="4025900"/>
              <a:ext cx="1054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organic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343900" y="4584700"/>
              <a:ext cx="698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Li</a:t>
              </a:r>
              <a:r>
                <a:rPr kumimoji="0" lang="en-US" sz="1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</a:t>
              </a:r>
              <a:r>
                <a:rPr kumimoji="0" lang="en-US" sz="12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939806" y="4119034"/>
            <a:ext cx="922020" cy="1542288"/>
            <a:chOff x="2540007" y="4106334"/>
            <a:chExt cx="698493" cy="1168400"/>
          </a:xfrm>
        </p:grpSpPr>
        <p:pic>
          <p:nvPicPr>
            <p:cNvPr id="91" name="Picture 90" descr="Pan_Fig1_am-2015-12030u_0002.jpe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650071" y="4559303"/>
              <a:ext cx="338670" cy="541862"/>
            </a:xfrm>
            <a:prstGeom prst="rect">
              <a:avLst/>
            </a:prstGeom>
          </p:spPr>
        </p:pic>
        <p:pic>
          <p:nvPicPr>
            <p:cNvPr id="90" name="Picture 89" descr="Pan_Fig1_am-2015-12030u_0002.jpe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677588" y="4311650"/>
              <a:ext cx="270931" cy="546094"/>
            </a:xfrm>
            <a:prstGeom prst="rect">
              <a:avLst/>
            </a:prstGeom>
          </p:spPr>
        </p:pic>
        <p:pic>
          <p:nvPicPr>
            <p:cNvPr id="93" name="Picture 92" descr="Pan_Fig1_am-2015-12030u_0002.jpe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641605" y="4008970"/>
              <a:ext cx="338670" cy="541862"/>
            </a:xfrm>
            <a:prstGeom prst="rect">
              <a:avLst/>
            </a:prstGeom>
          </p:spPr>
        </p:pic>
        <p:pic>
          <p:nvPicPr>
            <p:cNvPr id="94" name="Picture 93" descr="Pan_Fig1_am-2015-12030u_0002.jpe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681823" y="4861983"/>
              <a:ext cx="270931" cy="546094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3081867" y="4106334"/>
              <a:ext cx="156633" cy="1168400"/>
            </a:xfrm>
            <a:prstGeom prst="rect">
              <a:avLst/>
            </a:prstGeom>
            <a:solidFill>
              <a:srgbClr val="DAAA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5400" y="4546600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42900" y="4127500"/>
            <a:ext cx="5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LiF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606800" y="6159500"/>
            <a:ext cx="50165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7210813" y="4981433"/>
            <a:ext cx="1933187" cy="1559066"/>
            <a:chOff x="7095496" y="4943333"/>
            <a:chExt cx="1933187" cy="1559066"/>
          </a:xfrm>
        </p:grpSpPr>
        <p:pic>
          <p:nvPicPr>
            <p:cNvPr id="69" name="Picture 68" descr="Shi_GraphAbst_ja-2012-05366r_0007.jpe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19432" y="4978400"/>
              <a:ext cx="1709251" cy="130386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776632" y="6235700"/>
              <a:ext cx="1126068" cy="26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Depth (nm)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 rot="16200000">
              <a:off x="6553201" y="5485628"/>
              <a:ext cx="1346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Li/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Li ratio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343400" y="5956300"/>
            <a:ext cx="195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layer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mesoscale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Li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diffusion model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Informed by TEM and TOF-SIMS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6642099" y="4999566"/>
            <a:ext cx="4445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044700" y="4241800"/>
            <a:ext cx="185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 charge mediated by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/Li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interfacial defects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Tune Li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conductivity by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/Li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volume ratio and grain size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81000" y="4914900"/>
            <a:ext cx="59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LiF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800" y="5283200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93700" y="5689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Computationally designed artificial SEI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8900" y="5962650"/>
            <a:ext cx="354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ACS Appl. Mater. Interfaces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2016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8, 5687</a:t>
            </a:r>
          </a:p>
        </p:txBody>
      </p:sp>
      <p:sp>
        <p:nvSpPr>
          <p:cNvPr id="6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2208" y="6434667"/>
            <a:ext cx="381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000" y="2503662"/>
            <a:ext cx="3170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Acc. Chem. Res</a:t>
            </a:r>
            <a:r>
              <a:rPr lang="en-US" sz="1200" dirty="0"/>
              <a:t>., </a:t>
            </a:r>
            <a:r>
              <a:rPr lang="en-US" sz="1200" b="1" dirty="0"/>
              <a:t>2016</a:t>
            </a:r>
            <a:r>
              <a:rPr lang="en-US" sz="1200" dirty="0"/>
              <a:t>, 49, 2363</a:t>
            </a:r>
          </a:p>
          <a:p>
            <a:r>
              <a:rPr lang="en-US" sz="1200" i="1" dirty="0"/>
              <a:t>JACS,</a:t>
            </a:r>
            <a:r>
              <a:rPr lang="en-US" sz="1200" b="1" i="1" dirty="0"/>
              <a:t> </a:t>
            </a:r>
            <a:r>
              <a:rPr lang="en-US" sz="1200" b="1" dirty="0"/>
              <a:t>2011</a:t>
            </a:r>
            <a:r>
              <a:rPr lang="en-US" sz="1200" dirty="0"/>
              <a:t>, 133, 14741</a:t>
            </a:r>
          </a:p>
          <a:p>
            <a:r>
              <a:rPr lang="en-US" sz="1200" i="1" dirty="0"/>
              <a:t>J. Phys. Chem. C</a:t>
            </a:r>
            <a:r>
              <a:rPr lang="en-US" sz="1200" dirty="0"/>
              <a:t>, </a:t>
            </a:r>
            <a:r>
              <a:rPr lang="en-US" sz="1200" b="1" dirty="0"/>
              <a:t>2014</a:t>
            </a:r>
            <a:r>
              <a:rPr lang="en-US" sz="1200" dirty="0"/>
              <a:t>, 118, 18362 </a:t>
            </a:r>
          </a:p>
          <a:p>
            <a:r>
              <a:rPr lang="en-US" sz="1200" i="1" dirty="0"/>
              <a:t>J. </a:t>
            </a:r>
            <a:r>
              <a:rPr lang="en-US" sz="1200" i="1" dirty="0" err="1"/>
              <a:t>Electrochem</a:t>
            </a:r>
            <a:r>
              <a:rPr lang="en-US" sz="1200" i="1" dirty="0"/>
              <a:t>. Soc.,  </a:t>
            </a:r>
            <a:r>
              <a:rPr lang="en-US" sz="1200" b="1" dirty="0"/>
              <a:t>2004,</a:t>
            </a:r>
            <a:r>
              <a:rPr lang="en-US" sz="1200" dirty="0"/>
              <a:t>151,11, A1977</a:t>
            </a:r>
          </a:p>
        </p:txBody>
      </p:sp>
    </p:spTree>
    <p:extLst>
      <p:ext uri="{BB962C8B-B14F-4D97-AF65-F5344CB8AC3E}">
        <p14:creationId xmlns:p14="http://schemas.microsoft.com/office/powerpoint/2010/main" val="40819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-97383"/>
            <a:ext cx="8229600" cy="883227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PRD 3: </a:t>
            </a:r>
            <a:r>
              <a:rPr lang="en-US" dirty="0"/>
              <a:t>Control and exploit the complex interphase region formed at dynamic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788" y="994036"/>
            <a:ext cx="6103089" cy="521623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Mechanical, chemical, electrical processes at interface evolve with emergent, different properties.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Informed design of interfaces can produce beneficial interphases.</a:t>
            </a:r>
          </a:p>
          <a:p>
            <a:pPr marL="0" indent="0">
              <a:buNone/>
            </a:pPr>
            <a:r>
              <a:rPr lang="en-US" sz="1800" b="0" i="1" dirty="0">
                <a:solidFill>
                  <a:srgbClr val="106636"/>
                </a:solidFill>
              </a:rPr>
              <a:t>Targets 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Widen stability window of liquid electrolytes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Understand, control electric potentials at solid state battery interfaces</a:t>
            </a:r>
          </a:p>
          <a:p>
            <a:pPr marL="0" indent="0">
              <a:buNone/>
            </a:pPr>
            <a:r>
              <a:rPr lang="en-US" sz="1800" b="0" i="1" dirty="0">
                <a:solidFill>
                  <a:srgbClr val="106636"/>
                </a:solidFill>
              </a:rPr>
              <a:t>Design, Synthesis and Characterization of Functional Interfaces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Create relevant model systems for learning and theory validation 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New characterization methodologies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Beneficial interphases from synthesized coatings, possibly with active or adaptive functionalities</a:t>
            </a:r>
          </a:p>
        </p:txBody>
      </p:sp>
      <p:pic>
        <p:nvPicPr>
          <p:cNvPr id="4" name="Picture 3" descr="C:\Users\b26704\Desktop\PRD Images_Consolidated_June 19\Fig. 2.3.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9261" y="2405003"/>
            <a:ext cx="2093479" cy="1358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26704\Desktop\PRD Images_Consolidated_June 19\Fig. 2.3.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75" y="874629"/>
            <a:ext cx="1699433" cy="115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26704\Desktop\PRD Images_Consolidated_June 19\Fig. 2.3.1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12" y="4199248"/>
            <a:ext cx="2304238" cy="16184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3207" y="2106695"/>
            <a:ext cx="1303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Courtesy of ANL</a:t>
            </a:r>
          </a:p>
        </p:txBody>
      </p:sp>
      <p:sp>
        <p:nvSpPr>
          <p:cNvPr id="9" name="Rectangle 8"/>
          <p:cNvSpPr/>
          <p:nvPr/>
        </p:nvSpPr>
        <p:spPr>
          <a:xfrm>
            <a:off x="6263600" y="5799598"/>
            <a:ext cx="288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Electrochem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Comm.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43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23601" y="3754758"/>
            <a:ext cx="2845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J. Fuller and A. A.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Talin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unpublished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1" y="181111"/>
            <a:ext cx="8229600" cy="499652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PRD 3: </a:t>
            </a:r>
            <a:r>
              <a:rPr lang="en-US" dirty="0"/>
              <a:t>Control and exploit the complex interphase region formed at dynamic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01436"/>
            <a:ext cx="4833891" cy="5024727"/>
          </a:xfrm>
        </p:spPr>
        <p:txBody>
          <a:bodyPr>
            <a:noAutofit/>
          </a:bodyPr>
          <a:lstStyle/>
          <a:p>
            <a:pPr marL="228600" indent="-228600">
              <a:buNone/>
            </a:pPr>
            <a:r>
              <a:rPr lang="en-US" sz="1800" b="1" i="1" dirty="0">
                <a:solidFill>
                  <a:srgbClr val="106636"/>
                </a:solidFill>
              </a:rPr>
              <a:t>Thrust 1. Unravelling interfacial complexity through in-situ and operando characterization and theory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Well-controlled model systems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Intrusive interrogation of realistic and working systems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Operando X-ray and neutron methods</a:t>
            </a:r>
          </a:p>
          <a:p>
            <a:pPr marL="0" indent="0">
              <a:buNone/>
            </a:pPr>
            <a:endParaRPr lang="en-US" sz="1800" b="1" i="1" dirty="0">
              <a:solidFill>
                <a:srgbClr val="941100"/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rgbClr val="106636"/>
                </a:solidFill>
              </a:rPr>
              <a:t>Thrust 2: Designing SEI for function 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Understand ion transport in interphases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Interphase design and controlled synthesis  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Self-healing to mitigate degradation</a:t>
            </a:r>
          </a:p>
          <a:p>
            <a:endParaRPr lang="en-US" sz="1800" dirty="0"/>
          </a:p>
        </p:txBody>
      </p:sp>
      <p:pic>
        <p:nvPicPr>
          <p:cNvPr id="6" name="Picture 5" descr="C:\Users\b26704\Desktop\PRD Images_Consolidated_June 19\2.3.7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613" y="1101436"/>
            <a:ext cx="2597150" cy="162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26704\Desktop\PRD Images_Consolidated_June 19\Fig. 2.3.1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68" y="3613799"/>
            <a:ext cx="3020637" cy="1829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9413" y="2828631"/>
            <a:ext cx="1882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Science,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353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566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6A5768-9906-41DA-9AFF-808A158037D0}"/>
              </a:ext>
            </a:extLst>
          </p:cNvPr>
          <p:cNvSpPr txBox="1"/>
          <p:nvPr/>
        </p:nvSpPr>
        <p:spPr>
          <a:xfrm>
            <a:off x="5752666" y="5420630"/>
            <a:ext cx="2321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 Cent. Sci.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3, 5, 399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3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78"/>
            <a:ext cx="8229600" cy="499652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PRD 4: </a:t>
            </a:r>
            <a:r>
              <a:rPr lang="en-US" dirty="0"/>
              <a:t>Revolutionize energy storage performance through innovative assemblies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82" y="1015135"/>
            <a:ext cx="8229600" cy="4929375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</a:rPr>
              <a:t>New architectures to reduce passive content and capacity fade  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Materials synthesis, processing, assembly from </a:t>
            </a:r>
            <a:r>
              <a:rPr lang="en-US" sz="2000" b="0" dirty="0" err="1">
                <a:solidFill>
                  <a:schemeClr val="tx1"/>
                </a:solidFill>
              </a:rPr>
              <a:t>nano</a:t>
            </a:r>
            <a:r>
              <a:rPr lang="en-US" sz="2000" b="0" dirty="0">
                <a:solidFill>
                  <a:schemeClr val="tx1"/>
                </a:solidFill>
              </a:rPr>
              <a:t> to </a:t>
            </a:r>
            <a:r>
              <a:rPr lang="en-US" sz="2000" b="0" dirty="0" err="1">
                <a:solidFill>
                  <a:schemeClr val="tx1"/>
                </a:solidFill>
              </a:rPr>
              <a:t>meso</a:t>
            </a:r>
            <a:endParaRPr lang="en-US" sz="2000" b="0" dirty="0">
              <a:solidFill>
                <a:schemeClr val="tx1"/>
              </a:solidFill>
            </a:endParaRPr>
          </a:p>
          <a:p>
            <a:r>
              <a:rPr lang="en-US" sz="2000" b="0" dirty="0">
                <a:solidFill>
                  <a:schemeClr val="tx1"/>
                </a:solidFill>
              </a:rPr>
              <a:t>Informed by hierarchical modeling/simulation and in-situ/ operando experimental results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639A4B-5770-43FE-AB34-16718D2FB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47" y="2397593"/>
            <a:ext cx="5185181" cy="30888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5CAEA4-5E98-425D-8462-8BA734C3E835}"/>
              </a:ext>
            </a:extLst>
          </p:cNvPr>
          <p:cNvSpPr/>
          <p:nvPr/>
        </p:nvSpPr>
        <p:spPr>
          <a:xfrm>
            <a:off x="2751413" y="5599105"/>
            <a:ext cx="4341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Courtesy Wei Wang and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Vijayakumar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Murugesan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PNNL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6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245"/>
            <a:ext cx="8229600" cy="499652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PRD 4: </a:t>
            </a:r>
            <a:r>
              <a:rPr lang="en-US" dirty="0"/>
              <a:t>Revolutionize energy storage performance through innovative assemblies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478"/>
            <a:ext cx="4793876" cy="5292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dirty="0">
                <a:solidFill>
                  <a:srgbClr val="106636"/>
                </a:solidFill>
              </a:rPr>
              <a:t>Thrust 1. Design and Synthesize New Mesoscale Architectures 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Smart, multiscale architectural design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Reverse design: synthesis to achieve multiple properties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Architectures informed by experimental databases and machine learning</a:t>
            </a:r>
            <a:endParaRPr lang="en-US" sz="1800" b="1" i="1" dirty="0">
              <a:solidFill>
                <a:srgbClr val="941100"/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rgbClr val="106636"/>
                </a:solidFill>
              </a:rPr>
              <a:t>Thrust 2: Develop New Concepts for Large-Scale Energy Storage and Conversion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Rethinking flow batteries</a:t>
            </a:r>
          </a:p>
          <a:p>
            <a:r>
              <a:rPr lang="en-US" sz="1800" b="0" dirty="0" err="1">
                <a:solidFill>
                  <a:schemeClr val="tx1"/>
                </a:solidFill>
              </a:rPr>
              <a:t>Electrocatalytic</a:t>
            </a:r>
            <a:r>
              <a:rPr lang="en-US" sz="1800" b="0" dirty="0">
                <a:solidFill>
                  <a:schemeClr val="tx1"/>
                </a:solidFill>
              </a:rPr>
              <a:t> chemical energy storage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Manipulating solvation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Membranes and interfaces tailored to new redox chemistries</a:t>
            </a:r>
          </a:p>
          <a:p>
            <a:endParaRPr lang="en-US" sz="1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076" y="4051355"/>
            <a:ext cx="3813000" cy="1418664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0046" y="5578116"/>
            <a:ext cx="2600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Solid State Ionics</a:t>
            </a:r>
            <a:r>
              <a:rPr lang="en-US" sz="1200" dirty="0"/>
              <a:t>, </a:t>
            </a:r>
            <a:r>
              <a:rPr lang="en-US" sz="1200" b="1" dirty="0"/>
              <a:t>2004</a:t>
            </a:r>
            <a:r>
              <a:rPr lang="en-US" sz="1200" dirty="0"/>
              <a:t>, 175, 243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 Environ.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7, 3307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D28D12-4192-4F15-9490-9CB9957434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3" t="29593" r="22151" b="8217"/>
          <a:stretch/>
        </p:blipFill>
        <p:spPr>
          <a:xfrm>
            <a:off x="5443235" y="984478"/>
            <a:ext cx="3351515" cy="2084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B91722-DD31-4925-9EC6-ABEF5217ADED}"/>
              </a:ext>
            </a:extLst>
          </p:cNvPr>
          <p:cNvSpPr txBox="1"/>
          <p:nvPr/>
        </p:nvSpPr>
        <p:spPr>
          <a:xfrm>
            <a:off x="6120797" y="3105756"/>
            <a:ext cx="2199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Nat. </a:t>
            </a:r>
            <a:r>
              <a:rPr lang="en-US" sz="1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</a:t>
            </a: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2015,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6, 7259.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7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63" y="461759"/>
            <a:ext cx="8229600" cy="499652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PRD 5: </a:t>
            </a:r>
            <a:r>
              <a:rPr lang="en-US" dirty="0"/>
              <a:t>Promote Self-healing and Eliminate Detrimental Chemistries to Extend Lifetime and Improve Safety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478"/>
            <a:ext cx="8029852" cy="1375950"/>
          </a:xfrm>
        </p:spPr>
        <p:txBody>
          <a:bodyPr>
            <a:noAutofit/>
          </a:bodyPr>
          <a:lstStyle/>
          <a:p>
            <a:r>
              <a:rPr lang="en-US" sz="2000" dirty="0"/>
              <a:t>Full understanding of the degradation pathways occurring during battery life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when and where degradation events occur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 how rapidly they advance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new approaches to slow or stop them and to design around them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A2908E9-112B-4354-901E-090E541A8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77" y="3572822"/>
            <a:ext cx="4212113" cy="19894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4E10CC-1AC5-4E40-8BE4-E9D174F01D31}"/>
              </a:ext>
            </a:extLst>
          </p:cNvPr>
          <p:cNvSpPr txBox="1"/>
          <p:nvPr/>
        </p:nvSpPr>
        <p:spPr>
          <a:xfrm>
            <a:off x="5303592" y="5679930"/>
            <a:ext cx="2541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Power Sources,</a:t>
            </a:r>
            <a:r>
              <a:rPr lang="en-US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2017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341, 373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ECA83C-AB8E-408E-B0BE-D64E888A536B}"/>
              </a:ext>
            </a:extLst>
          </p:cNvPr>
          <p:cNvSpPr txBox="1"/>
          <p:nvPr/>
        </p:nvSpPr>
        <p:spPr>
          <a:xfrm>
            <a:off x="371645" y="3806752"/>
            <a:ext cx="4100481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0929" lvl="1" indent="-283997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systematic and precise study</a:t>
            </a:r>
          </a:p>
          <a:p>
            <a:pPr marL="740929" lvl="1" indent="-283997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new tools and sensors</a:t>
            </a:r>
          </a:p>
          <a:p>
            <a:pPr marL="740929" lvl="1" indent="-283997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more sophisticated simulation</a:t>
            </a:r>
          </a:p>
          <a:p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D85381-78D5-43F5-A0B3-37F11A94C4CD}"/>
              </a:ext>
            </a:extLst>
          </p:cNvPr>
          <p:cNvSpPr/>
          <p:nvPr/>
        </p:nvSpPr>
        <p:spPr>
          <a:xfrm>
            <a:off x="542263" y="2983560"/>
            <a:ext cx="7105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06636"/>
                </a:solidFill>
              </a:rPr>
              <a:t>Safer and more robust devices without sacrificing energy density or performance </a:t>
            </a:r>
          </a:p>
        </p:txBody>
      </p:sp>
    </p:spTree>
    <p:extLst>
      <p:ext uri="{BB962C8B-B14F-4D97-AF65-F5344CB8AC3E}">
        <p14:creationId xmlns:p14="http://schemas.microsoft.com/office/powerpoint/2010/main" val="2392259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63" y="461759"/>
            <a:ext cx="8229600" cy="499652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PRD 5: </a:t>
            </a:r>
            <a:r>
              <a:rPr lang="en-US" dirty="0"/>
              <a:t>Promote Self-healing and Eliminate Detrimental Chemistries to Extend Lifetime and Improve Safety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478"/>
            <a:ext cx="4793876" cy="5292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106636"/>
                </a:solidFill>
              </a:rPr>
              <a:t>Thrust 1 – Multimodal in-situ experiments to quantify degradation and failure. 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Identify key degradation and failure mechanisms.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Determine roles of inhomogeneity and nonlinearities.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Discover mitigation strategies.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106636"/>
                </a:solidFill>
              </a:rPr>
              <a:t>Thrust 2 – Multi-physics, multi-scale, predictive continuum models for degradation and failure 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Use modeling and characterization in combination with representative and model systems.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Develop and implement predictive multiscale models and continuum models.</a:t>
            </a:r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820275-5C06-47D4-B0A0-491C10DDB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081" y="3226148"/>
            <a:ext cx="3017782" cy="2584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A096F3-EFE0-4B79-9260-3C9F112C6610}"/>
              </a:ext>
            </a:extLst>
          </p:cNvPr>
          <p:cNvSpPr txBox="1"/>
          <p:nvPr/>
        </p:nvSpPr>
        <p:spPr>
          <a:xfrm>
            <a:off x="5722722" y="5811076"/>
            <a:ext cx="2893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 </a:t>
            </a:r>
            <a:r>
              <a:rPr lang="en-US" sz="1200" i="1" dirty="0"/>
              <a:t>J. </a:t>
            </a:r>
            <a:r>
              <a:rPr lang="en-US" sz="1200" i="1" dirty="0" err="1"/>
              <a:t>Electrochem</a:t>
            </a:r>
            <a:r>
              <a:rPr lang="en-US" sz="1200" i="1" dirty="0"/>
              <a:t>. Soc</a:t>
            </a:r>
            <a:r>
              <a:rPr lang="en-US" sz="1200" dirty="0"/>
              <a:t>., </a:t>
            </a:r>
            <a:r>
              <a:rPr lang="en-US" sz="1200" b="1" dirty="0"/>
              <a:t>2017</a:t>
            </a:r>
            <a:r>
              <a:rPr lang="en-US" sz="1200" dirty="0"/>
              <a:t>, 164, A304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2C31002-D035-46AF-9F64-D3E8E5514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667" y="933500"/>
            <a:ext cx="2690609" cy="18933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D08AB4-BF2E-4842-964A-3CBDEDD3197D}"/>
              </a:ext>
            </a:extLst>
          </p:cNvPr>
          <p:cNvSpPr txBox="1"/>
          <p:nvPr/>
        </p:nvSpPr>
        <p:spPr>
          <a:xfrm>
            <a:off x="6323838" y="2788639"/>
            <a:ext cx="20762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1200" i="1" dirty="0">
                <a:solidFill>
                  <a:prstClr val="black"/>
                </a:solidFill>
              </a:rPr>
              <a:t>Nat. Comm., </a:t>
            </a:r>
            <a:r>
              <a:rPr lang="en-US" sz="1200" b="1" dirty="0">
                <a:solidFill>
                  <a:prstClr val="black"/>
                </a:solidFill>
              </a:rPr>
              <a:t>2015</a:t>
            </a:r>
            <a:r>
              <a:rPr lang="en-US" sz="1200" dirty="0">
                <a:solidFill>
                  <a:prstClr val="black"/>
                </a:solidFill>
              </a:rPr>
              <a:t>, 6, 6924 </a:t>
            </a:r>
          </a:p>
          <a:p>
            <a:endParaRPr lang="en-US" sz="1100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3110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28"/>
          <a:stretch/>
        </p:blipFill>
        <p:spPr>
          <a:xfrm>
            <a:off x="0" y="819316"/>
            <a:ext cx="8984343" cy="500133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-47358"/>
            <a:ext cx="9144000" cy="830985"/>
          </a:xfrm>
        </p:spPr>
        <p:txBody>
          <a:bodyPr/>
          <a:lstStyle/>
          <a:p>
            <a:r>
              <a:rPr lang="en-US" dirty="0"/>
              <a:t>Fundamental breakthroughs in chemical &amp; materials sciences </a:t>
            </a:r>
            <a:br>
              <a:rPr lang="en-US" dirty="0"/>
            </a:br>
            <a:r>
              <a:rPr lang="en-US" dirty="0"/>
              <a:t>are essential to transform the energy landscape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13750" y="6351590"/>
            <a:ext cx="381000" cy="365125"/>
          </a:xfrm>
          <a:prstGeom prst="rect">
            <a:avLst/>
          </a:prstGeom>
        </p:spPr>
        <p:txBody>
          <a:bodyPr/>
          <a:lstStyle/>
          <a:p>
            <a:fld id="{03722D57-58D6-9447-A6D5-A97F6C35A8F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1392" y="6404266"/>
            <a:ext cx="443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LLNL flowcharts available from https://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</a:rPr>
              <a:t>flowcharts.llnl.gov</a:t>
            </a:r>
            <a:endParaRPr lang="en-US" sz="1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36" y="5804680"/>
            <a:ext cx="6212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Arial" charset="0"/>
              </a:rPr>
              <a:t>Quad = 10</a:t>
            </a:r>
            <a:r>
              <a:rPr lang="en-US" sz="1050" baseline="30000" dirty="0">
                <a:solidFill>
                  <a:prstClr val="black"/>
                </a:solidFill>
                <a:latin typeface="Arial" charset="0"/>
              </a:rPr>
              <a:t>15</a:t>
            </a:r>
            <a:r>
              <a:rPr lang="en-US" sz="1050" dirty="0">
                <a:solidFill>
                  <a:prstClr val="black"/>
                </a:solidFill>
                <a:latin typeface="Arial" charset="0"/>
              </a:rPr>
              <a:t> BTU; 2007 consumption ≈  2015 consumption (~3.3 terawatts)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3050" y="1479497"/>
            <a:ext cx="160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3" name="Picture 4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303" y="782669"/>
            <a:ext cx="707443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40" descr="Cover_921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6309" y="1347863"/>
            <a:ext cx="683703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7" name="Picture 34"/>
          <p:cNvPicPr preferRelativeResize="0"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14056" y="2574606"/>
            <a:ext cx="682304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9" name="Picture 35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386" y="1371866"/>
            <a:ext cx="682304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0" name="Picture 36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3098" y="4228268"/>
            <a:ext cx="683703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3" name="Picture 38" descr="GEO_lg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98601" y="3489484"/>
            <a:ext cx="682304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4" name="Picture 37" descr="EES_xlg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9129" y="1371866"/>
            <a:ext cx="683703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5" name="Picture 30" descr="CAT_lg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01108" y="3579846"/>
            <a:ext cx="682304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6" name="Picture 39" descr="MuEE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76873" y="1224919"/>
            <a:ext cx="682304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7" name="Picture 36" descr="CCB2020_xl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6401" y="4197866"/>
            <a:ext cx="748522" cy="914400"/>
          </a:xfrm>
          <a:prstGeom prst="rect">
            <a:avLst/>
          </a:prstGeom>
          <a:ln w="28575">
            <a:noFill/>
          </a:ln>
        </p:spPr>
      </p:pic>
      <p:pic>
        <p:nvPicPr>
          <p:cNvPr id="38" name="Picture 32" descr="BES_H_Cover8-03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42486" y="3114229"/>
            <a:ext cx="682304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8953" y="1357719"/>
            <a:ext cx="730526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0" y="1371866"/>
            <a:ext cx="706682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73506" y="5339766"/>
            <a:ext cx="730526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72586" y="5320878"/>
            <a:ext cx="755374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57270" y="5315565"/>
            <a:ext cx="139618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4BD18DA-F6A1-4233-B297-77884F41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55FD-F83C-4433-AE11-4D89943CC4D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EDA0CB-B837-4AA5-B9B0-52ED7D0E8FEE}"/>
              </a:ext>
            </a:extLst>
          </p:cNvPr>
          <p:cNvSpPr/>
          <p:nvPr/>
        </p:nvSpPr>
        <p:spPr>
          <a:xfrm>
            <a:off x="-74428" y="211542"/>
            <a:ext cx="92184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Next-Generation Electrical Energy Storage BRN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EBAFDB1-52B7-465A-8B78-852F9CE0544C}"/>
              </a:ext>
            </a:extLst>
          </p:cNvPr>
          <p:cNvSpPr txBox="1">
            <a:spLocks/>
          </p:cNvSpPr>
          <p:nvPr/>
        </p:nvSpPr>
        <p:spPr>
          <a:xfrm>
            <a:off x="457200" y="984478"/>
            <a:ext cx="4793876" cy="5292640"/>
          </a:xfrm>
          <a:prstGeom prst="rect">
            <a:avLst/>
          </a:prstGeom>
        </p:spPr>
        <p:txBody>
          <a:bodyPr>
            <a:noAutofit/>
          </a:bodyPr>
          <a:lstStyle>
            <a:lvl1pPr marL="341113" indent="-341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14673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929" indent="-28399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0746" indent="-22688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7679" indent="-22688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4612" indent="-22688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542" indent="-228413" algn="l" defTabSz="913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369" indent="-228413" algn="l" defTabSz="913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194" indent="-228413" algn="l" defTabSz="913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018" indent="-228413" algn="l" defTabSz="913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i="1" dirty="0">
                <a:solidFill>
                  <a:srgbClr val="106636"/>
                </a:solidFill>
              </a:rPr>
              <a:t>Current Status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Brochure providing a high level summary of the workshop has been released.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Workshop final report is in preparation.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Content of report: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Priority research directions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Panel reports</a:t>
            </a:r>
          </a:p>
          <a:p>
            <a:pPr lvl="1"/>
            <a:r>
              <a:rPr lang="en-US" sz="1800" dirty="0"/>
              <a:t>Factual document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0E4BC2-06E7-4DEF-BE4F-BABB98B90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25" t="17855" r="33721" b="6073"/>
          <a:stretch/>
        </p:blipFill>
        <p:spPr>
          <a:xfrm>
            <a:off x="5288627" y="1180213"/>
            <a:ext cx="3315624" cy="41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ChangeArrowheads="1"/>
          </p:cNvSpPr>
          <p:nvPr/>
        </p:nvSpPr>
        <p:spPr bwMode="auto">
          <a:xfrm>
            <a:off x="-9631" y="21408"/>
            <a:ext cx="9017000" cy="79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6" tIns="45714" rIns="8206" bIns="45714">
            <a:spAutoFit/>
          </a:bodyPr>
          <a:lstStyle>
            <a:lvl1pPr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5000"/>
              </a:lnSpc>
            </a:pPr>
            <a:r>
              <a:rPr lang="en-US" altLang="en-US" sz="2400" b="1" i="1" dirty="0">
                <a:solidFill>
                  <a:srgbClr val="106636"/>
                </a:solidFill>
              </a:rPr>
              <a:t>Basic Research Needs (BRN) Workshops </a:t>
            </a:r>
            <a:br>
              <a:rPr lang="en-US" altLang="en-US" sz="2400" b="1" i="1" dirty="0">
                <a:solidFill>
                  <a:srgbClr val="106636"/>
                </a:solidFill>
              </a:rPr>
            </a:br>
            <a:endParaRPr lang="en-US" altLang="en-US" sz="2400" b="1" i="1" dirty="0">
              <a:solidFill>
                <a:srgbClr val="106636"/>
              </a:solidFill>
            </a:endParaRPr>
          </a:p>
        </p:txBody>
      </p:sp>
      <p:sp>
        <p:nvSpPr>
          <p:cNvPr id="1158147" name="Text Box 3"/>
          <p:cNvSpPr txBox="1">
            <a:spLocks noChangeArrowheads="1"/>
          </p:cNvSpPr>
          <p:nvPr/>
        </p:nvSpPr>
        <p:spPr bwMode="auto">
          <a:xfrm>
            <a:off x="2500083" y="762000"/>
            <a:ext cx="6690748" cy="463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21" tIns="41010" rIns="82021" bIns="41010">
            <a:spAutoFit/>
          </a:bodyPr>
          <a:lstStyle>
            <a:lvl1pPr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04813" indent="-225425"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359"/>
              </a:spcBef>
            </a:pPr>
            <a:r>
              <a:rPr lang="en-US" altLang="en-US" sz="1400" b="1" dirty="0"/>
              <a:t>BRN to Assure a Secure Energy Future BESAC (2002) </a:t>
            </a:r>
            <a:endParaRPr lang="en-US" altLang="en-US" sz="200" b="1" dirty="0"/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BRN for Hydrogen Economy (2003)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BRN for Solar Energy Utilization (2005)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BRN for Superconductivity (2006)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BRN for Solid State Lighting (2006)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BRN for Advanced Nuclear Energy Systems (2006)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BRN for Geosciences (2007)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BRN for Clean and Efficient Combustion (2007)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BRN for Electrical Energy Storage (2007)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BRN for Catalysis for Energy Applications (2007)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BRN for Materials under Extreme Environments (2007)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BRN for Carbon Capture (2010)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New Science for Sustainable Energy Future (2008)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Computational Materials Science and Chemistry (2010)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Science for Energy Technology (2010)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1400" b="1" dirty="0"/>
              <a:t>Controlling Subsurface Fractures and Fluid Flow (2015)</a:t>
            </a:r>
            <a:endParaRPr lang="en-US" altLang="en-US" sz="1400" b="1" dirty="0"/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BRN for Environmental Management (2016)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BRN for Quantum Materials (2016)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en-US" sz="1400" b="1" dirty="0"/>
              <a:t>BRN on Synthesis Science for Energy Relevant Technology (2017)</a:t>
            </a:r>
          </a:p>
        </p:txBody>
      </p:sp>
      <p:pic>
        <p:nvPicPr>
          <p:cNvPr id="1158148" name="Picture 4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9" y="2015953"/>
            <a:ext cx="1351270" cy="165005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8150" name="Line 6"/>
          <p:cNvSpPr>
            <a:spLocks noChangeShapeType="1"/>
          </p:cNvSpPr>
          <p:nvPr/>
        </p:nvSpPr>
        <p:spPr bwMode="auto">
          <a:xfrm flipH="1" flipV="1">
            <a:off x="1741956" y="3215604"/>
            <a:ext cx="1014012" cy="1509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158152" name="Line 8"/>
          <p:cNvSpPr>
            <a:spLocks noChangeShapeType="1"/>
          </p:cNvSpPr>
          <p:nvPr/>
        </p:nvSpPr>
        <p:spPr bwMode="auto">
          <a:xfrm flipH="1">
            <a:off x="1714867" y="1128099"/>
            <a:ext cx="1028621" cy="20290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158153" name="Line 9"/>
          <p:cNvSpPr>
            <a:spLocks noChangeShapeType="1"/>
          </p:cNvSpPr>
          <p:nvPr/>
        </p:nvSpPr>
        <p:spPr bwMode="auto">
          <a:xfrm flipH="1">
            <a:off x="1756206" y="1671482"/>
            <a:ext cx="987282" cy="13902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158154" name="Line 10"/>
          <p:cNvSpPr>
            <a:spLocks noChangeShapeType="1"/>
          </p:cNvSpPr>
          <p:nvPr/>
        </p:nvSpPr>
        <p:spPr bwMode="auto">
          <a:xfrm flipH="1">
            <a:off x="1745950" y="1922781"/>
            <a:ext cx="997537" cy="11686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158155" name="Line 11"/>
          <p:cNvSpPr>
            <a:spLocks noChangeShapeType="1"/>
          </p:cNvSpPr>
          <p:nvPr/>
        </p:nvSpPr>
        <p:spPr bwMode="auto">
          <a:xfrm flipH="1">
            <a:off x="1746330" y="2133548"/>
            <a:ext cx="1004240" cy="9712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158156" name="Line 12"/>
          <p:cNvSpPr>
            <a:spLocks noChangeShapeType="1"/>
          </p:cNvSpPr>
          <p:nvPr/>
        </p:nvSpPr>
        <p:spPr bwMode="auto">
          <a:xfrm flipH="1">
            <a:off x="1720405" y="2357018"/>
            <a:ext cx="1023082" cy="80669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158157" name="Line 13"/>
          <p:cNvSpPr>
            <a:spLocks noChangeShapeType="1"/>
          </p:cNvSpPr>
          <p:nvPr/>
        </p:nvSpPr>
        <p:spPr bwMode="auto">
          <a:xfrm flipH="1">
            <a:off x="1756593" y="2856918"/>
            <a:ext cx="986894" cy="3318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158158" name="Line 14"/>
          <p:cNvSpPr>
            <a:spLocks noChangeShapeType="1"/>
          </p:cNvSpPr>
          <p:nvPr/>
        </p:nvSpPr>
        <p:spPr bwMode="auto">
          <a:xfrm flipH="1" flipV="1">
            <a:off x="1729473" y="3188801"/>
            <a:ext cx="1014014" cy="1221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158159" name="Line 15"/>
          <p:cNvSpPr>
            <a:spLocks noChangeShapeType="1"/>
          </p:cNvSpPr>
          <p:nvPr/>
        </p:nvSpPr>
        <p:spPr bwMode="auto">
          <a:xfrm flipH="1" flipV="1">
            <a:off x="1718380" y="3200399"/>
            <a:ext cx="1025107" cy="82250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158160" name="Line 16"/>
          <p:cNvSpPr>
            <a:spLocks noChangeShapeType="1"/>
          </p:cNvSpPr>
          <p:nvPr/>
        </p:nvSpPr>
        <p:spPr bwMode="auto">
          <a:xfrm flipH="1" flipV="1">
            <a:off x="1712034" y="3188800"/>
            <a:ext cx="1031452" cy="1301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158161" name="Rectangle 17"/>
          <p:cNvSpPr>
            <a:spLocks noChangeArrowheads="1"/>
          </p:cNvSpPr>
          <p:nvPr/>
        </p:nvSpPr>
        <p:spPr bwMode="auto">
          <a:xfrm>
            <a:off x="78414" y="344447"/>
            <a:ext cx="8996864" cy="3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09588"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19175"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28763"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8350" algn="l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100000"/>
              </a:lnSpc>
            </a:pPr>
            <a:r>
              <a:rPr lang="en-US" altLang="en-US" b="1" dirty="0">
                <a:solidFill>
                  <a:srgbClr val="106636"/>
                </a:solidFill>
              </a:rPr>
              <a:t>18 reports; 15 years; &gt;2,000 participants from academia, industry, and DOE labs </a:t>
            </a:r>
          </a:p>
        </p:txBody>
      </p:sp>
      <p:pic>
        <p:nvPicPr>
          <p:cNvPr id="1158163" name="Picture 19" descr="BES_H_Cover8-03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79" y="1044536"/>
            <a:ext cx="887557" cy="11472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158164" name="Picture 20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" y="5591698"/>
            <a:ext cx="887557" cy="11472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167" name="Picture 23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43" y="5590043"/>
            <a:ext cx="887557" cy="11472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168" name="Picture 24" descr="EES_xlg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79" y="2398422"/>
            <a:ext cx="887556" cy="11472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170" name="Picture 26" descr="GEO_lg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25" y="5587559"/>
            <a:ext cx="887557" cy="11472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8172" name="Picture 28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9245" y="5595983"/>
            <a:ext cx="867781" cy="11472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157" y="369693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 flipH="1" flipV="1">
            <a:off x="1706358" y="3179674"/>
            <a:ext cx="1037127" cy="17735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H="1">
            <a:off x="1727487" y="1438887"/>
            <a:ext cx="1016001" cy="1720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723157" y="3192771"/>
            <a:ext cx="1020329" cy="10816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1713049" y="3163480"/>
            <a:ext cx="1030438" cy="61770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H="1" flipV="1">
            <a:off x="1721314" y="3168719"/>
            <a:ext cx="1022173" cy="3769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>
            <a:off x="1725986" y="3076471"/>
            <a:ext cx="1017501" cy="9884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H="1">
            <a:off x="1750489" y="2634591"/>
            <a:ext cx="992998" cy="572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 flipH="1" flipV="1">
            <a:off x="1693754" y="3197870"/>
            <a:ext cx="1062334" cy="20390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/>
          </a:p>
        </p:txBody>
      </p:sp>
      <p:pic>
        <p:nvPicPr>
          <p:cNvPr id="36" name="Picture 21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4913" y="5587967"/>
            <a:ext cx="886726" cy="11472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2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2864" y="5587965"/>
            <a:ext cx="886600" cy="11472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7" descr="MuEE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79" y="3738637"/>
            <a:ext cx="887557" cy="11472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3644" y="5595983"/>
            <a:ext cx="867781" cy="1130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658755" y="5988830"/>
            <a:ext cx="689961" cy="340242"/>
          </a:xfrm>
          <a:prstGeom prst="rightArrow">
            <a:avLst/>
          </a:prstGeom>
          <a:solidFill>
            <a:srgbClr val="10663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8169" name="Picture 25" descr="CAT_lg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31" y="5587558"/>
            <a:ext cx="886114" cy="11472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8"/>
          <p:cNvPicPr preferRelativeResize="0"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66" y="5595983"/>
            <a:ext cx="844916" cy="11472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68D77814-C03D-4266-87EB-F4D511B4F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4" y="4376070"/>
            <a:ext cx="20771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16"/>
              </a:rPr>
              <a:t>https://science.energy.gov/bes/community-resources/reports/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434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3459" tIns="46729" rIns="93459" bIns="46729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Batteries and Energy Storage</a:t>
            </a:r>
            <a:br>
              <a:rPr lang="en-US" dirty="0"/>
            </a:br>
            <a:r>
              <a:rPr lang="en-US" dirty="0"/>
              <a:t>Cross-Cutting Challenge that Impacts Energy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394747" y="836692"/>
            <a:ext cx="4731832" cy="5432256"/>
          </a:xfrm>
        </p:spPr>
        <p:txBody>
          <a:bodyPr wrap="square">
            <a:spAutoFit/>
          </a:bodyPr>
          <a:lstStyle/>
          <a:p>
            <a:pPr marL="0" indent="0" defTabSz="1019175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rgbClr val="106636"/>
                </a:solidFill>
              </a:rPr>
              <a:t>Grid </a:t>
            </a:r>
            <a:r>
              <a:rPr lang="en-US" sz="1800" dirty="0">
                <a:solidFill>
                  <a:srgbClr val="106636"/>
                </a:solidFill>
              </a:rPr>
              <a:t>reliability</a:t>
            </a:r>
            <a:r>
              <a:rPr lang="en-US" sz="1800" b="0" dirty="0">
                <a:solidFill>
                  <a:srgbClr val="106636"/>
                </a:solidFill>
              </a:rPr>
              <a:t> and distributed power require innovative energy storage devices</a:t>
            </a:r>
          </a:p>
          <a:p>
            <a:pPr marL="403225" lvl="1" indent="-228600" defTabSz="1019175"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Enhancing grid resiliency in case of disruptive events and demand peaks</a:t>
            </a:r>
          </a:p>
          <a:p>
            <a:pPr marL="403225" lvl="1" indent="-228600" defTabSz="1019175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Storage of large amounts of power</a:t>
            </a:r>
          </a:p>
          <a:p>
            <a:pPr marL="403225" lvl="1" indent="-228600" defTabSz="1019175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b="0" dirty="0">
                <a:solidFill>
                  <a:schemeClr val="tx1"/>
                </a:solidFill>
              </a:rPr>
              <a:t>elivery of significant power rapidly</a:t>
            </a:r>
          </a:p>
          <a:p>
            <a:pPr marL="403225" lvl="1" indent="-228600" defTabSz="1019175">
              <a:spcBef>
                <a:spcPct val="0"/>
              </a:spcBef>
              <a:spcAft>
                <a:spcPts val="0"/>
              </a:spcAft>
            </a:pPr>
            <a:endParaRPr lang="en-US" sz="800" b="0" dirty="0">
              <a:solidFill>
                <a:srgbClr val="146737"/>
              </a:solidFill>
            </a:endParaRPr>
          </a:p>
          <a:p>
            <a:pPr marL="0" indent="0" defTabSz="1019175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rgbClr val="106636"/>
                </a:solidFill>
              </a:rPr>
              <a:t>Transportation requires next generation batteries </a:t>
            </a:r>
          </a:p>
          <a:p>
            <a:pPr marL="404813" lvl="1" indent="-254000" defTabSz="1019175">
              <a:spcBef>
                <a:spcPts val="60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tx1"/>
                </a:solidFill>
              </a:rPr>
              <a:t>Providing higher energy and power densities, longer drive distance</a:t>
            </a:r>
          </a:p>
          <a:p>
            <a:pPr marL="404813" lvl="1" indent="-254000" defTabSz="1019175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Longer lifetimes</a:t>
            </a:r>
            <a:r>
              <a:rPr lang="en-US" sz="1800" b="0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f</a:t>
            </a:r>
            <a:r>
              <a:rPr lang="en-US" sz="1800" b="0" dirty="0">
                <a:solidFill>
                  <a:schemeClr val="tx1"/>
                </a:solidFill>
              </a:rPr>
              <a:t>aster recharge times</a:t>
            </a:r>
          </a:p>
          <a:p>
            <a:pPr marL="404813" lvl="1" indent="-254000" defTabSz="1019175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Enabling greater communication and connection with information and guidance systems</a:t>
            </a:r>
          </a:p>
          <a:p>
            <a:pPr marL="0" indent="0" defTabSz="1019175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rgbClr val="106636"/>
                </a:solidFill>
              </a:rPr>
              <a:t>Battery safety has emerged as cross-cutting research topic</a:t>
            </a:r>
          </a:p>
          <a:p>
            <a:pPr marL="0" indent="0" defTabSz="1019175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06636"/>
                </a:solidFill>
              </a:rPr>
              <a:t>Scientific tools for battery research have seen significant advancement</a:t>
            </a:r>
          </a:p>
        </p:txBody>
      </p:sp>
      <p:pic>
        <p:nvPicPr>
          <p:cNvPr id="10245" name="Picture 6" descr="electric.gr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325" y="887412"/>
            <a:ext cx="2901950" cy="1833563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CAF6EB-D912-44B4-B94B-01FC4E3371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4" y="4785789"/>
            <a:ext cx="2195750" cy="1645920"/>
          </a:xfrm>
          <a:prstGeom prst="rect">
            <a:avLst/>
          </a:prstGeom>
        </p:spPr>
      </p:pic>
      <p:pic>
        <p:nvPicPr>
          <p:cNvPr id="10246" name="Picture 7" descr="traffi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0294" y="2614295"/>
            <a:ext cx="2953761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8656" y="4654538"/>
            <a:ext cx="217649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5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 txBox="1">
            <a:spLocks/>
          </p:cNvSpPr>
          <p:nvPr/>
        </p:nvSpPr>
        <p:spPr bwMode="auto">
          <a:xfrm>
            <a:off x="32774" y="-28779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Next-Generation Electrical Energy Storage BRN</a:t>
            </a:r>
          </a:p>
        </p:txBody>
      </p:sp>
      <p:sp>
        <p:nvSpPr>
          <p:cNvPr id="23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13750" y="6351588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2125" y="913852"/>
            <a:ext cx="843530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Given the transformative opportunity in 2017 and beyond to utilize electrical energy storage in diverse applications far beyond personal electronics, the workshop was designed to:</a:t>
            </a:r>
          </a:p>
          <a:p>
            <a:pPr marL="744538" lvl="2" indent="-2873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 an assessment of the current status of electrical energy storage.</a:t>
            </a:r>
          </a:p>
          <a:p>
            <a:pPr marL="744538" lvl="2" indent="-2873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 the highest priority basic science gaps and opportunities in our fundamental understanding.</a:t>
            </a:r>
          </a:p>
          <a:p>
            <a:pPr marL="744538" lvl="2" indent="-2873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 the new insights and innovations needed from basic research in materials science and chemistry to enable future scientific and technological advances for next-generation electrical energy storage.</a:t>
            </a:r>
          </a:p>
          <a:p>
            <a:pPr marL="0" lvl="1">
              <a:spcAft>
                <a:spcPts val="1200"/>
              </a:spcAft>
            </a:pPr>
            <a:r>
              <a:rPr lang="en-US" dirty="0"/>
              <a:t>Workshop held March 27-29, 2017 with 175 scientists representing theory, simulation, characterization, electrochemistry and synthesis in attendance.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203" y="4790445"/>
            <a:ext cx="1823221" cy="1025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0"/>
          <a:stretch/>
        </p:blipFill>
        <p:spPr>
          <a:xfrm>
            <a:off x="2411792" y="4784683"/>
            <a:ext cx="1833465" cy="1031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6380" y="4793326"/>
            <a:ext cx="1818100" cy="10226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189" y="5814350"/>
            <a:ext cx="157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model of ion movement in a membrane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1978" y="5796249"/>
            <a:ext cx="157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Atomic resolution of a solid electrolyte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3919" y="5793084"/>
            <a:ext cx="179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 imaging of batteries in operation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8579" y="5796249"/>
            <a:ext cx="185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Combined imaging techniques track chemical changes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t="23950" b="8469"/>
          <a:stretch/>
        </p:blipFill>
        <p:spPr>
          <a:xfrm>
            <a:off x="6365603" y="4784683"/>
            <a:ext cx="1934568" cy="10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15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3712" y="126675"/>
            <a:ext cx="59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NG-EES BRN: </a:t>
            </a:r>
            <a:r>
              <a:rPr lang="en-US" sz="2400" b="1" dirty="0">
                <a:solidFill>
                  <a:srgbClr val="106636"/>
                </a:solidFill>
              </a:rPr>
              <a:t>Plenary Speakers</a:t>
            </a:r>
            <a:endParaRPr lang="en-US" sz="2400" b="1" dirty="0">
              <a:solidFill>
                <a:srgbClr val="106636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i="1" dirty="0"/>
          </a:p>
        </p:txBody>
      </p:sp>
      <p:sp>
        <p:nvSpPr>
          <p:cNvPr id="5" name="TextBox 3"/>
          <p:cNvSpPr txBox="1"/>
          <p:nvPr/>
        </p:nvSpPr>
        <p:spPr>
          <a:xfrm>
            <a:off x="1655461" y="898604"/>
            <a:ext cx="5034938" cy="738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106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Electrical Energy Storage: Where have we come from and the scientific challenges still facing us?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M. Stan Whittingham, Binghamton University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655460" y="2176184"/>
            <a:ext cx="5149377" cy="855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106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High-energy batteries: a systems perspective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Karen Thomas-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Alyea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Samsung Research America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655460" y="3200139"/>
            <a:ext cx="5015083" cy="8470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106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Challenges for Solid State Batteries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Linda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Nazar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University of Waterloo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1630381" y="4041379"/>
            <a:ext cx="5270335" cy="5073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106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Nanoscience for Energy Storage: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106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Success and Future Opportunity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106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Yi Cui, Stanford University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1635602" y="5095279"/>
            <a:ext cx="5520109" cy="8299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1066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Materials science for electrochemical storage: Achievements and new directions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Jean-Marie Tarascon, Collège de France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8" y="873772"/>
            <a:ext cx="1139514" cy="14234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8895" y="1607185"/>
            <a:ext cx="1169141" cy="13754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68" y="2732044"/>
            <a:ext cx="1146452" cy="14262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8895" y="3559860"/>
            <a:ext cx="1139514" cy="13568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68" y="4694381"/>
            <a:ext cx="1139514" cy="13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 txBox="1">
            <a:spLocks/>
          </p:cNvSpPr>
          <p:nvPr/>
        </p:nvSpPr>
        <p:spPr bwMode="auto">
          <a:xfrm>
            <a:off x="32774" y="-28779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Next-Generation Electrical Energy Storage BRN</a:t>
            </a:r>
          </a:p>
        </p:txBody>
      </p:sp>
      <p:sp>
        <p:nvSpPr>
          <p:cNvPr id="23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13750" y="6351588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9046" y="935110"/>
            <a:ext cx="81147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b="1" dirty="0">
                <a:solidFill>
                  <a:prstClr val="black"/>
                </a:solidFill>
              </a:rPr>
              <a:t>Six (6) panels </a:t>
            </a:r>
            <a:r>
              <a:rPr lang="en-US" dirty="0">
                <a:solidFill>
                  <a:prstClr val="black"/>
                </a:solidFill>
              </a:rPr>
              <a:t>discussed s</a:t>
            </a:r>
            <a:r>
              <a:rPr lang="en-US" dirty="0"/>
              <a:t>cientific challenges spanning existing and next generation electrochemical energy storage structures, the experimental and theoretical tools and techniques to explore them, and promising emerging architectures and approaches to achieve them.</a:t>
            </a:r>
          </a:p>
          <a:p>
            <a:pPr marL="744538" lvl="0" indent="-234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Pathways to simultaneous high energy and power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Structure, interphases, and charge transfer at electrochemical interfaces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 pursuit of long lifetime and reliability: Time-dependent phenomena at electrodes and electrolytes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Discovery, synthesis and design strategies for materials, structures, and architectures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Solid-state and semi-solid electrochemical energy storage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Cross-cutting themes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401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3712" y="126675"/>
            <a:ext cx="59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06636"/>
                </a:solidFill>
                <a:latin typeface="Arial" pitchFamily="34" charset="0"/>
                <a:cs typeface="Arial" pitchFamily="34" charset="0"/>
              </a:rPr>
              <a:t>NG-EES BRN: </a:t>
            </a:r>
            <a:r>
              <a:rPr lang="en-US" sz="2400" b="1" dirty="0">
                <a:solidFill>
                  <a:srgbClr val="106636"/>
                </a:solidFill>
              </a:rPr>
              <a:t>Panel Leadership</a:t>
            </a:r>
            <a:endParaRPr lang="en-US" sz="2400" b="1" dirty="0">
              <a:solidFill>
                <a:srgbClr val="106636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i="1" dirty="0"/>
          </a:p>
        </p:txBody>
      </p:sp>
      <p:sp>
        <p:nvSpPr>
          <p:cNvPr id="5" name="TextBox 3"/>
          <p:cNvSpPr txBox="1"/>
          <p:nvPr/>
        </p:nvSpPr>
        <p:spPr>
          <a:xfrm>
            <a:off x="1963812" y="856072"/>
            <a:ext cx="5732388" cy="691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 1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>
                <a:solidFill>
                  <a:srgbClr val="10663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Pathways to Simultaneous High Energy and Power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Paul Braun, University of Illinois at Urbana-Champaign, and Jun Liu, Pacific Northwest National Laboratory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56265"/>
            <a:ext cx="714108" cy="999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36" y="864238"/>
            <a:ext cx="661448" cy="991743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963812" y="1872041"/>
            <a:ext cx="6722988" cy="812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1600" b="1" i="1" dirty="0">
                <a:solidFill>
                  <a:srgbClr val="10663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Structure, Interphases, and Charge Transfer at Electrochemical Interfaces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Lynden Archer, Cornell University, and David Prendergast, Lawrence Berkeley National Laboratory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41456"/>
            <a:ext cx="743825" cy="743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78" y="1941456"/>
            <a:ext cx="758439" cy="758148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1938733" y="2757699"/>
            <a:ext cx="5964160" cy="770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 </a:t>
            </a:r>
            <a:r>
              <a:rPr lang="en-US" sz="1600" b="1" i="1" dirty="0">
                <a:solidFill>
                  <a:srgbClr val="10663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pursuit of long lifetime and reliability: Time-dependent Phenomena at Electrodes and Electrolytes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Shirley Meng, University of California-San Diego, and Jay Whitacre, Carnegie Mellon University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36" y="2797628"/>
            <a:ext cx="717333" cy="717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99729"/>
            <a:ext cx="701767" cy="701456"/>
          </a:xfrm>
          <a:prstGeom prst="rect">
            <a:avLst/>
          </a:prstGeom>
        </p:spPr>
      </p:pic>
      <p:sp>
        <p:nvSpPr>
          <p:cNvPr id="14" name="TextBox 3"/>
          <p:cNvSpPr txBox="1"/>
          <p:nvPr/>
        </p:nvSpPr>
        <p:spPr>
          <a:xfrm>
            <a:off x="1927158" y="3558175"/>
            <a:ext cx="6267717" cy="5073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 4:  </a:t>
            </a:r>
            <a:r>
              <a:rPr lang="en-US" sz="1600" b="1" i="1" dirty="0">
                <a:solidFill>
                  <a:srgbClr val="10663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Discovery, Synthesis, and Design Strategies for Materials, Structures, and Architectures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Perla Balbuena, Texas A&amp;M University, and Amy Prieto, Colorado State University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03" y="3608759"/>
            <a:ext cx="673290" cy="8498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4" y="3608759"/>
            <a:ext cx="582194" cy="748425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1920162" y="4427856"/>
            <a:ext cx="6011388" cy="8299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600" b="1" i="1" dirty="0">
                <a:solidFill>
                  <a:srgbClr val="10663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Solid-State and Semi-Solid Electrochemical Energy Storage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Nancy Dudney, Oak Ridge National Laboratory, and Jeff Sakamoto, University of Michigan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5" y="4495219"/>
            <a:ext cx="668782" cy="7437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36" y="4495219"/>
            <a:ext cx="582195" cy="762581"/>
          </a:xfrm>
          <a:prstGeom prst="rect">
            <a:avLst/>
          </a:prstGeom>
        </p:spPr>
      </p:pic>
      <p:sp>
        <p:nvSpPr>
          <p:cNvPr id="20" name="TextBox 3"/>
          <p:cNvSpPr txBox="1"/>
          <p:nvPr/>
        </p:nvSpPr>
        <p:spPr>
          <a:xfrm>
            <a:off x="2711405" y="5392348"/>
            <a:ext cx="5732388" cy="691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 6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>
                <a:solidFill>
                  <a:srgbClr val="10663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Crosscutting Themes: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Yue Qi, Michigan State University, Eric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Stach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Brookhaven National Laboratory, and Mike Toney, SLAC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04" y="5335228"/>
            <a:ext cx="640096" cy="805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517" y="5313655"/>
            <a:ext cx="717449" cy="8585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2" y="5304242"/>
            <a:ext cx="609600" cy="8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B307162-5FA5-4EED-965D-E227267BC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Each panel developed a list of critical research areas.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On day 2, the research areas were evaluated and grouped into topics according to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five Priority Research Directions.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The panel leads  and members joined the relevant  Priority Research Direction (PRD) group.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The PRD teams met to formulate the research approaches and thrust areas.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Day 3, report out and writing of PRDs and Panel reports.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B7CB77-1D87-43BB-A3B7-9B1FC61C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dirty="0">
                <a:latin typeface="Arial" pitchFamily="34" charset="0"/>
                <a:ea typeface="+mn-ea"/>
              </a:rPr>
              <a:t>Workshop Approach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53E182-A66B-4B5D-BE44-5D176E2263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75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2013</Words>
  <Application>Microsoft Office PowerPoint</Application>
  <PresentationFormat>On-screen Show (4:3)</PresentationFormat>
  <Paragraphs>317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Tahoma</vt:lpstr>
      <vt:lpstr>Times New Roman</vt:lpstr>
      <vt:lpstr>Wingdings</vt:lpstr>
      <vt:lpstr>Office Theme</vt:lpstr>
      <vt:lpstr>1_Office Theme</vt:lpstr>
      <vt:lpstr>Next Generation Electrical Energy Storage Basic Research Needs (BRN) Workshop</vt:lpstr>
      <vt:lpstr>Fundamental breakthroughs in chemical &amp; materials sciences  are essential to transform the energy landscape</vt:lpstr>
      <vt:lpstr>PowerPoint Presentation</vt:lpstr>
      <vt:lpstr>Batteries and Energy Storage Cross-Cutting Challenge that Impacts Energy</vt:lpstr>
      <vt:lpstr>PowerPoint Presentation</vt:lpstr>
      <vt:lpstr>PowerPoint Presentation</vt:lpstr>
      <vt:lpstr>PowerPoint Presentation</vt:lpstr>
      <vt:lpstr>PowerPoint Presentation</vt:lpstr>
      <vt:lpstr>Workshop Approach</vt:lpstr>
      <vt:lpstr>PowerPoint Presentation</vt:lpstr>
      <vt:lpstr>PowerPoint Presentation</vt:lpstr>
      <vt:lpstr>PowerPoint Presentation</vt:lpstr>
      <vt:lpstr>PowerPoint Presentation</vt:lpstr>
      <vt:lpstr>PRD 3: Control and exploit the complex interphase region formed at dynamic interfaces</vt:lpstr>
      <vt:lpstr>PRD 3: Control and exploit the complex interphase region formed at dynamic interfaces</vt:lpstr>
      <vt:lpstr>PRD 4: Revolutionize energy storage performance through innovative assemblies of matter</vt:lpstr>
      <vt:lpstr>PRD 4: Revolutionize energy storage performance through innovative assemblies of matter</vt:lpstr>
      <vt:lpstr>PRD 5: Promote Self-healing and Eliminate Detrimental Chemistries to Extend Lifetime and Improve Safety  </vt:lpstr>
      <vt:lpstr>PRD 5: Promote Self-healing and Eliminate Detrimental Chemistries to Extend Lifetime and Improve Safety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2016-06-10T13:05:37Z</dcterms:created>
  <dcterms:modified xsi:type="dcterms:W3CDTF">2017-07-14T14:02:24Z</dcterms:modified>
</cp:coreProperties>
</file>