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1"/>
  </p:notesMasterIdLst>
  <p:handoutMasterIdLst>
    <p:handoutMasterId r:id="rId22"/>
  </p:handoutMasterIdLst>
  <p:sldIdLst>
    <p:sldId id="256" r:id="rId2"/>
    <p:sldId id="544" r:id="rId3"/>
    <p:sldId id="543" r:id="rId4"/>
    <p:sldId id="546" r:id="rId5"/>
    <p:sldId id="547" r:id="rId6"/>
    <p:sldId id="538" r:id="rId7"/>
    <p:sldId id="539" r:id="rId8"/>
    <p:sldId id="545" r:id="rId9"/>
    <p:sldId id="548" r:id="rId10"/>
    <p:sldId id="549" r:id="rId11"/>
    <p:sldId id="540" r:id="rId12"/>
    <p:sldId id="550" r:id="rId13"/>
    <p:sldId id="556" r:id="rId14"/>
    <p:sldId id="552" r:id="rId15"/>
    <p:sldId id="551" r:id="rId16"/>
    <p:sldId id="553" r:id="rId17"/>
    <p:sldId id="554" r:id="rId18"/>
    <p:sldId id="555" r:id="rId19"/>
    <p:sldId id="537" r:id="rId20"/>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31">
          <p15:clr>
            <a:srgbClr val="A4A3A4"/>
          </p15:clr>
        </p15:guide>
        <p15:guide id="2" pos="2885">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106636"/>
    <a:srgbClr val="FF5050"/>
    <a:srgbClr val="0033CC"/>
    <a:srgbClr val="00D200"/>
    <a:srgbClr val="FFFFA0"/>
    <a:srgbClr val="FFFF00"/>
    <a:srgbClr val="1C1C1C"/>
    <a:srgbClr val="FFFF5A"/>
    <a:srgbClr val="00B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33" autoAdjust="0"/>
    <p:restoredTop sz="94942" autoAdjust="0"/>
  </p:normalViewPr>
  <p:slideViewPr>
    <p:cSldViewPr snapToGrid="0" showGuides="1">
      <p:cViewPr varScale="1">
        <p:scale>
          <a:sx n="56" d="100"/>
          <a:sy n="56" d="100"/>
        </p:scale>
        <p:origin x="1344" y="60"/>
      </p:cViewPr>
      <p:guideLst>
        <p:guide orient="horz" pos="331"/>
        <p:guide pos="2885"/>
      </p:guideLst>
    </p:cSldViewPr>
  </p:slideViewPr>
  <p:notesTextViewPr>
    <p:cViewPr>
      <p:scale>
        <a:sx n="100" d="100"/>
        <a:sy n="100" d="100"/>
      </p:scale>
      <p:origin x="0" y="0"/>
    </p:cViewPr>
  </p:notesTextViewPr>
  <p:sorterViewPr>
    <p:cViewPr>
      <p:scale>
        <a:sx n="154" d="100"/>
        <a:sy n="154" d="100"/>
      </p:scale>
      <p:origin x="0" y="-14856"/>
    </p:cViewPr>
  </p:sorterViewPr>
  <p:notesViewPr>
    <p:cSldViewPr snapToGrid="0">
      <p:cViewPr varScale="1">
        <p:scale>
          <a:sx n="82" d="100"/>
          <a:sy n="82" d="100"/>
        </p:scale>
        <p:origin x="-1974"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14393" cy="465773"/>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938872" y="0"/>
            <a:ext cx="3014393" cy="465773"/>
          </a:xfrm>
          <a:prstGeom prst="rect">
            <a:avLst/>
          </a:prstGeom>
        </p:spPr>
        <p:txBody>
          <a:bodyPr vert="horz" lIns="91431" tIns="45715" rIns="91431" bIns="45715" rtlCol="0"/>
          <a:lstStyle>
            <a:lvl1pPr algn="r">
              <a:defRPr sz="1200"/>
            </a:lvl1pPr>
          </a:lstStyle>
          <a:p>
            <a:fld id="{AFB8F735-67A5-4C5C-BA0D-29C5206D0C9A}" type="datetimeFigureOut">
              <a:rPr lang="en-US" smtClean="0"/>
              <a:t>6/10/2016</a:t>
            </a:fld>
            <a:endParaRPr lang="en-US"/>
          </a:p>
        </p:txBody>
      </p:sp>
      <p:sp>
        <p:nvSpPr>
          <p:cNvPr id="4" name="Footer Placeholder 3"/>
          <p:cNvSpPr>
            <a:spLocks noGrp="1"/>
          </p:cNvSpPr>
          <p:nvPr>
            <p:ph type="ftr" sz="quarter" idx="2"/>
          </p:nvPr>
        </p:nvSpPr>
        <p:spPr>
          <a:xfrm>
            <a:off x="2" y="8841738"/>
            <a:ext cx="3014393" cy="465773"/>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38872" y="8841738"/>
            <a:ext cx="3014393" cy="465773"/>
          </a:xfrm>
          <a:prstGeom prst="rect">
            <a:avLst/>
          </a:prstGeom>
        </p:spPr>
        <p:txBody>
          <a:bodyPr vert="horz" lIns="91431" tIns="45715" rIns="91431" bIns="45715" rtlCol="0" anchor="b"/>
          <a:lstStyle>
            <a:lvl1pPr algn="r">
              <a:defRPr sz="1200"/>
            </a:lvl1pPr>
          </a:lstStyle>
          <a:p>
            <a:fld id="{01532476-0550-44FF-AF22-65C314F79934}" type="slidenum">
              <a:rPr lang="en-US" smtClean="0"/>
              <a:t>‹#›</a:t>
            </a:fld>
            <a:endParaRPr lang="en-US"/>
          </a:p>
        </p:txBody>
      </p:sp>
    </p:spTree>
    <p:extLst>
      <p:ext uri="{BB962C8B-B14F-4D97-AF65-F5344CB8AC3E}">
        <p14:creationId xmlns:p14="http://schemas.microsoft.com/office/powerpoint/2010/main" val="3886895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2819" cy="465773"/>
          </a:xfrm>
          <a:prstGeom prst="rect">
            <a:avLst/>
          </a:prstGeom>
        </p:spPr>
        <p:txBody>
          <a:bodyPr vert="horz" lIns="92489" tIns="46245" rIns="92489" bIns="4624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40446" y="0"/>
            <a:ext cx="3012819" cy="465773"/>
          </a:xfrm>
          <a:prstGeom prst="rect">
            <a:avLst/>
          </a:prstGeom>
        </p:spPr>
        <p:txBody>
          <a:bodyPr vert="horz" lIns="92489" tIns="46245" rIns="92489" bIns="46245" rtlCol="0"/>
          <a:lstStyle>
            <a:lvl1pPr algn="r" fontAlgn="auto">
              <a:spcBef>
                <a:spcPts val="0"/>
              </a:spcBef>
              <a:spcAft>
                <a:spcPts val="0"/>
              </a:spcAft>
              <a:defRPr sz="1200">
                <a:latin typeface="+mn-lt"/>
              </a:defRPr>
            </a:lvl1pPr>
          </a:lstStyle>
          <a:p>
            <a:pPr>
              <a:defRPr/>
            </a:pPr>
            <a:fld id="{55B47F48-26AE-44C5-AD96-20FAB6A74F24}" type="datetimeFigureOut">
              <a:rPr lang="en-US"/>
              <a:pPr>
                <a:defRPr/>
              </a:pPr>
              <a:t>6/10/2016</a:t>
            </a:fld>
            <a:endParaRPr lang="en-US"/>
          </a:p>
        </p:txBody>
      </p:sp>
      <p:sp>
        <p:nvSpPr>
          <p:cNvPr id="4" name="Slide Image Placeholder 3"/>
          <p:cNvSpPr>
            <a:spLocks noGrp="1" noRot="1" noChangeAspect="1"/>
          </p:cNvSpPr>
          <p:nvPr>
            <p:ph type="sldImg" idx="2"/>
          </p:nvPr>
        </p:nvSpPr>
        <p:spPr>
          <a:xfrm>
            <a:off x="1152525" y="700088"/>
            <a:ext cx="4649788" cy="3489325"/>
          </a:xfrm>
          <a:prstGeom prst="rect">
            <a:avLst/>
          </a:prstGeom>
          <a:noFill/>
          <a:ln w="12700">
            <a:solidFill>
              <a:prstClr val="black"/>
            </a:solidFill>
          </a:ln>
        </p:spPr>
        <p:txBody>
          <a:bodyPr vert="horz" lIns="92489" tIns="46245" rIns="92489" bIns="46245" rtlCol="0" anchor="ctr"/>
          <a:lstStyle/>
          <a:p>
            <a:pPr lvl="0"/>
            <a:endParaRPr lang="en-US" noProof="0"/>
          </a:p>
        </p:txBody>
      </p:sp>
      <p:sp>
        <p:nvSpPr>
          <p:cNvPr id="5" name="Notes Placeholder 4"/>
          <p:cNvSpPr>
            <a:spLocks noGrp="1"/>
          </p:cNvSpPr>
          <p:nvPr>
            <p:ph type="body" sz="quarter" idx="3"/>
          </p:nvPr>
        </p:nvSpPr>
        <p:spPr>
          <a:xfrm>
            <a:off x="696115" y="4422463"/>
            <a:ext cx="5562610" cy="4188778"/>
          </a:xfrm>
          <a:prstGeom prst="rect">
            <a:avLst/>
          </a:prstGeom>
        </p:spPr>
        <p:txBody>
          <a:bodyPr vert="horz" lIns="92489" tIns="46245" rIns="92489" bIns="462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41740"/>
            <a:ext cx="3012819" cy="465773"/>
          </a:xfrm>
          <a:prstGeom prst="rect">
            <a:avLst/>
          </a:prstGeom>
        </p:spPr>
        <p:txBody>
          <a:bodyPr vert="horz" lIns="92489" tIns="46245" rIns="92489" bIns="4624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40446" y="8841740"/>
            <a:ext cx="3012819" cy="465773"/>
          </a:xfrm>
          <a:prstGeom prst="rect">
            <a:avLst/>
          </a:prstGeom>
        </p:spPr>
        <p:txBody>
          <a:bodyPr vert="horz" lIns="92489" tIns="46245" rIns="92489" bIns="46245" rtlCol="0" anchor="b"/>
          <a:lstStyle>
            <a:lvl1pPr algn="r" fontAlgn="auto">
              <a:spcBef>
                <a:spcPts val="0"/>
              </a:spcBef>
              <a:spcAft>
                <a:spcPts val="0"/>
              </a:spcAft>
              <a:defRPr sz="1200">
                <a:latin typeface="+mn-lt"/>
              </a:defRPr>
            </a:lvl1pPr>
          </a:lstStyle>
          <a:p>
            <a:pPr>
              <a:defRPr/>
            </a:pPr>
            <a:fld id="{B9C815CE-594B-44AB-BC3C-68E8EAF5333B}" type="slidenum">
              <a:rPr lang="en-US"/>
              <a:pPr>
                <a:defRPr/>
              </a:pPr>
              <a:t>‹#›</a:t>
            </a:fld>
            <a:endParaRPr lang="en-US"/>
          </a:p>
        </p:txBody>
      </p:sp>
    </p:spTree>
    <p:extLst>
      <p:ext uri="{BB962C8B-B14F-4D97-AF65-F5344CB8AC3E}">
        <p14:creationId xmlns:p14="http://schemas.microsoft.com/office/powerpoint/2010/main" val="35008503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itchFamily="34" charset="-128"/>
            </a:endParaRPr>
          </a:p>
        </p:txBody>
      </p:sp>
      <p:sp>
        <p:nvSpPr>
          <p:cNvPr id="29700" name="Date Placeholder 3"/>
          <p:cNvSpPr>
            <a:spLocks noGrp="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7BC2320A-5181-48C6-812A-48B6F25105A6}" type="datetime7">
              <a:rPr lang="en-US" altLang="en-US" smtClean="0">
                <a:ea typeface="ＭＳ Ｐゴシック" pitchFamily="34" charset="-128"/>
              </a:rPr>
              <a:pPr/>
              <a:t>Jun-16</a:t>
            </a:fld>
            <a:endParaRPr lang="en-US" altLang="en-US" smtClean="0">
              <a:ea typeface="ＭＳ Ｐゴシック" pitchFamily="34" charset="-128"/>
            </a:endParaRPr>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1FCB19A7-A439-417A-90DC-9496776E0C5D}" type="slidenum">
              <a:rPr lang="en-US" altLang="en-US" smtClean="0">
                <a:ea typeface="ＭＳ Ｐゴシック" pitchFamily="34" charset="-128"/>
              </a:rPr>
              <a:pPr/>
              <a:t>3</a:t>
            </a:fld>
            <a:endParaRPr lang="en-US" altLang="en-US" smtClean="0">
              <a:ea typeface="ＭＳ Ｐゴシック" pitchFamily="34" charset="-128"/>
            </a:endParaRPr>
          </a:p>
        </p:txBody>
      </p:sp>
    </p:spTree>
    <p:extLst>
      <p:ext uri="{BB962C8B-B14F-4D97-AF65-F5344CB8AC3E}">
        <p14:creationId xmlns:p14="http://schemas.microsoft.com/office/powerpoint/2010/main" val="563829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p:txBody>
          <a:bodyPr/>
          <a:lstStyle>
            <a:lvl1pPr>
              <a:defRPr/>
            </a:lvl1pPr>
          </a:lstStyle>
          <a:p>
            <a:pPr>
              <a:defRPr/>
            </a:pP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5CD1E85B-7BF8-4BD7-AC1E-4E995D3832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a:xfrm>
            <a:off x="0" y="-1"/>
            <a:ext cx="9144000" cy="751439"/>
          </a:xfrm>
        </p:spPr>
        <p:txBody>
          <a:bodyPr/>
          <a:lstStyle>
            <a:lvl1pPr>
              <a:defRPr>
                <a:latin typeface="+mj-lt"/>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p:txBody>
          <a:bodyPr/>
          <a:lstStyle>
            <a:lvl1pPr>
              <a:defRPr>
                <a:latin typeface="+mj-lt"/>
              </a:defRPr>
            </a:lvl1pPr>
          </a:lstStyle>
          <a:p>
            <a:pPr>
              <a:defRPr/>
            </a:pPr>
            <a:endParaRPr lang="en-US" dirty="0"/>
          </a:p>
        </p:txBody>
      </p:sp>
      <p:sp>
        <p:nvSpPr>
          <p:cNvPr id="5" name="Slide Number Placeholder 5"/>
          <p:cNvSpPr>
            <a:spLocks noGrp="1"/>
          </p:cNvSpPr>
          <p:nvPr>
            <p:ph type="sldNum" sz="quarter" idx="11"/>
          </p:nvPr>
        </p:nvSpPr>
        <p:spPr/>
        <p:txBody>
          <a:bodyPr/>
          <a:lstStyle>
            <a:lvl1pPr>
              <a:defRPr>
                <a:latin typeface="+mj-lt"/>
              </a:defRPr>
            </a:lvl1pPr>
          </a:lstStyle>
          <a:p>
            <a:pPr>
              <a:defRPr/>
            </a:pPr>
            <a:fld id="{21722FF3-B2FF-4B9D-A1FC-2641F0BD8CF1}"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a:latin typeface="+mj-lt"/>
              </a:defRPr>
            </a:lvl1pPr>
          </a:lstStyle>
          <a:p>
            <a:r>
              <a:rPr lang="en-US" dirty="0" smtClean="0"/>
              <a:t>Click to edit Master title style</a:t>
            </a:r>
            <a:endParaRPr lang="en-US" dirty="0"/>
          </a:p>
        </p:txBody>
      </p:sp>
      <p:sp>
        <p:nvSpPr>
          <p:cNvPr id="4" name="Slide Number Placeholder 11"/>
          <p:cNvSpPr>
            <a:spLocks noGrp="1"/>
          </p:cNvSpPr>
          <p:nvPr>
            <p:ph type="sldNum" sz="quarter" idx="11"/>
          </p:nvPr>
        </p:nvSpPr>
        <p:spPr>
          <a:xfrm>
            <a:off x="8413750" y="6351588"/>
            <a:ext cx="381000" cy="365125"/>
          </a:xfrm>
        </p:spPr>
        <p:txBody>
          <a:bodyPr/>
          <a:lstStyle>
            <a:lvl1pPr algn="ctr">
              <a:defRPr>
                <a:latin typeface="+mj-lt"/>
              </a:defRPr>
            </a:lvl1pPr>
          </a:lstStyle>
          <a:p>
            <a:pPr>
              <a:defRPr/>
            </a:pPr>
            <a:fld id="{31E08486-CECC-494F-9E5E-E1FB8F7E4058}" type="slidenum">
              <a:rPr lang="en-US" smtClean="0"/>
              <a:pPr>
                <a:defRPr/>
              </a:pPr>
              <a:t>‹#›</a:t>
            </a:fld>
            <a:endParaRPr lang="en-US" dirty="0"/>
          </a:p>
        </p:txBody>
      </p:sp>
      <p:sp>
        <p:nvSpPr>
          <p:cNvPr id="5" name="Footer Placeholder 4"/>
          <p:cNvSpPr>
            <a:spLocks noGrp="1"/>
          </p:cNvSpPr>
          <p:nvPr>
            <p:ph type="ftr" sz="quarter" idx="10"/>
          </p:nvPr>
        </p:nvSpPr>
        <p:spPr>
          <a:xfrm>
            <a:off x="3124200" y="6356350"/>
            <a:ext cx="5334000" cy="365125"/>
          </a:xfrm>
        </p:spPr>
        <p:txBody>
          <a:bodyPr/>
          <a:lstStyle>
            <a:lvl1pPr>
              <a:defRPr>
                <a:latin typeface="+mj-lt"/>
              </a:defRPr>
            </a:lvl1pPr>
          </a:lstStyle>
          <a:p>
            <a:pPr>
              <a:defRPr/>
            </a:pPr>
            <a:endParaRPr lang="en-US" dirty="0"/>
          </a:p>
        </p:txBody>
      </p:sp>
    </p:spTree>
    <p:extLst>
      <p:ext uri="{BB962C8B-B14F-4D97-AF65-F5344CB8AC3E}">
        <p14:creationId xmlns:p14="http://schemas.microsoft.com/office/powerpoint/2010/main" val="16330840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0"/>
            <a:ext cx="9144000" cy="76049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endParaRPr lang="en-US" dirty="0"/>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BAAD86A7-DF98-4833-9A9E-353DA9F97E65}" type="slidenum">
              <a:rPr lang="en-US"/>
              <a:pPr>
                <a:defRPr/>
              </a:pPr>
              <a:t>‹#›</a:t>
            </a:fld>
            <a:endParaRPr lang="en-US" dirty="0"/>
          </a:p>
        </p:txBody>
      </p:sp>
      <p:pic>
        <p:nvPicPr>
          <p:cNvPr id="1030" name="Picture 9" descr="horizontal-logo-green-text.jpg"/>
          <p:cNvPicPr>
            <a:picLocks noChangeAspect="1"/>
          </p:cNvPicPr>
          <p:nvPr/>
        </p:nvPicPr>
        <p:blipFill>
          <a:blip r:embed="rId6"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94" r:id="rId1"/>
    <p:sldLayoutId id="2147483793" r:id="rId2"/>
    <p:sldLayoutId id="2147483823" r:id="rId3"/>
  </p:sldLayoutIdLst>
  <p:hf hdr="0" ftr="0" dt="0"/>
  <p:txStyles>
    <p:titleStyle>
      <a:lvl1pPr algn="ctr" rtl="0" eaLnBrk="0" fontAlgn="base" hangingPunct="0">
        <a:spcBef>
          <a:spcPct val="0"/>
        </a:spcBef>
        <a:spcAft>
          <a:spcPct val="0"/>
        </a:spcAf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0"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166905" y="4310987"/>
            <a:ext cx="6854919" cy="517749"/>
          </a:xfrm>
        </p:spPr>
        <p:txBody>
          <a:bodyPr rtlCol="0">
            <a:noAutofit/>
          </a:bodyPr>
          <a:lstStyle/>
          <a:p>
            <a:pPr eaLnBrk="1" fontAlgn="auto" hangingPunct="1">
              <a:spcAft>
                <a:spcPts val="0"/>
              </a:spcAft>
              <a:defRPr/>
            </a:pPr>
            <a:r>
              <a:rPr lang="en-US" dirty="0" smtClean="0">
                <a:solidFill>
                  <a:srgbClr val="1C1C1C"/>
                </a:solidFill>
                <a:latin typeface="Arial Narrow" pitchFamily="34" charset="0"/>
              </a:rPr>
              <a:t>Report to the Basic Energy Sciences Advisory Committee</a:t>
            </a:r>
          </a:p>
        </p:txBody>
      </p:sp>
      <p:sp>
        <p:nvSpPr>
          <p:cNvPr id="3075" name="Title 3"/>
          <p:cNvSpPr>
            <a:spLocks noGrp="1"/>
          </p:cNvSpPr>
          <p:nvPr>
            <p:ph type="title"/>
          </p:nvPr>
        </p:nvSpPr>
        <p:spPr>
          <a:xfrm>
            <a:off x="457200" y="1883121"/>
            <a:ext cx="8229600" cy="1426817"/>
          </a:xfrm>
        </p:spPr>
        <p:txBody>
          <a:bodyPr>
            <a:noAutofit/>
          </a:bodyPr>
          <a:lstStyle/>
          <a:p>
            <a:pPr eaLnBrk="1" hangingPunct="1">
              <a:defRPr/>
            </a:pPr>
            <a:r>
              <a:rPr lang="en-US" dirty="0" smtClean="0">
                <a:latin typeface="Arial Narrow" pitchFamily="34" charset="0"/>
                <a:cs typeface="Arial" charset="0"/>
              </a:rPr>
              <a:t>Committee of Visitors for</a:t>
            </a:r>
            <a:br>
              <a:rPr lang="en-US" dirty="0" smtClean="0">
                <a:latin typeface="Arial Narrow" pitchFamily="34" charset="0"/>
                <a:cs typeface="Arial" charset="0"/>
              </a:rPr>
            </a:br>
            <a:r>
              <a:rPr lang="en-US" dirty="0" smtClean="0">
                <a:latin typeface="Arial Narrow" pitchFamily="34" charset="0"/>
                <a:cs typeface="Arial" charset="0"/>
              </a:rPr>
              <a:t>BES Scientific User Facilities Division</a:t>
            </a:r>
          </a:p>
        </p:txBody>
      </p:sp>
      <p:sp>
        <p:nvSpPr>
          <p:cNvPr id="3076" name="Rectangle 4"/>
          <p:cNvSpPr>
            <a:spLocks noChangeArrowheads="1"/>
          </p:cNvSpPr>
          <p:nvPr/>
        </p:nvSpPr>
        <p:spPr bwMode="auto">
          <a:xfrm>
            <a:off x="760492" y="5415525"/>
            <a:ext cx="7451002" cy="1077218"/>
          </a:xfrm>
          <a:prstGeom prst="rect">
            <a:avLst/>
          </a:prstGeom>
          <a:noFill/>
          <a:ln w="9525">
            <a:noFill/>
            <a:miter lim="800000"/>
            <a:headEnd/>
            <a:tailEnd/>
          </a:ln>
        </p:spPr>
        <p:txBody>
          <a:bodyPr wrap="square">
            <a:spAutoFit/>
          </a:bodyPr>
          <a:lstStyle/>
          <a:p>
            <a:pPr algn="ctr">
              <a:spcBef>
                <a:spcPct val="10000"/>
              </a:spcBef>
            </a:pPr>
            <a:r>
              <a:rPr lang="en-US" sz="2000" dirty="0" smtClean="0">
                <a:latin typeface="Arial Narrow" pitchFamily="34" charset="0"/>
                <a:cs typeface="Arial" charset="0"/>
              </a:rPr>
              <a:t>John Tranquada</a:t>
            </a:r>
          </a:p>
          <a:p>
            <a:pPr algn="ctr">
              <a:spcBef>
                <a:spcPct val="10000"/>
              </a:spcBef>
            </a:pPr>
            <a:r>
              <a:rPr lang="en-US" sz="2000" dirty="0" smtClean="0">
                <a:latin typeface="Arial Narrow" pitchFamily="34" charset="0"/>
                <a:cs typeface="Arial" charset="0"/>
              </a:rPr>
              <a:t>COV Chair</a:t>
            </a:r>
          </a:p>
          <a:p>
            <a:pPr algn="ctr">
              <a:spcBef>
                <a:spcPct val="10000"/>
              </a:spcBef>
            </a:pPr>
            <a:r>
              <a:rPr lang="en-US" sz="2000" dirty="0" smtClean="0">
                <a:latin typeface="Arial Narrow" pitchFamily="34" charset="0"/>
                <a:cs typeface="Arial" charset="0"/>
              </a:rPr>
              <a:t>June 10, 2016</a:t>
            </a:r>
          </a:p>
        </p:txBody>
      </p:sp>
      <p:sp>
        <p:nvSpPr>
          <p:cNvPr id="4" name="Slide Number Placeholder 3"/>
          <p:cNvSpPr>
            <a:spLocks noGrp="1"/>
          </p:cNvSpPr>
          <p:nvPr>
            <p:ph type="sldNum" sz="quarter" idx="11"/>
          </p:nvPr>
        </p:nvSpPr>
        <p:spPr/>
        <p:txBody>
          <a:bodyPr/>
          <a:lstStyle/>
          <a:p>
            <a:pPr>
              <a:defRPr/>
            </a:pPr>
            <a:fld id="{5CD1E85B-7BF8-4BD7-AC1E-4E995D3832E0}" type="slidenum">
              <a:rPr lang="en-US" smtClean="0"/>
              <a:pPr>
                <a:defRPr/>
              </a:pPr>
              <a:t>1</a:t>
            </a:fld>
            <a:endParaRPr lang="en-US"/>
          </a:p>
        </p:txBody>
      </p:sp>
      <p:sp>
        <p:nvSpPr>
          <p:cNvPr id="2" name="TextBox 1"/>
          <p:cNvSpPr txBox="1"/>
          <p:nvPr/>
        </p:nvSpPr>
        <p:spPr>
          <a:xfrm>
            <a:off x="1709982" y="3332330"/>
            <a:ext cx="5695747" cy="400110"/>
          </a:xfrm>
          <a:prstGeom prst="rect">
            <a:avLst/>
          </a:prstGeom>
          <a:noFill/>
        </p:spPr>
        <p:txBody>
          <a:bodyPr wrap="square" rtlCol="0">
            <a:spAutoFit/>
          </a:bodyPr>
          <a:lstStyle/>
          <a:p>
            <a:pPr algn="ctr"/>
            <a:r>
              <a:rPr lang="en-US" sz="2000" dirty="0" smtClean="0">
                <a:latin typeface="+mn-lt"/>
              </a:rPr>
              <a:t>Review held </a:t>
            </a:r>
            <a:r>
              <a:rPr lang="en-US" sz="2000" dirty="0">
                <a:solidFill>
                  <a:srgbClr val="1C1C1C"/>
                </a:solidFill>
                <a:latin typeface="Arial Narrow" pitchFamily="34" charset="0"/>
              </a:rPr>
              <a:t>April 12-14, </a:t>
            </a:r>
            <a:r>
              <a:rPr lang="en-US" sz="2000" dirty="0" smtClean="0">
                <a:solidFill>
                  <a:srgbClr val="1C1C1C"/>
                </a:solidFill>
                <a:latin typeface="Arial Narrow" pitchFamily="34" charset="0"/>
              </a:rPr>
              <a:t>2016</a:t>
            </a:r>
            <a:r>
              <a:rPr lang="en-US" sz="2000" dirty="0" smtClean="0">
                <a:latin typeface="+mn-lt"/>
              </a:rPr>
              <a:t> and covering FY 2013-2015</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Breadth and quality of the portfolio elements</a:t>
            </a:r>
          </a:p>
          <a:p>
            <a:pPr lvl="1"/>
            <a:r>
              <a:rPr lang="en-US" dirty="0" smtClean="0"/>
              <a:t>COMMENT:  </a:t>
            </a:r>
            <a:r>
              <a:rPr lang="en-US" dirty="0"/>
              <a:t>SUFD did an excellent job partnering with BESAC to evaluate the international competition in light sources, resulting in a revised plan for facility upgrades that is essential for ensuring world-leading capabilities into the future</a:t>
            </a:r>
          </a:p>
          <a:p>
            <a:r>
              <a:rPr lang="en-US" dirty="0" smtClean="0"/>
              <a:t>General Issues</a:t>
            </a:r>
          </a:p>
          <a:p>
            <a:pPr lvl="1"/>
            <a:r>
              <a:rPr lang="en-US" dirty="0" smtClean="0"/>
              <a:t>Travel </a:t>
            </a:r>
            <a:r>
              <a:rPr lang="en-US" dirty="0"/>
              <a:t>funds </a:t>
            </a:r>
            <a:r>
              <a:rPr lang="en-US" dirty="0" smtClean="0"/>
              <a:t>for program </a:t>
            </a:r>
            <a:r>
              <a:rPr lang="en-US" dirty="0"/>
              <a:t>managers </a:t>
            </a:r>
            <a:r>
              <a:rPr lang="en-US" dirty="0" smtClean="0"/>
              <a:t>not commensurate </a:t>
            </a:r>
            <a:r>
              <a:rPr lang="en-US" dirty="0"/>
              <a:t>with the needs for effective project oversight and community engagement. </a:t>
            </a:r>
          </a:p>
          <a:p>
            <a:pPr lvl="1"/>
            <a:r>
              <a:rPr lang="en-US" dirty="0"/>
              <a:t>The fraction of facility users who are from industry has been gradually decreasing over the last three decades.   </a:t>
            </a:r>
          </a:p>
          <a:p>
            <a:pPr lvl="1"/>
            <a:r>
              <a:rPr lang="en-US" dirty="0" smtClean="0"/>
              <a:t>Positive </a:t>
            </a:r>
            <a:r>
              <a:rPr lang="en-US" dirty="0"/>
              <a:t>impact of BES facility investments on the US </a:t>
            </a:r>
            <a:r>
              <a:rPr lang="en-US" dirty="0" smtClean="0"/>
              <a:t>economy</a:t>
            </a:r>
            <a:r>
              <a:rPr lang="en-US" dirty="0"/>
              <a:t> </a:t>
            </a:r>
            <a:r>
              <a:rPr lang="en-US" dirty="0" smtClean="0"/>
              <a:t>is of interest to </a:t>
            </a:r>
            <a:r>
              <a:rPr lang="en-US" dirty="0"/>
              <a:t>the Office of Science.</a:t>
            </a:r>
          </a:p>
          <a:p>
            <a:pPr lvl="1"/>
            <a:r>
              <a:rPr lang="en-US" dirty="0"/>
              <a:t>Each facility maintains information on use by industrial scientists, </a:t>
            </a:r>
            <a:r>
              <a:rPr lang="en-US" dirty="0" smtClean="0"/>
              <a:t>though this info has not been collected in one place.</a:t>
            </a:r>
            <a:endParaRPr lang="en-US" dirty="0"/>
          </a:p>
          <a:p>
            <a:pPr lvl="1"/>
            <a:endParaRPr lang="en-US" dirty="0"/>
          </a:p>
        </p:txBody>
      </p:sp>
      <p:sp>
        <p:nvSpPr>
          <p:cNvPr id="3" name="Title 2"/>
          <p:cNvSpPr>
            <a:spLocks noGrp="1"/>
          </p:cNvSpPr>
          <p:nvPr>
            <p:ph type="title"/>
          </p:nvPr>
        </p:nvSpPr>
        <p:spPr/>
        <p:txBody>
          <a:bodyPr/>
          <a:lstStyle/>
          <a:p>
            <a:r>
              <a:rPr lang="en-US" dirty="0" smtClean="0"/>
              <a:t>Collective Findings (cont’d)</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10</a:t>
            </a:fld>
            <a:endParaRPr lang="en-US" dirty="0"/>
          </a:p>
        </p:txBody>
      </p:sp>
    </p:spTree>
    <p:extLst>
      <p:ext uri="{BB962C8B-B14F-4D97-AF65-F5344CB8AC3E}">
        <p14:creationId xmlns:p14="http://schemas.microsoft.com/office/powerpoint/2010/main" val="3218330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Consider how to incorporate effective and efficient budget reviews into triennial facility </a:t>
            </a:r>
            <a:r>
              <a:rPr lang="en-US" b="1" dirty="0" smtClean="0"/>
              <a:t>reviews</a:t>
            </a:r>
          </a:p>
          <a:p>
            <a:endParaRPr lang="en-US" b="1" dirty="0"/>
          </a:p>
          <a:p>
            <a:r>
              <a:rPr lang="en-US" b="1" dirty="0"/>
              <a:t>Strive to send review </a:t>
            </a:r>
            <a:r>
              <a:rPr lang="en-US" b="1" dirty="0" smtClean="0"/>
              <a:t>results </a:t>
            </a:r>
            <a:r>
              <a:rPr lang="en-US" b="1" dirty="0"/>
              <a:t>and guidance to </a:t>
            </a:r>
            <a:r>
              <a:rPr lang="en-US" b="1" dirty="0" smtClean="0"/>
              <a:t>facilities within </a:t>
            </a:r>
            <a:r>
              <a:rPr lang="en-US" b="1" dirty="0"/>
              <a:t>6 </a:t>
            </a:r>
            <a:r>
              <a:rPr lang="en-US" b="1" dirty="0" smtClean="0"/>
              <a:t>months of the review</a:t>
            </a:r>
          </a:p>
          <a:p>
            <a:endParaRPr lang="en-US" b="1" dirty="0"/>
          </a:p>
          <a:p>
            <a:r>
              <a:rPr lang="en-US" b="1" dirty="0"/>
              <a:t>Provide sufficient travel </a:t>
            </a:r>
            <a:r>
              <a:rPr lang="en-US" b="1" dirty="0" smtClean="0"/>
              <a:t>support for program managers to have direct knowledge of their projects and constituencies</a:t>
            </a:r>
          </a:p>
          <a:p>
            <a:endParaRPr lang="en-US" b="1" dirty="0"/>
          </a:p>
          <a:p>
            <a:r>
              <a:rPr lang="en-US" b="1" dirty="0"/>
              <a:t>Consider partnering with the National User Facility Organization to collect and evaluate facility </a:t>
            </a:r>
            <a:r>
              <a:rPr lang="en-US" b="1" dirty="0" smtClean="0"/>
              <a:t>approaches to outreach                  to </a:t>
            </a:r>
            <a:r>
              <a:rPr lang="en-US" b="1" dirty="0"/>
              <a:t>industrial </a:t>
            </a:r>
            <a:r>
              <a:rPr lang="en-US" b="1" dirty="0" smtClean="0"/>
              <a:t>users, and to identify best practices</a:t>
            </a:r>
          </a:p>
        </p:txBody>
      </p:sp>
      <p:sp>
        <p:nvSpPr>
          <p:cNvPr id="3" name="Title 2"/>
          <p:cNvSpPr>
            <a:spLocks noGrp="1"/>
          </p:cNvSpPr>
          <p:nvPr>
            <p:ph type="title"/>
          </p:nvPr>
        </p:nvSpPr>
        <p:spPr/>
        <p:txBody>
          <a:bodyPr/>
          <a:lstStyle/>
          <a:p>
            <a:r>
              <a:rPr lang="en-US" dirty="0" smtClean="0"/>
              <a:t>Collective Recommendations</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11</a:t>
            </a:fld>
            <a:endParaRPr lang="en-US" dirty="0"/>
          </a:p>
        </p:txBody>
      </p:sp>
    </p:spTree>
    <p:extLst>
      <p:ext uri="{BB962C8B-B14F-4D97-AF65-F5344CB8AC3E}">
        <p14:creationId xmlns:p14="http://schemas.microsoft.com/office/powerpoint/2010/main" val="38074597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Findings</a:t>
            </a:r>
          </a:p>
          <a:p>
            <a:pPr lvl="1"/>
            <a:r>
              <a:rPr lang="en-US" dirty="0"/>
              <a:t>LCLS-II has had 3 different Construction Program Managers since the last COV review.  </a:t>
            </a:r>
          </a:p>
          <a:p>
            <a:pPr lvl="1"/>
            <a:r>
              <a:rPr lang="en-US" dirty="0"/>
              <a:t>Overall project performance has been excellent. </a:t>
            </a:r>
            <a:endParaRPr lang="en-US" dirty="0" smtClean="0"/>
          </a:p>
          <a:p>
            <a:endParaRPr lang="en-US" dirty="0" smtClean="0"/>
          </a:p>
          <a:p>
            <a:r>
              <a:rPr lang="en-US" dirty="0" smtClean="0"/>
              <a:t>Comment</a:t>
            </a:r>
          </a:p>
          <a:p>
            <a:pPr lvl="1"/>
            <a:r>
              <a:rPr lang="en-US" dirty="0"/>
              <a:t>Continuity of Construction Program Management staff during the execution of a Major Systems Acquisition project could reduce risk. </a:t>
            </a:r>
            <a:r>
              <a:rPr lang="en-US" dirty="0" smtClean="0"/>
              <a:t> </a:t>
            </a:r>
            <a:endParaRPr lang="en-US" dirty="0"/>
          </a:p>
        </p:txBody>
      </p:sp>
      <p:sp>
        <p:nvSpPr>
          <p:cNvPr id="3" name="Title 2"/>
          <p:cNvSpPr>
            <a:spLocks noGrp="1"/>
          </p:cNvSpPr>
          <p:nvPr>
            <p:ph type="title"/>
          </p:nvPr>
        </p:nvSpPr>
        <p:spPr/>
        <p:txBody>
          <a:bodyPr/>
          <a:lstStyle/>
          <a:p>
            <a:r>
              <a:rPr lang="en-US" dirty="0" smtClean="0"/>
              <a:t>Construction Projects</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12</a:t>
            </a:fld>
            <a:endParaRPr lang="en-US" dirty="0"/>
          </a:p>
        </p:txBody>
      </p:sp>
    </p:spTree>
    <p:extLst>
      <p:ext uri="{BB962C8B-B14F-4D97-AF65-F5344CB8AC3E}">
        <p14:creationId xmlns:p14="http://schemas.microsoft.com/office/powerpoint/2010/main" val="12099345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Findings</a:t>
            </a:r>
          </a:p>
          <a:p>
            <a:pPr lvl="1"/>
            <a:r>
              <a:rPr lang="en-US" dirty="0"/>
              <a:t>Beam line staff development, career path and especially workload continues to be a concern as evidenced by reviewer </a:t>
            </a:r>
            <a:r>
              <a:rPr lang="en-US" dirty="0" smtClean="0"/>
              <a:t>comments.</a:t>
            </a:r>
          </a:p>
          <a:p>
            <a:pPr lvl="1"/>
            <a:endParaRPr lang="en-US" dirty="0" smtClean="0"/>
          </a:p>
          <a:p>
            <a:pPr lvl="1"/>
            <a:r>
              <a:rPr lang="en-US" dirty="0" smtClean="0"/>
              <a:t>Current triennial review process does not include benchmarking of capabilities against relevant international facilities</a:t>
            </a:r>
          </a:p>
          <a:p>
            <a:pPr lvl="1"/>
            <a:endParaRPr lang="en-US" dirty="0" smtClean="0"/>
          </a:p>
          <a:p>
            <a:pPr lvl="1"/>
            <a:r>
              <a:rPr lang="en-US" dirty="0" smtClean="0"/>
              <a:t>Triennial reviews are well organized and of high quality, but also add to a high workload of facility managers</a:t>
            </a:r>
          </a:p>
          <a:p>
            <a:pPr lvl="1"/>
            <a:endParaRPr lang="en-US" dirty="0" smtClean="0"/>
          </a:p>
          <a:p>
            <a:pPr lvl="1"/>
            <a:r>
              <a:rPr lang="en-US" dirty="0" smtClean="0"/>
              <a:t>Records of monthly teleconferences are limited to slide sets</a:t>
            </a:r>
          </a:p>
        </p:txBody>
      </p:sp>
      <p:sp>
        <p:nvSpPr>
          <p:cNvPr id="3" name="Title 2"/>
          <p:cNvSpPr>
            <a:spLocks noGrp="1"/>
          </p:cNvSpPr>
          <p:nvPr>
            <p:ph type="title"/>
          </p:nvPr>
        </p:nvSpPr>
        <p:spPr/>
        <p:txBody>
          <a:bodyPr/>
          <a:lstStyle/>
          <a:p>
            <a:r>
              <a:rPr lang="en-US" dirty="0" smtClean="0"/>
              <a:t>Light Sources, </a:t>
            </a:r>
            <a:r>
              <a:rPr lang="en-US" b="0" dirty="0" smtClean="0"/>
              <a:t>Accelerator &amp; Detector R&amp;D (ADR)</a:t>
            </a:r>
            <a:endParaRPr lang="en-US" b="0"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13</a:t>
            </a:fld>
            <a:endParaRPr lang="en-US" dirty="0"/>
          </a:p>
        </p:txBody>
      </p:sp>
    </p:spTree>
    <p:extLst>
      <p:ext uri="{BB962C8B-B14F-4D97-AF65-F5344CB8AC3E}">
        <p14:creationId xmlns:p14="http://schemas.microsoft.com/office/powerpoint/2010/main" val="15331176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Recommendations</a:t>
            </a:r>
          </a:p>
          <a:p>
            <a:pPr lvl="1"/>
            <a:r>
              <a:rPr lang="en-US" b="1" dirty="0"/>
              <a:t>Continue to pay attention to the issues of beam line staff development, career path and workload as part of the facility review process, particularly beam line staffing levels.</a:t>
            </a:r>
            <a:r>
              <a:rPr lang="en-US" dirty="0"/>
              <a:t> </a:t>
            </a:r>
            <a:endParaRPr lang="en-US" dirty="0" smtClean="0"/>
          </a:p>
          <a:p>
            <a:pPr lvl="1"/>
            <a:endParaRPr lang="en-US" b="1" dirty="0" smtClean="0"/>
          </a:p>
          <a:p>
            <a:pPr lvl="1"/>
            <a:r>
              <a:rPr lang="en-US" b="1" dirty="0" smtClean="0"/>
              <a:t>Modify </a:t>
            </a:r>
            <a:r>
              <a:rPr lang="en-US" b="1" dirty="0"/>
              <a:t>the facility triennial review process to explicitly include benchmarking against international peer facilities. </a:t>
            </a:r>
            <a:r>
              <a:rPr lang="en-US" dirty="0"/>
              <a:t> </a:t>
            </a:r>
            <a:r>
              <a:rPr lang="en-US" dirty="0" smtClean="0"/>
              <a:t> </a:t>
            </a:r>
          </a:p>
          <a:p>
            <a:pPr lvl="1"/>
            <a:endParaRPr lang="en-US" b="1" dirty="0" smtClean="0"/>
          </a:p>
          <a:p>
            <a:pPr lvl="1"/>
            <a:r>
              <a:rPr lang="en-US" b="1" dirty="0" smtClean="0"/>
              <a:t>Continue </a:t>
            </a:r>
            <a:r>
              <a:rPr lang="en-US" b="1" dirty="0"/>
              <a:t>to evaluate the optimal balance between a rigorous and useful review process and the considerable time demands on facility staff required to support it.</a:t>
            </a:r>
            <a:endParaRPr lang="en-US" dirty="0"/>
          </a:p>
          <a:p>
            <a:pPr lvl="1"/>
            <a:endParaRPr lang="en-US" b="1" dirty="0" smtClean="0"/>
          </a:p>
          <a:p>
            <a:pPr lvl="1"/>
            <a:r>
              <a:rPr lang="en-US" b="1" dirty="0" smtClean="0"/>
              <a:t>Keep </a:t>
            </a:r>
            <a:r>
              <a:rPr lang="en-US" b="1" dirty="0"/>
              <a:t>a written record of questions, answers and action items associated with monthly teleconferences with facility directors.</a:t>
            </a:r>
            <a:endParaRPr lang="en-US" dirty="0"/>
          </a:p>
          <a:p>
            <a:pPr lvl="1"/>
            <a:endParaRPr lang="en-US" dirty="0"/>
          </a:p>
        </p:txBody>
      </p:sp>
      <p:sp>
        <p:nvSpPr>
          <p:cNvPr id="3" name="Title 2"/>
          <p:cNvSpPr>
            <a:spLocks noGrp="1"/>
          </p:cNvSpPr>
          <p:nvPr>
            <p:ph type="title"/>
          </p:nvPr>
        </p:nvSpPr>
        <p:spPr/>
        <p:txBody>
          <a:bodyPr/>
          <a:lstStyle/>
          <a:p>
            <a:r>
              <a:rPr lang="en-US" dirty="0"/>
              <a:t>Light Sources, </a:t>
            </a:r>
            <a:r>
              <a:rPr lang="en-US" b="0" dirty="0"/>
              <a:t>Accelerator &amp; Detector R&amp;D (ADR)</a:t>
            </a:r>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14</a:t>
            </a:fld>
            <a:endParaRPr lang="en-US" dirty="0"/>
          </a:p>
        </p:txBody>
      </p:sp>
    </p:spTree>
    <p:extLst>
      <p:ext uri="{BB962C8B-B14F-4D97-AF65-F5344CB8AC3E}">
        <p14:creationId xmlns:p14="http://schemas.microsoft.com/office/powerpoint/2010/main" val="514822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Findings</a:t>
            </a:r>
            <a:endParaRPr lang="en-US" dirty="0"/>
          </a:p>
          <a:p>
            <a:pPr lvl="1"/>
            <a:r>
              <a:rPr lang="en-US" dirty="0" smtClean="0"/>
              <a:t>ADR </a:t>
            </a:r>
            <a:r>
              <a:rPr lang="en-US" dirty="0"/>
              <a:t>portfolio has been expanded to include beam line </a:t>
            </a:r>
            <a:r>
              <a:rPr lang="en-US" dirty="0" smtClean="0"/>
              <a:t>optics</a:t>
            </a:r>
          </a:p>
          <a:p>
            <a:pPr lvl="1"/>
            <a:endParaRPr lang="en-US" dirty="0" smtClean="0"/>
          </a:p>
          <a:p>
            <a:pPr lvl="1"/>
            <a:r>
              <a:rPr lang="en-US" dirty="0" smtClean="0"/>
              <a:t>ADR supports good work on projects tied to the National Labs, but might be missing some opportunities</a:t>
            </a:r>
          </a:p>
          <a:p>
            <a:pPr lvl="1"/>
            <a:endParaRPr lang="en-US" dirty="0" smtClean="0"/>
          </a:p>
          <a:p>
            <a:pPr lvl="1"/>
            <a:r>
              <a:rPr lang="en-US" dirty="0" smtClean="0"/>
              <a:t>ADR program encourages white papers but does not record rejections</a:t>
            </a:r>
          </a:p>
          <a:p>
            <a:pPr lvl="1"/>
            <a:endParaRPr lang="en-US" dirty="0" smtClean="0"/>
          </a:p>
          <a:p>
            <a:pPr lvl="1"/>
            <a:r>
              <a:rPr lang="en-US" dirty="0" smtClean="0"/>
              <a:t>Accelerator R&amp;D with potential long-term impact is deferred to an HEP program, but some projects relevant to Light Sources may not fit well there</a:t>
            </a:r>
          </a:p>
        </p:txBody>
      </p:sp>
      <p:sp>
        <p:nvSpPr>
          <p:cNvPr id="3" name="Title 2"/>
          <p:cNvSpPr>
            <a:spLocks noGrp="1"/>
          </p:cNvSpPr>
          <p:nvPr>
            <p:ph type="title"/>
          </p:nvPr>
        </p:nvSpPr>
        <p:spPr/>
        <p:txBody>
          <a:bodyPr/>
          <a:lstStyle/>
          <a:p>
            <a:r>
              <a:rPr lang="en-US" b="0" dirty="0" smtClean="0"/>
              <a:t>Light Sources, </a:t>
            </a:r>
            <a:r>
              <a:rPr lang="en-US" dirty="0" smtClean="0"/>
              <a:t>Accelerator &amp; Detector R&amp;D (ADR)</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15</a:t>
            </a:fld>
            <a:endParaRPr lang="en-US" dirty="0"/>
          </a:p>
        </p:txBody>
      </p:sp>
    </p:spTree>
    <p:extLst>
      <p:ext uri="{BB962C8B-B14F-4D97-AF65-F5344CB8AC3E}">
        <p14:creationId xmlns:p14="http://schemas.microsoft.com/office/powerpoint/2010/main" val="660411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Recommendations </a:t>
            </a:r>
          </a:p>
          <a:p>
            <a:pPr lvl="1"/>
            <a:r>
              <a:rPr lang="en-US" b="1" dirty="0" smtClean="0"/>
              <a:t>Increase </a:t>
            </a:r>
            <a:r>
              <a:rPr lang="en-US" b="1" dirty="0"/>
              <a:t>the ADR program budget to support its broadened mission.</a:t>
            </a:r>
            <a:r>
              <a:rPr lang="en-US" dirty="0"/>
              <a:t> </a:t>
            </a:r>
          </a:p>
          <a:p>
            <a:pPr lvl="1"/>
            <a:endParaRPr lang="en-US" b="1" dirty="0" smtClean="0"/>
          </a:p>
          <a:p>
            <a:pPr lvl="1"/>
            <a:r>
              <a:rPr lang="en-US" b="1" dirty="0" smtClean="0"/>
              <a:t>Expand </a:t>
            </a:r>
            <a:r>
              <a:rPr lang="en-US" b="1" dirty="0"/>
              <a:t>the pool of new ideas coming into the ADR program by encouraging the submission of proposals from new university groups. </a:t>
            </a:r>
            <a:endParaRPr lang="en-US" b="1" dirty="0" smtClean="0"/>
          </a:p>
          <a:p>
            <a:pPr lvl="1"/>
            <a:endParaRPr lang="en-US" b="1" dirty="0" smtClean="0"/>
          </a:p>
          <a:p>
            <a:pPr lvl="1"/>
            <a:r>
              <a:rPr lang="en-US" b="1" dirty="0" smtClean="0"/>
              <a:t>Formalize </a:t>
            </a:r>
            <a:r>
              <a:rPr lang="en-US" b="1" dirty="0"/>
              <a:t>the whitepaper submission process in the FOA for ADR, such that whitepapers with a well-defined format are submitted through, and recorded in, PAMS. </a:t>
            </a:r>
            <a:endParaRPr lang="en-US" dirty="0"/>
          </a:p>
          <a:p>
            <a:pPr lvl="1"/>
            <a:endParaRPr lang="en-US" b="1" dirty="0" smtClean="0"/>
          </a:p>
          <a:p>
            <a:pPr lvl="1"/>
            <a:r>
              <a:rPr lang="en-US" b="1" dirty="0" smtClean="0"/>
              <a:t>Expand </a:t>
            </a:r>
            <a:r>
              <a:rPr lang="en-US" b="1" dirty="0"/>
              <a:t>the ADR program scope to include longer term R&amp;D projects specific to light sources that cannot be supported by HEP’s General Accelerator R&amp;D program. </a:t>
            </a:r>
            <a:r>
              <a:rPr lang="en-US" b="1" dirty="0" smtClean="0"/>
              <a:t> </a:t>
            </a:r>
            <a:endParaRPr lang="en-US" dirty="0"/>
          </a:p>
        </p:txBody>
      </p:sp>
      <p:sp>
        <p:nvSpPr>
          <p:cNvPr id="3" name="Title 2"/>
          <p:cNvSpPr>
            <a:spLocks noGrp="1"/>
          </p:cNvSpPr>
          <p:nvPr>
            <p:ph type="title"/>
          </p:nvPr>
        </p:nvSpPr>
        <p:spPr/>
        <p:txBody>
          <a:bodyPr/>
          <a:lstStyle/>
          <a:p>
            <a:r>
              <a:rPr lang="en-US" b="0" dirty="0"/>
              <a:t>Light Sources, </a:t>
            </a:r>
            <a:r>
              <a:rPr lang="en-US" dirty="0"/>
              <a:t>Accelerator &amp; Detector R&amp;D (ADR)</a:t>
            </a:r>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16</a:t>
            </a:fld>
            <a:endParaRPr lang="en-US" dirty="0"/>
          </a:p>
        </p:txBody>
      </p:sp>
    </p:spTree>
    <p:extLst>
      <p:ext uri="{BB962C8B-B14F-4D97-AF65-F5344CB8AC3E}">
        <p14:creationId xmlns:p14="http://schemas.microsoft.com/office/powerpoint/2010/main" val="1918898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Recommendations</a:t>
            </a:r>
          </a:p>
          <a:p>
            <a:pPr lvl="1"/>
            <a:r>
              <a:rPr lang="en-US" b="1" dirty="0"/>
              <a:t>Explore ways to enhance the visibility of the NSRCs – particularly their uniqueness for </a:t>
            </a:r>
            <a:r>
              <a:rPr lang="en-US" b="1" dirty="0" err="1"/>
              <a:t>nano</a:t>
            </a:r>
            <a:r>
              <a:rPr lang="en-US" b="1" dirty="0"/>
              <a:t> research – both within and outside of DOE.</a:t>
            </a:r>
            <a:r>
              <a:rPr lang="en-US" dirty="0"/>
              <a:t> </a:t>
            </a:r>
            <a:r>
              <a:rPr lang="en-US" dirty="0" smtClean="0"/>
              <a:t> </a:t>
            </a:r>
          </a:p>
          <a:p>
            <a:pPr lvl="1"/>
            <a:endParaRPr lang="en-US" dirty="0" smtClean="0"/>
          </a:p>
          <a:p>
            <a:pPr lvl="1"/>
            <a:r>
              <a:rPr lang="en-US" b="1" dirty="0"/>
              <a:t>Keep the NSRC’s competitive and cutting-edge by pursuing means to significantly enhance the NSRC capital budget.</a:t>
            </a:r>
            <a:r>
              <a:rPr lang="en-US" dirty="0"/>
              <a:t> </a:t>
            </a:r>
            <a:r>
              <a:rPr lang="en-US" dirty="0" smtClean="0"/>
              <a:t> </a:t>
            </a:r>
          </a:p>
          <a:p>
            <a:pPr lvl="1"/>
            <a:endParaRPr lang="en-US" b="1" dirty="0" smtClean="0"/>
          </a:p>
          <a:p>
            <a:pPr lvl="1"/>
            <a:r>
              <a:rPr lang="en-US" b="1" dirty="0" smtClean="0"/>
              <a:t>Continue </a:t>
            </a:r>
            <a:r>
              <a:rPr lang="en-US" b="1" dirty="0"/>
              <a:t>development of the NSRC Portal, including clear descriptions of the unique advantages of the NSRCs for research in </a:t>
            </a:r>
            <a:r>
              <a:rPr lang="en-US" b="1" dirty="0" err="1"/>
              <a:t>nano</a:t>
            </a:r>
            <a:r>
              <a:rPr lang="en-US" b="1" dirty="0"/>
              <a:t> and micro science.</a:t>
            </a:r>
            <a:r>
              <a:rPr lang="en-US" dirty="0"/>
              <a:t> </a:t>
            </a:r>
            <a:r>
              <a:rPr lang="en-US" dirty="0" smtClean="0"/>
              <a:t> </a:t>
            </a:r>
          </a:p>
          <a:p>
            <a:pPr lvl="1"/>
            <a:endParaRPr lang="en-US" dirty="0"/>
          </a:p>
        </p:txBody>
      </p:sp>
      <p:sp>
        <p:nvSpPr>
          <p:cNvPr id="3" name="Title 2"/>
          <p:cNvSpPr>
            <a:spLocks noGrp="1"/>
          </p:cNvSpPr>
          <p:nvPr>
            <p:ph type="title"/>
          </p:nvPr>
        </p:nvSpPr>
        <p:spPr/>
        <p:txBody>
          <a:bodyPr/>
          <a:lstStyle/>
          <a:p>
            <a:r>
              <a:rPr lang="en-US" dirty="0" err="1" smtClean="0"/>
              <a:t>Nanoscale</a:t>
            </a:r>
            <a:r>
              <a:rPr lang="en-US" dirty="0" smtClean="0"/>
              <a:t> Science Research Centers</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17</a:t>
            </a:fld>
            <a:endParaRPr lang="en-US" dirty="0"/>
          </a:p>
        </p:txBody>
      </p:sp>
    </p:spTree>
    <p:extLst>
      <p:ext uri="{BB962C8B-B14F-4D97-AF65-F5344CB8AC3E}">
        <p14:creationId xmlns:p14="http://schemas.microsoft.com/office/powerpoint/2010/main" val="3295278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Recommendations</a:t>
            </a:r>
          </a:p>
          <a:p>
            <a:pPr lvl="1"/>
            <a:r>
              <a:rPr lang="en-US" b="1" dirty="0"/>
              <a:t>Join with other agencies, such as DOC, NSF, and NIH, in assessing the current status and future directions for neutron science in the U.S., which would include neutron measurement capacity and capabilities needed to enhance the international competitiveness of the U.S. scientific community.</a:t>
            </a:r>
            <a:r>
              <a:rPr lang="en-US" dirty="0"/>
              <a:t> </a:t>
            </a:r>
            <a:r>
              <a:rPr lang="en-US" dirty="0" smtClean="0"/>
              <a:t> </a:t>
            </a:r>
          </a:p>
          <a:p>
            <a:pPr lvl="1"/>
            <a:endParaRPr lang="en-US" b="1" dirty="0" smtClean="0"/>
          </a:p>
          <a:p>
            <a:pPr lvl="1"/>
            <a:r>
              <a:rPr lang="en-US" b="1" dirty="0" smtClean="0"/>
              <a:t>Be </a:t>
            </a:r>
            <a:r>
              <a:rPr lang="en-US" b="1" dirty="0"/>
              <a:t>mindful of how the termination of support for general-user programs can affect the national neutron scattering scientific user community and scientific productivity. </a:t>
            </a:r>
            <a:r>
              <a:rPr lang="en-US" b="1" dirty="0" smtClean="0"/>
              <a:t> </a:t>
            </a:r>
          </a:p>
          <a:p>
            <a:pPr lvl="1"/>
            <a:endParaRPr lang="en-US" b="1" dirty="0" smtClean="0"/>
          </a:p>
          <a:p>
            <a:pPr lvl="1"/>
            <a:r>
              <a:rPr lang="en-US" b="1" dirty="0" smtClean="0"/>
              <a:t>Make </a:t>
            </a:r>
            <a:r>
              <a:rPr lang="en-US" b="1" dirty="0"/>
              <a:t>it a priority to recover, at other BES user facilities, the unique experimental capabilities that were lost to general users with the termination of BES funding for the Lujan Center.</a:t>
            </a:r>
            <a:r>
              <a:rPr lang="en-US" dirty="0"/>
              <a:t> </a:t>
            </a:r>
          </a:p>
        </p:txBody>
      </p:sp>
      <p:sp>
        <p:nvSpPr>
          <p:cNvPr id="3" name="Title 2"/>
          <p:cNvSpPr>
            <a:spLocks noGrp="1"/>
          </p:cNvSpPr>
          <p:nvPr>
            <p:ph type="title"/>
          </p:nvPr>
        </p:nvSpPr>
        <p:spPr/>
        <p:txBody>
          <a:bodyPr/>
          <a:lstStyle/>
          <a:p>
            <a:r>
              <a:rPr lang="en-US" dirty="0" smtClean="0"/>
              <a:t>Neutron Scattering Facilities</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18</a:t>
            </a:fld>
            <a:endParaRPr lang="en-US" dirty="0"/>
          </a:p>
        </p:txBody>
      </p:sp>
    </p:spTree>
    <p:extLst>
      <p:ext uri="{BB962C8B-B14F-4D97-AF65-F5344CB8AC3E}">
        <p14:creationId xmlns:p14="http://schemas.microsoft.com/office/powerpoint/2010/main" val="13412686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4755" y="1101026"/>
            <a:ext cx="8410575" cy="5259388"/>
          </a:xfrm>
        </p:spPr>
        <p:txBody>
          <a:bodyPr numCol="2"/>
          <a:lstStyle/>
          <a:p>
            <a:r>
              <a:rPr lang="en-US" dirty="0" smtClean="0"/>
              <a:t>Harriet Kung</a:t>
            </a:r>
          </a:p>
          <a:p>
            <a:endParaRPr lang="en-US" dirty="0" smtClean="0"/>
          </a:p>
          <a:p>
            <a:r>
              <a:rPr lang="en-US" dirty="0" smtClean="0"/>
              <a:t>Jim Murphy</a:t>
            </a:r>
          </a:p>
          <a:p>
            <a:endParaRPr lang="en-US" dirty="0" smtClean="0"/>
          </a:p>
          <a:p>
            <a:r>
              <a:rPr lang="en-US" dirty="0" smtClean="0"/>
              <a:t>Phil </a:t>
            </a:r>
            <a:r>
              <a:rPr lang="en-US" dirty="0" err="1" smtClean="0"/>
              <a:t>Kraushaar</a:t>
            </a:r>
            <a:endParaRPr lang="en-US" dirty="0" smtClean="0"/>
          </a:p>
          <a:p>
            <a:r>
              <a:rPr lang="en-US" dirty="0" smtClean="0"/>
              <a:t>Peter Lee</a:t>
            </a:r>
          </a:p>
          <a:p>
            <a:r>
              <a:rPr lang="en-US" dirty="0" smtClean="0"/>
              <a:t>Eliane </a:t>
            </a:r>
            <a:r>
              <a:rPr lang="en-US" dirty="0" smtClean="0"/>
              <a:t>Lessner</a:t>
            </a:r>
          </a:p>
          <a:p>
            <a:r>
              <a:rPr lang="en-US" dirty="0" smtClean="0"/>
              <a:t>George Maracas</a:t>
            </a:r>
            <a:endParaRPr lang="en-US" dirty="0" smtClean="0"/>
          </a:p>
          <a:p>
            <a:r>
              <a:rPr lang="en-US" dirty="0" smtClean="0"/>
              <a:t>Van Nguyen</a:t>
            </a:r>
          </a:p>
          <a:p>
            <a:r>
              <a:rPr lang="en-US" dirty="0" smtClean="0"/>
              <a:t>Jim </a:t>
            </a:r>
            <a:r>
              <a:rPr lang="en-US" dirty="0" err="1" smtClean="0"/>
              <a:t>Rhyne</a:t>
            </a:r>
            <a:endParaRPr lang="en-US" dirty="0" smtClean="0"/>
          </a:p>
          <a:p>
            <a:r>
              <a:rPr lang="en-US" dirty="0" smtClean="0"/>
              <a:t>Ed Stevens</a:t>
            </a:r>
          </a:p>
          <a:p>
            <a:endParaRPr lang="en-US" dirty="0"/>
          </a:p>
          <a:p>
            <a:endParaRPr lang="en-US" dirty="0" smtClean="0"/>
          </a:p>
          <a:p>
            <a:endParaRPr lang="en-US" dirty="0"/>
          </a:p>
          <a:p>
            <a:endParaRPr lang="en-US" dirty="0" smtClean="0"/>
          </a:p>
          <a:p>
            <a:r>
              <a:rPr lang="en-US" dirty="0" smtClean="0"/>
              <a:t>Linda </a:t>
            </a:r>
            <a:r>
              <a:rPr lang="en-US" dirty="0" err="1" smtClean="0"/>
              <a:t>Cerrone</a:t>
            </a:r>
            <a:endParaRPr lang="en-US" dirty="0" smtClean="0"/>
          </a:p>
          <a:p>
            <a:r>
              <a:rPr lang="en-US" dirty="0" err="1" smtClean="0"/>
              <a:t>Rocio</a:t>
            </a:r>
            <a:r>
              <a:rPr lang="en-US" dirty="0" smtClean="0"/>
              <a:t> </a:t>
            </a:r>
            <a:r>
              <a:rPr lang="en-US" dirty="0" err="1" smtClean="0"/>
              <a:t>Meneses</a:t>
            </a:r>
            <a:endParaRPr lang="en-US" dirty="0" smtClean="0"/>
          </a:p>
          <a:p>
            <a:r>
              <a:rPr lang="en-US" dirty="0" smtClean="0"/>
              <a:t>Wanda Smith</a:t>
            </a:r>
            <a:endParaRPr lang="en-US" dirty="0"/>
          </a:p>
        </p:txBody>
      </p:sp>
      <p:sp>
        <p:nvSpPr>
          <p:cNvPr id="3" name="Title 2"/>
          <p:cNvSpPr>
            <a:spLocks noGrp="1"/>
          </p:cNvSpPr>
          <p:nvPr>
            <p:ph type="title"/>
          </p:nvPr>
        </p:nvSpPr>
        <p:spPr/>
        <p:txBody>
          <a:bodyPr/>
          <a:lstStyle/>
          <a:p>
            <a:r>
              <a:rPr lang="en-US" sz="3600" dirty="0" smtClean="0"/>
              <a:t>THANK YOU</a:t>
            </a:r>
            <a:endParaRPr lang="en-US" sz="3600"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19</a:t>
            </a:fld>
            <a:endParaRPr lang="en-US" dirty="0"/>
          </a:p>
        </p:txBody>
      </p:sp>
    </p:spTree>
    <p:extLst>
      <p:ext uri="{BB962C8B-B14F-4D97-AF65-F5344CB8AC3E}">
        <p14:creationId xmlns:p14="http://schemas.microsoft.com/office/powerpoint/2010/main" val="10557087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p:nvPr>
        </p:nvSpPr>
        <p:spPr/>
        <p:txBody>
          <a:bodyPr/>
          <a:lstStyle/>
          <a:p>
            <a:r>
              <a:rPr lang="en-US" dirty="0" smtClean="0">
                <a:latin typeface="Arial" charset="0"/>
                <a:cs typeface="Arial" charset="0"/>
              </a:rPr>
              <a:t>Charge from John </a:t>
            </a:r>
            <a:r>
              <a:rPr lang="en-US" dirty="0" err="1" smtClean="0">
                <a:latin typeface="Arial" charset="0"/>
                <a:cs typeface="Arial" charset="0"/>
              </a:rPr>
              <a:t>Hemminger</a:t>
            </a:r>
            <a:r>
              <a:rPr lang="en-US" dirty="0" smtClean="0">
                <a:latin typeface="Arial" charset="0"/>
                <a:cs typeface="Arial" charset="0"/>
              </a:rPr>
              <a:t>, BESAC Chair</a:t>
            </a:r>
            <a:endParaRPr lang="en-US" dirty="0">
              <a:latin typeface="Arial" charset="0"/>
              <a:cs typeface="Arial" charset="0"/>
            </a:endParaRPr>
          </a:p>
        </p:txBody>
      </p:sp>
      <p:sp>
        <p:nvSpPr>
          <p:cNvPr id="4" name="TextBox 3"/>
          <p:cNvSpPr txBox="1"/>
          <p:nvPr/>
        </p:nvSpPr>
        <p:spPr>
          <a:xfrm>
            <a:off x="317373" y="1303469"/>
            <a:ext cx="8305800" cy="4555086"/>
          </a:xfrm>
          <a:prstGeom prst="rect">
            <a:avLst/>
          </a:prstGeom>
          <a:noFill/>
        </p:spPr>
        <p:txBody>
          <a:bodyPr lIns="91432" tIns="45716" rIns="91432" bIns="45716">
            <a:spAutoFit/>
          </a:bodyPr>
          <a:lstStyle/>
          <a:p>
            <a:pPr marL="284163" indent="-284163" defTabSz="914318" fontAlgn="auto">
              <a:spcBef>
                <a:spcPts val="576"/>
              </a:spcBef>
              <a:spcAft>
                <a:spcPts val="0"/>
              </a:spcAft>
              <a:defRPr/>
            </a:pPr>
            <a:r>
              <a:rPr lang="en-US" sz="2000" b="1" dirty="0">
                <a:latin typeface="Arial" pitchFamily="34" charset="0"/>
                <a:ea typeface="+mn-ea"/>
                <a:cs typeface="Arial" pitchFamily="34" charset="0"/>
              </a:rPr>
              <a:t>1. </a:t>
            </a:r>
            <a:r>
              <a:rPr lang="en-US" sz="2000" dirty="0" smtClean="0">
                <a:latin typeface="Arial" pitchFamily="34" charset="0"/>
                <a:ea typeface="+mn-ea"/>
                <a:cs typeface="Arial" pitchFamily="34" charset="0"/>
              </a:rPr>
              <a:t>For the scientific user facilities including the accelerator and detector program, </a:t>
            </a:r>
            <a:r>
              <a:rPr lang="en-US" sz="2000" dirty="0">
                <a:latin typeface="Arial" pitchFamily="34" charset="0"/>
                <a:ea typeface="+mn-ea"/>
                <a:cs typeface="Arial" pitchFamily="34" charset="0"/>
              </a:rPr>
              <a:t>assess the efficacy and quality of the processes used to: </a:t>
            </a:r>
          </a:p>
          <a:p>
            <a:pPr marL="457159" lvl="1" indent="0" defTabSz="914318" fontAlgn="auto">
              <a:spcBef>
                <a:spcPts val="576"/>
              </a:spcBef>
              <a:spcAft>
                <a:spcPts val="0"/>
              </a:spcAft>
              <a:defRPr/>
            </a:pPr>
            <a:r>
              <a:rPr lang="en-US" dirty="0">
                <a:solidFill>
                  <a:srgbClr val="106636"/>
                </a:solidFill>
                <a:latin typeface="Arial" pitchFamily="34" charset="0"/>
                <a:ea typeface="+mn-ea"/>
                <a:cs typeface="Arial" pitchFamily="34" charset="0"/>
              </a:rPr>
              <a:t>(a) solicit, review, recommend, and document proposal actions and </a:t>
            </a:r>
          </a:p>
          <a:p>
            <a:pPr marL="457159" lvl="1" indent="0" defTabSz="914318" fontAlgn="auto">
              <a:spcBef>
                <a:spcPts val="576"/>
              </a:spcBef>
              <a:spcAft>
                <a:spcPts val="0"/>
              </a:spcAft>
              <a:defRPr/>
            </a:pPr>
            <a:r>
              <a:rPr lang="en-US" dirty="0">
                <a:solidFill>
                  <a:srgbClr val="106636"/>
                </a:solidFill>
                <a:latin typeface="Arial" pitchFamily="34" charset="0"/>
                <a:ea typeface="+mn-ea"/>
                <a:cs typeface="Arial" pitchFamily="34" charset="0"/>
              </a:rPr>
              <a:t>(b) monitor active projects and programs.</a:t>
            </a:r>
          </a:p>
          <a:p>
            <a:pPr marL="457159" lvl="1" indent="0" defTabSz="914318" fontAlgn="auto">
              <a:spcBef>
                <a:spcPts val="576"/>
              </a:spcBef>
              <a:spcAft>
                <a:spcPts val="0"/>
              </a:spcAft>
              <a:defRPr/>
            </a:pPr>
            <a:endParaRPr lang="en-US" dirty="0">
              <a:latin typeface="Arial" pitchFamily="34" charset="0"/>
              <a:ea typeface="+mn-ea"/>
              <a:cs typeface="Arial" pitchFamily="34" charset="0"/>
            </a:endParaRPr>
          </a:p>
          <a:p>
            <a:pPr marL="284163" indent="-284163" defTabSz="914318" fontAlgn="auto">
              <a:spcBef>
                <a:spcPts val="576"/>
              </a:spcBef>
              <a:spcAft>
                <a:spcPts val="0"/>
              </a:spcAft>
              <a:defRPr/>
            </a:pPr>
            <a:r>
              <a:rPr lang="en-US" sz="2000" dirty="0">
                <a:latin typeface="Arial" pitchFamily="34" charset="0"/>
                <a:ea typeface="+mn-ea"/>
                <a:cs typeface="Arial" pitchFamily="34" charset="0"/>
              </a:rPr>
              <a:t>2. Within the boundaries defined by DOE missions and available funding, comment on how the award process has affected:</a:t>
            </a:r>
          </a:p>
          <a:p>
            <a:pPr marL="457159" lvl="1" indent="0" defTabSz="914318" fontAlgn="auto">
              <a:spcBef>
                <a:spcPts val="576"/>
              </a:spcBef>
              <a:spcAft>
                <a:spcPts val="0"/>
              </a:spcAft>
              <a:defRPr/>
            </a:pPr>
            <a:r>
              <a:rPr lang="en-US" dirty="0">
                <a:solidFill>
                  <a:srgbClr val="106636"/>
                </a:solidFill>
                <a:latin typeface="Arial" pitchFamily="34" charset="0"/>
                <a:ea typeface="+mn-ea"/>
                <a:cs typeface="Arial" pitchFamily="34" charset="0"/>
              </a:rPr>
              <a:t>(a) the breadth and depth of portfolio elements, and</a:t>
            </a:r>
          </a:p>
          <a:p>
            <a:pPr marL="457159" lvl="1" indent="0" defTabSz="914318" fontAlgn="auto">
              <a:spcBef>
                <a:spcPts val="576"/>
              </a:spcBef>
              <a:spcAft>
                <a:spcPts val="0"/>
              </a:spcAft>
              <a:defRPr/>
            </a:pPr>
            <a:r>
              <a:rPr lang="en-US" dirty="0">
                <a:solidFill>
                  <a:srgbClr val="106636"/>
                </a:solidFill>
                <a:latin typeface="Arial" pitchFamily="34" charset="0"/>
                <a:ea typeface="+mn-ea"/>
                <a:cs typeface="Arial" pitchFamily="34" charset="0"/>
              </a:rPr>
              <a:t>(b) the national and international standing of the portfolio elements</a:t>
            </a:r>
            <a:r>
              <a:rPr lang="en-US" b="1" dirty="0">
                <a:solidFill>
                  <a:srgbClr val="106636"/>
                </a:solidFill>
                <a:latin typeface="Arial" pitchFamily="34" charset="0"/>
                <a:ea typeface="+mn-ea"/>
                <a:cs typeface="Arial" pitchFamily="34" charset="0"/>
              </a:rPr>
              <a:t>.</a:t>
            </a:r>
          </a:p>
          <a:p>
            <a:pPr marL="457159" lvl="1" indent="0" defTabSz="914318" fontAlgn="auto">
              <a:spcBef>
                <a:spcPts val="576"/>
              </a:spcBef>
              <a:spcAft>
                <a:spcPts val="0"/>
              </a:spcAft>
              <a:defRPr/>
            </a:pPr>
            <a:endParaRPr lang="en-US" b="1" dirty="0">
              <a:solidFill>
                <a:srgbClr val="106636"/>
              </a:solidFill>
              <a:latin typeface="Arial" pitchFamily="34" charset="0"/>
              <a:ea typeface="+mn-ea"/>
              <a:cs typeface="Arial" pitchFamily="34" charset="0"/>
            </a:endParaRPr>
          </a:p>
          <a:p>
            <a:pPr defTabSz="914318" fontAlgn="auto">
              <a:spcBef>
                <a:spcPts val="576"/>
              </a:spcBef>
              <a:spcAft>
                <a:spcPts val="0"/>
              </a:spcAft>
              <a:defRPr/>
            </a:pPr>
            <a:endParaRPr lang="en-US" b="1" dirty="0">
              <a:latin typeface="Arial" pitchFamily="34" charset="0"/>
              <a:ea typeface="+mn-ea"/>
              <a:cs typeface="Arial" pitchFamily="34" charset="0"/>
            </a:endParaRPr>
          </a:p>
          <a:p>
            <a:pPr marL="457159" lvl="1" indent="0" defTabSz="914318" fontAlgn="auto">
              <a:spcBef>
                <a:spcPts val="576"/>
              </a:spcBef>
              <a:spcAft>
                <a:spcPts val="0"/>
              </a:spcAft>
              <a:defRPr/>
            </a:pPr>
            <a:endParaRPr lang="en-US" b="1" dirty="0">
              <a:latin typeface="Arial" pitchFamily="34" charset="0"/>
              <a:ea typeface="+mn-ea"/>
              <a:cs typeface="Arial" pitchFamily="34" charset="0"/>
            </a:endParaRPr>
          </a:p>
          <a:p>
            <a:pPr defTabSz="914318" fontAlgn="auto">
              <a:spcBef>
                <a:spcPts val="576"/>
              </a:spcBef>
              <a:spcAft>
                <a:spcPts val="0"/>
              </a:spcAft>
              <a:defRPr/>
            </a:pPr>
            <a:endParaRPr lang="en-US" b="1" dirty="0">
              <a:latin typeface="Arial" pitchFamily="34" charset="0"/>
              <a:ea typeface="+mn-ea"/>
              <a:cs typeface="Arial" pitchFamily="34" charset="0"/>
            </a:endParaRPr>
          </a:p>
        </p:txBody>
      </p:sp>
    </p:spTree>
    <p:extLst>
      <p:ext uri="{BB962C8B-B14F-4D97-AF65-F5344CB8AC3E}">
        <p14:creationId xmlns:p14="http://schemas.microsoft.com/office/powerpoint/2010/main" val="2604697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279" y="1030248"/>
            <a:ext cx="8410575" cy="5259388"/>
          </a:xfrm>
        </p:spPr>
        <p:txBody>
          <a:bodyPr>
            <a:normAutofit/>
          </a:bodyPr>
          <a:lstStyle/>
          <a:p>
            <a:pPr marL="340867" indent="-340867">
              <a:defRPr/>
            </a:pPr>
            <a:r>
              <a:rPr lang="en-US" sz="2200" u="sng" dirty="0" smtClean="0">
                <a:solidFill>
                  <a:srgbClr val="006600"/>
                </a:solidFill>
                <a:ea typeface="+mn-ea"/>
                <a:cs typeface="Arial Narrow"/>
              </a:rPr>
              <a:t>Construction Projects</a:t>
            </a:r>
            <a:endParaRPr lang="en-US" sz="2200" dirty="0">
              <a:solidFill>
                <a:srgbClr val="006600"/>
              </a:solidFill>
              <a:ea typeface="+mn-ea"/>
              <a:cs typeface="Arial Narrow"/>
            </a:endParaRPr>
          </a:p>
          <a:p>
            <a:pPr marL="740297" lvl="1" indent="-283806">
              <a:defRPr/>
            </a:pPr>
            <a:r>
              <a:rPr lang="en-US" sz="2000" dirty="0" smtClean="0">
                <a:solidFill>
                  <a:srgbClr val="FF0000"/>
                </a:solidFill>
                <a:latin typeface="+mj-lt"/>
                <a:ea typeface="+mn-ea"/>
                <a:cs typeface="Arial Narrow"/>
              </a:rPr>
              <a:t>Angus </a:t>
            </a:r>
            <a:r>
              <a:rPr lang="en-US" sz="2000" dirty="0">
                <a:solidFill>
                  <a:srgbClr val="FF0000"/>
                </a:solidFill>
                <a:latin typeface="+mj-lt"/>
                <a:ea typeface="+mn-ea"/>
                <a:cs typeface="Arial Narrow"/>
              </a:rPr>
              <a:t>Bampton </a:t>
            </a:r>
            <a:r>
              <a:rPr lang="en-US" sz="2000" dirty="0" smtClean="0">
                <a:solidFill>
                  <a:srgbClr val="FF0000"/>
                </a:solidFill>
                <a:latin typeface="+mj-lt"/>
                <a:ea typeface="+mn-ea"/>
                <a:cs typeface="Arial Narrow"/>
              </a:rPr>
              <a:t>(PNNL)</a:t>
            </a:r>
            <a:endParaRPr lang="en-US" sz="2000" dirty="0">
              <a:solidFill>
                <a:srgbClr val="FF0000"/>
              </a:solidFill>
              <a:latin typeface="+mj-lt"/>
              <a:ea typeface="+mn-ea"/>
              <a:cs typeface="Arial Narrow"/>
            </a:endParaRPr>
          </a:p>
          <a:p>
            <a:pPr marL="740297" lvl="1" indent="-283806">
              <a:defRPr/>
            </a:pPr>
            <a:r>
              <a:rPr lang="en-US" sz="2000" dirty="0" smtClean="0">
                <a:latin typeface="+mj-lt"/>
                <a:ea typeface="+mn-ea"/>
                <a:cs typeface="Arial Narrow"/>
              </a:rPr>
              <a:t>Jim Krupnick (retired)</a:t>
            </a:r>
            <a:endParaRPr lang="en-US" sz="2000" dirty="0">
              <a:latin typeface="+mj-lt"/>
              <a:ea typeface="+mn-ea"/>
              <a:cs typeface="Arial Narrow"/>
            </a:endParaRPr>
          </a:p>
          <a:p>
            <a:pPr marL="740297" lvl="1" indent="-283806">
              <a:defRPr/>
            </a:pPr>
            <a:r>
              <a:rPr lang="en-US" sz="2000" dirty="0" smtClean="0">
                <a:latin typeface="+mj-lt"/>
                <a:ea typeface="+mn-ea"/>
                <a:cs typeface="Arial Narrow"/>
              </a:rPr>
              <a:t>John Post (LLNL)</a:t>
            </a:r>
          </a:p>
          <a:p>
            <a:pPr marL="740297" lvl="1" indent="-283806">
              <a:defRPr/>
            </a:pPr>
            <a:endParaRPr lang="en-US" sz="2000" dirty="0" smtClean="0">
              <a:latin typeface="+mj-lt"/>
              <a:ea typeface="+mn-ea"/>
              <a:cs typeface="Arial Narrow"/>
            </a:endParaRPr>
          </a:p>
          <a:p>
            <a:pPr marL="740297" lvl="1" indent="-283806">
              <a:defRPr/>
            </a:pPr>
            <a:endParaRPr lang="en-US" sz="2000" dirty="0" smtClean="0">
              <a:latin typeface="+mj-lt"/>
              <a:ea typeface="+mn-ea"/>
              <a:cs typeface="Arial Narrow"/>
            </a:endParaRPr>
          </a:p>
          <a:p>
            <a:pPr marL="456451" lvl="1" indent="0">
              <a:buFont typeface="Arial" charset="0"/>
              <a:buNone/>
              <a:defRPr/>
            </a:pPr>
            <a:endParaRPr lang="en-US" sz="2000" dirty="0" smtClean="0">
              <a:latin typeface="+mj-lt"/>
              <a:ea typeface="+mn-ea"/>
              <a:cs typeface="Arial Narrow"/>
            </a:endParaRPr>
          </a:p>
          <a:p>
            <a:pPr marL="340867" indent="-340867">
              <a:defRPr/>
            </a:pPr>
            <a:r>
              <a:rPr lang="en-US" sz="2200" u="sng" dirty="0" smtClean="0">
                <a:solidFill>
                  <a:srgbClr val="006600"/>
                </a:solidFill>
                <a:latin typeface="+mj-lt"/>
                <a:cs typeface="Arial Narrow"/>
              </a:rPr>
              <a:t>Nano-Science </a:t>
            </a:r>
            <a:r>
              <a:rPr lang="en-US" sz="2200" u="sng" dirty="0" smtClean="0">
                <a:latin typeface="+mj-lt"/>
                <a:cs typeface="Arial Narrow"/>
              </a:rPr>
              <a:t>Centers</a:t>
            </a:r>
          </a:p>
          <a:p>
            <a:pPr marL="740297" lvl="1" indent="-283806">
              <a:defRPr/>
            </a:pPr>
            <a:r>
              <a:rPr lang="en-US" sz="2000" i="1" dirty="0" smtClean="0">
                <a:solidFill>
                  <a:srgbClr val="FF0000"/>
                </a:solidFill>
                <a:latin typeface="+mj-lt"/>
                <a:ea typeface="+mn-ea"/>
                <a:cs typeface="Arial Narrow"/>
              </a:rPr>
              <a:t>Prof. Gary </a:t>
            </a:r>
            <a:r>
              <a:rPr lang="en-US" sz="2000" i="1" dirty="0" err="1" smtClean="0">
                <a:solidFill>
                  <a:srgbClr val="FF0000"/>
                </a:solidFill>
                <a:latin typeface="+mj-lt"/>
                <a:ea typeface="+mn-ea"/>
                <a:cs typeface="Arial Narrow"/>
              </a:rPr>
              <a:t>Rubloff</a:t>
            </a:r>
            <a:r>
              <a:rPr lang="en-US" sz="2000" i="1" dirty="0" smtClean="0">
                <a:solidFill>
                  <a:srgbClr val="FF0000"/>
                </a:solidFill>
                <a:latin typeface="+mj-lt"/>
                <a:ea typeface="+mn-ea"/>
                <a:cs typeface="Arial Narrow"/>
              </a:rPr>
              <a:t> (UMD)</a:t>
            </a:r>
          </a:p>
          <a:p>
            <a:pPr marL="740297" lvl="1" indent="-283806">
              <a:defRPr/>
            </a:pPr>
            <a:r>
              <a:rPr lang="en-US" sz="2000" dirty="0" smtClean="0">
                <a:latin typeface="+mj-lt"/>
                <a:ea typeface="+mn-ea"/>
                <a:cs typeface="Arial Narrow"/>
              </a:rPr>
              <a:t>Prof. Jian-Min Zou (UIUC)</a:t>
            </a:r>
          </a:p>
          <a:p>
            <a:pPr marL="740297" lvl="1" indent="-283806">
              <a:defRPr/>
            </a:pPr>
            <a:r>
              <a:rPr lang="en-US" sz="2000" dirty="0">
                <a:latin typeface="+mj-lt"/>
                <a:ea typeface="+mn-ea"/>
                <a:cs typeface="Arial Narrow"/>
              </a:rPr>
              <a:t>Prof. Donald Tennant (Cornell</a:t>
            </a:r>
            <a:r>
              <a:rPr lang="en-US" sz="2000" i="1" dirty="0">
                <a:latin typeface="+mj-lt"/>
                <a:ea typeface="+mn-ea"/>
                <a:cs typeface="Arial Narrow"/>
              </a:rPr>
              <a:t>)</a:t>
            </a:r>
            <a:endParaRPr lang="en-US" sz="2000" i="1" dirty="0" smtClean="0">
              <a:latin typeface="+mj-lt"/>
              <a:ea typeface="+mn-ea"/>
              <a:cs typeface="Arial Narrow"/>
            </a:endParaRPr>
          </a:p>
          <a:p>
            <a:pPr marL="740297" lvl="1" indent="-283806">
              <a:defRPr/>
            </a:pPr>
            <a:r>
              <a:rPr lang="en-US" sz="2000" dirty="0">
                <a:latin typeface="+mj-lt"/>
                <a:ea typeface="+mn-ea"/>
                <a:cs typeface="Arial Narrow"/>
              </a:rPr>
              <a:t>Dr. </a:t>
            </a:r>
            <a:r>
              <a:rPr lang="en-US" sz="2000" dirty="0" smtClean="0">
                <a:latin typeface="+mj-lt"/>
                <a:ea typeface="+mn-ea"/>
                <a:cs typeface="Arial Narrow"/>
              </a:rPr>
              <a:t>Celia </a:t>
            </a:r>
            <a:r>
              <a:rPr lang="en-US" sz="2000" dirty="0" err="1" smtClean="0">
                <a:latin typeface="+mj-lt"/>
                <a:ea typeface="+mn-ea"/>
                <a:cs typeface="Arial Narrow"/>
              </a:rPr>
              <a:t>Merzbacher</a:t>
            </a:r>
            <a:r>
              <a:rPr lang="en-US" sz="2000" dirty="0" smtClean="0">
                <a:latin typeface="+mj-lt"/>
                <a:ea typeface="+mn-ea"/>
                <a:cs typeface="Arial Narrow"/>
              </a:rPr>
              <a:t> (SRC)</a:t>
            </a:r>
            <a:endParaRPr lang="en-US" sz="2000" dirty="0">
              <a:latin typeface="+mj-lt"/>
              <a:ea typeface="+mn-ea"/>
              <a:cs typeface="Arial Narrow"/>
            </a:endParaRPr>
          </a:p>
          <a:p>
            <a:pPr marL="340867" indent="-340867">
              <a:defRPr/>
            </a:pPr>
            <a:endParaRPr lang="en-US" dirty="0">
              <a:latin typeface="+mj-lt"/>
              <a:ea typeface="+mn-ea"/>
              <a:cs typeface="Arial Narrow"/>
            </a:endParaRPr>
          </a:p>
          <a:p>
            <a:pPr marL="340867" indent="-340867">
              <a:defRPr/>
            </a:pPr>
            <a:endParaRPr lang="en-US" dirty="0">
              <a:latin typeface="+mj-lt"/>
              <a:ea typeface="+mn-ea"/>
              <a:cs typeface="Arial Narrow"/>
            </a:endParaRPr>
          </a:p>
        </p:txBody>
      </p:sp>
      <p:sp>
        <p:nvSpPr>
          <p:cNvPr id="16386" name="Title 3"/>
          <p:cNvSpPr>
            <a:spLocks noGrp="1"/>
          </p:cNvSpPr>
          <p:nvPr>
            <p:ph type="title"/>
          </p:nvPr>
        </p:nvSpPr>
        <p:spPr/>
        <p:txBody>
          <a:bodyPr/>
          <a:lstStyle/>
          <a:p>
            <a:r>
              <a:rPr lang="en-US" altLang="en-US" b="1" dirty="0" smtClean="0">
                <a:solidFill>
                  <a:srgbClr val="006600"/>
                </a:solidFill>
                <a:latin typeface="+mj-lt"/>
                <a:ea typeface="ＭＳ Ｐゴシック" pitchFamily="34" charset="-128"/>
                <a:cs typeface="Arial" charset="0"/>
              </a:rPr>
              <a:t>BES SUFD Committee of Visitors</a:t>
            </a:r>
            <a:r>
              <a:rPr lang="en-US" altLang="en-US" dirty="0" smtClean="0">
                <a:latin typeface="+mj-lt"/>
                <a:ea typeface="ＭＳ Ｐゴシック" pitchFamily="34" charset="-128"/>
                <a:cs typeface="Arial" charset="0"/>
              </a:rPr>
              <a:t/>
            </a:r>
            <a:br>
              <a:rPr lang="en-US" altLang="en-US" dirty="0" smtClean="0">
                <a:latin typeface="+mj-lt"/>
                <a:ea typeface="ＭＳ Ｐゴシック" pitchFamily="34" charset="-128"/>
                <a:cs typeface="Arial" charset="0"/>
              </a:rPr>
            </a:br>
            <a:r>
              <a:rPr lang="en-US" altLang="en-US" b="1" i="1" dirty="0" smtClean="0">
                <a:solidFill>
                  <a:srgbClr val="FF0000"/>
                </a:solidFill>
                <a:latin typeface="+mj-lt"/>
                <a:ea typeface="ＭＳ Ｐゴシック" pitchFamily="34" charset="-128"/>
                <a:cs typeface="Arial" charset="0"/>
              </a:rPr>
              <a:t>Dr. John Tranquada (BNL), Chair</a:t>
            </a:r>
          </a:p>
        </p:txBody>
      </p:sp>
      <p:sp>
        <p:nvSpPr>
          <p:cNvPr id="5" name="Content Placeholder 4"/>
          <p:cNvSpPr>
            <a:spLocks noGrp="1"/>
          </p:cNvSpPr>
          <p:nvPr>
            <p:ph sz="half" idx="4294967295"/>
          </p:nvPr>
        </p:nvSpPr>
        <p:spPr>
          <a:xfrm>
            <a:off x="4202113" y="1030248"/>
            <a:ext cx="4941887" cy="5259387"/>
          </a:xfrm>
        </p:spPr>
        <p:txBody>
          <a:bodyPr>
            <a:normAutofit/>
          </a:bodyPr>
          <a:lstStyle/>
          <a:p>
            <a:pPr marL="340867" indent="-340867">
              <a:defRPr/>
            </a:pPr>
            <a:r>
              <a:rPr lang="en-US" sz="2200" u="sng" dirty="0" smtClean="0">
                <a:solidFill>
                  <a:srgbClr val="006600"/>
                </a:solidFill>
                <a:latin typeface="+mj-lt"/>
                <a:ea typeface="+mn-ea"/>
                <a:cs typeface="Arial Narrow"/>
              </a:rPr>
              <a:t>Light Sources, Accelerator &amp; Detector R&amp;D</a:t>
            </a:r>
          </a:p>
          <a:p>
            <a:pPr marL="740297" lvl="1" indent="-283806">
              <a:defRPr/>
            </a:pPr>
            <a:r>
              <a:rPr lang="en-US" sz="2000" dirty="0" smtClean="0">
                <a:solidFill>
                  <a:srgbClr val="FF0000"/>
                </a:solidFill>
                <a:latin typeface="+mj-lt"/>
                <a:ea typeface="+mn-ea"/>
                <a:cs typeface="Arial Narrow"/>
              </a:rPr>
              <a:t>Prof. Angus Wilkinson (Georgia Tech</a:t>
            </a:r>
            <a:r>
              <a:rPr lang="en-US" sz="2000" i="1" dirty="0" smtClean="0">
                <a:solidFill>
                  <a:srgbClr val="FF0000"/>
                </a:solidFill>
                <a:latin typeface="+mj-lt"/>
                <a:ea typeface="+mn-ea"/>
                <a:cs typeface="Arial Narrow"/>
              </a:rPr>
              <a:t>)</a:t>
            </a:r>
          </a:p>
          <a:p>
            <a:pPr marL="740297" lvl="1" indent="-283806">
              <a:defRPr/>
            </a:pPr>
            <a:r>
              <a:rPr lang="en-US" sz="2000" dirty="0" smtClean="0">
                <a:latin typeface="+mj-lt"/>
                <a:ea typeface="+mn-ea"/>
                <a:cs typeface="Arial Narrow"/>
              </a:rPr>
              <a:t>Prof. </a:t>
            </a:r>
            <a:r>
              <a:rPr lang="en-US" sz="2000" dirty="0">
                <a:latin typeface="+mj-lt"/>
                <a:ea typeface="+mn-ea"/>
                <a:cs typeface="Arial Narrow"/>
              </a:rPr>
              <a:t>Nora </a:t>
            </a:r>
            <a:r>
              <a:rPr lang="en-US" sz="2000" dirty="0" err="1" smtClean="0">
                <a:latin typeface="+mj-lt"/>
                <a:ea typeface="+mn-ea"/>
                <a:cs typeface="Arial Narrow"/>
              </a:rPr>
              <a:t>Berrah</a:t>
            </a:r>
            <a:r>
              <a:rPr lang="en-US" sz="2000" dirty="0" smtClean="0">
                <a:latin typeface="+mj-lt"/>
                <a:ea typeface="+mn-ea"/>
                <a:cs typeface="Arial Narrow"/>
              </a:rPr>
              <a:t> (UConn) </a:t>
            </a:r>
          </a:p>
          <a:p>
            <a:pPr marL="740297" lvl="1" indent="-283806">
              <a:defRPr/>
            </a:pPr>
            <a:r>
              <a:rPr lang="en-US" sz="2000" i="1" dirty="0" smtClean="0">
                <a:latin typeface="+mj-lt"/>
                <a:ea typeface="+mn-ea"/>
                <a:cs typeface="Arial Narrow"/>
              </a:rPr>
              <a:t>Prof. Philippe Piot (NIU)</a:t>
            </a:r>
            <a:endParaRPr lang="en-US" sz="2000" i="1" dirty="0">
              <a:latin typeface="+mj-lt"/>
              <a:ea typeface="+mn-ea"/>
              <a:cs typeface="Arial Narrow"/>
            </a:endParaRPr>
          </a:p>
          <a:p>
            <a:pPr marL="740297" lvl="1" indent="-283806">
              <a:defRPr/>
            </a:pPr>
            <a:r>
              <a:rPr lang="en-US" sz="2000" dirty="0" smtClean="0">
                <a:latin typeface="+mj-lt"/>
                <a:ea typeface="+mn-ea"/>
                <a:cs typeface="Arial Narrow"/>
              </a:rPr>
              <a:t>Prof. Oleg </a:t>
            </a:r>
            <a:r>
              <a:rPr lang="en-US" sz="2000" dirty="0" err="1" smtClean="0">
                <a:latin typeface="+mj-lt"/>
                <a:ea typeface="+mn-ea"/>
                <a:cs typeface="Arial Narrow"/>
              </a:rPr>
              <a:t>Shpyrko</a:t>
            </a:r>
            <a:r>
              <a:rPr lang="en-US" sz="2000" dirty="0" smtClean="0">
                <a:latin typeface="+mj-lt"/>
                <a:ea typeface="+mn-ea"/>
                <a:cs typeface="Arial Narrow"/>
              </a:rPr>
              <a:t> (UCSD)</a:t>
            </a:r>
          </a:p>
          <a:p>
            <a:pPr marL="740297" lvl="1" indent="-283806">
              <a:defRPr/>
            </a:pPr>
            <a:r>
              <a:rPr lang="en-US" sz="2000" dirty="0">
                <a:latin typeface="+mj-lt"/>
                <a:ea typeface="+mn-ea"/>
                <a:cs typeface="Arial Narrow"/>
              </a:rPr>
              <a:t>Dr. </a:t>
            </a:r>
            <a:r>
              <a:rPr lang="en-US" sz="2000" dirty="0" smtClean="0">
                <a:latin typeface="+mj-lt"/>
                <a:ea typeface="+mn-ea"/>
                <a:cs typeface="Arial Narrow"/>
              </a:rPr>
              <a:t>Vyshnavi Suntharalingam (MIT LL)</a:t>
            </a:r>
          </a:p>
          <a:p>
            <a:pPr marL="0" indent="0">
              <a:buNone/>
              <a:defRPr/>
            </a:pPr>
            <a:endParaRPr lang="en-US" sz="2000" dirty="0" smtClean="0">
              <a:latin typeface="+mj-lt"/>
              <a:ea typeface="+mn-ea"/>
              <a:cs typeface="Arial Narrow"/>
            </a:endParaRPr>
          </a:p>
          <a:p>
            <a:pPr marL="340867" indent="-340867">
              <a:defRPr/>
            </a:pPr>
            <a:r>
              <a:rPr lang="en-US" sz="2200" u="sng" dirty="0" smtClean="0">
                <a:solidFill>
                  <a:srgbClr val="006600"/>
                </a:solidFill>
                <a:latin typeface="+mj-lt"/>
                <a:ea typeface="+mn-ea"/>
                <a:cs typeface="Arial Narrow"/>
              </a:rPr>
              <a:t>Neutron Scattering Facilities</a:t>
            </a:r>
          </a:p>
          <a:p>
            <a:pPr marL="740297" lvl="1" indent="-283806">
              <a:defRPr/>
            </a:pPr>
            <a:r>
              <a:rPr lang="en-US" sz="2000" dirty="0">
                <a:solidFill>
                  <a:srgbClr val="FF0000"/>
                </a:solidFill>
                <a:latin typeface="+mj-lt"/>
                <a:ea typeface="+mn-ea"/>
                <a:cs typeface="Arial Narrow"/>
              </a:rPr>
              <a:t>Dr. Robert </a:t>
            </a:r>
            <a:r>
              <a:rPr lang="en-US" sz="2000" dirty="0" err="1">
                <a:solidFill>
                  <a:srgbClr val="FF0000"/>
                </a:solidFill>
                <a:latin typeface="+mj-lt"/>
                <a:ea typeface="+mn-ea"/>
                <a:cs typeface="Arial Narrow"/>
              </a:rPr>
              <a:t>Dimeo</a:t>
            </a:r>
            <a:r>
              <a:rPr lang="en-US" sz="2000" dirty="0">
                <a:solidFill>
                  <a:srgbClr val="FF0000"/>
                </a:solidFill>
                <a:latin typeface="+mj-lt"/>
                <a:ea typeface="+mn-ea"/>
                <a:cs typeface="Arial Narrow"/>
              </a:rPr>
              <a:t> (NIST)</a:t>
            </a:r>
            <a:endParaRPr lang="en-US" sz="2000" dirty="0" smtClean="0">
              <a:solidFill>
                <a:srgbClr val="FF0000"/>
              </a:solidFill>
              <a:latin typeface="+mj-lt"/>
              <a:ea typeface="+mn-ea"/>
              <a:cs typeface="Arial Narrow"/>
            </a:endParaRPr>
          </a:p>
          <a:p>
            <a:pPr marL="740297" lvl="1" indent="-283806">
              <a:defRPr/>
            </a:pPr>
            <a:r>
              <a:rPr lang="en-US" sz="2000" dirty="0" smtClean="0">
                <a:latin typeface="+mj-lt"/>
                <a:ea typeface="+mn-ea"/>
                <a:cs typeface="Arial Narrow"/>
              </a:rPr>
              <a:t>Dr. Suzanne </a:t>
            </a:r>
            <a:r>
              <a:rPr lang="en-US" sz="2000" dirty="0" err="1" smtClean="0">
                <a:latin typeface="+mj-lt"/>
                <a:ea typeface="+mn-ea"/>
                <a:cs typeface="Arial Narrow"/>
              </a:rPr>
              <a:t>te</a:t>
            </a:r>
            <a:r>
              <a:rPr lang="en-US" sz="2000" dirty="0" smtClean="0">
                <a:latin typeface="+mj-lt"/>
                <a:ea typeface="+mn-ea"/>
                <a:cs typeface="Arial Narrow"/>
              </a:rPr>
              <a:t> </a:t>
            </a:r>
            <a:r>
              <a:rPr lang="en-US" sz="2000" dirty="0" err="1" smtClean="0">
                <a:latin typeface="+mj-lt"/>
                <a:ea typeface="+mn-ea"/>
                <a:cs typeface="Arial Narrow"/>
              </a:rPr>
              <a:t>Velthuis</a:t>
            </a:r>
            <a:r>
              <a:rPr lang="en-US" sz="2000" dirty="0" smtClean="0">
                <a:latin typeface="+mj-lt"/>
                <a:ea typeface="+mn-ea"/>
                <a:cs typeface="Arial Narrow"/>
              </a:rPr>
              <a:t> (ANL)</a:t>
            </a:r>
            <a:endParaRPr lang="en-US" sz="2000" dirty="0">
              <a:latin typeface="+mj-lt"/>
              <a:ea typeface="+mn-ea"/>
              <a:cs typeface="Arial Narrow"/>
            </a:endParaRPr>
          </a:p>
          <a:p>
            <a:pPr marL="740297" lvl="1" indent="-283806">
              <a:defRPr/>
            </a:pPr>
            <a:r>
              <a:rPr lang="en-US" sz="2000" dirty="0" smtClean="0">
                <a:latin typeface="+mj-lt"/>
                <a:ea typeface="+mn-ea"/>
                <a:cs typeface="Arial Narrow"/>
              </a:rPr>
              <a:t>Prof. Despina </a:t>
            </a:r>
            <a:r>
              <a:rPr lang="en-US" sz="2000" dirty="0" err="1" smtClean="0">
                <a:latin typeface="+mj-lt"/>
                <a:ea typeface="+mn-ea"/>
                <a:cs typeface="Arial Narrow"/>
              </a:rPr>
              <a:t>Louca</a:t>
            </a:r>
            <a:r>
              <a:rPr lang="en-US" sz="2000" dirty="0" smtClean="0">
                <a:latin typeface="+mj-lt"/>
                <a:ea typeface="+mn-ea"/>
                <a:cs typeface="Arial Narrow"/>
              </a:rPr>
              <a:t> (</a:t>
            </a:r>
            <a:r>
              <a:rPr lang="en-US" sz="2000" dirty="0" err="1" smtClean="0">
                <a:latin typeface="+mj-lt"/>
                <a:ea typeface="+mn-ea"/>
                <a:cs typeface="Arial Narrow"/>
              </a:rPr>
              <a:t>UVa</a:t>
            </a:r>
            <a:r>
              <a:rPr lang="en-US" sz="2000" dirty="0" smtClean="0">
                <a:latin typeface="+mj-lt"/>
                <a:ea typeface="+mn-ea"/>
                <a:cs typeface="Arial Narrow"/>
              </a:rPr>
              <a:t>)</a:t>
            </a:r>
          </a:p>
          <a:p>
            <a:pPr marL="740297" lvl="1" indent="-283806">
              <a:defRPr/>
            </a:pPr>
            <a:r>
              <a:rPr lang="en-US" sz="2000" dirty="0" smtClean="0">
                <a:latin typeface="+mj-lt"/>
                <a:ea typeface="+mn-ea"/>
                <a:cs typeface="Arial Narrow"/>
              </a:rPr>
              <a:t>Prof. Norm Wagner (</a:t>
            </a:r>
            <a:r>
              <a:rPr lang="en-US" sz="2000" dirty="0" err="1" smtClean="0">
                <a:latin typeface="+mj-lt"/>
                <a:ea typeface="+mn-ea"/>
                <a:cs typeface="Arial Narrow"/>
              </a:rPr>
              <a:t>UDel</a:t>
            </a:r>
            <a:r>
              <a:rPr lang="en-US" sz="2000" i="1" dirty="0" smtClean="0">
                <a:latin typeface="+mj-lt"/>
                <a:ea typeface="+mn-ea"/>
                <a:cs typeface="Arial Narrow"/>
              </a:rPr>
              <a:t>)</a:t>
            </a:r>
            <a:endParaRPr lang="en-US" sz="2000" i="1" dirty="0">
              <a:latin typeface="+mj-lt"/>
              <a:ea typeface="+mn-ea"/>
              <a:cs typeface="Arial Narrow"/>
            </a:endParaRPr>
          </a:p>
          <a:p>
            <a:pPr marL="340867" indent="-340867">
              <a:defRPr/>
            </a:pPr>
            <a:endParaRPr lang="en-US" dirty="0">
              <a:latin typeface="+mj-lt"/>
              <a:ea typeface="+mn-ea"/>
              <a:cs typeface="Arial Narrow"/>
            </a:endParaRPr>
          </a:p>
          <a:p>
            <a:pPr marL="340867" indent="-340867">
              <a:defRPr/>
            </a:pPr>
            <a:endParaRPr lang="en-US" dirty="0">
              <a:latin typeface="+mj-lt"/>
              <a:ea typeface="+mn-ea"/>
              <a:cs typeface="Arial Narrow"/>
            </a:endParaRPr>
          </a:p>
        </p:txBody>
      </p:sp>
      <p:sp>
        <p:nvSpPr>
          <p:cNvPr id="2" name="TextBox 1"/>
          <p:cNvSpPr txBox="1">
            <a:spLocks noChangeArrowheads="1"/>
          </p:cNvSpPr>
          <p:nvPr/>
        </p:nvSpPr>
        <p:spPr bwMode="auto">
          <a:xfrm>
            <a:off x="6248400" y="6251575"/>
            <a:ext cx="2056614" cy="579438"/>
          </a:xfrm>
          <a:prstGeom prst="rect">
            <a:avLst/>
          </a:prstGeom>
          <a:gradFill rotWithShape="1">
            <a:gsLst>
              <a:gs pos="0">
                <a:srgbClr val="F5FFE6"/>
              </a:gs>
              <a:gs pos="64999">
                <a:srgbClr val="E4FDC2"/>
              </a:gs>
              <a:gs pos="100000">
                <a:srgbClr val="DAFDA7"/>
              </a:gs>
            </a:gsLst>
            <a:lin ang="5400000" scaled="1"/>
          </a:gradFill>
          <a:ln w="9525">
            <a:solidFill>
              <a:srgbClr val="98B954"/>
            </a:solidFill>
            <a:miter lim="800000"/>
            <a:headEnd/>
            <a:tailEnd/>
          </a:ln>
          <a:effectLst>
            <a:outerShdw dist="20000" dir="5400000" rotWithShape="0">
              <a:srgbClr val="808080">
                <a:alpha val="37999"/>
              </a:srgbClr>
            </a:outerShdw>
          </a:effectLst>
        </p:spPr>
        <p:txBody>
          <a:bodyPr wrap="square" lIns="86486" tIns="43243" rIns="86486" bIns="43243">
            <a:spAutoFit/>
          </a:bodyPr>
          <a:lstStyle/>
          <a:p>
            <a:pPr defTabSz="864931">
              <a:defRPr/>
            </a:pPr>
            <a:r>
              <a:rPr lang="en-US" sz="1600" dirty="0">
                <a:solidFill>
                  <a:srgbClr val="FF0000"/>
                </a:solidFill>
                <a:latin typeface="+mj-lt"/>
                <a:ea typeface="+mn-ea"/>
                <a:cs typeface="Arial Narrow"/>
              </a:rPr>
              <a:t>Chair Person in Red</a:t>
            </a:r>
          </a:p>
          <a:p>
            <a:pPr defTabSz="864931">
              <a:defRPr/>
            </a:pPr>
            <a:r>
              <a:rPr lang="en-US" sz="1600" i="1" dirty="0">
                <a:solidFill>
                  <a:prstClr val="black"/>
                </a:solidFill>
                <a:latin typeface="+mj-lt"/>
                <a:ea typeface="+mn-ea"/>
                <a:cs typeface="Arial Narrow"/>
              </a:rPr>
              <a:t>BESAC Member in Italics</a:t>
            </a:r>
          </a:p>
        </p:txBody>
      </p:sp>
      <p:sp>
        <p:nvSpPr>
          <p:cNvPr id="13" name="Slide Number Placeholder 12"/>
          <p:cNvSpPr>
            <a:spLocks noGrp="1"/>
          </p:cNvSpPr>
          <p:nvPr>
            <p:ph type="sldNum" sz="quarter" idx="11"/>
          </p:nvPr>
        </p:nvSpPr>
        <p:spPr/>
        <p:txBody>
          <a:bodyPr/>
          <a:lstStyle/>
          <a:p>
            <a:pPr>
              <a:defRPr/>
            </a:pPr>
            <a:fld id="{21722FF3-B2FF-4B9D-A1FC-2641F0BD8CF1}" type="slidenum">
              <a:rPr lang="en-US" smtClean="0"/>
              <a:pPr>
                <a:defRPr/>
              </a:pPr>
              <a:t>3</a:t>
            </a:fld>
            <a:endParaRPr lang="en-US" dirty="0"/>
          </a:p>
        </p:txBody>
      </p:sp>
    </p:spTree>
    <p:extLst>
      <p:ext uri="{BB962C8B-B14F-4D97-AF65-F5344CB8AC3E}">
        <p14:creationId xmlns:p14="http://schemas.microsoft.com/office/powerpoint/2010/main" val="894903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2425" y="1138013"/>
            <a:ext cx="8410575" cy="5259388"/>
          </a:xfrm>
        </p:spPr>
        <p:txBody>
          <a:bodyPr/>
          <a:lstStyle/>
          <a:p>
            <a:r>
              <a:rPr lang="en-US" dirty="0" smtClean="0"/>
              <a:t>Six </a:t>
            </a:r>
            <a:r>
              <a:rPr lang="en-US" dirty="0"/>
              <a:t>X-ray Light Sources, including the NSLS, which was closed at the end of FY14, and the NSLS-II, which began operations in FY15</a:t>
            </a:r>
          </a:p>
          <a:p>
            <a:endParaRPr lang="en-US" dirty="0" smtClean="0"/>
          </a:p>
          <a:p>
            <a:r>
              <a:rPr lang="en-US" dirty="0" smtClean="0"/>
              <a:t>Three </a:t>
            </a:r>
            <a:r>
              <a:rPr lang="en-US" dirty="0"/>
              <a:t>Neutron Scattering Facilities, including the Lujan Center at Los Alamos, which was closed in FY14</a:t>
            </a:r>
          </a:p>
          <a:p>
            <a:endParaRPr lang="en-US" dirty="0" smtClean="0"/>
          </a:p>
          <a:p>
            <a:r>
              <a:rPr lang="en-US" dirty="0" smtClean="0"/>
              <a:t>Five </a:t>
            </a:r>
            <a:r>
              <a:rPr lang="en-US" dirty="0" err="1"/>
              <a:t>Nanoscale</a:t>
            </a:r>
            <a:r>
              <a:rPr lang="en-US" dirty="0"/>
              <a:t> Science Research Centers (NSRCs)</a:t>
            </a:r>
          </a:p>
          <a:p>
            <a:endParaRPr lang="en-US" dirty="0" smtClean="0"/>
          </a:p>
          <a:p>
            <a:r>
              <a:rPr lang="en-US" dirty="0" smtClean="0"/>
              <a:t>Three </a:t>
            </a:r>
            <a:r>
              <a:rPr lang="en-US" dirty="0"/>
              <a:t>Electron-Beam </a:t>
            </a:r>
            <a:r>
              <a:rPr lang="en-US" dirty="0" err="1"/>
              <a:t>Microcharacterization</a:t>
            </a:r>
            <a:r>
              <a:rPr lang="en-US" dirty="0"/>
              <a:t> Centers (EBMCs), which were administratively merged with the NSRCs in FY15</a:t>
            </a:r>
          </a:p>
          <a:p>
            <a:endParaRPr lang="en-US" dirty="0"/>
          </a:p>
        </p:txBody>
      </p:sp>
      <p:sp>
        <p:nvSpPr>
          <p:cNvPr id="3" name="Title 2"/>
          <p:cNvSpPr>
            <a:spLocks noGrp="1"/>
          </p:cNvSpPr>
          <p:nvPr>
            <p:ph type="title"/>
          </p:nvPr>
        </p:nvSpPr>
        <p:spPr/>
        <p:txBody>
          <a:bodyPr/>
          <a:lstStyle/>
          <a:p>
            <a:r>
              <a:rPr lang="en-US" dirty="0" smtClean="0"/>
              <a:t>Scope: Operating facilities, FY2013-FY2015</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4</a:t>
            </a:fld>
            <a:endParaRPr lang="en-US" dirty="0"/>
          </a:p>
        </p:txBody>
      </p:sp>
    </p:spTree>
    <p:extLst>
      <p:ext uri="{BB962C8B-B14F-4D97-AF65-F5344CB8AC3E}">
        <p14:creationId xmlns:p14="http://schemas.microsoft.com/office/powerpoint/2010/main" val="58788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endParaRPr lang="en-US" dirty="0" smtClean="0"/>
          </a:p>
          <a:p>
            <a:pPr lvl="0"/>
            <a:r>
              <a:rPr lang="en-US" dirty="0" smtClean="0"/>
              <a:t>Ongoing </a:t>
            </a:r>
            <a:r>
              <a:rPr lang="en-US" dirty="0"/>
              <a:t>Projects: LCLS-II, APS-U, NEXT</a:t>
            </a:r>
          </a:p>
          <a:p>
            <a:pPr lvl="0"/>
            <a:endParaRPr lang="en-US" dirty="0" smtClean="0"/>
          </a:p>
          <a:p>
            <a:pPr lvl="0"/>
            <a:r>
              <a:rPr lang="en-US" dirty="0" smtClean="0"/>
              <a:t>Completed </a:t>
            </a:r>
            <a:r>
              <a:rPr lang="en-US" dirty="0"/>
              <a:t>Projects: NSLS-II, SING-II</a:t>
            </a:r>
          </a:p>
          <a:p>
            <a:pPr lvl="0"/>
            <a:endParaRPr lang="en-US" dirty="0" smtClean="0"/>
          </a:p>
          <a:p>
            <a:pPr lvl="0"/>
            <a:r>
              <a:rPr lang="en-US" dirty="0" smtClean="0"/>
              <a:t>Terminated </a:t>
            </a:r>
            <a:r>
              <a:rPr lang="en-US" dirty="0"/>
              <a:t>Projects: NGLS, PUP, TEAM-II</a:t>
            </a:r>
          </a:p>
          <a:p>
            <a:pPr lvl="0"/>
            <a:endParaRPr lang="en-US" dirty="0" smtClean="0"/>
          </a:p>
          <a:p>
            <a:pPr lvl="0"/>
            <a:r>
              <a:rPr lang="en-US" dirty="0" smtClean="0"/>
              <a:t>On </a:t>
            </a:r>
            <a:r>
              <a:rPr lang="en-US" dirty="0"/>
              <a:t>Hold Projects: STS</a:t>
            </a:r>
          </a:p>
          <a:p>
            <a:pPr marL="0" indent="0">
              <a:buNone/>
            </a:pPr>
            <a:endParaRPr lang="en-US" dirty="0"/>
          </a:p>
        </p:txBody>
      </p:sp>
      <p:sp>
        <p:nvSpPr>
          <p:cNvPr id="3" name="Title 2"/>
          <p:cNvSpPr>
            <a:spLocks noGrp="1"/>
          </p:cNvSpPr>
          <p:nvPr>
            <p:ph type="title"/>
          </p:nvPr>
        </p:nvSpPr>
        <p:spPr/>
        <p:txBody>
          <a:bodyPr/>
          <a:lstStyle/>
          <a:p>
            <a:r>
              <a:rPr lang="en-US" dirty="0" smtClean="0"/>
              <a:t>Scope: Line Item Construction and Major Items of Equipment</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5</a:t>
            </a:fld>
            <a:endParaRPr lang="en-US" dirty="0"/>
          </a:p>
        </p:txBody>
      </p:sp>
    </p:spTree>
    <p:extLst>
      <p:ext uri="{BB962C8B-B14F-4D97-AF65-F5344CB8AC3E}">
        <p14:creationId xmlns:p14="http://schemas.microsoft.com/office/powerpoint/2010/main" val="460440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SUFD </a:t>
            </a:r>
            <a:r>
              <a:rPr lang="en-US" dirty="0"/>
              <a:t>is commended for effective use of its available funding for constructing and operating a set of facilities that deliver world-leading </a:t>
            </a:r>
            <a:r>
              <a:rPr lang="en-US" dirty="0" smtClean="0"/>
              <a:t>science</a:t>
            </a:r>
          </a:p>
          <a:p>
            <a:endParaRPr lang="en-US" dirty="0"/>
          </a:p>
          <a:p>
            <a:r>
              <a:rPr lang="en-US" dirty="0" smtClean="0"/>
              <a:t>The </a:t>
            </a:r>
            <a:r>
              <a:rPr lang="en-US" dirty="0"/>
              <a:t>efficacy of the processes to review, recommend and document proposal actions </a:t>
            </a:r>
            <a:r>
              <a:rPr lang="en-US" dirty="0" smtClean="0"/>
              <a:t>is excellent</a:t>
            </a:r>
          </a:p>
          <a:p>
            <a:endParaRPr lang="en-US" dirty="0"/>
          </a:p>
          <a:p>
            <a:r>
              <a:rPr lang="en-US" dirty="0" smtClean="0"/>
              <a:t>The </a:t>
            </a:r>
            <a:r>
              <a:rPr lang="en-US" dirty="0"/>
              <a:t>efficacy of the processes to monitor and review active projects, programs and facilities </a:t>
            </a:r>
            <a:r>
              <a:rPr lang="en-US" dirty="0" smtClean="0"/>
              <a:t>is </a:t>
            </a:r>
            <a:r>
              <a:rPr lang="en-US" dirty="0"/>
              <a:t>also excellent </a:t>
            </a:r>
          </a:p>
          <a:p>
            <a:endParaRPr lang="en-US" dirty="0"/>
          </a:p>
        </p:txBody>
      </p:sp>
      <p:sp>
        <p:nvSpPr>
          <p:cNvPr id="3" name="Title 2"/>
          <p:cNvSpPr>
            <a:spLocks noGrp="1"/>
          </p:cNvSpPr>
          <p:nvPr>
            <p:ph type="title"/>
          </p:nvPr>
        </p:nvSpPr>
        <p:spPr/>
        <p:txBody>
          <a:bodyPr/>
          <a:lstStyle/>
          <a:p>
            <a:r>
              <a:rPr lang="en-US" dirty="0" smtClean="0"/>
              <a:t>Main Conclusions</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6</a:t>
            </a:fld>
            <a:endParaRPr lang="en-US" dirty="0"/>
          </a:p>
        </p:txBody>
      </p:sp>
    </p:spTree>
    <p:extLst>
      <p:ext uri="{BB962C8B-B14F-4D97-AF65-F5344CB8AC3E}">
        <p14:creationId xmlns:p14="http://schemas.microsoft.com/office/powerpoint/2010/main" val="1380910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SUFD </a:t>
            </a:r>
            <a:r>
              <a:rPr lang="en-US" dirty="0"/>
              <a:t>staff are to be commended for rigorous and </a:t>
            </a:r>
            <a:r>
              <a:rPr lang="en-US" dirty="0" smtClean="0"/>
              <a:t>pragmatic </a:t>
            </a:r>
            <a:r>
              <a:rPr lang="en-US" dirty="0"/>
              <a:t>program management in a highly constrained budget </a:t>
            </a:r>
            <a:r>
              <a:rPr lang="en-US" dirty="0" smtClean="0"/>
              <a:t>environment</a:t>
            </a:r>
          </a:p>
          <a:p>
            <a:endParaRPr lang="en-US" dirty="0"/>
          </a:p>
          <a:p>
            <a:r>
              <a:rPr lang="en-US" dirty="0"/>
              <a:t>Within the scope of DOE missions and available funding, the award processes continue to enhance the breadth and depth of portfolio elements as well as their national and international standing </a:t>
            </a:r>
            <a:endParaRPr lang="en-US" dirty="0" smtClean="0"/>
          </a:p>
          <a:p>
            <a:endParaRPr lang="en-US" dirty="0"/>
          </a:p>
          <a:p>
            <a:r>
              <a:rPr lang="en-US" dirty="0"/>
              <a:t>International competition in scientific user facilities is stiff; maintaining U.S. scientific leadership </a:t>
            </a:r>
            <a:r>
              <a:rPr lang="en-US" dirty="0" smtClean="0"/>
              <a:t>will require increasing </a:t>
            </a:r>
            <a:r>
              <a:rPr lang="en-US" dirty="0"/>
              <a:t>investments </a:t>
            </a:r>
            <a:r>
              <a:rPr lang="en-US" dirty="0" smtClean="0"/>
              <a:t>in facilities and </a:t>
            </a:r>
            <a:r>
              <a:rPr lang="en-US" dirty="0"/>
              <a:t>user support </a:t>
            </a:r>
          </a:p>
          <a:p>
            <a:endParaRPr lang="en-US" dirty="0"/>
          </a:p>
        </p:txBody>
      </p:sp>
      <p:sp>
        <p:nvSpPr>
          <p:cNvPr id="3" name="Title 2"/>
          <p:cNvSpPr>
            <a:spLocks noGrp="1"/>
          </p:cNvSpPr>
          <p:nvPr>
            <p:ph type="title"/>
          </p:nvPr>
        </p:nvSpPr>
        <p:spPr/>
        <p:txBody>
          <a:bodyPr/>
          <a:lstStyle/>
          <a:p>
            <a:r>
              <a:rPr lang="en-US" dirty="0" smtClean="0"/>
              <a:t>Main Conclusions (cont’d)</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7</a:t>
            </a:fld>
            <a:endParaRPr lang="en-US" dirty="0"/>
          </a:p>
        </p:txBody>
      </p:sp>
    </p:spTree>
    <p:extLst>
      <p:ext uri="{BB962C8B-B14F-4D97-AF65-F5344CB8AC3E}">
        <p14:creationId xmlns:p14="http://schemas.microsoft.com/office/powerpoint/2010/main" val="18100073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Implementation of previous COV findings</a:t>
            </a:r>
          </a:p>
          <a:p>
            <a:pPr lvl="1"/>
            <a:r>
              <a:rPr lang="en-US" dirty="0" smtClean="0"/>
              <a:t>SUFD responses were appropriate</a:t>
            </a:r>
          </a:p>
          <a:p>
            <a:endParaRPr lang="en-US" dirty="0" smtClean="0"/>
          </a:p>
          <a:p>
            <a:r>
              <a:rPr lang="en-US" dirty="0" smtClean="0"/>
              <a:t>COV process effectiveness</a:t>
            </a:r>
          </a:p>
          <a:p>
            <a:pPr lvl="1"/>
            <a:r>
              <a:rPr lang="en-US" dirty="0" smtClean="0"/>
              <a:t>Well-organized files provided on individual laptops</a:t>
            </a:r>
          </a:p>
          <a:p>
            <a:pPr lvl="1"/>
            <a:r>
              <a:rPr lang="en-US" dirty="0" smtClean="0"/>
              <a:t>Staff members available and cooperative in answering questions</a:t>
            </a:r>
          </a:p>
          <a:p>
            <a:pPr lvl="1"/>
            <a:endParaRPr lang="en-US" dirty="0"/>
          </a:p>
        </p:txBody>
      </p:sp>
      <p:sp>
        <p:nvSpPr>
          <p:cNvPr id="3" name="Title 2"/>
          <p:cNvSpPr>
            <a:spLocks noGrp="1"/>
          </p:cNvSpPr>
          <p:nvPr>
            <p:ph type="title"/>
          </p:nvPr>
        </p:nvSpPr>
        <p:spPr/>
        <p:txBody>
          <a:bodyPr/>
          <a:lstStyle/>
          <a:p>
            <a:r>
              <a:rPr lang="en-US" dirty="0" smtClean="0"/>
              <a:t>Collective Findings</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8</a:t>
            </a:fld>
            <a:endParaRPr lang="en-US" dirty="0"/>
          </a:p>
        </p:txBody>
      </p:sp>
    </p:spTree>
    <p:extLst>
      <p:ext uri="{BB962C8B-B14F-4D97-AF65-F5344CB8AC3E}">
        <p14:creationId xmlns:p14="http://schemas.microsoft.com/office/powerpoint/2010/main" val="4230203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Facility </a:t>
            </a:r>
            <a:r>
              <a:rPr lang="en-US" dirty="0"/>
              <a:t>review </a:t>
            </a:r>
            <a:r>
              <a:rPr lang="en-US" dirty="0" smtClean="0"/>
              <a:t>process</a:t>
            </a:r>
            <a:endParaRPr lang="en-US" dirty="0"/>
          </a:p>
          <a:p>
            <a:pPr lvl="1"/>
            <a:r>
              <a:rPr lang="en-US" dirty="0"/>
              <a:t>The 3-year reviews of the facilities are well organized and well executed. </a:t>
            </a:r>
          </a:p>
          <a:p>
            <a:pPr lvl="1"/>
            <a:r>
              <a:rPr lang="en-US" dirty="0"/>
              <a:t>The facility review teams are carefully selected for subject matter competence and absence of conflict of interest. </a:t>
            </a:r>
          </a:p>
          <a:p>
            <a:pPr lvl="1"/>
            <a:r>
              <a:rPr lang="en-US" dirty="0"/>
              <a:t>In response to SUFD guidance, each facility has developed a strategic plan with articulated and measurable goals.</a:t>
            </a:r>
          </a:p>
          <a:p>
            <a:pPr lvl="1"/>
            <a:r>
              <a:rPr lang="en-US" dirty="0"/>
              <a:t>Each facility has undergone a separate budget review.</a:t>
            </a:r>
          </a:p>
          <a:p>
            <a:pPr lvl="1"/>
            <a:r>
              <a:rPr lang="en-US" dirty="0"/>
              <a:t>In the future, SUFD intends to include a budget review as part of each triennial facility review.</a:t>
            </a:r>
          </a:p>
          <a:p>
            <a:pPr lvl="1"/>
            <a:r>
              <a:rPr lang="en-US" dirty="0"/>
              <a:t>Review results and BES guidance have sometimes been sent 9 to 12 months after the relevant review.</a:t>
            </a:r>
          </a:p>
          <a:p>
            <a:endParaRPr lang="en-US" dirty="0"/>
          </a:p>
        </p:txBody>
      </p:sp>
      <p:sp>
        <p:nvSpPr>
          <p:cNvPr id="3" name="Title 2"/>
          <p:cNvSpPr>
            <a:spLocks noGrp="1"/>
          </p:cNvSpPr>
          <p:nvPr>
            <p:ph type="title"/>
          </p:nvPr>
        </p:nvSpPr>
        <p:spPr/>
        <p:txBody>
          <a:bodyPr/>
          <a:lstStyle/>
          <a:p>
            <a:r>
              <a:rPr lang="en-US" dirty="0" smtClean="0"/>
              <a:t>Collective Findings (cont’d)</a:t>
            </a:r>
            <a:endParaRPr lang="en-US" dirty="0"/>
          </a:p>
        </p:txBody>
      </p:sp>
      <p:sp>
        <p:nvSpPr>
          <p:cNvPr id="4" name="Slide Number Placeholder 3"/>
          <p:cNvSpPr>
            <a:spLocks noGrp="1"/>
          </p:cNvSpPr>
          <p:nvPr>
            <p:ph type="sldNum" sz="quarter" idx="11"/>
          </p:nvPr>
        </p:nvSpPr>
        <p:spPr/>
        <p:txBody>
          <a:bodyPr/>
          <a:lstStyle/>
          <a:p>
            <a:pPr>
              <a:defRPr/>
            </a:pPr>
            <a:fld id="{21722FF3-B2FF-4B9D-A1FC-2641F0BD8CF1}" type="slidenum">
              <a:rPr lang="en-US" smtClean="0"/>
              <a:pPr>
                <a:defRPr/>
              </a:pPr>
              <a:t>9</a:t>
            </a:fld>
            <a:endParaRPr lang="en-US" dirty="0"/>
          </a:p>
        </p:txBody>
      </p:sp>
    </p:spTree>
    <p:extLst>
      <p:ext uri="{BB962C8B-B14F-4D97-AF65-F5344CB8AC3E}">
        <p14:creationId xmlns:p14="http://schemas.microsoft.com/office/powerpoint/2010/main" val="2745232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1422</Words>
  <Application>Microsoft Office PowerPoint</Application>
  <PresentationFormat>On-screen Show (4:3)</PresentationFormat>
  <Paragraphs>206</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ＭＳ Ｐゴシック</vt:lpstr>
      <vt:lpstr>Arial</vt:lpstr>
      <vt:lpstr>Arial Narrow</vt:lpstr>
      <vt:lpstr>Calibri</vt:lpstr>
      <vt:lpstr>Office Theme</vt:lpstr>
      <vt:lpstr>Committee of Visitors for BES Scientific User Facilities Division</vt:lpstr>
      <vt:lpstr>Charge from John Hemminger, BESAC Chair</vt:lpstr>
      <vt:lpstr>BES SUFD Committee of Visitors Dr. John Tranquada (BNL), Chair</vt:lpstr>
      <vt:lpstr>Scope: Operating facilities, FY2013-FY2015</vt:lpstr>
      <vt:lpstr>Scope: Line Item Construction and Major Items of Equipment</vt:lpstr>
      <vt:lpstr>Main Conclusions</vt:lpstr>
      <vt:lpstr>Main Conclusions (cont’d)</vt:lpstr>
      <vt:lpstr>Collective Findings</vt:lpstr>
      <vt:lpstr>Collective Findings (cont’d)</vt:lpstr>
      <vt:lpstr>Collective Findings (cont’d)</vt:lpstr>
      <vt:lpstr>Collective Recommendations</vt:lpstr>
      <vt:lpstr>Construction Projects</vt:lpstr>
      <vt:lpstr>Light Sources, Accelerator &amp; Detector R&amp;D (ADR)</vt:lpstr>
      <vt:lpstr>Light Sources, Accelerator &amp; Detector R&amp;D (ADR)</vt:lpstr>
      <vt:lpstr>Light Sources, Accelerator &amp; Detector R&amp;D (ADR)</vt:lpstr>
      <vt:lpstr>Light Sources, Accelerator &amp; Detector R&amp;D (ADR)</vt:lpstr>
      <vt:lpstr>Nanoscale Science Research Centers</vt:lpstr>
      <vt:lpstr>Neutron Scattering Facilities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2016-06-10T13:05:37Z</dcterms:created>
  <dcterms:modified xsi:type="dcterms:W3CDTF">2016-06-10T13:11:18Z</dcterms:modified>
</cp:coreProperties>
</file>