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handoutMasterIdLst>
    <p:handoutMasterId r:id="rId22"/>
  </p:handoutMasterIdLst>
  <p:sldIdLst>
    <p:sldId id="256" r:id="rId5"/>
    <p:sldId id="258" r:id="rId6"/>
    <p:sldId id="257" r:id="rId7"/>
    <p:sldId id="260" r:id="rId8"/>
    <p:sldId id="262" r:id="rId9"/>
    <p:sldId id="261" r:id="rId10"/>
    <p:sldId id="264" r:id="rId11"/>
    <p:sldId id="263" r:id="rId12"/>
    <p:sldId id="265" r:id="rId13"/>
    <p:sldId id="267" r:id="rId14"/>
    <p:sldId id="266" r:id="rId15"/>
    <p:sldId id="268" r:id="rId16"/>
    <p:sldId id="269" r:id="rId17"/>
    <p:sldId id="271" r:id="rId18"/>
    <p:sldId id="270" r:id="rId19"/>
    <p:sldId id="27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A03"/>
    <a:srgbClr val="FFD3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23" autoAdjust="0"/>
    <p:restoredTop sz="94660"/>
  </p:normalViewPr>
  <p:slideViewPr>
    <p:cSldViewPr snapToGrid="0" snapToObjects="1">
      <p:cViewPr>
        <p:scale>
          <a:sx n="100" d="100"/>
          <a:sy n="100" d="100"/>
        </p:scale>
        <p:origin x="-72"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4AE3E4F-843C-894C-8DD9-BE92F4C2C246}" type="datetimeFigureOut">
              <a:rPr lang="en-US" smtClean="0"/>
              <a:pPr/>
              <a:t>7/30/2013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45D907-71D4-5A43-9016-93E37D172EE1}" type="slidenum">
              <a:rPr lang="en-US" smtClean="0"/>
              <a:pPr/>
              <a:t>‹#›</a:t>
            </a:fld>
            <a:endParaRPr lang="en-US"/>
          </a:p>
        </p:txBody>
      </p:sp>
    </p:spTree>
    <p:extLst>
      <p:ext uri="{BB962C8B-B14F-4D97-AF65-F5344CB8AC3E}">
        <p14:creationId xmlns:p14="http://schemas.microsoft.com/office/powerpoint/2010/main" val="495003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228694-B83C-E744-8B65-43A6DF4AAE19}" type="datetimeFigureOut">
              <a:rPr lang="en-US" smtClean="0"/>
              <a:t>7/30/2013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1BFC56-E4BB-5D41-95D7-84A6ACC8FE7C}" type="slidenum">
              <a:rPr lang="en-US" smtClean="0"/>
              <a:t>‹#›</a:t>
            </a:fld>
            <a:endParaRPr lang="en-US"/>
          </a:p>
        </p:txBody>
      </p:sp>
    </p:spTree>
    <p:extLst>
      <p:ext uri="{BB962C8B-B14F-4D97-AF65-F5344CB8AC3E}">
        <p14:creationId xmlns:p14="http://schemas.microsoft.com/office/powerpoint/2010/main" val="34783362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5" name="Footer Placeholder 4"/>
          <p:cNvSpPr>
            <a:spLocks noGrp="1"/>
          </p:cNvSpPr>
          <p:nvPr>
            <p:ph type="ftr" sz="quarter" idx="11"/>
          </p:nvPr>
        </p:nvSpPr>
        <p:spPr>
          <a:xfrm>
            <a:off x="3124200" y="6356350"/>
            <a:ext cx="45719" cy="45719"/>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45719" cy="45719"/>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5" name="Footer Placeholder 4"/>
          <p:cNvSpPr>
            <a:spLocks noGrp="1"/>
          </p:cNvSpPr>
          <p:nvPr>
            <p:ph type="ftr" sz="quarter" idx="11"/>
          </p:nvPr>
        </p:nvSpPr>
        <p:spPr>
          <a:xfrm>
            <a:off x="3124200" y="6356350"/>
            <a:ext cx="45719" cy="45719"/>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5" name="Footer Placeholder 4"/>
          <p:cNvSpPr>
            <a:spLocks noGrp="1"/>
          </p:cNvSpPr>
          <p:nvPr>
            <p:ph type="ftr" sz="quarter" idx="11"/>
          </p:nvPr>
        </p:nvSpPr>
        <p:spPr>
          <a:xfrm>
            <a:off x="3124200" y="6356350"/>
            <a:ext cx="45719" cy="45719"/>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45719" cy="45719"/>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5" name="Footer Placeholder 4"/>
          <p:cNvSpPr>
            <a:spLocks noGrp="1"/>
          </p:cNvSpPr>
          <p:nvPr>
            <p:ph type="ftr" sz="quarter" idx="11"/>
          </p:nvPr>
        </p:nvSpPr>
        <p:spPr>
          <a:xfrm>
            <a:off x="3124200" y="6356350"/>
            <a:ext cx="45719" cy="45719"/>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5" name="Footer Placeholder 4"/>
          <p:cNvSpPr>
            <a:spLocks noGrp="1"/>
          </p:cNvSpPr>
          <p:nvPr>
            <p:ph type="ftr" sz="quarter" idx="11"/>
          </p:nvPr>
        </p:nvSpPr>
        <p:spPr>
          <a:xfrm>
            <a:off x="3124200" y="6356350"/>
            <a:ext cx="45719" cy="45719"/>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6" name="Footer Placeholder 5"/>
          <p:cNvSpPr>
            <a:spLocks noGrp="1"/>
          </p:cNvSpPr>
          <p:nvPr>
            <p:ph type="ftr" sz="quarter" idx="11"/>
          </p:nvPr>
        </p:nvSpPr>
        <p:spPr>
          <a:xfrm>
            <a:off x="3124200" y="6356350"/>
            <a:ext cx="45719" cy="45719"/>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8" name="Footer Placeholder 7"/>
          <p:cNvSpPr>
            <a:spLocks noGrp="1"/>
          </p:cNvSpPr>
          <p:nvPr>
            <p:ph type="ftr" sz="quarter" idx="11"/>
          </p:nvPr>
        </p:nvSpPr>
        <p:spPr>
          <a:xfrm>
            <a:off x="3124200" y="6356350"/>
            <a:ext cx="45719" cy="45719"/>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4" name="Footer Placeholder 3"/>
          <p:cNvSpPr>
            <a:spLocks noGrp="1"/>
          </p:cNvSpPr>
          <p:nvPr>
            <p:ph type="ftr" sz="quarter" idx="11"/>
          </p:nvPr>
        </p:nvSpPr>
        <p:spPr>
          <a:xfrm>
            <a:off x="3124200" y="6356350"/>
            <a:ext cx="45719" cy="45719"/>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3" name="Footer Placeholder 2"/>
          <p:cNvSpPr>
            <a:spLocks noGrp="1"/>
          </p:cNvSpPr>
          <p:nvPr>
            <p:ph type="ftr" sz="quarter" idx="11"/>
          </p:nvPr>
        </p:nvSpPr>
        <p:spPr>
          <a:xfrm>
            <a:off x="3124200" y="6356350"/>
            <a:ext cx="45719" cy="45719"/>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6" name="Footer Placeholder 5"/>
          <p:cNvSpPr>
            <a:spLocks noGrp="1"/>
          </p:cNvSpPr>
          <p:nvPr>
            <p:ph type="ftr" sz="quarter" idx="11"/>
          </p:nvPr>
        </p:nvSpPr>
        <p:spPr>
          <a:xfrm>
            <a:off x="3124200" y="6356350"/>
            <a:ext cx="45719" cy="45719"/>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45719" cy="45719"/>
          </a:xfrm>
          <a:prstGeom prst="rect">
            <a:avLst/>
          </a:prstGeom>
        </p:spPr>
        <p:txBody>
          <a:bodyPr/>
          <a:lstStyle/>
          <a:p>
            <a:fld id="{A059DEBA-2424-5B4D-8B42-DA901F73E3B2}" type="datetimeFigureOut">
              <a:rPr lang="en-US" smtClean="0"/>
              <a:pPr/>
              <a:t>7/30/2013</a:t>
            </a:fld>
            <a:endParaRPr lang="en-US"/>
          </a:p>
        </p:txBody>
      </p:sp>
      <p:sp>
        <p:nvSpPr>
          <p:cNvPr id="6" name="Footer Placeholder 5"/>
          <p:cNvSpPr>
            <a:spLocks noGrp="1"/>
          </p:cNvSpPr>
          <p:nvPr>
            <p:ph type="ftr" sz="quarter" idx="11"/>
          </p:nvPr>
        </p:nvSpPr>
        <p:spPr>
          <a:xfrm>
            <a:off x="3124200" y="6356350"/>
            <a:ext cx="45719" cy="45719"/>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45719" cy="45719"/>
          </a:xfrm>
          <a:prstGeom prst="rect">
            <a:avLst/>
          </a:prstGeom>
        </p:spPr>
        <p:txBody>
          <a:bodyPr/>
          <a:lstStyle/>
          <a:p>
            <a:fld id="{E32C102C-199C-454E-9461-BC4118B256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45719" cy="4571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399153"/>
            <a:ext cx="9144000" cy="4647426"/>
          </a:xfrm>
          <a:prstGeom prst="rect">
            <a:avLst/>
          </a:prstGeom>
          <a:noFill/>
        </p:spPr>
        <p:txBody>
          <a:bodyPr wrap="square" rtlCol="0">
            <a:spAutoFit/>
          </a:bodyPr>
          <a:lstStyle/>
          <a:p>
            <a:pPr algn="ctr"/>
            <a:r>
              <a:rPr lang="en-US" sz="4800" b="1" dirty="0" smtClean="0">
                <a:solidFill>
                  <a:srgbClr val="0000FF"/>
                </a:solidFill>
              </a:rPr>
              <a:t>BESAC Subcommittee </a:t>
            </a:r>
          </a:p>
          <a:p>
            <a:pPr algn="ctr"/>
            <a:r>
              <a:rPr lang="en-US" sz="4800" b="1" dirty="0" smtClean="0">
                <a:solidFill>
                  <a:srgbClr val="0000FF"/>
                </a:solidFill>
              </a:rPr>
              <a:t>on </a:t>
            </a:r>
          </a:p>
          <a:p>
            <a:pPr algn="ctr"/>
            <a:r>
              <a:rPr lang="en-US" sz="4800" b="1" dirty="0" smtClean="0">
                <a:solidFill>
                  <a:srgbClr val="0000FF"/>
                </a:solidFill>
              </a:rPr>
              <a:t>Future  Light Sources</a:t>
            </a:r>
          </a:p>
          <a:p>
            <a:pPr algn="ctr"/>
            <a:endParaRPr lang="en-US" sz="4800" b="1" dirty="0" smtClean="0">
              <a:solidFill>
                <a:srgbClr val="0000FF"/>
              </a:solidFill>
            </a:endParaRPr>
          </a:p>
          <a:p>
            <a:pPr algn="ctr"/>
            <a:endParaRPr lang="en-US" sz="4800" b="1" dirty="0" smtClean="0">
              <a:solidFill>
                <a:srgbClr val="0000FF"/>
              </a:solidFill>
            </a:endParaRPr>
          </a:p>
          <a:p>
            <a:pPr algn="ctr"/>
            <a:endParaRPr lang="en-US" sz="2000" b="1" dirty="0" smtClean="0">
              <a:solidFill>
                <a:srgbClr val="0000FF"/>
              </a:solidFill>
            </a:endParaRPr>
          </a:p>
          <a:p>
            <a:pPr algn="ctr"/>
            <a:r>
              <a:rPr lang="en-US" sz="3600" b="1" dirty="0" smtClean="0">
                <a:solidFill>
                  <a:srgbClr val="0000FF"/>
                </a:solidFill>
              </a:rPr>
              <a:t>Presentation to BESAC, July 25, 2013</a:t>
            </a:r>
          </a:p>
        </p:txBody>
      </p:sp>
      <p:pic>
        <p:nvPicPr>
          <p:cNvPr id="6" name="Picture 8" descr="horizontal-logo-green-text.jpg"/>
          <p:cNvPicPr>
            <a:picLocks noChangeAspect="1"/>
          </p:cNvPicPr>
          <p:nvPr/>
        </p:nvPicPr>
        <p:blipFill>
          <a:blip r:embed="rId2" cstate="print"/>
          <a:srcRect/>
          <a:stretch>
            <a:fillRect/>
          </a:stretch>
        </p:blipFill>
        <p:spPr bwMode="auto">
          <a:xfrm>
            <a:off x="2000250" y="115464"/>
            <a:ext cx="5600700" cy="9509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4" name="TextBox 3"/>
          <p:cNvSpPr txBox="1"/>
          <p:nvPr/>
        </p:nvSpPr>
        <p:spPr>
          <a:xfrm>
            <a:off x="1130300" y="320357"/>
            <a:ext cx="6845300" cy="584776"/>
          </a:xfrm>
          <a:prstGeom prst="rect">
            <a:avLst/>
          </a:prstGeom>
          <a:noFill/>
        </p:spPr>
        <p:txBody>
          <a:bodyPr wrap="square" rtlCol="0">
            <a:spAutoFit/>
          </a:bodyPr>
          <a:lstStyle/>
          <a:p>
            <a:r>
              <a:rPr lang="en-US" sz="3200" b="1" dirty="0" smtClean="0">
                <a:solidFill>
                  <a:srgbClr val="0000FF"/>
                </a:solidFill>
              </a:rPr>
              <a:t>Sub-committee Finding</a:t>
            </a:r>
            <a:endParaRPr lang="en-US" sz="3200" b="1" dirty="0">
              <a:solidFill>
                <a:srgbClr val="0000FF"/>
              </a:solidFill>
            </a:endParaRPr>
          </a:p>
        </p:txBody>
      </p:sp>
      <p:sp>
        <p:nvSpPr>
          <p:cNvPr id="5" name="TextBox 4"/>
          <p:cNvSpPr txBox="1"/>
          <p:nvPr/>
        </p:nvSpPr>
        <p:spPr>
          <a:xfrm>
            <a:off x="1130300" y="1308100"/>
            <a:ext cx="6845300" cy="4154983"/>
          </a:xfrm>
          <a:prstGeom prst="rect">
            <a:avLst/>
          </a:prstGeom>
          <a:noFill/>
        </p:spPr>
        <p:txBody>
          <a:bodyPr wrap="square" rtlCol="0">
            <a:spAutoFit/>
          </a:bodyPr>
          <a:lstStyle/>
          <a:p>
            <a:r>
              <a:rPr lang="en-US" sz="2400" dirty="0" smtClean="0"/>
              <a:t>“In spite of the present intensely competitive environment, an exciting window of opportunity exists for the U.S. to provide a revolutionary advance in x-ray science by developing and constructing an unprecedented x-ray light source.  This new light source should provide </a:t>
            </a:r>
            <a:r>
              <a:rPr lang="en-US" sz="2400" b="1" dirty="0" smtClean="0"/>
              <a:t>high repetition rate</a:t>
            </a:r>
            <a:r>
              <a:rPr lang="en-US" sz="2400" dirty="0" smtClean="0"/>
              <a:t>, </a:t>
            </a:r>
            <a:r>
              <a:rPr lang="en-US" sz="2400" b="1" dirty="0" smtClean="0"/>
              <a:t>ultra-bright, transform limited</a:t>
            </a:r>
            <a:r>
              <a:rPr lang="en-US" sz="2400" dirty="0" smtClean="0"/>
              <a:t>, </a:t>
            </a:r>
            <a:r>
              <a:rPr lang="en-US" sz="2400" b="1" dirty="0" err="1" smtClean="0"/>
              <a:t>femtosecond</a:t>
            </a:r>
            <a:r>
              <a:rPr lang="en-US" sz="2400" b="1" dirty="0" smtClean="0"/>
              <a:t> x-ray pulses </a:t>
            </a:r>
            <a:r>
              <a:rPr lang="en-US" sz="2400" dirty="0" smtClean="0"/>
              <a:t>over a </a:t>
            </a:r>
            <a:r>
              <a:rPr lang="en-US" sz="2400" b="1" dirty="0" smtClean="0"/>
              <a:t>broad photon energy range </a:t>
            </a:r>
            <a:r>
              <a:rPr lang="en-US" sz="2400" dirty="0" smtClean="0"/>
              <a:t>with </a:t>
            </a:r>
            <a:r>
              <a:rPr lang="en-US" sz="2400" b="1" dirty="0" smtClean="0"/>
              <a:t>full spatial and temporal coherence</a:t>
            </a:r>
            <a:r>
              <a:rPr lang="en-US" sz="2400" dirty="0" smtClean="0"/>
              <a:t>.  </a:t>
            </a:r>
            <a:r>
              <a:rPr lang="en-US" sz="2400" b="1" dirty="0" smtClean="0"/>
              <a:t>Stability</a:t>
            </a:r>
            <a:r>
              <a:rPr lang="en-US" sz="2400" dirty="0" smtClean="0"/>
              <a:t> and </a:t>
            </a:r>
            <a:r>
              <a:rPr lang="en-US" sz="2400" b="1" dirty="0" smtClean="0"/>
              <a:t>precision timing</a:t>
            </a:r>
            <a:r>
              <a:rPr lang="en-US" sz="2400" dirty="0" smtClean="0"/>
              <a:t> will be critical characteristics of the new light source.” </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4" name="TextBox 3"/>
          <p:cNvSpPr txBox="1"/>
          <p:nvPr/>
        </p:nvSpPr>
        <p:spPr>
          <a:xfrm>
            <a:off x="1003300" y="152400"/>
            <a:ext cx="6286500" cy="523220"/>
          </a:xfrm>
          <a:prstGeom prst="rect">
            <a:avLst/>
          </a:prstGeom>
          <a:noFill/>
        </p:spPr>
        <p:txBody>
          <a:bodyPr wrap="square" rtlCol="0">
            <a:spAutoFit/>
          </a:bodyPr>
          <a:lstStyle/>
          <a:p>
            <a:r>
              <a:rPr lang="en-US" sz="2800" dirty="0" smtClean="0"/>
              <a:t>July 11, 2013 Presentations</a:t>
            </a:r>
          </a:p>
        </p:txBody>
      </p:sp>
      <p:sp>
        <p:nvSpPr>
          <p:cNvPr id="5" name="TextBox 4"/>
          <p:cNvSpPr txBox="1"/>
          <p:nvPr/>
        </p:nvSpPr>
        <p:spPr>
          <a:xfrm>
            <a:off x="457200" y="1117600"/>
            <a:ext cx="8686800" cy="4893647"/>
          </a:xfrm>
          <a:prstGeom prst="rect">
            <a:avLst/>
          </a:prstGeom>
          <a:noFill/>
        </p:spPr>
        <p:txBody>
          <a:bodyPr wrap="square" rtlCol="0">
            <a:spAutoFit/>
          </a:bodyPr>
          <a:lstStyle/>
          <a:p>
            <a:r>
              <a:rPr lang="en-US" sz="2400" dirty="0" smtClean="0"/>
              <a:t>Paul </a:t>
            </a:r>
            <a:r>
              <a:rPr lang="en-US" sz="2400" dirty="0" err="1" smtClean="0"/>
              <a:t>Alivisatos</a:t>
            </a:r>
            <a:r>
              <a:rPr lang="en-US" sz="2400" dirty="0" smtClean="0"/>
              <a:t>, LBNL  </a:t>
            </a:r>
          </a:p>
          <a:p>
            <a:r>
              <a:rPr lang="en-US" sz="2400" dirty="0" smtClean="0"/>
              <a:t>	“Next Generation Light Source”</a:t>
            </a:r>
          </a:p>
          <a:p>
            <a:endParaRPr lang="en-US" sz="2400" dirty="0" smtClean="0"/>
          </a:p>
          <a:p>
            <a:r>
              <a:rPr lang="en-US" sz="2400" dirty="0" smtClean="0"/>
              <a:t>Chi-Chang Kao, SLAC </a:t>
            </a:r>
          </a:p>
          <a:p>
            <a:r>
              <a:rPr lang="en-US" sz="2400" dirty="0" smtClean="0"/>
              <a:t>	“Future LCLS Upgrades including high Rep. Rate Concepts”</a:t>
            </a:r>
          </a:p>
          <a:p>
            <a:endParaRPr lang="en-US" sz="2400" dirty="0" smtClean="0"/>
          </a:p>
          <a:p>
            <a:r>
              <a:rPr lang="en-US" sz="2400" dirty="0" smtClean="0"/>
              <a:t>Georg </a:t>
            </a:r>
            <a:r>
              <a:rPr lang="en-US" sz="2400" dirty="0" err="1" smtClean="0"/>
              <a:t>Hoffstaetter</a:t>
            </a:r>
            <a:r>
              <a:rPr lang="en-US" sz="2400" dirty="0" smtClean="0"/>
              <a:t> &amp; Joel Brock, Cornell</a:t>
            </a:r>
          </a:p>
          <a:p>
            <a:r>
              <a:rPr lang="en-US" sz="2400" dirty="0" smtClean="0"/>
              <a:t>	“Energy Recovery </a:t>
            </a:r>
            <a:r>
              <a:rPr lang="en-US" sz="2400" dirty="0" err="1" smtClean="0"/>
              <a:t>Linac</a:t>
            </a:r>
            <a:r>
              <a:rPr lang="en-US" sz="2400" dirty="0" smtClean="0"/>
              <a:t> Sources”</a:t>
            </a:r>
          </a:p>
          <a:p>
            <a:endParaRPr lang="en-US" sz="2400" dirty="0" smtClean="0"/>
          </a:p>
          <a:p>
            <a:r>
              <a:rPr lang="en-US" sz="2400" dirty="0" smtClean="0"/>
              <a:t>Paul Evans, Wisconsin</a:t>
            </a:r>
          </a:p>
          <a:p>
            <a:r>
              <a:rPr lang="en-US" sz="2400" dirty="0" smtClean="0"/>
              <a:t>	“Grand Challenge Science on Diffraction-Limited Storage Rings”</a:t>
            </a:r>
          </a:p>
          <a:p>
            <a:r>
              <a:rPr lang="en-US" sz="2400" dirty="0" smtClean="0"/>
              <a:t>	(a consensus presentation developed by the Directors of the </a:t>
            </a:r>
          </a:p>
          <a:p>
            <a:r>
              <a:rPr lang="en-US" sz="2400" dirty="0" smtClean="0"/>
              <a:t>       U.S.  DOE storage ring facilities)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4" name="Rectangle 3"/>
          <p:cNvSpPr/>
          <p:nvPr/>
        </p:nvSpPr>
        <p:spPr>
          <a:xfrm>
            <a:off x="855789" y="274638"/>
            <a:ext cx="4123845" cy="584776"/>
          </a:xfrm>
          <a:prstGeom prst="rect">
            <a:avLst/>
          </a:prstGeom>
        </p:spPr>
        <p:txBody>
          <a:bodyPr wrap="none">
            <a:spAutoFit/>
          </a:bodyPr>
          <a:lstStyle/>
          <a:p>
            <a:r>
              <a:rPr lang="en-US" sz="3200" b="1" dirty="0" smtClean="0">
                <a:solidFill>
                  <a:srgbClr val="0000FF"/>
                </a:solidFill>
              </a:rPr>
              <a:t>Sub-committee Finding</a:t>
            </a:r>
            <a:endParaRPr lang="en-US" sz="3200" b="1" dirty="0">
              <a:solidFill>
                <a:srgbClr val="0000FF"/>
              </a:solidFill>
            </a:endParaRPr>
          </a:p>
        </p:txBody>
      </p:sp>
      <p:sp>
        <p:nvSpPr>
          <p:cNvPr id="5" name="TextBox 4"/>
          <p:cNvSpPr txBox="1"/>
          <p:nvPr/>
        </p:nvSpPr>
        <p:spPr>
          <a:xfrm>
            <a:off x="855789" y="1193800"/>
            <a:ext cx="7805611" cy="4893647"/>
          </a:xfrm>
          <a:prstGeom prst="rect">
            <a:avLst/>
          </a:prstGeom>
          <a:noFill/>
        </p:spPr>
        <p:txBody>
          <a:bodyPr wrap="square" rtlCol="0">
            <a:spAutoFit/>
          </a:bodyPr>
          <a:lstStyle/>
          <a:p>
            <a:r>
              <a:rPr lang="en-US" sz="2400" dirty="0" smtClean="0"/>
              <a:t>The best approach for a light source with the characteristics just enumerated would be a </a:t>
            </a:r>
            <a:r>
              <a:rPr lang="en-US" sz="2400" dirty="0" err="1" smtClean="0"/>
              <a:t>linac</a:t>
            </a:r>
            <a:r>
              <a:rPr lang="en-US" sz="2400" dirty="0" smtClean="0"/>
              <a:t>-based, seeded, free electron laser (FEL). </a:t>
            </a:r>
          </a:p>
          <a:p>
            <a:endParaRPr lang="en-US" sz="2400" dirty="0" smtClean="0"/>
          </a:p>
          <a:p>
            <a:r>
              <a:rPr lang="en-US" sz="2400" dirty="0" smtClean="0"/>
              <a:t>To meet anticipated high demand for this linear device, the </a:t>
            </a:r>
            <a:r>
              <a:rPr lang="en-US" sz="2400" dirty="0" err="1" smtClean="0"/>
              <a:t>linac</a:t>
            </a:r>
            <a:r>
              <a:rPr lang="en-US" sz="2400" dirty="0" smtClean="0"/>
              <a:t> should feed multiple, independently tunable </a:t>
            </a:r>
            <a:r>
              <a:rPr lang="en-US" sz="2400" dirty="0" err="1" smtClean="0"/>
              <a:t>undulators</a:t>
            </a:r>
            <a:r>
              <a:rPr lang="en-US" sz="2400" dirty="0" smtClean="0"/>
              <a:t> each of which could service multiple </a:t>
            </a:r>
            <a:r>
              <a:rPr lang="en-US" sz="2400" dirty="0" err="1" smtClean="0"/>
              <a:t>endstations</a:t>
            </a:r>
            <a:r>
              <a:rPr lang="en-US" sz="2400" dirty="0" smtClean="0"/>
              <a:t>. </a:t>
            </a:r>
          </a:p>
          <a:p>
            <a:endParaRPr lang="en-US" sz="2400" dirty="0" smtClean="0"/>
          </a:p>
          <a:p>
            <a:r>
              <a:rPr lang="en-US" sz="2400" dirty="0" smtClean="0"/>
              <a:t>It is considered essential that the new light source have the pulse characteristics and high repetition rate necessary to carry out a broad range of coherent “pump probe” experiments, in addition to a sufficiently broad photon energy range (at least ~0.2 </a:t>
            </a:r>
            <a:r>
              <a:rPr lang="en-US" sz="2400" dirty="0" err="1" smtClean="0"/>
              <a:t>keV</a:t>
            </a:r>
            <a:r>
              <a:rPr lang="en-US" sz="2400" dirty="0" smtClean="0"/>
              <a:t> to ~5.0 </a:t>
            </a:r>
            <a:r>
              <a:rPr lang="en-US" sz="2400" dirty="0" err="1" smtClean="0"/>
              <a:t>keV</a:t>
            </a:r>
            <a:r>
              <a:rPr lang="en-US" sz="2400" dirty="0" smtClean="0"/>
              <a:t>). </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4" name="TextBox 3"/>
          <p:cNvSpPr txBox="1"/>
          <p:nvPr/>
        </p:nvSpPr>
        <p:spPr>
          <a:xfrm>
            <a:off x="774700" y="320357"/>
            <a:ext cx="6540500" cy="584776"/>
          </a:xfrm>
          <a:prstGeom prst="rect">
            <a:avLst/>
          </a:prstGeom>
          <a:noFill/>
        </p:spPr>
        <p:txBody>
          <a:bodyPr wrap="square" rtlCol="0">
            <a:spAutoFit/>
          </a:bodyPr>
          <a:lstStyle/>
          <a:p>
            <a:r>
              <a:rPr lang="en-US" sz="3200" b="1" dirty="0" smtClean="0">
                <a:solidFill>
                  <a:srgbClr val="0000FF"/>
                </a:solidFill>
              </a:rPr>
              <a:t>Sub-committee Finding</a:t>
            </a:r>
          </a:p>
        </p:txBody>
      </p:sp>
      <p:sp>
        <p:nvSpPr>
          <p:cNvPr id="5" name="TextBox 4"/>
          <p:cNvSpPr txBox="1"/>
          <p:nvPr/>
        </p:nvSpPr>
        <p:spPr>
          <a:xfrm>
            <a:off x="774700" y="1219200"/>
            <a:ext cx="7467600" cy="2308324"/>
          </a:xfrm>
          <a:prstGeom prst="rect">
            <a:avLst/>
          </a:prstGeom>
          <a:noFill/>
        </p:spPr>
        <p:txBody>
          <a:bodyPr wrap="square" rtlCol="0">
            <a:spAutoFit/>
          </a:bodyPr>
          <a:lstStyle/>
          <a:p>
            <a:r>
              <a:rPr lang="en-US" sz="2400" dirty="0" smtClean="0"/>
              <a:t>It appears that such a new light source that would meet the challenges of the future by delivering a capability that is beyond that of any existing or planned facility worldwide is now within reach.  However, no proposal presented to the BESAC light source sub-committee meets these criteria. </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6" name="TextBox 5"/>
          <p:cNvSpPr txBox="1"/>
          <p:nvPr/>
        </p:nvSpPr>
        <p:spPr>
          <a:xfrm>
            <a:off x="502919" y="320357"/>
            <a:ext cx="6819900" cy="584776"/>
          </a:xfrm>
          <a:prstGeom prst="rect">
            <a:avLst/>
          </a:prstGeom>
          <a:noFill/>
        </p:spPr>
        <p:txBody>
          <a:bodyPr wrap="square" rtlCol="0">
            <a:spAutoFit/>
          </a:bodyPr>
          <a:lstStyle/>
          <a:p>
            <a:r>
              <a:rPr lang="en-US" sz="3200" b="1" dirty="0" smtClean="0">
                <a:solidFill>
                  <a:srgbClr val="0000FF"/>
                </a:solidFill>
              </a:rPr>
              <a:t>Sub-committee Finding</a:t>
            </a:r>
          </a:p>
        </p:txBody>
      </p:sp>
      <p:sp>
        <p:nvSpPr>
          <p:cNvPr id="8" name="TextBox 7"/>
          <p:cNvSpPr txBox="1"/>
          <p:nvPr/>
        </p:nvSpPr>
        <p:spPr>
          <a:xfrm>
            <a:off x="1049019" y="1092200"/>
            <a:ext cx="8382000" cy="461665"/>
          </a:xfrm>
          <a:prstGeom prst="rect">
            <a:avLst/>
          </a:prstGeom>
          <a:noFill/>
        </p:spPr>
        <p:txBody>
          <a:bodyPr wrap="square" rtlCol="0">
            <a:spAutoFit/>
          </a:bodyPr>
          <a:lstStyle/>
          <a:p>
            <a:r>
              <a:rPr lang="en-US" sz="2400" b="1" dirty="0" smtClean="0"/>
              <a:t>R&amp;D in support of a future light source</a:t>
            </a:r>
            <a:r>
              <a:rPr lang="en-US" sz="2400" dirty="0" smtClean="0"/>
              <a:t> </a:t>
            </a:r>
            <a:endParaRPr lang="en-US" sz="2400" dirty="0"/>
          </a:p>
        </p:txBody>
      </p:sp>
      <p:sp>
        <p:nvSpPr>
          <p:cNvPr id="9" name="TextBox 8"/>
          <p:cNvSpPr txBox="1"/>
          <p:nvPr/>
        </p:nvSpPr>
        <p:spPr>
          <a:xfrm>
            <a:off x="1010919" y="1790700"/>
            <a:ext cx="7053581" cy="2308324"/>
          </a:xfrm>
          <a:prstGeom prst="rect">
            <a:avLst/>
          </a:prstGeom>
          <a:noFill/>
        </p:spPr>
        <p:txBody>
          <a:bodyPr wrap="square" rtlCol="0">
            <a:spAutoFit/>
          </a:bodyPr>
          <a:lstStyle/>
          <a:p>
            <a:r>
              <a:rPr lang="en-US" sz="2400" dirty="0" smtClean="0"/>
              <a:t>The panel recommends that a decision to proceed toward a new light source with revolutionary capabilities be accompanied by a robust R&amp;D effort in accelerator and detector technology that will maximize the cost-efficiency of the facility and fully utilize its unprecedented source characteristics. </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6" name="TextBox 5"/>
          <p:cNvSpPr txBox="1"/>
          <p:nvPr/>
        </p:nvSpPr>
        <p:spPr>
          <a:xfrm>
            <a:off x="502919" y="320357"/>
            <a:ext cx="6819900" cy="584776"/>
          </a:xfrm>
          <a:prstGeom prst="rect">
            <a:avLst/>
          </a:prstGeom>
          <a:noFill/>
        </p:spPr>
        <p:txBody>
          <a:bodyPr wrap="square" rtlCol="0">
            <a:spAutoFit/>
          </a:bodyPr>
          <a:lstStyle/>
          <a:p>
            <a:r>
              <a:rPr lang="en-US" sz="3200" b="1" dirty="0" smtClean="0">
                <a:solidFill>
                  <a:srgbClr val="0000FF"/>
                </a:solidFill>
              </a:rPr>
              <a:t>Sub-committee Finding</a:t>
            </a:r>
          </a:p>
        </p:txBody>
      </p:sp>
      <p:sp>
        <p:nvSpPr>
          <p:cNvPr id="7" name="TextBox 6"/>
          <p:cNvSpPr txBox="1"/>
          <p:nvPr/>
        </p:nvSpPr>
        <p:spPr>
          <a:xfrm>
            <a:off x="502919" y="1092200"/>
            <a:ext cx="8382000" cy="461665"/>
          </a:xfrm>
          <a:prstGeom prst="rect">
            <a:avLst/>
          </a:prstGeom>
          <a:noFill/>
        </p:spPr>
        <p:txBody>
          <a:bodyPr wrap="square" rtlCol="0">
            <a:spAutoFit/>
          </a:bodyPr>
          <a:lstStyle/>
          <a:p>
            <a:r>
              <a:rPr lang="en-US" sz="2400" b="1" dirty="0" smtClean="0"/>
              <a:t>Diffraction Limited Storage Rings and U.S. Storage Ring Upgrades</a:t>
            </a:r>
            <a:endParaRPr lang="en-US" sz="2400" dirty="0" smtClean="0"/>
          </a:p>
        </p:txBody>
      </p:sp>
      <p:sp>
        <p:nvSpPr>
          <p:cNvPr id="8" name="TextBox 7"/>
          <p:cNvSpPr txBox="1"/>
          <p:nvPr/>
        </p:nvSpPr>
        <p:spPr>
          <a:xfrm>
            <a:off x="502919" y="2070100"/>
            <a:ext cx="8382000" cy="3046988"/>
          </a:xfrm>
          <a:prstGeom prst="rect">
            <a:avLst/>
          </a:prstGeom>
          <a:noFill/>
        </p:spPr>
        <p:txBody>
          <a:bodyPr wrap="square" rtlCol="0">
            <a:spAutoFit/>
          </a:bodyPr>
          <a:lstStyle/>
          <a:p>
            <a:r>
              <a:rPr lang="en-US" sz="2400" dirty="0" smtClean="0"/>
              <a:t>At best the present plans for upgrades of U.S. storage rings will leave the U.S. behind the international community in this area of x-ray science.  The Office of Basic Energy Sciences should ensure that U.S. storage ring x-ray sources reclaim their world leadership position.  </a:t>
            </a:r>
            <a:r>
              <a:rPr lang="en-US" sz="2400" b="1" dirty="0" smtClean="0"/>
              <a:t>This will require a careful evaluation of present upgrade plans to determine paths forward that will guarantee that U.S. facilities remain at the cutting edge of x-ray storage ring science. </a:t>
            </a:r>
            <a:endParaRPr lang="en-US"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3602"/>
            <a:ext cx="9144000" cy="584776"/>
          </a:xfrm>
          <a:prstGeom prst="rect">
            <a:avLst/>
          </a:prstGeom>
          <a:noFill/>
        </p:spPr>
        <p:txBody>
          <a:bodyPr wrap="square" rtlCol="0">
            <a:spAutoFit/>
          </a:bodyPr>
          <a:lstStyle/>
          <a:p>
            <a:r>
              <a:rPr lang="en-US" sz="3200" b="1" dirty="0" smtClean="0">
                <a:latin typeface="Times New Roman"/>
                <a:cs typeface="Times New Roman"/>
              </a:rPr>
              <a:t>“Light Source” Charge to BESAC     Jan. 2, 2013</a:t>
            </a:r>
            <a:endParaRPr lang="en-US" sz="3200" b="1" dirty="0">
              <a:latin typeface="Times New Roman"/>
              <a:cs typeface="Times New Roman"/>
            </a:endParaRPr>
          </a:p>
        </p:txBody>
      </p:sp>
      <p:sp>
        <p:nvSpPr>
          <p:cNvPr id="5" name="TextBox 4"/>
          <p:cNvSpPr txBox="1"/>
          <p:nvPr/>
        </p:nvSpPr>
        <p:spPr>
          <a:xfrm>
            <a:off x="0" y="775302"/>
            <a:ext cx="9144000" cy="5016758"/>
          </a:xfrm>
          <a:prstGeom prst="rect">
            <a:avLst/>
          </a:prstGeom>
          <a:noFill/>
        </p:spPr>
        <p:txBody>
          <a:bodyPr wrap="square" rtlCol="0">
            <a:spAutoFit/>
          </a:bodyPr>
          <a:lstStyle/>
          <a:p>
            <a:r>
              <a:rPr lang="en-US" sz="2000" b="1" dirty="0" smtClean="0"/>
              <a:t>	•Assessment of the grand science challenges that could best be explored with current and possible future SC light sources.  The assessment should cover the disciplines supported by Basic Energy Sciences and other fields that benefit from intense light sources. </a:t>
            </a:r>
          </a:p>
          <a:p>
            <a:r>
              <a:rPr lang="en-US" sz="2000" b="1" dirty="0" smtClean="0"/>
              <a:t> </a:t>
            </a:r>
          </a:p>
          <a:p>
            <a:r>
              <a:rPr lang="en-US" sz="2000" b="1" dirty="0" smtClean="0"/>
              <a:t>	•Evaluation of the effectiveness of the present SC light source portfolio to meet these grand science challenges.</a:t>
            </a:r>
          </a:p>
          <a:p>
            <a:r>
              <a:rPr lang="en-US" sz="2000" b="1" dirty="0" smtClean="0"/>
              <a:t> </a:t>
            </a:r>
          </a:p>
          <a:p>
            <a:r>
              <a:rPr lang="en-US" sz="2000" b="1" dirty="0" smtClean="0"/>
              <a:t>	•Enumeration of future light source performance specifications that would maximize the impact on grand science challenges.</a:t>
            </a:r>
          </a:p>
          <a:p>
            <a:r>
              <a:rPr lang="en-US" sz="2000" b="1" dirty="0" smtClean="0"/>
              <a:t> </a:t>
            </a:r>
          </a:p>
          <a:p>
            <a:r>
              <a:rPr lang="en-US" sz="2000" b="1" dirty="0" smtClean="0"/>
              <a:t>	•Prioritized recommendations on which future light source concepts and the technology behind them are best suited to achieve these performance specifications.</a:t>
            </a:r>
          </a:p>
          <a:p>
            <a:r>
              <a:rPr lang="en-US" sz="2000" b="1" dirty="0" smtClean="0"/>
              <a:t> </a:t>
            </a:r>
          </a:p>
          <a:p>
            <a:r>
              <a:rPr lang="en-US" sz="2000" b="1" dirty="0" smtClean="0"/>
              <a:t>	•Identification of prioritized research and development initiatives to accelerate the realization of these future light source facilities in a cost effective manner. </a:t>
            </a:r>
            <a:endParaRPr lang="en-US"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6588" y="19586"/>
            <a:ext cx="6962588" cy="707886"/>
          </a:xfrm>
          <a:prstGeom prst="rect">
            <a:avLst/>
          </a:prstGeom>
          <a:noFill/>
        </p:spPr>
        <p:txBody>
          <a:bodyPr wrap="square" rtlCol="0">
            <a:spAutoFit/>
          </a:bodyPr>
          <a:lstStyle/>
          <a:p>
            <a:r>
              <a:rPr lang="en-US" sz="4000" b="1" dirty="0" smtClean="0"/>
              <a:t>Sub-committee membership</a:t>
            </a:r>
            <a:endParaRPr lang="en-US" sz="4000" b="1" dirty="0"/>
          </a:p>
        </p:txBody>
      </p:sp>
      <p:sp>
        <p:nvSpPr>
          <p:cNvPr id="8" name="TextBox 7"/>
          <p:cNvSpPr txBox="1"/>
          <p:nvPr/>
        </p:nvSpPr>
        <p:spPr>
          <a:xfrm>
            <a:off x="0" y="727473"/>
            <a:ext cx="9144000" cy="7109637"/>
          </a:xfrm>
          <a:prstGeom prst="rect">
            <a:avLst/>
          </a:prstGeom>
          <a:noFill/>
        </p:spPr>
        <p:txBody>
          <a:bodyPr wrap="square" numCol="2" rtlCol="0">
            <a:spAutoFit/>
          </a:bodyPr>
          <a:lstStyle/>
          <a:p>
            <a:r>
              <a:rPr lang="en-US" sz="2400" dirty="0" smtClean="0"/>
              <a:t>John C. Hemminger* </a:t>
            </a:r>
            <a:r>
              <a:rPr lang="en-US" sz="2000" dirty="0" smtClean="0"/>
              <a:t>UC, Irvine</a:t>
            </a:r>
            <a:endParaRPr lang="en-US" sz="2400" dirty="0" smtClean="0"/>
          </a:p>
          <a:p>
            <a:r>
              <a:rPr lang="en-US" sz="2400" dirty="0" smtClean="0"/>
              <a:t>Simon Bare† </a:t>
            </a:r>
            <a:r>
              <a:rPr lang="en-US" sz="2000" dirty="0" smtClean="0"/>
              <a:t>UOP a Honeywell Co</a:t>
            </a:r>
            <a:r>
              <a:rPr lang="en-US" sz="2400" dirty="0" smtClean="0"/>
              <a:t>.</a:t>
            </a:r>
          </a:p>
          <a:p>
            <a:r>
              <a:rPr lang="en-US" sz="2400" dirty="0" smtClean="0"/>
              <a:t>William Barletta*	</a:t>
            </a:r>
            <a:r>
              <a:rPr lang="en-US" sz="2000" dirty="0" smtClean="0"/>
              <a:t>MIT</a:t>
            </a:r>
            <a:endParaRPr lang="en-US" sz="2400" dirty="0" smtClean="0"/>
          </a:p>
          <a:p>
            <a:r>
              <a:rPr lang="en-US" sz="2400" dirty="0" smtClean="0"/>
              <a:t>Nora </a:t>
            </a:r>
            <a:r>
              <a:rPr lang="en-US" sz="2400" dirty="0" err="1" smtClean="0"/>
              <a:t>Berrah</a:t>
            </a:r>
            <a:r>
              <a:rPr lang="en-US" sz="2400" dirty="0" smtClean="0"/>
              <a:t>*	</a:t>
            </a:r>
            <a:r>
              <a:rPr lang="en-US" sz="2000" dirty="0" smtClean="0"/>
              <a:t>Western Mich. Univ</a:t>
            </a:r>
            <a:r>
              <a:rPr lang="en-US" sz="2400" dirty="0" smtClean="0"/>
              <a:t>.</a:t>
            </a:r>
          </a:p>
          <a:p>
            <a:r>
              <a:rPr lang="en-US" sz="2400" dirty="0" smtClean="0"/>
              <a:t>Gordon Brown* </a:t>
            </a:r>
            <a:r>
              <a:rPr lang="en-US" sz="2000" dirty="0" smtClean="0"/>
              <a:t>Stanford Univ</a:t>
            </a:r>
            <a:r>
              <a:rPr lang="en-US" sz="2400" dirty="0" smtClean="0"/>
              <a:t>.</a:t>
            </a:r>
          </a:p>
          <a:p>
            <a:r>
              <a:rPr lang="en-US" sz="2400" dirty="0" smtClean="0"/>
              <a:t>Michelle Buchanan* </a:t>
            </a:r>
            <a:r>
              <a:rPr lang="en-US" sz="2000" dirty="0" smtClean="0"/>
              <a:t>ORNL</a:t>
            </a:r>
            <a:endParaRPr lang="en-US" sz="2400" dirty="0" smtClean="0"/>
          </a:p>
          <a:p>
            <a:r>
              <a:rPr lang="en-US" sz="2400" dirty="0" smtClean="0"/>
              <a:t>Sylvia </a:t>
            </a:r>
            <a:r>
              <a:rPr lang="en-US" sz="2400" dirty="0" err="1" smtClean="0"/>
              <a:t>Ceyer</a:t>
            </a:r>
            <a:r>
              <a:rPr lang="en-US" sz="2400" dirty="0" smtClean="0"/>
              <a:t>*	</a:t>
            </a:r>
            <a:r>
              <a:rPr lang="en-US" sz="2000" dirty="0" smtClean="0"/>
              <a:t>MIT</a:t>
            </a:r>
            <a:endParaRPr lang="en-US" sz="2400" dirty="0" smtClean="0"/>
          </a:p>
          <a:p>
            <a:r>
              <a:rPr lang="en-US" sz="2400" dirty="0" smtClean="0"/>
              <a:t>Yet-Ming Chiang	</a:t>
            </a:r>
            <a:r>
              <a:rPr lang="en-US" sz="2000" dirty="0" smtClean="0"/>
              <a:t>MIT</a:t>
            </a:r>
            <a:endParaRPr lang="en-US" sz="2400" dirty="0" smtClean="0"/>
          </a:p>
          <a:p>
            <a:r>
              <a:rPr lang="en-US" sz="2400" dirty="0" smtClean="0"/>
              <a:t>Helmut </a:t>
            </a:r>
            <a:r>
              <a:rPr lang="en-US" sz="2400" dirty="0" err="1" smtClean="0"/>
              <a:t>Dosch</a:t>
            </a:r>
            <a:r>
              <a:rPr lang="en-US" sz="2400" dirty="0" smtClean="0"/>
              <a:t>	   </a:t>
            </a:r>
            <a:r>
              <a:rPr lang="en-US" sz="2000" dirty="0" smtClean="0"/>
              <a:t>DESY</a:t>
            </a:r>
            <a:endParaRPr lang="en-US" sz="2400" dirty="0" smtClean="0"/>
          </a:p>
          <a:p>
            <a:r>
              <a:rPr lang="en-US" sz="2400" dirty="0" err="1" smtClean="0"/>
              <a:t>Persis</a:t>
            </a:r>
            <a:r>
              <a:rPr lang="en-US" sz="2400" dirty="0" smtClean="0"/>
              <a:t> </a:t>
            </a:r>
            <a:r>
              <a:rPr lang="en-US" sz="2400" dirty="0" err="1" smtClean="0"/>
              <a:t>Drell</a:t>
            </a:r>
            <a:r>
              <a:rPr lang="en-US" sz="2400" dirty="0" smtClean="0"/>
              <a:t>*	</a:t>
            </a:r>
            <a:r>
              <a:rPr lang="en-US" sz="2000" dirty="0" smtClean="0"/>
              <a:t>Stanford Univ</a:t>
            </a:r>
            <a:r>
              <a:rPr lang="en-US" sz="2400" dirty="0" smtClean="0"/>
              <a:t>.</a:t>
            </a:r>
          </a:p>
          <a:p>
            <a:r>
              <a:rPr lang="en-US" sz="2400" dirty="0" smtClean="0"/>
              <a:t>Wolfgang </a:t>
            </a:r>
            <a:r>
              <a:rPr lang="en-US" sz="2400" dirty="0" err="1" smtClean="0"/>
              <a:t>Eberhardt</a:t>
            </a:r>
            <a:r>
              <a:rPr lang="en-US" sz="2400" dirty="0" smtClean="0"/>
              <a:t>* </a:t>
            </a:r>
            <a:r>
              <a:rPr lang="en-US" sz="2000" dirty="0" smtClean="0"/>
              <a:t>T U, Berlin</a:t>
            </a:r>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dirty="0" err="1" smtClean="0"/>
              <a:t>Mikael</a:t>
            </a:r>
            <a:r>
              <a:rPr lang="en-US" sz="2400" dirty="0" smtClean="0"/>
              <a:t> Eriksson*	</a:t>
            </a:r>
            <a:r>
              <a:rPr lang="en-US" sz="2000" dirty="0" smtClean="0"/>
              <a:t>Max-Lab</a:t>
            </a:r>
            <a:endParaRPr lang="en-US" sz="2400" dirty="0" smtClean="0"/>
          </a:p>
          <a:p>
            <a:r>
              <a:rPr lang="en-US" sz="2400" dirty="0" smtClean="0"/>
              <a:t>Wayne </a:t>
            </a:r>
            <a:r>
              <a:rPr lang="en-US" sz="2400" dirty="0" err="1" smtClean="0"/>
              <a:t>Hendrikson</a:t>
            </a:r>
            <a:r>
              <a:rPr lang="en-US" sz="2400" dirty="0" smtClean="0"/>
              <a:t>	 </a:t>
            </a:r>
            <a:r>
              <a:rPr lang="en-US" sz="2000" dirty="0" smtClean="0"/>
              <a:t>Columbia Univ</a:t>
            </a:r>
            <a:r>
              <a:rPr lang="en-US" sz="2400" dirty="0" smtClean="0"/>
              <a:t>.</a:t>
            </a:r>
          </a:p>
          <a:p>
            <a:r>
              <a:rPr lang="en-US" sz="2400" dirty="0" smtClean="0"/>
              <a:t>Franz </a:t>
            </a:r>
            <a:r>
              <a:rPr lang="en-US" sz="2400" dirty="0" err="1" smtClean="0"/>
              <a:t>Himpsel</a:t>
            </a:r>
            <a:r>
              <a:rPr lang="en-US" sz="2400" dirty="0" smtClean="0"/>
              <a:t>	</a:t>
            </a:r>
            <a:r>
              <a:rPr lang="en-US" sz="2000" dirty="0" smtClean="0"/>
              <a:t>Univ. of Wisconsin</a:t>
            </a:r>
            <a:endParaRPr lang="en-US" sz="2400" dirty="0" smtClean="0"/>
          </a:p>
          <a:p>
            <a:r>
              <a:rPr lang="en-US" sz="2400" dirty="0" smtClean="0"/>
              <a:t>Bruce Kay*	</a:t>
            </a:r>
            <a:r>
              <a:rPr lang="en-US" sz="2000" dirty="0" smtClean="0"/>
              <a:t>PNNL</a:t>
            </a:r>
            <a:endParaRPr lang="en-US" sz="2400" dirty="0" smtClean="0"/>
          </a:p>
          <a:p>
            <a:r>
              <a:rPr lang="en-US" sz="2400" dirty="0" smtClean="0"/>
              <a:t>Richard Osgood*	</a:t>
            </a:r>
            <a:r>
              <a:rPr lang="en-US" sz="2000" dirty="0" smtClean="0"/>
              <a:t>Columbia Univ</a:t>
            </a:r>
            <a:r>
              <a:rPr lang="en-US" sz="2400" dirty="0" smtClean="0"/>
              <a:t>.</a:t>
            </a:r>
          </a:p>
          <a:p>
            <a:r>
              <a:rPr lang="en-US" sz="2400" dirty="0" smtClean="0"/>
              <a:t>John </a:t>
            </a:r>
            <a:r>
              <a:rPr lang="en-US" sz="2400" dirty="0" err="1" smtClean="0"/>
              <a:t>Parise</a:t>
            </a:r>
            <a:r>
              <a:rPr lang="en-US" sz="2400" dirty="0" smtClean="0"/>
              <a:t>†	</a:t>
            </a:r>
            <a:r>
              <a:rPr lang="en-US" sz="2000" dirty="0" smtClean="0"/>
              <a:t>Stony Brook Univ</a:t>
            </a:r>
            <a:r>
              <a:rPr lang="en-US" sz="2400" dirty="0" smtClean="0"/>
              <a:t>.</a:t>
            </a:r>
          </a:p>
          <a:p>
            <a:r>
              <a:rPr lang="en-US" sz="2400" dirty="0" smtClean="0"/>
              <a:t>Maria </a:t>
            </a:r>
            <a:r>
              <a:rPr lang="en-US" sz="2400" dirty="0" err="1" smtClean="0"/>
              <a:t>Santore</a:t>
            </a:r>
            <a:r>
              <a:rPr lang="en-US" sz="2400" dirty="0" smtClean="0"/>
              <a:t>†	 </a:t>
            </a:r>
            <a:r>
              <a:rPr lang="en-US" sz="2000" dirty="0" smtClean="0"/>
              <a:t>U.  Mass., Amherst</a:t>
            </a:r>
            <a:endParaRPr lang="en-US" sz="2400" dirty="0" smtClean="0"/>
          </a:p>
          <a:p>
            <a:r>
              <a:rPr lang="en-US" sz="2400" dirty="0" smtClean="0"/>
              <a:t>Sunil </a:t>
            </a:r>
            <a:r>
              <a:rPr lang="en-US" sz="2400" dirty="0" err="1" smtClean="0"/>
              <a:t>Sinha</a:t>
            </a:r>
            <a:r>
              <a:rPr lang="en-US" sz="2400" dirty="0" smtClean="0"/>
              <a:t>*	</a:t>
            </a:r>
            <a:r>
              <a:rPr lang="en-US" sz="2000" dirty="0" smtClean="0"/>
              <a:t>UC San Diego</a:t>
            </a:r>
            <a:endParaRPr lang="en-US" sz="2400" dirty="0" smtClean="0"/>
          </a:p>
          <a:p>
            <a:r>
              <a:rPr lang="en-US" sz="2400" dirty="0" smtClean="0"/>
              <a:t>John Spence*	</a:t>
            </a:r>
            <a:r>
              <a:rPr lang="en-US" sz="2000" dirty="0" smtClean="0"/>
              <a:t>Univ. of Arizona</a:t>
            </a:r>
            <a:endParaRPr lang="en-US" sz="2400" dirty="0" smtClean="0"/>
          </a:p>
          <a:p>
            <a:r>
              <a:rPr lang="en-US" sz="2400" dirty="0" smtClean="0"/>
              <a:t>Matthew </a:t>
            </a:r>
            <a:r>
              <a:rPr lang="en-US" sz="2400" dirty="0" err="1" smtClean="0"/>
              <a:t>Tirrell</a:t>
            </a:r>
            <a:r>
              <a:rPr lang="en-US" sz="2400" dirty="0" smtClean="0"/>
              <a:t>  </a:t>
            </a:r>
            <a:r>
              <a:rPr lang="en-US" sz="2000" dirty="0" smtClean="0"/>
              <a:t>Univ. of Chicago</a:t>
            </a:r>
            <a:endParaRPr lang="en-US" sz="2400" dirty="0" smtClean="0"/>
          </a:p>
          <a:p>
            <a:r>
              <a:rPr lang="en-US" sz="2400" dirty="0" smtClean="0"/>
              <a:t>John </a:t>
            </a:r>
            <a:r>
              <a:rPr lang="en-US" sz="2400" dirty="0" err="1" smtClean="0"/>
              <a:t>Tranquada</a:t>
            </a:r>
            <a:r>
              <a:rPr lang="en-US" sz="2400" dirty="0" smtClean="0"/>
              <a:t>* </a:t>
            </a:r>
            <a:r>
              <a:rPr lang="en-US" sz="2000" dirty="0" smtClean="0"/>
              <a:t>BNL</a:t>
            </a:r>
            <a:endParaRPr lang="en-US" sz="2400" dirty="0" smtClean="0"/>
          </a:p>
          <a:p>
            <a:endParaRPr lang="en-US" dirty="0"/>
          </a:p>
        </p:txBody>
      </p:sp>
      <p:sp>
        <p:nvSpPr>
          <p:cNvPr id="5" name="TextBox 4"/>
          <p:cNvSpPr txBox="1"/>
          <p:nvPr/>
        </p:nvSpPr>
        <p:spPr>
          <a:xfrm>
            <a:off x="431800" y="5168900"/>
            <a:ext cx="8051800" cy="984885"/>
          </a:xfrm>
          <a:prstGeom prst="rect">
            <a:avLst/>
          </a:prstGeom>
          <a:noFill/>
        </p:spPr>
        <p:txBody>
          <a:bodyPr wrap="square" rtlCol="0">
            <a:spAutoFit/>
          </a:bodyPr>
          <a:lstStyle/>
          <a:p>
            <a:r>
              <a:rPr lang="en-US" sz="2000" dirty="0" smtClean="0"/>
              <a:t>*</a:t>
            </a:r>
            <a:r>
              <a:rPr lang="en-US" dirty="0" smtClean="0"/>
              <a:t> Attended May 23, 2013 meeting</a:t>
            </a:r>
          </a:p>
          <a:p>
            <a:pPr>
              <a:buFontTx/>
              <a:buChar char="•"/>
            </a:pPr>
            <a:endParaRPr lang="en-US" dirty="0" smtClean="0"/>
          </a:p>
          <a:p>
            <a:r>
              <a:rPr lang="en-US" sz="2000" dirty="0" smtClean="0"/>
              <a:t>† </a:t>
            </a:r>
            <a:r>
              <a:rPr lang="en-US" dirty="0" smtClean="0"/>
              <a:t>video connected to May 23, 2013 meeting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294" y="283882"/>
            <a:ext cx="6768353" cy="954107"/>
          </a:xfrm>
          <a:prstGeom prst="rect">
            <a:avLst/>
          </a:prstGeom>
          <a:noFill/>
        </p:spPr>
        <p:txBody>
          <a:bodyPr wrap="square" rtlCol="0">
            <a:spAutoFit/>
          </a:bodyPr>
          <a:lstStyle/>
          <a:p>
            <a:r>
              <a:rPr lang="en-US" sz="2800" b="1" dirty="0" smtClean="0">
                <a:latin typeface="Times"/>
                <a:cs typeface="Times"/>
              </a:rPr>
              <a:t>BESAC Facilities Prioritization Report</a:t>
            </a:r>
          </a:p>
          <a:p>
            <a:r>
              <a:rPr lang="en-US" sz="2800" b="1" dirty="0" smtClean="0">
                <a:latin typeface="Times"/>
                <a:cs typeface="Times"/>
              </a:rPr>
              <a:t>March 21, 2013</a:t>
            </a:r>
            <a:endParaRPr lang="en-US" sz="2800" b="1" dirty="0">
              <a:latin typeface="Times"/>
              <a:cs typeface="Times"/>
            </a:endParaRPr>
          </a:p>
        </p:txBody>
      </p:sp>
      <p:sp>
        <p:nvSpPr>
          <p:cNvPr id="6" name="TextBox 5"/>
          <p:cNvSpPr txBox="1"/>
          <p:nvPr/>
        </p:nvSpPr>
        <p:spPr>
          <a:xfrm>
            <a:off x="343647" y="1538941"/>
            <a:ext cx="8441765" cy="1815882"/>
          </a:xfrm>
          <a:prstGeom prst="rect">
            <a:avLst/>
          </a:prstGeom>
          <a:noFill/>
        </p:spPr>
        <p:txBody>
          <a:bodyPr wrap="square" rtlCol="0">
            <a:spAutoFit/>
          </a:bodyPr>
          <a:lstStyle/>
          <a:p>
            <a:r>
              <a:rPr lang="en-US" sz="2800" dirty="0" smtClean="0"/>
              <a:t>“</a:t>
            </a:r>
            <a:r>
              <a:rPr lang="en-US" sz="2800" b="1" i="1" dirty="0" smtClean="0"/>
              <a:t>the BESAC urges DOE to aggressively pursue a new future light source with unprecedented beam characteristics and thus unprecedented opportunities for world-leading science”</a:t>
            </a:r>
            <a:r>
              <a:rPr lang="en-US" sz="2800" dirty="0" smtClean="0"/>
              <a:t>. </a:t>
            </a:r>
            <a:endParaRPr 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2656" y="230922"/>
            <a:ext cx="4359687" cy="584776"/>
          </a:xfrm>
          <a:prstGeom prst="rect">
            <a:avLst/>
          </a:prstGeom>
          <a:noFill/>
        </p:spPr>
        <p:txBody>
          <a:bodyPr wrap="none" rtlCol="0">
            <a:spAutoFit/>
          </a:bodyPr>
          <a:lstStyle/>
          <a:p>
            <a:r>
              <a:rPr lang="en-US" sz="3200" b="1" dirty="0" smtClean="0">
                <a:latin typeface="Times New Roman"/>
                <a:cs typeface="Times New Roman"/>
              </a:rPr>
              <a:t>Sub-Committee Process</a:t>
            </a:r>
            <a:endParaRPr lang="en-US" sz="3200" b="1" dirty="0">
              <a:latin typeface="Times New Roman"/>
              <a:cs typeface="Times New Roman"/>
            </a:endParaRPr>
          </a:p>
        </p:txBody>
      </p:sp>
      <p:sp>
        <p:nvSpPr>
          <p:cNvPr id="5" name="TextBox 4"/>
          <p:cNvSpPr txBox="1"/>
          <p:nvPr/>
        </p:nvSpPr>
        <p:spPr>
          <a:xfrm>
            <a:off x="0" y="1270275"/>
            <a:ext cx="9144000" cy="3785652"/>
          </a:xfrm>
          <a:prstGeom prst="rect">
            <a:avLst/>
          </a:prstGeom>
          <a:noFill/>
        </p:spPr>
        <p:txBody>
          <a:bodyPr wrap="square" rtlCol="0">
            <a:spAutoFit/>
          </a:bodyPr>
          <a:lstStyle/>
          <a:p>
            <a:r>
              <a:rPr lang="en-US" sz="2400" b="1" u="sng" dirty="0" smtClean="0">
                <a:latin typeface="Times New Roman"/>
                <a:cs typeface="Times New Roman"/>
              </a:rPr>
              <a:t>May 23, 2013 meeting:</a:t>
            </a:r>
          </a:p>
          <a:p>
            <a:endParaRPr lang="en-US" sz="2400" b="1" dirty="0" smtClean="0">
              <a:latin typeface="Times New Roman"/>
              <a:cs typeface="Times New Roman"/>
            </a:endParaRPr>
          </a:p>
          <a:p>
            <a:r>
              <a:rPr lang="en-US" sz="2400" b="1" dirty="0" smtClean="0"/>
              <a:t>Dr. Wolfgang </a:t>
            </a:r>
            <a:r>
              <a:rPr lang="en-US" sz="2400" b="1" dirty="0" err="1" smtClean="0"/>
              <a:t>Eberhardt</a:t>
            </a:r>
            <a:r>
              <a:rPr lang="en-US" sz="2400" b="1" dirty="0" smtClean="0"/>
              <a:t> </a:t>
            </a:r>
            <a:r>
              <a:rPr lang="en-US" sz="2400" dirty="0" smtClean="0"/>
              <a:t>(</a:t>
            </a:r>
            <a:r>
              <a:rPr lang="en-US" sz="2400" i="1" dirty="0" smtClean="0"/>
              <a:t>Review of the BESAC Report:  “Next Generation Photon Sources for Grand Challenge Science and Energy Report”</a:t>
            </a:r>
            <a:r>
              <a:rPr lang="en-US" sz="2400" dirty="0" smtClean="0"/>
              <a:t>)</a:t>
            </a:r>
          </a:p>
          <a:p>
            <a:endParaRPr lang="en-US" sz="2400" dirty="0" smtClean="0"/>
          </a:p>
          <a:p>
            <a:r>
              <a:rPr lang="en-US" sz="2400" b="1" dirty="0" smtClean="0"/>
              <a:t>Dr. William Barletta </a:t>
            </a:r>
            <a:r>
              <a:rPr lang="en-US" sz="2400" dirty="0" smtClean="0"/>
              <a:t>(</a:t>
            </a:r>
            <a:r>
              <a:rPr lang="en-US" sz="2400" i="1" dirty="0" smtClean="0"/>
              <a:t>BES Accelerator R&amp;D for Future Light Sources</a:t>
            </a:r>
            <a:r>
              <a:rPr lang="en-US" sz="2400" dirty="0" smtClean="0"/>
              <a:t>).</a:t>
            </a:r>
          </a:p>
          <a:p>
            <a:endParaRPr lang="en-US" sz="2400" dirty="0" smtClean="0"/>
          </a:p>
          <a:p>
            <a:r>
              <a:rPr lang="en-US" sz="2400" b="1" dirty="0" smtClean="0"/>
              <a:t>Dr. </a:t>
            </a:r>
            <a:r>
              <a:rPr lang="en-US" sz="2400" b="1" dirty="0" err="1" smtClean="0"/>
              <a:t>Persis</a:t>
            </a:r>
            <a:r>
              <a:rPr lang="en-US" sz="2400" b="1" dirty="0" smtClean="0"/>
              <a:t> </a:t>
            </a:r>
            <a:r>
              <a:rPr lang="en-US" sz="2400" b="1" dirty="0" err="1" smtClean="0"/>
              <a:t>Drell</a:t>
            </a:r>
            <a:r>
              <a:rPr lang="en-US" sz="2400" dirty="0" smtClean="0"/>
              <a:t> (</a:t>
            </a:r>
            <a:r>
              <a:rPr lang="en-US" sz="2400" i="1" dirty="0" smtClean="0"/>
              <a:t>Status of International Light Sources</a:t>
            </a:r>
            <a:r>
              <a:rPr lang="en-US" sz="2400" dirty="0" smtClean="0"/>
              <a:t>)</a:t>
            </a:r>
          </a:p>
          <a:p>
            <a:endParaRPr lang="en-US" sz="2400" dirty="0" smtClean="0"/>
          </a:p>
          <a:p>
            <a:r>
              <a:rPr lang="en-US" sz="2400" b="1" dirty="0" smtClean="0"/>
              <a:t>Dr. </a:t>
            </a:r>
            <a:r>
              <a:rPr lang="en-US" sz="2400" b="1" dirty="0" err="1" smtClean="0"/>
              <a:t>Mikael</a:t>
            </a:r>
            <a:r>
              <a:rPr lang="en-US" sz="2400" b="1" dirty="0" smtClean="0"/>
              <a:t> Eriksson </a:t>
            </a:r>
            <a:r>
              <a:rPr lang="en-US" sz="2400" dirty="0" smtClean="0"/>
              <a:t>(</a:t>
            </a:r>
            <a:r>
              <a:rPr lang="en-US" sz="2400" i="1" dirty="0" smtClean="0"/>
              <a:t>A Tutorial on Diffraction-limited Light Sources</a:t>
            </a:r>
            <a:r>
              <a:rPr lang="en-US" sz="2400" dirty="0" smtClean="0"/>
              <a:t>) </a:t>
            </a:r>
            <a:endParaRPr lang="en-US" sz="2400" b="1" dirty="0">
              <a:latin typeface="Times New Roman"/>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35001"/>
            <a:ext cx="7556500" cy="3108544"/>
          </a:xfrm>
          <a:prstGeom prst="rect">
            <a:avLst/>
          </a:prstGeom>
          <a:noFill/>
        </p:spPr>
        <p:txBody>
          <a:bodyPr wrap="square" rtlCol="0">
            <a:spAutoFit/>
          </a:bodyPr>
          <a:lstStyle/>
          <a:p>
            <a:r>
              <a:rPr lang="en-US" sz="2400" dirty="0" smtClean="0"/>
              <a:t>Historically high quality storage ring facilities</a:t>
            </a:r>
          </a:p>
          <a:p>
            <a:r>
              <a:rPr lang="en-US" sz="2400" dirty="0" smtClean="0"/>
              <a:t>	ALS</a:t>
            </a:r>
          </a:p>
          <a:p>
            <a:r>
              <a:rPr lang="en-US" sz="2400" dirty="0" smtClean="0"/>
              <a:t>	SSRL</a:t>
            </a:r>
          </a:p>
          <a:p>
            <a:r>
              <a:rPr lang="en-US" sz="2400" dirty="0" smtClean="0"/>
              <a:t>	APS</a:t>
            </a:r>
          </a:p>
          <a:p>
            <a:r>
              <a:rPr lang="en-US" sz="2400" dirty="0" smtClean="0"/>
              <a:t>	NSLS</a:t>
            </a:r>
          </a:p>
          <a:p>
            <a:r>
              <a:rPr lang="en-US" sz="2400" dirty="0" smtClean="0"/>
              <a:t>	NSLS II (2014)</a:t>
            </a:r>
          </a:p>
          <a:p>
            <a:endParaRPr lang="en-US" sz="2400" dirty="0" smtClean="0"/>
          </a:p>
          <a:p>
            <a:r>
              <a:rPr lang="en-US" sz="2800" b="1" dirty="0" smtClean="0">
                <a:solidFill>
                  <a:srgbClr val="FF0000"/>
                </a:solidFill>
              </a:rPr>
              <a:t>Uniquely strong and field diverse user community</a:t>
            </a:r>
          </a:p>
        </p:txBody>
      </p:sp>
      <p:sp>
        <p:nvSpPr>
          <p:cNvPr id="6" name="TextBox 5"/>
          <p:cNvSpPr txBox="1"/>
          <p:nvPr/>
        </p:nvSpPr>
        <p:spPr>
          <a:xfrm>
            <a:off x="850900" y="3743545"/>
            <a:ext cx="7556500" cy="830997"/>
          </a:xfrm>
          <a:prstGeom prst="rect">
            <a:avLst/>
          </a:prstGeom>
          <a:noFill/>
        </p:spPr>
        <p:txBody>
          <a:bodyPr wrap="square" rtlCol="0">
            <a:spAutoFit/>
          </a:bodyPr>
          <a:lstStyle/>
          <a:p>
            <a:r>
              <a:rPr lang="en-US" sz="2400" dirty="0" smtClean="0"/>
              <a:t>January, 1999 Report of the BESAC panel on </a:t>
            </a:r>
          </a:p>
          <a:p>
            <a:r>
              <a:rPr lang="en-US" sz="2400" dirty="0" smtClean="0"/>
              <a:t>Novel Coherent Light Sources (“Leone Report”)</a:t>
            </a:r>
          </a:p>
        </p:txBody>
      </p:sp>
      <p:sp>
        <p:nvSpPr>
          <p:cNvPr id="2" name="Title 1"/>
          <p:cNvSpPr>
            <a:spLocks noGrp="1"/>
          </p:cNvSpPr>
          <p:nvPr>
            <p:ph type="title"/>
          </p:nvPr>
        </p:nvSpPr>
        <p:spPr>
          <a:xfrm>
            <a:off x="457200" y="46038"/>
            <a:ext cx="7192682" cy="771244"/>
          </a:xfrm>
        </p:spPr>
        <p:txBody>
          <a:bodyPr>
            <a:noAutofit/>
          </a:bodyPr>
          <a:lstStyle/>
          <a:p>
            <a:r>
              <a:rPr lang="en-US" sz="3200" b="1" dirty="0" smtClean="0">
                <a:latin typeface="Times New Roman"/>
                <a:cs typeface="Times New Roman"/>
              </a:rPr>
              <a:t>U.S. Leadership in x-ray Science</a:t>
            </a:r>
            <a:endParaRPr lang="en-US" sz="3200" b="1" dirty="0">
              <a:latin typeface="Times New Roman"/>
              <a:cs typeface="Times New Roman"/>
            </a:endParaRPr>
          </a:p>
        </p:txBody>
      </p:sp>
      <p:sp>
        <p:nvSpPr>
          <p:cNvPr id="11" name="Rectangle 10"/>
          <p:cNvSpPr/>
          <p:nvPr/>
        </p:nvSpPr>
        <p:spPr>
          <a:xfrm>
            <a:off x="2286000" y="-1464646"/>
            <a:ext cx="4572000" cy="369332"/>
          </a:xfrm>
          <a:prstGeom prst="rect">
            <a:avLst/>
          </a:prstGeom>
        </p:spPr>
        <p:txBody>
          <a:bodyPr>
            <a:spAutoFit/>
          </a:bodyPr>
          <a:lstStyle/>
          <a:p>
            <a:r>
              <a:rPr lang="en-US" altLang="ja-JP" baseline="0" dirty="0" smtClean="0">
                <a:latin typeface="Arial"/>
                <a:ea typeface="MS Mincho"/>
              </a:rPr>
              <a:t>		</a:t>
            </a:r>
          </a:p>
        </p:txBody>
      </p:sp>
      <p:sp>
        <p:nvSpPr>
          <p:cNvPr id="9" name="TextBox 8"/>
          <p:cNvSpPr txBox="1"/>
          <p:nvPr/>
        </p:nvSpPr>
        <p:spPr>
          <a:xfrm>
            <a:off x="850900" y="4574542"/>
            <a:ext cx="7061200" cy="1631216"/>
          </a:xfrm>
          <a:prstGeom prst="rect">
            <a:avLst/>
          </a:prstGeom>
          <a:noFill/>
        </p:spPr>
        <p:txBody>
          <a:bodyPr wrap="square" rtlCol="0">
            <a:spAutoFit/>
          </a:bodyPr>
          <a:lstStyle/>
          <a:p>
            <a:r>
              <a:rPr lang="en-US" sz="2000" dirty="0" smtClean="0"/>
              <a:t>“The most exciting potential advances in the area of innovative science is most likely in the hard x-ray region, in the range of 8-20 </a:t>
            </a:r>
            <a:r>
              <a:rPr lang="en-US" sz="2000" dirty="0" err="1" smtClean="0"/>
              <a:t>keV</a:t>
            </a:r>
            <a:r>
              <a:rPr lang="en-US" sz="2000" dirty="0" smtClean="0"/>
              <a:t> and even higher.  This is especially the case if a light source can be built with a high degree of coherence, temporal brevity and high pulse energy”</a:t>
            </a:r>
          </a:p>
        </p:txBody>
      </p:sp>
      <p:sp>
        <p:nvSpPr>
          <p:cNvPr id="10" name="TextBox 9"/>
          <p:cNvSpPr txBox="1"/>
          <p:nvPr/>
        </p:nvSpPr>
        <p:spPr>
          <a:xfrm>
            <a:off x="850900" y="6159500"/>
            <a:ext cx="6798982" cy="461665"/>
          </a:xfrm>
          <a:prstGeom prst="rect">
            <a:avLst/>
          </a:prstGeom>
          <a:noFill/>
        </p:spPr>
        <p:txBody>
          <a:bodyPr wrap="square" rtlCol="0">
            <a:spAutoFit/>
          </a:bodyPr>
          <a:lstStyle/>
          <a:p>
            <a:r>
              <a:rPr lang="en-US" sz="2400" b="1" dirty="0" smtClean="0">
                <a:solidFill>
                  <a:srgbClr val="0000FF"/>
                </a:solidFill>
              </a:rPr>
              <a:t>LCLS—the first hard x-ray FEL</a:t>
            </a:r>
            <a:endParaRPr lang="en-US" sz="24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43647" y="1948884"/>
            <a:ext cx="8441765" cy="2246769"/>
          </a:xfrm>
          <a:prstGeom prst="rect">
            <a:avLst/>
          </a:prstGeom>
          <a:noFill/>
        </p:spPr>
        <p:txBody>
          <a:bodyPr wrap="square" rtlCol="0">
            <a:spAutoFit/>
          </a:bodyPr>
          <a:lstStyle/>
          <a:p>
            <a:r>
              <a:rPr lang="en-US" sz="2000" dirty="0" smtClean="0"/>
              <a:t>• The reports recommended as background material in the charge from the Office of Science to BESAC are compelling, and up to date, and do not need to be revised at this time.  The titles of these reports are</a:t>
            </a:r>
            <a:r>
              <a:rPr lang="en-US" sz="2000" b="1" dirty="0" smtClean="0"/>
              <a:t>: “</a:t>
            </a:r>
            <a:r>
              <a:rPr lang="en-US" sz="2000" b="1" i="1" dirty="0" smtClean="0"/>
              <a:t>Directing Matter and Energy: Five Challenges for Science and the Imagination”</a:t>
            </a:r>
            <a:r>
              <a:rPr lang="en-US" sz="2000" b="1" dirty="0" smtClean="0"/>
              <a:t> (2007), </a:t>
            </a:r>
            <a:r>
              <a:rPr lang="en-US" sz="2000" b="1" i="1" dirty="0" smtClean="0"/>
              <a:t>“Next-Generation Photon Sources for Grand Challenges in Science and Energy”</a:t>
            </a:r>
            <a:r>
              <a:rPr lang="en-US" sz="2000" b="1" dirty="0" smtClean="0"/>
              <a:t>(2008), </a:t>
            </a:r>
            <a:r>
              <a:rPr lang="en-US" sz="2000" dirty="0" smtClean="0"/>
              <a:t>and the collection of reports from the BES Workshop </a:t>
            </a:r>
            <a:r>
              <a:rPr lang="en-US" sz="2000" b="1" i="1" dirty="0" smtClean="0"/>
              <a:t>“Accelerator Physics for Future Light Sources”</a:t>
            </a:r>
            <a:r>
              <a:rPr lang="en-US" sz="2000" b="1" dirty="0" smtClean="0"/>
              <a:t>(2009)</a:t>
            </a:r>
            <a:r>
              <a:rPr lang="en-US" sz="2000" dirty="0" smtClean="0"/>
              <a:t>.. </a:t>
            </a:r>
            <a:endParaRPr lang="en-US" sz="2000" b="1" dirty="0"/>
          </a:p>
        </p:txBody>
      </p:sp>
      <p:sp>
        <p:nvSpPr>
          <p:cNvPr id="5" name="TextBox 4"/>
          <p:cNvSpPr txBox="1"/>
          <p:nvPr/>
        </p:nvSpPr>
        <p:spPr>
          <a:xfrm>
            <a:off x="825500" y="419100"/>
            <a:ext cx="7607300" cy="523220"/>
          </a:xfrm>
          <a:prstGeom prst="rect">
            <a:avLst/>
          </a:prstGeom>
          <a:noFill/>
        </p:spPr>
        <p:txBody>
          <a:bodyPr wrap="square" rtlCol="0">
            <a:spAutoFit/>
          </a:bodyPr>
          <a:lstStyle/>
          <a:p>
            <a:r>
              <a:rPr lang="en-US" sz="2800" dirty="0" smtClean="0"/>
              <a:t>Outcomes from the May 23</a:t>
            </a:r>
            <a:r>
              <a:rPr lang="en-US" sz="2800" baseline="30000" dirty="0" smtClean="0"/>
              <a:t>rd</a:t>
            </a:r>
            <a:r>
              <a:rPr lang="en-US" sz="2800" dirty="0" smtClean="0"/>
              <a:t> meeting</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35000" y="508000"/>
            <a:ext cx="7556500" cy="5447646"/>
          </a:xfrm>
          <a:prstGeom prst="rect">
            <a:avLst/>
          </a:prstGeom>
          <a:noFill/>
        </p:spPr>
        <p:txBody>
          <a:bodyPr wrap="square" rtlCol="0">
            <a:spAutoFit/>
          </a:bodyPr>
          <a:lstStyle/>
          <a:p>
            <a:r>
              <a:rPr lang="en-US" dirty="0" smtClean="0"/>
              <a:t>• At the present time, the U.S. enjoys a significant leadership role in the x-ray light source community.  This is a direct result of the successes of the major facilities managed by BES for the U.S.   This leadership position is due to the science successes of the storage ring facilities and the particularly stunning success of the first hard x-ray free electron laser, the Linear Coherent Light Source (LCLS).  However, it is abundantly clear that the international activity in the construction of new diffraction limited storage rings, and new free electron laser facilities will seriously challenge U.S. leadership in the decades to come. </a:t>
            </a:r>
          </a:p>
          <a:p>
            <a:endParaRPr lang="en-US" dirty="0" smtClean="0"/>
          </a:p>
          <a:p>
            <a:r>
              <a:rPr lang="en-US" sz="2000" b="1" dirty="0" smtClean="0"/>
              <a:t>The U.S. will no longer hold a leadership role in such facilities unless new unique facilities are developed as recommended by the BESAC facilities prioritization report.</a:t>
            </a:r>
          </a:p>
          <a:p>
            <a:r>
              <a:rPr lang="en-US" dirty="0" smtClean="0"/>
              <a:t> </a:t>
            </a:r>
          </a:p>
          <a:p>
            <a:r>
              <a:rPr lang="en-US" dirty="0" smtClean="0"/>
              <a:t>•The sub-committee agreed that any recommendation for a new U.S. light source facility should not be based on capacity issues, but rather on </a:t>
            </a:r>
            <a:r>
              <a:rPr lang="en-US" b="1" dirty="0" smtClean="0"/>
              <a:t>science-driven </a:t>
            </a:r>
            <a:r>
              <a:rPr lang="en-US" dirty="0" smtClean="0"/>
              <a:t>needs for new and unavailable photon characteristics that would allow users to carry out previously impossible grand challenge experiments—similar to what has occurred with the highly successful LCLS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4" name="TextBox 3"/>
          <p:cNvSpPr txBox="1"/>
          <p:nvPr/>
        </p:nvSpPr>
        <p:spPr>
          <a:xfrm>
            <a:off x="0" y="533400"/>
            <a:ext cx="9144000" cy="5386089"/>
          </a:xfrm>
          <a:prstGeom prst="rect">
            <a:avLst/>
          </a:prstGeom>
          <a:noFill/>
        </p:spPr>
        <p:txBody>
          <a:bodyPr wrap="square" rtlCol="0">
            <a:spAutoFit/>
          </a:bodyPr>
          <a:lstStyle/>
          <a:p>
            <a:r>
              <a:rPr lang="en-US" sz="2800" dirty="0" smtClean="0"/>
              <a:t>the July 10—12, 2013 Meeting</a:t>
            </a:r>
          </a:p>
          <a:p>
            <a:endParaRPr lang="en-US" sz="2800" dirty="0" smtClean="0"/>
          </a:p>
          <a:p>
            <a:r>
              <a:rPr lang="en-US" sz="2800" dirty="0" smtClean="0"/>
              <a:t>July 10---Science briefings</a:t>
            </a:r>
          </a:p>
          <a:p>
            <a:r>
              <a:rPr lang="en-US" sz="2800" dirty="0" smtClean="0"/>
              <a:t>	</a:t>
            </a:r>
            <a:r>
              <a:rPr lang="en-US" sz="2400" dirty="0" smtClean="0"/>
              <a:t>Graham Fleming—review “Grand Challenge Report”</a:t>
            </a:r>
          </a:p>
          <a:p>
            <a:endParaRPr lang="en-US" sz="2400" dirty="0" smtClean="0"/>
          </a:p>
          <a:p>
            <a:r>
              <a:rPr lang="en-US" sz="2400" dirty="0" smtClean="0"/>
              <a:t>	Phil </a:t>
            </a:r>
            <a:r>
              <a:rPr lang="en-US" sz="2400" dirty="0" err="1" smtClean="0"/>
              <a:t>Bucksbaum</a:t>
            </a:r>
            <a:r>
              <a:rPr lang="en-US" sz="2400" dirty="0" smtClean="0"/>
              <a:t>—Quantum Control and electron dynamics</a:t>
            </a:r>
          </a:p>
          <a:p>
            <a:endParaRPr lang="en-US" sz="2400" dirty="0" smtClean="0"/>
          </a:p>
          <a:p>
            <a:r>
              <a:rPr lang="en-US" sz="2400" dirty="0" smtClean="0"/>
              <a:t>	Oleg </a:t>
            </a:r>
            <a:r>
              <a:rPr lang="en-US" sz="2400" dirty="0" err="1" smtClean="0"/>
              <a:t>Shpyrko</a:t>
            </a:r>
            <a:r>
              <a:rPr lang="en-US" sz="2400" dirty="0" smtClean="0"/>
              <a:t>--</a:t>
            </a:r>
            <a:r>
              <a:rPr lang="en-US" sz="2000" dirty="0" smtClean="0">
                <a:latin typeface="Times New Roman"/>
                <a:cs typeface="Times New Roman"/>
              </a:rPr>
              <a:t>Grand Challenges in Condensed matter physics and emergent                					phenomena</a:t>
            </a:r>
            <a:endParaRPr lang="en-US" sz="2400" dirty="0" smtClean="0">
              <a:latin typeface="Times New Roman"/>
              <a:cs typeface="Times New Roman"/>
            </a:endParaRPr>
          </a:p>
          <a:p>
            <a:endParaRPr lang="en-US" sz="2400" dirty="0" smtClean="0"/>
          </a:p>
          <a:p>
            <a:r>
              <a:rPr lang="en-US" sz="2400" dirty="0" smtClean="0"/>
              <a:t>	Wei Yang--</a:t>
            </a:r>
            <a:r>
              <a:rPr lang="en-US" sz="2000" dirty="0" smtClean="0"/>
              <a:t>Observing Catalysis of a Chemical Bond Formation by X-ray 						Crystallography</a:t>
            </a:r>
          </a:p>
          <a:p>
            <a:endParaRPr lang="en-US" sz="2400" dirty="0" smtClean="0"/>
          </a:p>
          <a:p>
            <a:r>
              <a:rPr lang="en-US" sz="2400" dirty="0" smtClean="0"/>
              <a:t>	George Crabtree--</a:t>
            </a:r>
            <a:r>
              <a:rPr lang="en-US" sz="2000" dirty="0" smtClean="0"/>
              <a:t>Energy Storage Science Challenges</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B618C3F57D6E4B8005F538B75A321D" ma:contentTypeVersion="0" ma:contentTypeDescription="Create a new document." ma:contentTypeScope="" ma:versionID="cfa3f74aa4d95251a78dead3a64c2cc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2C9BE52-A145-4D5F-8378-4F5950BA94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49F89A6-C277-4483-9172-4047C70D4C7F}">
  <ds:schemaRefs>
    <ds:schemaRef ds:uri="http://schemas.microsoft.com/sharepoint/v3/contenttype/forms"/>
  </ds:schemaRefs>
</ds:datastoreItem>
</file>

<file path=customXml/itemProps3.xml><?xml version="1.0" encoding="utf-8"?>
<ds:datastoreItem xmlns:ds="http://schemas.openxmlformats.org/officeDocument/2006/customXml" ds:itemID="{4C3EBEFA-1928-4BA5-B12B-5A7017E40556}">
  <ds:schemaRefs>
    <ds:schemaRef ds:uri="http://purl.org/dc/dcmitype/"/>
    <ds:schemaRef ds:uri="http://purl.org/dc/elements/1.1/"/>
    <ds:schemaRef ds:uri="http://purl.org/dc/terms/"/>
    <ds:schemaRef ds:uri="http://schemas.microsoft.com/office/2006/metadata/properties"/>
    <ds:schemaRef ds:uri="http://www.w3.org/XML/1998/namespace"/>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597</TotalTime>
  <Words>907</Words>
  <Application>Microsoft Office PowerPoint</Application>
  <PresentationFormat>On-screen Show (4:3)</PresentationFormat>
  <Paragraphs>127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U.S. Leadership in x-ray Science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Irvine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Hemminger</dc:creator>
  <cp:lastModifiedBy>helpdesk</cp:lastModifiedBy>
  <cp:revision>35</cp:revision>
  <dcterms:created xsi:type="dcterms:W3CDTF">2013-07-24T16:03:55Z</dcterms:created>
  <dcterms:modified xsi:type="dcterms:W3CDTF">2013-07-30T14:48:52Z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0x010100DAB618C3F57D6E4B8005F538B75A321D</vt:lpwstr>
  </property>
</Properties>
</file>