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810" r:id="rId3"/>
    <p:sldId id="804" r:id="rId4"/>
    <p:sldId id="803" r:id="rId5"/>
    <p:sldId id="813" r:id="rId6"/>
    <p:sldId id="812" r:id="rId7"/>
    <p:sldId id="815" r:id="rId8"/>
    <p:sldId id="816"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uju"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336600"/>
    <a:srgbClr val="000099"/>
    <a:srgbClr val="09007E"/>
    <a:srgbClr val="009900"/>
    <a:srgbClr val="000000"/>
    <a:srgbClr val="CBCBCB"/>
    <a:srgbClr val="0066FF"/>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899" autoAdjust="0"/>
    <p:restoredTop sz="74720" autoAdjust="0"/>
  </p:normalViewPr>
  <p:slideViewPr>
    <p:cSldViewPr snapToGrid="0">
      <p:cViewPr varScale="1">
        <p:scale>
          <a:sx n="81" d="100"/>
          <a:sy n="81" d="100"/>
        </p:scale>
        <p:origin x="-786" y="-84"/>
      </p:cViewPr>
      <p:guideLst>
        <p:guide orient="horz" pos="317"/>
        <p:guide pos="2882"/>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showGuides="1">
      <p:cViewPr>
        <p:scale>
          <a:sx n="110" d="100"/>
          <a:sy n="110" d="100"/>
        </p:scale>
        <p:origin x="-1248" y="15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420BC5A-5FC5-449C-A190-E1DE052A2DAB}" type="datetimeFigureOut">
              <a:rPr lang="en-US" smtClean="0"/>
              <a:pPr/>
              <a:t>3/1/2013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33FAD04-DE79-44C3-BA67-6F9363E75CC1}" type="slidenum">
              <a:rPr lang="en-US" smtClean="0"/>
              <a:pPr/>
              <a:t>‹#›</a:t>
            </a:fld>
            <a:endParaRPr lang="en-US"/>
          </a:p>
        </p:txBody>
      </p:sp>
    </p:spTree>
    <p:extLst>
      <p:ext uri="{BB962C8B-B14F-4D97-AF65-F5344CB8AC3E}">
        <p14:creationId xmlns:p14="http://schemas.microsoft.com/office/powerpoint/2010/main" val="2438655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820"/>
          </a:xfrm>
          <a:prstGeom prst="rect">
            <a:avLst/>
          </a:prstGeom>
        </p:spPr>
        <p:txBody>
          <a:bodyPr vert="horz" lIns="92489" tIns="46245" rIns="92489" bIns="4624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1184" y="0"/>
            <a:ext cx="3037628" cy="464820"/>
          </a:xfrm>
          <a:prstGeom prst="rect">
            <a:avLst/>
          </a:prstGeom>
        </p:spPr>
        <p:txBody>
          <a:bodyPr vert="horz" lIns="92489" tIns="46245" rIns="92489" bIns="46245" rtlCol="0"/>
          <a:lstStyle>
            <a:lvl1pPr algn="r" fontAlgn="auto">
              <a:spcBef>
                <a:spcPts val="0"/>
              </a:spcBef>
              <a:spcAft>
                <a:spcPts val="0"/>
              </a:spcAft>
              <a:defRPr sz="1200">
                <a:latin typeface="+mn-lt"/>
              </a:defRPr>
            </a:lvl1pPr>
          </a:lstStyle>
          <a:p>
            <a:pPr>
              <a:defRPr/>
            </a:pPr>
            <a:fld id="{36962A90-C2A2-4CDF-8D04-DA2BD430AAAB}" type="datetimeFigureOut">
              <a:rPr lang="en-US"/>
              <a:pPr>
                <a:defRPr/>
              </a:pPr>
              <a:t>3/1/2013</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2489" tIns="46245" rIns="92489" bIns="46245" rtlCol="0" anchor="ctr"/>
          <a:lstStyle/>
          <a:p>
            <a:pPr lvl="0"/>
            <a:endParaRPr lang="en-US" noProof="0"/>
          </a:p>
        </p:txBody>
      </p:sp>
      <p:sp>
        <p:nvSpPr>
          <p:cNvPr id="5" name="Notes Placeholder 4"/>
          <p:cNvSpPr>
            <a:spLocks noGrp="1"/>
          </p:cNvSpPr>
          <p:nvPr>
            <p:ph type="body" sz="quarter" idx="3"/>
          </p:nvPr>
        </p:nvSpPr>
        <p:spPr>
          <a:xfrm>
            <a:off x="701359" y="4415790"/>
            <a:ext cx="5607684" cy="4183380"/>
          </a:xfrm>
          <a:prstGeom prst="rect">
            <a:avLst/>
          </a:prstGeom>
        </p:spPr>
        <p:txBody>
          <a:bodyPr vert="horz" lIns="92489" tIns="46245" rIns="92489" bIns="462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89"/>
            <a:ext cx="3037628" cy="464820"/>
          </a:xfrm>
          <a:prstGeom prst="rect">
            <a:avLst/>
          </a:prstGeom>
        </p:spPr>
        <p:txBody>
          <a:bodyPr vert="horz" lIns="92489" tIns="46245" rIns="92489" bIns="4624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1184" y="8829989"/>
            <a:ext cx="3037628" cy="464820"/>
          </a:xfrm>
          <a:prstGeom prst="rect">
            <a:avLst/>
          </a:prstGeom>
        </p:spPr>
        <p:txBody>
          <a:bodyPr vert="horz" lIns="92489" tIns="46245" rIns="92489" bIns="46245" rtlCol="0" anchor="b"/>
          <a:lstStyle>
            <a:lvl1pPr algn="r" fontAlgn="auto">
              <a:spcBef>
                <a:spcPts val="0"/>
              </a:spcBef>
              <a:spcAft>
                <a:spcPts val="0"/>
              </a:spcAft>
              <a:defRPr sz="1200">
                <a:latin typeface="+mn-lt"/>
              </a:defRPr>
            </a:lvl1pPr>
          </a:lstStyle>
          <a:p>
            <a:pPr>
              <a:defRPr/>
            </a:pPr>
            <a:fld id="{F876D4B8-3D7E-42E7-AF06-6D9133F7F081}" type="slidenum">
              <a:rPr lang="en-US"/>
              <a:pPr>
                <a:defRPr/>
              </a:pPr>
              <a:t>‹#›</a:t>
            </a:fld>
            <a:endParaRPr lang="en-US"/>
          </a:p>
        </p:txBody>
      </p:sp>
    </p:spTree>
    <p:extLst>
      <p:ext uri="{BB962C8B-B14F-4D97-AF65-F5344CB8AC3E}">
        <p14:creationId xmlns:p14="http://schemas.microsoft.com/office/powerpoint/2010/main" val="3052372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aseline="0" dirty="0" smtClean="0"/>
              <a:t>Note about OSTP memo: </a:t>
            </a:r>
          </a:p>
          <a:p>
            <a:pPr>
              <a:buFont typeface="Arial" charset="0"/>
              <a:buChar char="•"/>
            </a:pPr>
            <a:r>
              <a:rPr lang="en-US" baseline="0" dirty="0" smtClean="0"/>
              <a:t>Whereas emphasis is on PUBLIC ACCESS for publications, for data, the emphasis is on how sharing and preservation can, in some cases, promote the integrity and advancement of science.</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Define</a:t>
            </a:r>
            <a:r>
              <a:rPr lang="en-US" baseline="0" dirty="0" smtClean="0"/>
              <a:t> research data (what it’s not) and digital</a:t>
            </a:r>
          </a:p>
          <a:p>
            <a:pPr>
              <a:buFont typeface="Arial" charset="0"/>
              <a:buChar char="•"/>
            </a:pPr>
            <a:r>
              <a:rPr lang="en-US" baseline="0" dirty="0" smtClean="0"/>
              <a:t> PM responsibility– DMP is integral part of research proposal and will be treated as such.  PM will ensure the scope fits in the overall research portfolio, assess resources needed long term to carry out plans, etc.</a:t>
            </a:r>
          </a:p>
          <a:p>
            <a:pPr>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4</a:t>
            </a:fld>
            <a:endParaRPr lang="en-US"/>
          </a:p>
        </p:txBody>
      </p:sp>
    </p:spTree>
    <p:extLst>
      <p:ext uri="{BB962C8B-B14F-4D97-AF65-F5344CB8AC3E}">
        <p14:creationId xmlns:p14="http://schemas.microsoft.com/office/powerpoint/2010/main" val="2224635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5</a:t>
            </a:fld>
            <a:endParaRPr lang="en-US"/>
          </a:p>
        </p:txBody>
      </p:sp>
    </p:spTree>
    <p:extLst>
      <p:ext uri="{BB962C8B-B14F-4D97-AF65-F5344CB8AC3E}">
        <p14:creationId xmlns:p14="http://schemas.microsoft.com/office/powerpoint/2010/main" val="328552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OE bottom - box - not bo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 y="866775"/>
            <a:ext cx="8410575" cy="5259388"/>
          </a:xfrm>
          <a:prstGeom prst="rect">
            <a:avLst/>
          </a:prstGeom>
        </p:spPr>
        <p:txBody>
          <a:bodyPr/>
          <a:lstStyle>
            <a:lvl1pPr>
              <a:defRPr b="0" baseline="0"/>
            </a:lvl1pPr>
            <a:lvl2pPr algn="l">
              <a:buNone/>
              <a:defRPr b="0" baseline="0"/>
            </a:lvl2pPr>
          </a:lstStyle>
          <a:p>
            <a:pPr lvl="1"/>
            <a:endParaRPr lang="en-US" dirty="0" smtClean="0"/>
          </a:p>
          <a:p>
            <a:pPr lvl="0"/>
            <a:endParaRPr lang="en-US" dirty="0"/>
          </a:p>
        </p:txBody>
      </p:sp>
      <p:sp>
        <p:nvSpPr>
          <p:cNvPr id="6" name="Title 5"/>
          <p:cNvSpPr>
            <a:spLocks noGrp="1"/>
          </p:cNvSpPr>
          <p:nvPr>
            <p:ph type="title"/>
          </p:nvPr>
        </p:nvSpPr>
        <p:spPr/>
        <p:txBody>
          <a:bodyPr/>
          <a:lstStyle>
            <a:lvl1pPr>
              <a:defRPr b="0" i="0" baseline="0"/>
            </a:lvl1pPr>
          </a:lstStyle>
          <a:p>
            <a:r>
              <a:rPr lang="en-US" dirty="0" smtClean="0"/>
              <a:t>Click to edit Master title style</a:t>
            </a:r>
            <a:endParaRPr lang="en-US" dirty="0"/>
          </a:p>
        </p:txBody>
      </p:sp>
      <p:sp>
        <p:nvSpPr>
          <p:cNvPr id="4" name="Rectangle 6"/>
          <p:cNvSpPr>
            <a:spLocks noGrp="1" noChangeArrowheads="1"/>
          </p:cNvSpPr>
          <p:nvPr>
            <p:ph type="sldNum" sz="quarter" idx="10"/>
          </p:nvPr>
        </p:nvSpPr>
        <p:spPr>
          <a:xfrm>
            <a:off x="8763000" y="6492875"/>
            <a:ext cx="381000" cy="365125"/>
          </a:xfrm>
          <a:ln/>
        </p:spPr>
        <p:txBody>
          <a:bodyPr/>
          <a:lstStyle>
            <a:lvl1pPr>
              <a:defRPr/>
            </a:lvl1pPr>
          </a:lstStyle>
          <a:p>
            <a:pPr>
              <a:defRPr/>
            </a:pPr>
            <a:fld id="{0E35970C-66DA-42B4-8591-6E363A3B576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7ADED5-054B-4BCB-A0F1-F8B242A6C51B}" type="datetime1">
              <a:rPr lang="en-US" smtClean="0"/>
              <a:pPr/>
              <a:t>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7C98B-FF9C-4CD8-B9A8-180A2575624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6"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6" r:id="rId2"/>
    <p:sldLayoutId id="2147483667" r:id="rId3"/>
  </p:sldLayoutIdLst>
  <p:transition/>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a.biven@science.doe.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whitehouse.gov/blog/2013/02/22/expanding-public-access-results-federally-funded-research"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4"/>
          <p:cNvSpPr>
            <a:spLocks noGrp="1"/>
          </p:cNvSpPr>
          <p:nvPr>
            <p:ph type="subTitle" idx="1"/>
          </p:nvPr>
        </p:nvSpPr>
        <p:spPr>
          <a:xfrm>
            <a:off x="510830" y="2180603"/>
            <a:ext cx="8216347" cy="752475"/>
          </a:xfrm>
        </p:spPr>
        <p:txBody>
          <a:bodyPr rtlCol="0">
            <a:noAutofit/>
          </a:bodyPr>
          <a:lstStyle/>
          <a:p>
            <a:pPr eaLnBrk="1" fontAlgn="auto" hangingPunct="1">
              <a:spcAft>
                <a:spcPts val="0"/>
              </a:spcAft>
              <a:defRPr/>
            </a:pPr>
            <a:r>
              <a:rPr lang="en-US" sz="2800" dirty="0" smtClean="0">
                <a:solidFill>
                  <a:srgbClr val="106636"/>
                </a:solidFill>
              </a:rPr>
              <a:t>Office of Science </a:t>
            </a:r>
          </a:p>
          <a:p>
            <a:pPr eaLnBrk="1" fontAlgn="auto" hangingPunct="1">
              <a:spcAft>
                <a:spcPts val="0"/>
              </a:spcAft>
              <a:defRPr/>
            </a:pPr>
            <a:r>
              <a:rPr lang="en-US" sz="2800" dirty="0" smtClean="0">
                <a:solidFill>
                  <a:srgbClr val="106636"/>
                </a:solidFill>
              </a:rPr>
              <a:t>Statement on Digital Data Management</a:t>
            </a:r>
          </a:p>
        </p:txBody>
      </p:sp>
      <p:sp>
        <p:nvSpPr>
          <p:cNvPr id="7" name="Rectangle 4"/>
          <p:cNvSpPr>
            <a:spLocks noChangeArrowheads="1"/>
          </p:cNvSpPr>
          <p:nvPr/>
        </p:nvSpPr>
        <p:spPr bwMode="auto">
          <a:xfrm>
            <a:off x="1423159" y="5217423"/>
            <a:ext cx="6135757" cy="1352678"/>
          </a:xfrm>
          <a:prstGeom prst="rect">
            <a:avLst/>
          </a:prstGeom>
          <a:noFill/>
          <a:ln w="9525">
            <a:noFill/>
            <a:miter lim="800000"/>
            <a:headEnd/>
            <a:tailEnd/>
          </a:ln>
        </p:spPr>
        <p:txBody>
          <a:bodyPr wrap="square">
            <a:spAutoFit/>
          </a:bodyPr>
          <a:lstStyle/>
          <a:p>
            <a:pPr algn="ctr"/>
            <a:r>
              <a:rPr lang="en-US" sz="1400" dirty="0" smtClean="0"/>
              <a:t>Laura Biven, PhD</a:t>
            </a:r>
          </a:p>
          <a:p>
            <a:pPr algn="ctr"/>
            <a:r>
              <a:rPr lang="en-US" sz="1400" dirty="0" smtClean="0"/>
              <a:t>Senior Science and Technology Advisor</a:t>
            </a:r>
          </a:p>
          <a:p>
            <a:pPr algn="ctr"/>
            <a:r>
              <a:rPr lang="en-US" sz="1400" dirty="0" smtClean="0"/>
              <a:t>Office of the Deputy Director for Science Programs (SC-2)</a:t>
            </a:r>
          </a:p>
          <a:p>
            <a:pPr algn="ctr"/>
            <a:r>
              <a:rPr lang="en-US" sz="1400" dirty="0" smtClean="0">
                <a:hlinkClick r:id="rId3"/>
              </a:rPr>
              <a:t>Laura.Biven@science.doe.gov</a:t>
            </a:r>
            <a:r>
              <a:rPr lang="en-US" sz="1400" dirty="0" smtClean="0"/>
              <a:t> </a:t>
            </a:r>
          </a:p>
          <a:p>
            <a:pPr algn="ctr">
              <a:spcBef>
                <a:spcPct val="10000"/>
              </a:spcBef>
            </a:pPr>
            <a:r>
              <a:rPr lang="en-US" sz="1400" dirty="0">
                <a:solidFill>
                  <a:srgbClr val="106636"/>
                </a:solidFill>
                <a:cs typeface="Arial" charset="0"/>
              </a:rPr>
              <a:t/>
            </a:r>
            <a:br>
              <a:rPr lang="en-US" sz="1400" dirty="0">
                <a:solidFill>
                  <a:srgbClr val="106636"/>
                </a:solidFill>
                <a:cs typeface="Arial" charset="0"/>
              </a:rPr>
            </a:br>
            <a:endParaRPr lang="en-US" sz="1100" i="1" dirty="0">
              <a:solidFill>
                <a:srgbClr val="106636"/>
              </a:solidFill>
              <a:cs typeface="Arial" charset="0"/>
            </a:endParaRPr>
          </a:p>
        </p:txBody>
      </p:sp>
      <p:sp>
        <p:nvSpPr>
          <p:cNvPr id="8" name="Subtitle 2"/>
          <p:cNvSpPr txBox="1">
            <a:spLocks/>
          </p:cNvSpPr>
          <p:nvPr/>
        </p:nvSpPr>
        <p:spPr bwMode="auto">
          <a:xfrm>
            <a:off x="1404937" y="3564572"/>
            <a:ext cx="64008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0" i="0" u="none" strike="noStrike" kern="1200" cap="none" spc="0" normalizeH="0" baseline="0" noProof="0" dirty="0" smtClean="0">
                <a:ln>
                  <a:noFill/>
                </a:ln>
                <a:solidFill>
                  <a:srgbClr val="106636"/>
                </a:solidFill>
                <a:effectLst/>
                <a:uLnTx/>
                <a:uFillTx/>
                <a:latin typeface="Arial Narrow" pitchFamily="34" charset="0"/>
                <a:cs typeface="Arial" pitchFamily="34" charset="0"/>
              </a:rPr>
              <a:t>Basic Energy</a:t>
            </a:r>
            <a:r>
              <a:rPr kumimoji="0" lang="en-US" b="0" i="0" u="none" strike="noStrike" kern="1200" cap="none" spc="0" normalizeH="0" noProof="0" dirty="0" smtClean="0">
                <a:ln>
                  <a:noFill/>
                </a:ln>
                <a:solidFill>
                  <a:srgbClr val="106636"/>
                </a:solidFill>
                <a:effectLst/>
                <a:uLnTx/>
                <a:uFillTx/>
                <a:latin typeface="Arial Narrow" pitchFamily="34" charset="0"/>
                <a:cs typeface="Arial" pitchFamily="34" charset="0"/>
              </a:rPr>
              <a:t> Sciences</a:t>
            </a:r>
            <a:r>
              <a:rPr kumimoji="0" lang="en-US" b="0" i="0" u="none" strike="noStrike" kern="1200" cap="none" spc="0" normalizeH="0" baseline="0" noProof="0" dirty="0" smtClean="0">
                <a:ln>
                  <a:noFill/>
                </a:ln>
                <a:solidFill>
                  <a:srgbClr val="106636"/>
                </a:solidFill>
                <a:effectLst/>
                <a:uLnTx/>
                <a:uFillTx/>
                <a:latin typeface="Arial Narrow" pitchFamily="34" charset="0"/>
                <a:cs typeface="Arial" pitchFamily="34" charset="0"/>
              </a:rPr>
              <a:t> Advisory Committee Meeting</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lang="en-US" dirty="0" smtClean="0">
                <a:solidFill>
                  <a:srgbClr val="106636"/>
                </a:solidFill>
                <a:latin typeface="Arial Narrow" pitchFamily="34" charset="0"/>
                <a:cs typeface="Arial" pitchFamily="34" charset="0"/>
              </a:rPr>
              <a:t>March 1</a:t>
            </a:r>
            <a:r>
              <a:rPr lang="en-US" baseline="30000" dirty="0" smtClean="0">
                <a:solidFill>
                  <a:srgbClr val="106636"/>
                </a:solidFill>
                <a:latin typeface="Arial Narrow" pitchFamily="34" charset="0"/>
                <a:cs typeface="Arial" pitchFamily="34" charset="0"/>
              </a:rPr>
              <a:t>st</a:t>
            </a:r>
            <a:r>
              <a:rPr lang="en-US" dirty="0" smtClean="0">
                <a:solidFill>
                  <a:srgbClr val="106636"/>
                </a:solidFill>
                <a:latin typeface="Arial Narrow" pitchFamily="34" charset="0"/>
                <a:cs typeface="Arial" pitchFamily="34" charset="0"/>
              </a:rPr>
              <a:t>, 2013</a:t>
            </a:r>
            <a:endParaRPr kumimoji="0" lang="en-US" b="0" i="0" u="none" strike="noStrike" kern="1200" cap="none" spc="0" normalizeH="0" baseline="0" noProof="0" dirty="0">
              <a:ln>
                <a:noFill/>
              </a:ln>
              <a:solidFill>
                <a:srgbClr val="106636"/>
              </a:solidFill>
              <a:effectLst/>
              <a:uLnTx/>
              <a:uFillTx/>
              <a:latin typeface="Arial Narrow"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since Summer 2011</a:t>
            </a:r>
            <a:endParaRPr lang="en-US" dirty="0"/>
          </a:p>
        </p:txBody>
      </p:sp>
      <p:sp>
        <p:nvSpPr>
          <p:cNvPr id="3" name="Content Placeholder 2"/>
          <p:cNvSpPr>
            <a:spLocks noGrp="1"/>
          </p:cNvSpPr>
          <p:nvPr>
            <p:ph idx="1"/>
          </p:nvPr>
        </p:nvSpPr>
        <p:spPr/>
        <p:txBody>
          <a:bodyPr/>
          <a:lstStyle/>
          <a:p>
            <a:r>
              <a:rPr lang="en-US" sz="2000" dirty="0" smtClean="0"/>
              <a:t>Office of Science Statement on Digital Data Management</a:t>
            </a:r>
          </a:p>
          <a:p>
            <a:pPr lvl="1"/>
            <a:r>
              <a:rPr lang="en-US" sz="2000" dirty="0" smtClean="0"/>
              <a:t>text is currently in draft form but requirements and important points are firm.</a:t>
            </a:r>
          </a:p>
          <a:p>
            <a:pPr lvl="1"/>
            <a:r>
              <a:rPr lang="en-US" sz="2000" dirty="0" smtClean="0"/>
              <a:t>Requirements will apply to all applications for research funding (from universities, labs, </a:t>
            </a:r>
            <a:r>
              <a:rPr lang="en-US" sz="2000" dirty="0" err="1" smtClean="0"/>
              <a:t>etc</a:t>
            </a:r>
            <a:r>
              <a:rPr lang="en-US" sz="2000" dirty="0" smtClean="0"/>
              <a:t>) but NOT to SBIR/STTR awards and NOT to applications for time on user facilities</a:t>
            </a:r>
          </a:p>
          <a:p>
            <a:pPr lvl="1"/>
            <a:r>
              <a:rPr lang="en-US" sz="2000" dirty="0" smtClean="0"/>
              <a:t>Requirements take effect Oct 1, 2013</a:t>
            </a:r>
            <a:br>
              <a:rPr lang="en-US" sz="2000" dirty="0" smtClean="0"/>
            </a:br>
            <a:endParaRPr lang="en-US" sz="2000" dirty="0" smtClean="0"/>
          </a:p>
          <a:p>
            <a:r>
              <a:rPr lang="en-US" sz="2000" dirty="0" smtClean="0"/>
              <a:t>Is consistent with recent OSTP guidance on “Increasing Access to the Results of Federally Funded Research” (2/22/2013)</a:t>
            </a:r>
            <a:br>
              <a:rPr lang="en-US" sz="2000" dirty="0" smtClean="0"/>
            </a:br>
            <a:r>
              <a:rPr lang="en-US" sz="1200" dirty="0" smtClean="0">
                <a:hlinkClick r:id="rId3"/>
              </a:rPr>
              <a:t>http://www.whitehouse.gov/blog/2013/02/22/expanding-public-access-results-federally-funded-research</a:t>
            </a:r>
            <a:r>
              <a:rPr lang="en-US" sz="2000" dirty="0" smtClean="0"/>
              <a:t> </a:t>
            </a:r>
            <a:br>
              <a:rPr lang="en-US" sz="2000" dirty="0" smtClean="0"/>
            </a:br>
            <a:endParaRPr lang="en-US" sz="2000" dirty="0" smtClean="0"/>
          </a:p>
          <a:p>
            <a:r>
              <a:rPr lang="en-US" sz="2000" dirty="0" smtClean="0"/>
              <a:t>Takes into account your input from the reports of Summer 2011 and other public comments</a:t>
            </a:r>
          </a:p>
          <a:p>
            <a:endParaRPr lang="en-US" sz="2000" dirty="0"/>
          </a:p>
        </p:txBody>
      </p:sp>
      <p:sp>
        <p:nvSpPr>
          <p:cNvPr id="4" name="Slide Number Placeholder 3"/>
          <p:cNvSpPr>
            <a:spLocks noGrp="1"/>
          </p:cNvSpPr>
          <p:nvPr>
            <p:ph type="sldNum" sz="quarter" idx="12"/>
          </p:nvPr>
        </p:nvSpPr>
        <p:spPr/>
        <p:txBody>
          <a:bodyPr/>
          <a:lstStyle/>
          <a:p>
            <a:fld id="{FB87C98B-FF9C-4CD8-B9A8-180A25756240}" type="slidenum">
              <a:rPr lang="en-US" smtClean="0"/>
              <a:pPr/>
              <a:t>2</a:t>
            </a:fld>
            <a:endParaRPr lang="en-US" dirty="0"/>
          </a:p>
        </p:txBody>
      </p:sp>
    </p:spTree>
    <p:extLst>
      <p:ext uri="{BB962C8B-B14F-4D97-AF65-F5344CB8AC3E}">
        <p14:creationId xmlns:p14="http://schemas.microsoft.com/office/powerpoint/2010/main" val="2658934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Which data?</a:t>
            </a:r>
          </a:p>
          <a:p>
            <a:pPr lvl="1"/>
            <a:r>
              <a:rPr lang="en-US" dirty="0" smtClean="0"/>
              <a:t>Focus here is </a:t>
            </a:r>
            <a:r>
              <a:rPr lang="en-US" i="1" dirty="0" smtClean="0"/>
              <a:t>digital research data</a:t>
            </a:r>
          </a:p>
          <a:p>
            <a:endParaRPr lang="en-US" dirty="0" smtClean="0"/>
          </a:p>
          <a:p>
            <a:r>
              <a:rPr lang="en-US" dirty="0" smtClean="0"/>
              <a:t>What is data management?</a:t>
            </a:r>
          </a:p>
          <a:p>
            <a:pPr lvl="1"/>
            <a:r>
              <a:rPr lang="en-US" dirty="0" smtClean="0"/>
              <a:t>Data management reflects all stages of the data lifecycle.  Focus here is on data sharing and preservation</a:t>
            </a:r>
          </a:p>
          <a:p>
            <a:endParaRPr lang="en-US" dirty="0" smtClean="0"/>
          </a:p>
          <a:p>
            <a:r>
              <a:rPr lang="en-US" dirty="0" smtClean="0"/>
              <a:t>Who will be impacted by this policy?</a:t>
            </a:r>
          </a:p>
          <a:p>
            <a:pPr lvl="1"/>
            <a:r>
              <a:rPr lang="en-US" dirty="0" smtClean="0"/>
              <a:t>Stated requirements are for PIs and research institutions but reviewers and program staff will have new responsibilities </a:t>
            </a:r>
            <a:endParaRPr lang="en-US" dirty="0"/>
          </a:p>
        </p:txBody>
      </p:sp>
      <p:sp>
        <p:nvSpPr>
          <p:cNvPr id="3" name="Title 2"/>
          <p:cNvSpPr>
            <a:spLocks noGrp="1"/>
          </p:cNvSpPr>
          <p:nvPr>
            <p:ph type="title"/>
          </p:nvPr>
        </p:nvSpPr>
        <p:spPr/>
        <p:txBody>
          <a:bodyPr/>
          <a:lstStyle/>
          <a:p>
            <a:r>
              <a:rPr lang="en-US" dirty="0" smtClean="0"/>
              <a:t>Clarifications</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We want to have a policy that is specific to Office of Science needs and mission</a:t>
            </a:r>
            <a:br>
              <a:rPr lang="en-US" sz="2200" dirty="0" smtClean="0"/>
            </a:br>
            <a:endParaRPr lang="en-US" sz="2200" dirty="0" smtClean="0"/>
          </a:p>
          <a:p>
            <a:r>
              <a:rPr lang="en-US" sz="2200" dirty="0" smtClean="0"/>
              <a:t>We want to give programs within the Office of Science maximum flexibility in tailoring implementation of the policy while providing a clear statement of goals and expectations from the Office of Science</a:t>
            </a:r>
          </a:p>
          <a:p>
            <a:endParaRPr lang="en-US" sz="2200" dirty="0"/>
          </a:p>
          <a:p>
            <a:r>
              <a:rPr lang="en-US" sz="2200" dirty="0" smtClean="0"/>
              <a:t>We want to be consistent with Administration guidance and take into account input from community and public</a:t>
            </a:r>
            <a:br>
              <a:rPr lang="en-US" sz="2200" dirty="0" smtClean="0"/>
            </a:br>
            <a:endParaRPr lang="en-US" sz="2200" dirty="0" smtClean="0"/>
          </a:p>
          <a:p>
            <a:r>
              <a:rPr lang="en-US" sz="2200" dirty="0" smtClean="0"/>
              <a:t>We do </a:t>
            </a:r>
            <a:r>
              <a:rPr lang="en-US" sz="2200" dirty="0"/>
              <a:t>not want to overburden our research communities with a policy that is inconsistent with policies of other research funding agencies</a:t>
            </a:r>
            <a:endParaRPr lang="en-US" sz="2200" dirty="0" smtClean="0"/>
          </a:p>
        </p:txBody>
      </p:sp>
      <p:sp>
        <p:nvSpPr>
          <p:cNvPr id="3" name="Title 2"/>
          <p:cNvSpPr>
            <a:spLocks noGrp="1"/>
          </p:cNvSpPr>
          <p:nvPr>
            <p:ph type="title"/>
          </p:nvPr>
        </p:nvSpPr>
        <p:spPr/>
        <p:txBody>
          <a:bodyPr/>
          <a:lstStyle/>
          <a:p>
            <a:r>
              <a:rPr lang="en-US" dirty="0" smtClean="0"/>
              <a:t>Approach</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Principles</a:t>
            </a:r>
            <a:r>
              <a:rPr lang="en-US" sz="1800" dirty="0" smtClean="0"/>
              <a:t/>
            </a:r>
            <a:br>
              <a:rPr lang="en-US" sz="1800" dirty="0" smtClean="0"/>
            </a:br>
            <a:endParaRPr lang="en-US" sz="1800" dirty="0" smtClean="0"/>
          </a:p>
          <a:p>
            <a:pPr lvl="0"/>
            <a:r>
              <a:rPr lang="en-US" sz="1800" dirty="0" smtClean="0"/>
              <a:t>Effective data management has the potential to increase the pace of scientific discovery and promote more efficient and effective use of government funding and resources.  Data management planning should be an integral part of research planning.  </a:t>
            </a:r>
            <a:br>
              <a:rPr lang="en-US" sz="1800" dirty="0" smtClean="0"/>
            </a:br>
            <a:endParaRPr lang="en-US" sz="1800" dirty="0" smtClean="0"/>
          </a:p>
          <a:p>
            <a:pPr lvl="0"/>
            <a:r>
              <a:rPr lang="en-US" sz="1800" dirty="0" smtClean="0"/>
              <a:t>Sharing and preserving data are central to protecting the integrity of science by facilitating replication of results and to advancing science by broadening the value of research data to disciplines other than the originating one and to society at large.   </a:t>
            </a:r>
            <a:br>
              <a:rPr lang="en-US" sz="1800" dirty="0" smtClean="0"/>
            </a:br>
            <a:endParaRPr lang="en-US" sz="1800" dirty="0" smtClean="0"/>
          </a:p>
          <a:p>
            <a:pPr lvl="0"/>
            <a:r>
              <a:rPr lang="en-US" sz="1800" dirty="0" smtClean="0"/>
              <a:t>Not all data need to be shared or preserved.  The costs and benefits of doing so should be considered in data management planning.</a:t>
            </a:r>
          </a:p>
          <a:p>
            <a:pPr>
              <a:buNone/>
            </a:pP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(1 of 3)</a:t>
            </a:r>
            <a:r>
              <a:rPr lang="en-US" sz="1800" dirty="0" smtClean="0"/>
              <a:t/>
            </a:r>
            <a:br>
              <a:rPr lang="en-US" sz="1800" dirty="0" smtClean="0"/>
            </a:br>
            <a:endParaRPr lang="en-US" sz="1800" dirty="0" smtClean="0"/>
          </a:p>
          <a:p>
            <a:pPr lvl="0"/>
            <a:r>
              <a:rPr lang="en-US" sz="1800" dirty="0" smtClean="0"/>
              <a:t>To integrate data management planning into the overall research plan, </a:t>
            </a:r>
            <a:r>
              <a:rPr lang="en-US" sz="1800" b="1" u="sng" dirty="0" smtClean="0"/>
              <a:t>all proposals submitted to the Office of Science for research funding are required to include a Data Management Plan (DMP)</a:t>
            </a:r>
            <a:r>
              <a:rPr lang="en-US" sz="1800" b="1" dirty="0" smtClean="0"/>
              <a:t> </a:t>
            </a:r>
            <a:r>
              <a:rPr lang="en-US" sz="1800" dirty="0" smtClean="0"/>
              <a:t>of no more than two pages that describes how data generated through the course of the proposed research will be shared and preserved or explains why data sharing and/or preservation are not possible or scientifically appropriate.  At a minimum, DMPs must describe how data sharing and preservation will enable validation of results, or how results could be validated if data are not shared or preserved. </a:t>
            </a:r>
            <a:br>
              <a:rPr lang="en-US" sz="1800" dirty="0" smtClean="0"/>
            </a:b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(2 of 3)</a:t>
            </a:r>
            <a:r>
              <a:rPr lang="en-US" sz="1800" dirty="0" smtClean="0"/>
              <a:t/>
            </a:r>
            <a:br>
              <a:rPr lang="en-US" sz="1800" dirty="0" smtClean="0"/>
            </a:br>
            <a:endParaRPr lang="en-US" sz="1800" dirty="0" smtClean="0"/>
          </a:p>
          <a:p>
            <a:pPr lvl="0"/>
            <a:r>
              <a:rPr lang="en-US" sz="1800" b="1" u="sng" dirty="0" smtClean="0"/>
              <a:t>DMPs must provide a plan for making all research data displayed in publications resulting from the proposed research digitally accessible at the time of publication</a:t>
            </a:r>
            <a:r>
              <a:rPr lang="en-US" sz="1800" dirty="0" smtClean="0"/>
              <a:t>.  This includes data that are   displayed in charts, figures, images, etc.  This requirement could be met by including the data as supplementary information to the published article, or through other means.  The published article should indicate how these data can be accessed.  </a:t>
            </a:r>
            <a:br>
              <a:rPr lang="en-US" sz="1800" dirty="0" smtClean="0"/>
            </a:b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7</a:t>
            </a:fld>
            <a:endParaRPr lang="en-US"/>
          </a:p>
        </p:txBody>
      </p:sp>
    </p:spTree>
    <p:extLst>
      <p:ext uri="{BB962C8B-B14F-4D97-AF65-F5344CB8AC3E}">
        <p14:creationId xmlns:p14="http://schemas.microsoft.com/office/powerpoint/2010/main" val="75289932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(3 of 3)</a:t>
            </a:r>
            <a:r>
              <a:rPr lang="en-US" sz="1800" dirty="0" smtClean="0"/>
              <a:t/>
            </a:r>
            <a:br>
              <a:rPr lang="en-US" sz="1800" dirty="0" smtClean="0"/>
            </a:br>
            <a:endParaRPr lang="en-US" sz="1800" dirty="0" smtClean="0"/>
          </a:p>
          <a:p>
            <a:r>
              <a:rPr lang="en-US" sz="1800" dirty="0" smtClean="0"/>
              <a:t>In determining the resources needed for data management, </a:t>
            </a:r>
            <a:r>
              <a:rPr lang="en-US" sz="1800" b="1" u="sng" dirty="0" smtClean="0"/>
              <a:t>researchers that plan to work at an Office of Science User Facility as part of the proposed research should consult the published data policy of that facility</a:t>
            </a:r>
            <a:r>
              <a:rPr lang="en-US" sz="1800" dirty="0" smtClean="0"/>
              <a:t> and reference it in the DMP.  DMPs that explicitly or implicitly commit data management resources at a facility beyond what is conventionally made available to approved users should be accompanied by written approval from that facility.</a:t>
            </a:r>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8</a:t>
            </a:fld>
            <a:endParaRPr lang="en-US"/>
          </a:p>
        </p:txBody>
      </p:sp>
    </p:spTree>
    <p:extLst>
      <p:ext uri="{BB962C8B-B14F-4D97-AF65-F5344CB8AC3E}">
        <p14:creationId xmlns:p14="http://schemas.microsoft.com/office/powerpoint/2010/main" val="7528993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16015</TotalTime>
  <Words>541</Words>
  <Application>Microsoft Office PowerPoint</Application>
  <PresentationFormat>On-screen Show (4:3)</PresentationFormat>
  <Paragraphs>79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Update since Summer 2011</vt:lpstr>
      <vt:lpstr>Clarifications</vt:lpstr>
      <vt:lpstr>Approach</vt:lpstr>
      <vt:lpstr>Summary:  Office of Science Statement on  Digital Data Management</vt:lpstr>
      <vt:lpstr>Summary:  Office of Science Statement on  Digital Data Management</vt:lpstr>
      <vt:lpstr>Summary:  Office of Science Statement on  Digital Data Management</vt:lpstr>
      <vt:lpstr>Summary:  Office of Science Statement on  Digital Data Management</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Groves</dc:creator>
  <cp:lastModifiedBy>Laura Biven</cp:lastModifiedBy>
  <cp:revision>1902</cp:revision>
  <cp:lastPrinted>2013-02-28T21:35:32Z</cp:lastPrinted>
  <dcterms:created xsi:type="dcterms:W3CDTF">2009-10-19T15:58:14Z</dcterms:created>
  <dcterms:modified xsi:type="dcterms:W3CDTF">2013-03-01T21:01:56Z</dcterms:modified>
</cp:coreProperties>
</file>