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ED897D-766D-1F44-B215-86B0B0A7AA23}" type="datetimeFigureOut">
              <a:rPr lang="en-US" smtClean="0"/>
              <a:pPr/>
              <a:t>7/24/2012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 xmlns:p14="http://schemas.microsoft.com/office/powerpoint/2010/main" val="2077765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ED897D-766D-1F44-B215-86B0B0A7AA23}" type="datetimeFigureOut">
              <a:rPr lang="en-US" smtClean="0"/>
              <a:pPr/>
              <a:t>7/24/2012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 xmlns:p14="http://schemas.microsoft.com/office/powerpoint/2010/main" val="38773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ED897D-766D-1F44-B215-86B0B0A7AA23}" type="datetimeFigureOut">
              <a:rPr lang="en-US" smtClean="0"/>
              <a:pPr/>
              <a:t>7/24/2012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 xmlns:p14="http://schemas.microsoft.com/office/powerpoint/2010/main" val="813405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ED897D-766D-1F44-B215-86B0B0A7AA23}" type="datetimeFigureOut">
              <a:rPr lang="en-US" smtClean="0"/>
              <a:pPr/>
              <a:t>7/24/2012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 xmlns:p14="http://schemas.microsoft.com/office/powerpoint/2010/main" val="4218388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ED897D-766D-1F44-B215-86B0B0A7AA23}" type="datetimeFigureOut">
              <a:rPr lang="en-US" smtClean="0"/>
              <a:pPr/>
              <a:t>7/24/2012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 xmlns:p14="http://schemas.microsoft.com/office/powerpoint/2010/main" val="16637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ED897D-766D-1F44-B215-86B0B0A7AA23}" type="datetimeFigureOut">
              <a:rPr lang="en-US" smtClean="0"/>
              <a:pPr/>
              <a:t>7/24/2012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 xmlns:p14="http://schemas.microsoft.com/office/powerpoint/2010/main" val="14535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ED897D-766D-1F44-B215-86B0B0A7AA23}" type="datetimeFigureOut">
              <a:rPr lang="en-US" smtClean="0"/>
              <a:pPr/>
              <a:t>7/24/2012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 xmlns:p14="http://schemas.microsoft.com/office/powerpoint/2010/main" val="2474855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ED897D-766D-1F44-B215-86B0B0A7AA23}" type="datetimeFigureOut">
              <a:rPr lang="en-US" smtClean="0"/>
              <a:pPr/>
              <a:t>7/24/2012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 xmlns:p14="http://schemas.microsoft.com/office/powerpoint/2010/main" val="809366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D897D-766D-1F44-B215-86B0B0A7AA23}" type="datetimeFigureOut">
              <a:rPr lang="en-US" smtClean="0"/>
              <a:pPr/>
              <a:t>7/24/2012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 xmlns:p14="http://schemas.microsoft.com/office/powerpoint/2010/main" val="1068542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ED897D-766D-1F44-B215-86B0B0A7AA23}" type="datetimeFigureOut">
              <a:rPr lang="en-US" smtClean="0"/>
              <a:pPr/>
              <a:t>7/24/2012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 xmlns:p14="http://schemas.microsoft.com/office/powerpoint/2010/main" val="2765899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ED897D-766D-1F44-B215-86B0B0A7AA23}" type="datetimeFigureOut">
              <a:rPr lang="en-US" smtClean="0"/>
              <a:pPr/>
              <a:t>7/24/2012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AB59C3-FF1C-9C4A-B53F-FDF7AE76CA39}" type="slidenum">
              <a:rPr lang="en-US" smtClean="0"/>
              <a:pPr/>
              <a:t>‹#›</a:t>
            </a:fld>
            <a:endParaRPr lang="en-US"/>
          </a:p>
        </p:txBody>
      </p:sp>
    </p:spTree>
    <p:extLst>
      <p:ext uri="{BB962C8B-B14F-4D97-AF65-F5344CB8AC3E}">
        <p14:creationId xmlns="" xmlns:p14="http://schemas.microsoft.com/office/powerpoint/2010/main" val="3266983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D897D-766D-1F44-B215-86B0B0A7AA23}" type="datetimeFigureOut">
              <a:rPr lang="en-US" smtClean="0"/>
              <a:pPr/>
              <a:t>7/24/2012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AB59C3-FF1C-9C4A-B53F-FDF7AE76CA39}" type="slidenum">
              <a:rPr lang="en-US" smtClean="0"/>
              <a:pPr/>
              <a:t>‹#›</a:t>
            </a:fld>
            <a:endParaRPr lang="en-US"/>
          </a:p>
        </p:txBody>
      </p:sp>
    </p:spTree>
    <p:extLst>
      <p:ext uri="{BB962C8B-B14F-4D97-AF65-F5344CB8AC3E}">
        <p14:creationId xmlns="" xmlns:p14="http://schemas.microsoft.com/office/powerpoint/2010/main" val="1777798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541357"/>
            <a:ext cx="9144000" cy="5632312"/>
          </a:xfrm>
          <a:prstGeom prst="rect">
            <a:avLst/>
          </a:prstGeom>
          <a:noFill/>
        </p:spPr>
        <p:txBody>
          <a:bodyPr wrap="square" rtlCol="0">
            <a:spAutoFit/>
          </a:bodyPr>
          <a:lstStyle/>
          <a:p>
            <a:pPr algn="ctr"/>
            <a:r>
              <a:rPr lang="en-US" b="1" dirty="0">
                <a:latin typeface="Times New Roman"/>
                <a:cs typeface="Times New Roman"/>
              </a:rPr>
              <a:t>Report of the Committee of Visitors </a:t>
            </a:r>
            <a:endParaRPr lang="en-US" dirty="0">
              <a:latin typeface="Times New Roman"/>
              <a:cs typeface="Times New Roman"/>
            </a:endParaRPr>
          </a:p>
          <a:p>
            <a:pPr algn="ctr"/>
            <a:r>
              <a:rPr lang="en-US" b="1" dirty="0">
                <a:latin typeface="Times New Roman"/>
                <a:cs typeface="Times New Roman"/>
              </a:rPr>
              <a:t>Division of Materials Sciences and Engineering </a:t>
            </a:r>
            <a:endParaRPr lang="en-US" b="1" dirty="0" smtClean="0">
              <a:latin typeface="Times New Roman"/>
              <a:cs typeface="Times New Roman"/>
            </a:endParaRPr>
          </a:p>
          <a:p>
            <a:pPr algn="ctr"/>
            <a:r>
              <a:rPr lang="en-US" b="1" dirty="0" smtClean="0">
                <a:latin typeface="Times New Roman"/>
                <a:cs typeface="Times New Roman"/>
              </a:rPr>
              <a:t>Office </a:t>
            </a:r>
            <a:r>
              <a:rPr lang="en-US" b="1" dirty="0">
                <a:latin typeface="Times New Roman"/>
                <a:cs typeface="Times New Roman"/>
              </a:rPr>
              <a:t>of Basic Energy Sciences</a:t>
            </a:r>
            <a:endParaRPr lang="en-US" dirty="0">
              <a:latin typeface="Times New Roman"/>
              <a:cs typeface="Times New Roman"/>
            </a:endParaRPr>
          </a:p>
          <a:p>
            <a:pPr algn="ctr"/>
            <a:r>
              <a:rPr lang="en-US" b="1" dirty="0">
                <a:latin typeface="Times New Roman"/>
                <a:cs typeface="Times New Roman"/>
              </a:rPr>
              <a:t>U.S. Department of </a:t>
            </a:r>
            <a:r>
              <a:rPr lang="en-US" b="1" dirty="0" smtClean="0">
                <a:latin typeface="Times New Roman"/>
                <a:cs typeface="Times New Roman"/>
              </a:rPr>
              <a:t>Energy</a:t>
            </a:r>
          </a:p>
          <a:p>
            <a:pPr algn="ctr"/>
            <a:endParaRPr lang="en-US" b="1" dirty="0" smtClean="0">
              <a:latin typeface="Times New Roman"/>
              <a:cs typeface="Times New Roman"/>
            </a:endParaRPr>
          </a:p>
          <a:p>
            <a:pPr algn="ctr"/>
            <a:r>
              <a:rPr lang="en-US" b="1" dirty="0" smtClean="0">
                <a:latin typeface="Times New Roman"/>
                <a:cs typeface="Times New Roman"/>
              </a:rPr>
              <a:t> </a:t>
            </a:r>
            <a:r>
              <a:rPr lang="en-US" b="1" dirty="0">
                <a:latin typeface="Times New Roman"/>
                <a:cs typeface="Times New Roman"/>
              </a:rPr>
              <a:t>to </a:t>
            </a:r>
            <a:r>
              <a:rPr lang="en-US" b="1" dirty="0" smtClean="0">
                <a:latin typeface="Times New Roman"/>
                <a:cs typeface="Times New Roman"/>
              </a:rPr>
              <a:t>the</a:t>
            </a:r>
            <a:endParaRPr lang="en-US" dirty="0">
              <a:latin typeface="Times New Roman"/>
              <a:cs typeface="Times New Roman"/>
            </a:endParaRPr>
          </a:p>
          <a:p>
            <a:pPr algn="ctr"/>
            <a:r>
              <a:rPr lang="en-US" b="1" dirty="0">
                <a:latin typeface="Times New Roman"/>
                <a:cs typeface="Times New Roman"/>
              </a:rPr>
              <a:t>Basic Energy Sciences Advisory Committee</a:t>
            </a:r>
            <a:endParaRPr lang="en-US" dirty="0">
              <a:latin typeface="Times New Roman"/>
              <a:cs typeface="Times New Roman"/>
            </a:endParaRPr>
          </a:p>
          <a:p>
            <a:pPr algn="ctr"/>
            <a:r>
              <a:rPr lang="en-US" dirty="0">
                <a:latin typeface="Times New Roman"/>
                <a:cs typeface="Times New Roman"/>
              </a:rPr>
              <a:t> </a:t>
            </a:r>
          </a:p>
          <a:p>
            <a:pPr algn="ctr"/>
            <a:r>
              <a:rPr lang="en-US" dirty="0">
                <a:latin typeface="Times New Roman"/>
                <a:cs typeface="Times New Roman"/>
              </a:rPr>
              <a:t> </a:t>
            </a:r>
          </a:p>
          <a:p>
            <a:pPr algn="ctr"/>
            <a:r>
              <a:rPr lang="en-US" b="1" dirty="0">
                <a:latin typeface="Times New Roman"/>
                <a:cs typeface="Times New Roman"/>
              </a:rPr>
              <a:t>Review of Fiscal Years 2009, 2010, </a:t>
            </a:r>
            <a:r>
              <a:rPr lang="en-US" b="1" dirty="0" smtClean="0">
                <a:latin typeface="Times New Roman"/>
                <a:cs typeface="Times New Roman"/>
              </a:rPr>
              <a:t>2011</a:t>
            </a:r>
          </a:p>
          <a:p>
            <a:pPr algn="ctr"/>
            <a:endParaRPr lang="en-US" b="1" dirty="0">
              <a:latin typeface="Times New Roman"/>
              <a:cs typeface="Times New Roman"/>
            </a:endParaRPr>
          </a:p>
          <a:p>
            <a:pPr algn="ctr"/>
            <a:endParaRPr lang="en-US" b="1" dirty="0" smtClean="0">
              <a:latin typeface="Times New Roman"/>
              <a:cs typeface="Times New Roman"/>
            </a:endParaRPr>
          </a:p>
          <a:p>
            <a:pPr algn="ctr"/>
            <a:r>
              <a:rPr lang="en-US" b="1" dirty="0" smtClean="0">
                <a:latin typeface="Times New Roman"/>
                <a:cs typeface="Times New Roman"/>
              </a:rPr>
              <a:t>Oral Summary Presentation to BESAC</a:t>
            </a:r>
          </a:p>
          <a:p>
            <a:pPr algn="ctr"/>
            <a:endParaRPr lang="en-US" b="1" dirty="0">
              <a:latin typeface="Times New Roman"/>
              <a:cs typeface="Times New Roman"/>
            </a:endParaRPr>
          </a:p>
          <a:p>
            <a:pPr algn="ctr"/>
            <a:r>
              <a:rPr lang="en-US" b="1" dirty="0">
                <a:latin typeface="Times New Roman"/>
                <a:cs typeface="Times New Roman"/>
              </a:rPr>
              <a:t>b</a:t>
            </a:r>
            <a:r>
              <a:rPr lang="en-US" b="1" dirty="0" smtClean="0">
                <a:latin typeface="Times New Roman"/>
                <a:cs typeface="Times New Roman"/>
              </a:rPr>
              <a:t>y</a:t>
            </a:r>
          </a:p>
          <a:p>
            <a:pPr algn="ctr"/>
            <a:endParaRPr lang="en-US" b="1" dirty="0">
              <a:latin typeface="Times New Roman"/>
              <a:cs typeface="Times New Roman"/>
            </a:endParaRPr>
          </a:p>
          <a:p>
            <a:pPr algn="ctr"/>
            <a:r>
              <a:rPr lang="en-US" b="1" dirty="0" smtClean="0">
                <a:latin typeface="Times New Roman"/>
                <a:cs typeface="Times New Roman"/>
              </a:rPr>
              <a:t>Matthew Tirrell</a:t>
            </a:r>
          </a:p>
          <a:p>
            <a:pPr algn="ctr"/>
            <a:endParaRPr lang="en-US" b="1" dirty="0">
              <a:latin typeface="Times New Roman"/>
              <a:cs typeface="Times New Roman"/>
            </a:endParaRPr>
          </a:p>
          <a:p>
            <a:pPr algn="ctr"/>
            <a:r>
              <a:rPr lang="en-US" b="1" dirty="0" smtClean="0">
                <a:latin typeface="Times New Roman"/>
                <a:cs typeface="Times New Roman"/>
              </a:rPr>
              <a:t>July 27, 2012</a:t>
            </a:r>
            <a:endParaRPr lang="en-US" b="1" dirty="0">
              <a:latin typeface="Times New Roman"/>
              <a:cs typeface="Times New Roman"/>
            </a:endParaRPr>
          </a:p>
          <a:p>
            <a:pPr algn="ctr"/>
            <a:endParaRPr lang="en-US" dirty="0">
              <a:latin typeface="Times New Roman"/>
              <a:cs typeface="Times New Roman"/>
            </a:endParaRPr>
          </a:p>
        </p:txBody>
      </p:sp>
    </p:spTree>
    <p:extLst>
      <p:ext uri="{BB962C8B-B14F-4D97-AF65-F5344CB8AC3E}">
        <p14:creationId xmlns="" xmlns:p14="http://schemas.microsoft.com/office/powerpoint/2010/main" val="4156501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17212"/>
            <a:ext cx="8229600" cy="4525963"/>
          </a:xfrm>
        </p:spPr>
        <p:txBody>
          <a:bodyPr/>
          <a:lstStyle/>
          <a:p>
            <a:r>
              <a:rPr lang="en-US" dirty="0" smtClean="0">
                <a:latin typeface="Times New Roman"/>
                <a:cs typeface="Times New Roman"/>
              </a:rPr>
              <a:t>Overall, very strong performance by DMSE</a:t>
            </a:r>
          </a:p>
          <a:p>
            <a:endParaRPr lang="en-US" dirty="0">
              <a:latin typeface="Times New Roman"/>
              <a:cs typeface="Times New Roman"/>
            </a:endParaRPr>
          </a:p>
          <a:p>
            <a:r>
              <a:rPr lang="en-US" dirty="0" smtClean="0">
                <a:latin typeface="Times New Roman"/>
                <a:cs typeface="Times New Roman"/>
              </a:rPr>
              <a:t>Strong scientific portfolio</a:t>
            </a:r>
          </a:p>
          <a:p>
            <a:endParaRPr lang="en-US" dirty="0">
              <a:latin typeface="Times New Roman"/>
              <a:cs typeface="Times New Roman"/>
            </a:endParaRPr>
          </a:p>
          <a:p>
            <a:r>
              <a:rPr lang="en-US" dirty="0" smtClean="0">
                <a:latin typeface="Times New Roman"/>
                <a:cs typeface="Times New Roman"/>
              </a:rPr>
              <a:t>Excellent, understandable review and decision-</a:t>
            </a:r>
            <a:r>
              <a:rPr lang="en-US" smtClean="0">
                <a:latin typeface="Times New Roman"/>
                <a:cs typeface="Times New Roman"/>
              </a:rPr>
              <a:t>making processes</a:t>
            </a:r>
            <a:endParaRPr lang="en-US" dirty="0">
              <a:latin typeface="Times New Roman"/>
              <a:cs typeface="Times New Roman"/>
            </a:endParaRPr>
          </a:p>
        </p:txBody>
      </p:sp>
    </p:spTree>
    <p:extLst>
      <p:ext uri="{BB962C8B-B14F-4D97-AF65-F5344CB8AC3E}">
        <p14:creationId xmlns="" xmlns:p14="http://schemas.microsoft.com/office/powerpoint/2010/main" val="149616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93979"/>
            <a:ext cx="8229600" cy="1143000"/>
          </a:xfrm>
        </p:spPr>
        <p:txBody>
          <a:bodyPr>
            <a:noAutofit/>
          </a:bodyPr>
          <a:lstStyle/>
          <a:p>
            <a:pPr algn="l"/>
            <a:r>
              <a:rPr lang="en-US" sz="2400" dirty="0">
                <a:latin typeface="Times New Roman"/>
                <a:cs typeface="Times New Roman"/>
              </a:rPr>
              <a:t>A Committee of Visitors (COV), under the guidance of the Basic Energy Sciences Advisory Committee (BESAC), reviewed the programs of the Materials Science and Engineering Division within the Department of Energy (DOE) Office of Basic Energy Sciences over the fiscal years 2009, 2010 and 2011. Thirty-three members of the committee met at the Germantown headquarters of </a:t>
            </a:r>
            <a:r>
              <a:rPr lang="en-US" sz="2400" dirty="0" smtClean="0">
                <a:latin typeface="Times New Roman"/>
                <a:cs typeface="Times New Roman"/>
              </a:rPr>
              <a:t> BES </a:t>
            </a:r>
            <a:r>
              <a:rPr lang="en-US" sz="2400" dirty="0">
                <a:latin typeface="Times New Roman"/>
                <a:cs typeface="Times New Roman"/>
              </a:rPr>
              <a:t>on 22 May – 24 May 2012</a:t>
            </a:r>
            <a:r>
              <a:rPr lang="en-US" sz="2400" dirty="0" smtClean="0">
                <a:latin typeface="Times New Roman"/>
                <a:cs typeface="Times New Roman"/>
              </a:rPr>
              <a:t>. </a:t>
            </a:r>
            <a:r>
              <a:rPr lang="en-US" sz="2400" dirty="0" smtClean="0">
                <a:latin typeface="Times New Roman"/>
                <a:cs typeface="Times New Roman"/>
              </a:rPr>
              <a:t/>
            </a:r>
            <a:br>
              <a:rPr lang="en-US" sz="2400" dirty="0" smtClean="0">
                <a:latin typeface="Times New Roman"/>
                <a:cs typeface="Times New Roman"/>
              </a:rPr>
            </a:br>
            <a:r>
              <a:rPr lang="en-US" sz="2400" dirty="0" smtClean="0">
                <a:latin typeface="Times New Roman"/>
                <a:cs typeface="Times New Roman"/>
              </a:rPr>
              <a:t/>
            </a:r>
            <a:br>
              <a:rPr lang="en-US" sz="2400" dirty="0" smtClean="0">
                <a:latin typeface="Times New Roman"/>
                <a:cs typeface="Times New Roman"/>
              </a:rPr>
            </a:br>
            <a:r>
              <a:rPr lang="en-US" sz="2400" dirty="0" smtClean="0">
                <a:latin typeface="Times New Roman"/>
                <a:cs typeface="Times New Roman"/>
              </a:rPr>
              <a:t>The </a:t>
            </a:r>
            <a:r>
              <a:rPr lang="en-US" sz="2400" dirty="0">
                <a:latin typeface="Times New Roman"/>
                <a:cs typeface="Times New Roman"/>
              </a:rPr>
              <a:t>COV was chaired by Professor Matthew Tirrell and the format of the review was similar to that used in the prior COVs</a:t>
            </a:r>
            <a:r>
              <a:rPr lang="en-US" sz="2400" dirty="0" smtClean="0">
                <a:latin typeface="Times New Roman"/>
                <a:cs typeface="Times New Roman"/>
              </a:rPr>
              <a:t>. </a:t>
            </a:r>
            <a:r>
              <a:rPr lang="en-US" sz="2400" dirty="0">
                <a:latin typeface="Times New Roman"/>
                <a:cs typeface="Times New Roman"/>
              </a:rPr>
              <a:t>The COV Panels reviewed the 3 programmatic </a:t>
            </a:r>
            <a:r>
              <a:rPr lang="en-US" sz="2400" dirty="0" smtClean="0">
                <a:latin typeface="Times New Roman"/>
                <a:cs typeface="Times New Roman"/>
              </a:rPr>
              <a:t>teams (Scattering and Instrumentation Sciences; Materials Discovery, Design and Synthesis; Condensed Matter and Materials Physics) </a:t>
            </a:r>
            <a:r>
              <a:rPr lang="en-US" sz="2400" dirty="0">
                <a:latin typeface="Times New Roman"/>
                <a:cs typeface="Times New Roman"/>
              </a:rPr>
              <a:t>within the MSE Division plus the DOE Experimental Program to Stimulate Competitive Research program</a:t>
            </a:r>
            <a:r>
              <a:rPr lang="en-US" sz="2400" dirty="0" smtClean="0">
                <a:latin typeface="Times New Roman"/>
                <a:cs typeface="Times New Roman"/>
              </a:rPr>
              <a:t>.</a:t>
            </a:r>
            <a:endParaRPr lang="en-US" sz="2400" dirty="0">
              <a:latin typeface="Times New Roman"/>
              <a:cs typeface="Times New Roman"/>
            </a:endParaRPr>
          </a:p>
        </p:txBody>
      </p:sp>
    </p:spTree>
    <p:extLst>
      <p:ext uri="{BB962C8B-B14F-4D97-AF65-F5344CB8AC3E}">
        <p14:creationId xmlns="" xmlns:p14="http://schemas.microsoft.com/office/powerpoint/2010/main" val="99518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637" y="435561"/>
            <a:ext cx="8604831" cy="6740306"/>
          </a:xfrm>
          <a:prstGeom prst="rect">
            <a:avLst/>
          </a:prstGeom>
          <a:noFill/>
        </p:spPr>
        <p:txBody>
          <a:bodyPr wrap="square" rtlCol="0">
            <a:spAutoFit/>
          </a:bodyPr>
          <a:lstStyle/>
          <a:p>
            <a:r>
              <a:rPr lang="en-US" sz="2400" dirty="0">
                <a:latin typeface="Times New Roman"/>
                <a:cs typeface="Times New Roman"/>
              </a:rPr>
              <a:t>The COV membership was selected by the COV chair, Professor Matthew Tirrell, in consultation with the chair of BESAC and the Division leadership. The members were chosen to represent a cross-section of experts in scientific fields relevant to the activities supported by the MSE Division. A balance was achieved between researchers who currently receive funding from BES and those that do not (22 and 10, respectively), between academic (24), national laboratory (4) and industrial researchers (3), between those who have previously served on a COV and those who have not (7 and 25, respectively), and also including representatives from </a:t>
            </a:r>
            <a:r>
              <a:rPr lang="en-US" sz="2400" dirty="0" err="1">
                <a:latin typeface="Times New Roman"/>
                <a:cs typeface="Times New Roman"/>
              </a:rPr>
              <a:t>EPSCoR</a:t>
            </a:r>
            <a:r>
              <a:rPr lang="en-US" sz="2400" dirty="0">
                <a:latin typeface="Times New Roman"/>
                <a:cs typeface="Times New Roman"/>
              </a:rPr>
              <a:t> states (5)</a:t>
            </a:r>
            <a:r>
              <a:rPr lang="en-US" sz="2400" dirty="0" smtClean="0">
                <a:latin typeface="Times New Roman"/>
                <a:cs typeface="Times New Roman"/>
              </a:rPr>
              <a:t>.</a:t>
            </a:r>
          </a:p>
          <a:p>
            <a:pPr algn="just"/>
            <a:endParaRPr lang="en-US" sz="2400" dirty="0">
              <a:latin typeface="Times New Roman"/>
              <a:cs typeface="Times New Roman"/>
            </a:endParaRPr>
          </a:p>
          <a:p>
            <a:pPr algn="just"/>
            <a:r>
              <a:rPr lang="en-US" sz="2400" dirty="0">
                <a:latin typeface="Times New Roman"/>
                <a:cs typeface="Times New Roman"/>
              </a:rPr>
              <a:t>The following COV members served as the leaders for the Panels: Margaret </a:t>
            </a:r>
            <a:r>
              <a:rPr lang="en-US" sz="2400" dirty="0" err="1">
                <a:latin typeface="Times New Roman"/>
                <a:cs typeface="Times New Roman"/>
              </a:rPr>
              <a:t>Murnane</a:t>
            </a:r>
            <a:r>
              <a:rPr lang="en-US" sz="2400" dirty="0">
                <a:latin typeface="Times New Roman"/>
                <a:cs typeface="Times New Roman"/>
              </a:rPr>
              <a:t> (Scattering and Instrumentation Sciences), Juan de Pablo (Materials Discovery, Design and Synthesis), Max </a:t>
            </a:r>
            <a:r>
              <a:rPr lang="en-US" sz="2400" dirty="0" err="1">
                <a:latin typeface="Times New Roman"/>
                <a:cs typeface="Times New Roman"/>
              </a:rPr>
              <a:t>Lagally</a:t>
            </a:r>
            <a:r>
              <a:rPr lang="en-US" sz="2400" dirty="0">
                <a:latin typeface="Times New Roman"/>
                <a:cs typeface="Times New Roman"/>
              </a:rPr>
              <a:t> (Condensed Matter and Materials Physics), John </a:t>
            </a:r>
            <a:r>
              <a:rPr lang="en-US" sz="2400" dirty="0" err="1">
                <a:latin typeface="Times New Roman"/>
                <a:cs typeface="Times New Roman"/>
              </a:rPr>
              <a:t>Sarrao</a:t>
            </a:r>
            <a:r>
              <a:rPr lang="en-US" sz="2400" dirty="0">
                <a:latin typeface="Times New Roman"/>
                <a:cs typeface="Times New Roman"/>
              </a:rPr>
              <a:t> (</a:t>
            </a:r>
            <a:r>
              <a:rPr lang="en-US" sz="2400" dirty="0" err="1">
                <a:latin typeface="Times New Roman"/>
                <a:cs typeface="Times New Roman"/>
              </a:rPr>
              <a:t>EPSCoR</a:t>
            </a:r>
            <a:r>
              <a:rPr lang="en-US" sz="2400" dirty="0">
                <a:latin typeface="Times New Roman"/>
                <a:cs typeface="Times New Roman"/>
              </a:rPr>
              <a:t>)</a:t>
            </a:r>
          </a:p>
          <a:p>
            <a:pPr algn="just"/>
            <a:endParaRPr lang="en-US" sz="2400" dirty="0">
              <a:latin typeface="Times New Roman"/>
              <a:cs typeface="Times New Roman"/>
            </a:endParaRPr>
          </a:p>
          <a:p>
            <a:pPr algn="just"/>
            <a:endParaRPr lang="en-US" sz="2400" dirty="0">
              <a:latin typeface="Times New Roman"/>
              <a:cs typeface="Times New Roman"/>
            </a:endParaRPr>
          </a:p>
        </p:txBody>
      </p:sp>
    </p:spTree>
    <p:extLst>
      <p:ext uri="{BB962C8B-B14F-4D97-AF65-F5344CB8AC3E}">
        <p14:creationId xmlns="" xmlns:p14="http://schemas.microsoft.com/office/powerpoint/2010/main" val="843700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459"/>
            <a:ext cx="8229600" cy="5834665"/>
          </a:xfrm>
        </p:spPr>
        <p:txBody>
          <a:bodyPr/>
          <a:lstStyle/>
          <a:p>
            <a:pPr marL="0" indent="0" algn="ctr">
              <a:buNone/>
            </a:pPr>
            <a:r>
              <a:rPr lang="en-US" b="1" dirty="0"/>
              <a:t>COV Members and Contact Information</a:t>
            </a:r>
            <a:endParaRPr lang="en-US" dirty="0"/>
          </a:p>
          <a:p>
            <a:pPr marL="0" indent="0">
              <a:buNone/>
            </a:pPr>
            <a:endParaRPr lang="en-US" dirty="0"/>
          </a:p>
        </p:txBody>
      </p:sp>
      <p:pic>
        <p:nvPicPr>
          <p:cNvPr id="4" name="Picture 3"/>
          <p:cNvPicPr/>
          <p:nvPr/>
        </p:nvPicPr>
        <p:blipFill>
          <a:blip r:embed="rId2" cstate="print"/>
          <a:srcRect r="33670"/>
          <a:stretch>
            <a:fillRect/>
          </a:stretch>
        </p:blipFill>
        <p:spPr bwMode="auto">
          <a:xfrm>
            <a:off x="1842655" y="437246"/>
            <a:ext cx="5458691" cy="6399933"/>
          </a:xfrm>
          <a:prstGeom prst="rect">
            <a:avLst/>
          </a:prstGeom>
          <a:noFill/>
          <a:ln w="9525">
            <a:noFill/>
            <a:miter lim="800000"/>
            <a:headEnd/>
            <a:tailEnd/>
          </a:ln>
        </p:spPr>
      </p:pic>
    </p:spTree>
    <p:extLst>
      <p:ext uri="{BB962C8B-B14F-4D97-AF65-F5344CB8AC3E}">
        <p14:creationId xmlns="" xmlns:p14="http://schemas.microsoft.com/office/powerpoint/2010/main" val="1166420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087" y="4"/>
            <a:ext cx="9138797" cy="5834665"/>
          </a:xfrm>
        </p:spPr>
        <p:txBody>
          <a:bodyPr>
            <a:noAutofit/>
          </a:bodyPr>
          <a:lstStyle/>
          <a:p>
            <a:pPr marL="0" indent="0">
              <a:buNone/>
            </a:pPr>
            <a:r>
              <a:rPr lang="en-US" sz="1800" b="1" dirty="0">
                <a:latin typeface="Times New Roman"/>
                <a:cs typeface="Times New Roman"/>
              </a:rPr>
              <a:t> </a:t>
            </a:r>
            <a:r>
              <a:rPr lang="en-US" sz="1800" b="1" dirty="0" smtClean="0">
                <a:latin typeface="Times New Roman"/>
                <a:cs typeface="Times New Roman"/>
              </a:rPr>
              <a:t>Major Findings of the COV</a:t>
            </a:r>
          </a:p>
          <a:p>
            <a:pPr marL="0" indent="0">
              <a:buNone/>
            </a:pPr>
            <a:endParaRPr lang="en-US" sz="1400" dirty="0">
              <a:latin typeface="Times New Roman"/>
              <a:cs typeface="Times New Roman"/>
            </a:endParaRPr>
          </a:p>
          <a:p>
            <a:pPr lvl="0"/>
            <a:r>
              <a:rPr lang="en-US" sz="1400" dirty="0">
                <a:latin typeface="Times New Roman"/>
                <a:cs typeface="Times New Roman"/>
              </a:rPr>
              <a:t>The work supported by this Division is of outstanding quality and meets a very high national and international standard. Research supported has an excellent balance of superb scientific quality and investment in high-risk, high-reward research.</a:t>
            </a:r>
          </a:p>
          <a:p>
            <a:endParaRPr lang="en-US" sz="1400" dirty="0">
              <a:latin typeface="Times New Roman"/>
              <a:cs typeface="Times New Roman"/>
            </a:endParaRPr>
          </a:p>
          <a:p>
            <a:pPr lvl="0"/>
            <a:r>
              <a:rPr lang="en-US" sz="1400" dirty="0">
                <a:latin typeface="Times New Roman"/>
                <a:cs typeface="Times New Roman"/>
              </a:rPr>
              <a:t>The Division staff and program managers work with demonstrable skill, dedication, professionalism and scientific judgment. The proposal review processes are rigorous and executed with care and consistency. Sufficient reviews were obtained in every case examined and the final decisions are generally thoroughly documented.</a:t>
            </a:r>
          </a:p>
          <a:p>
            <a:endParaRPr lang="en-US" sz="1400" dirty="0">
              <a:latin typeface="Times New Roman"/>
              <a:cs typeface="Times New Roman"/>
            </a:endParaRPr>
          </a:p>
          <a:p>
            <a:pPr lvl="0"/>
            <a:r>
              <a:rPr lang="en-US" sz="1400" dirty="0">
                <a:latin typeface="Times New Roman"/>
                <a:cs typeface="Times New Roman"/>
              </a:rPr>
              <a:t>The program managers use the peer review system that is in place very effectively, with appropriate judgment and flexibility in reaching funding decisions.</a:t>
            </a:r>
          </a:p>
          <a:p>
            <a:endParaRPr lang="en-US" sz="1400" dirty="0">
              <a:latin typeface="Times New Roman"/>
              <a:cs typeface="Times New Roman"/>
            </a:endParaRPr>
          </a:p>
          <a:p>
            <a:pPr lvl="0"/>
            <a:r>
              <a:rPr lang="en-US" sz="1400" dirty="0">
                <a:latin typeface="Times New Roman"/>
                <a:cs typeface="Times New Roman"/>
              </a:rPr>
              <a:t>The Division of Materials Science and Engineering plays a distinctive, and indeed uniquely important, role in the spectrum of agencies supporting materials research in the US. The ability and commitment of DMSE to support research programs over a substantial period of time is very important to maintaining the vibrancy and competitiveness of the field. At the same time, the portfolio of the Division is dynamic and able to launch new initiatives.</a:t>
            </a:r>
          </a:p>
          <a:p>
            <a:endParaRPr lang="en-US" sz="1400" dirty="0">
              <a:latin typeface="Times New Roman"/>
              <a:cs typeface="Times New Roman"/>
            </a:endParaRPr>
          </a:p>
          <a:p>
            <a:pPr lvl="0"/>
            <a:r>
              <a:rPr lang="en-US" sz="1400" dirty="0">
                <a:latin typeface="Times New Roman"/>
                <a:cs typeface="Times New Roman"/>
              </a:rPr>
              <a:t>There is considerably more untapped research potential worthy of financial support in the materials science community, if more funding were available. As an example, but not limited to this example, increased support for small and mid-scale instrumentation would be beneficial.</a:t>
            </a:r>
          </a:p>
          <a:p>
            <a:endParaRPr lang="en-US" sz="1400" dirty="0">
              <a:latin typeface="Times New Roman"/>
              <a:cs typeface="Times New Roman"/>
            </a:endParaRPr>
          </a:p>
          <a:p>
            <a:pPr lvl="0"/>
            <a:r>
              <a:rPr lang="en-US" sz="1400" dirty="0">
                <a:latin typeface="Times New Roman"/>
                <a:cs typeface="Times New Roman"/>
              </a:rPr>
              <a:t>There were no data provided on the gender or racial diversity of the PIs or postdocs and graduate students supported by the Division.</a:t>
            </a:r>
          </a:p>
          <a:p>
            <a:endParaRPr lang="en-US" sz="1400" dirty="0">
              <a:latin typeface="Times New Roman"/>
              <a:cs typeface="Times New Roman"/>
            </a:endParaRPr>
          </a:p>
          <a:p>
            <a:pPr lvl="0"/>
            <a:r>
              <a:rPr lang="en-US" sz="1400" dirty="0">
                <a:latin typeface="Times New Roman"/>
                <a:cs typeface="Times New Roman"/>
              </a:rPr>
              <a:t>There is a disparity in the style of presentation of information provided to the COV process on the proposals for university grants and for laboratory programs with multiple FWPs, which leads to different degrees of attention to these categories of programs in the reviews</a:t>
            </a:r>
            <a:r>
              <a:rPr lang="en-US" sz="1400" dirty="0" smtClean="0">
                <a:latin typeface="Times New Roman"/>
                <a:cs typeface="Times New Roman"/>
              </a:rPr>
              <a:t>.</a:t>
            </a:r>
            <a:endParaRPr lang="en-US" sz="1400" dirty="0">
              <a:latin typeface="Times New Roman"/>
              <a:cs typeface="Times New Roman"/>
            </a:endParaRPr>
          </a:p>
        </p:txBody>
      </p:sp>
    </p:spTree>
    <p:extLst>
      <p:ext uri="{BB962C8B-B14F-4D97-AF65-F5344CB8AC3E}">
        <p14:creationId xmlns="" xmlns:p14="http://schemas.microsoft.com/office/powerpoint/2010/main" val="1448996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16426"/>
            <a:ext cx="8229600" cy="5709738"/>
          </a:xfrm>
        </p:spPr>
        <p:txBody>
          <a:bodyPr>
            <a:normAutofit fontScale="70000" lnSpcReduction="20000"/>
          </a:bodyPr>
          <a:lstStyle/>
          <a:p>
            <a:pPr lvl="0"/>
            <a:endParaRPr lang="en-US" dirty="0" smtClean="0">
              <a:latin typeface="Times New Roman"/>
              <a:cs typeface="Times New Roman"/>
            </a:endParaRPr>
          </a:p>
          <a:p>
            <a:pPr marL="0" indent="0">
              <a:buNone/>
            </a:pPr>
            <a:r>
              <a:rPr lang="en-US" b="1" dirty="0" smtClean="0">
                <a:latin typeface="Times New Roman"/>
                <a:cs typeface="Times New Roman"/>
              </a:rPr>
              <a:t>Major Findings continued</a:t>
            </a:r>
          </a:p>
          <a:p>
            <a:pPr marL="0" indent="0">
              <a:buNone/>
            </a:pPr>
            <a:endParaRPr lang="en-US" dirty="0" smtClean="0">
              <a:latin typeface="Times New Roman"/>
              <a:cs typeface="Times New Roman"/>
            </a:endParaRPr>
          </a:p>
          <a:p>
            <a:pPr lvl="0"/>
            <a:r>
              <a:rPr lang="en-US" dirty="0" smtClean="0">
                <a:latin typeface="Times New Roman"/>
                <a:cs typeface="Times New Roman"/>
              </a:rPr>
              <a:t>The increased use of white papers, which is laudable, leads to several interesting observations and findings:</a:t>
            </a:r>
          </a:p>
          <a:p>
            <a:pPr marL="0" indent="0">
              <a:buNone/>
            </a:pPr>
            <a:endParaRPr lang="en-US" dirty="0" smtClean="0">
              <a:latin typeface="Times New Roman"/>
              <a:cs typeface="Times New Roman"/>
            </a:endParaRPr>
          </a:p>
          <a:p>
            <a:pPr lvl="1"/>
            <a:r>
              <a:rPr lang="en-US" dirty="0" smtClean="0">
                <a:latin typeface="Times New Roman"/>
                <a:cs typeface="Times New Roman"/>
              </a:rPr>
              <a:t>The appropriate discouragement of an unsuitable idea proffered in a white paper is a form of declination, not reflected in statistics. Therefore, statistics in use now may not accurately reflect the full proposal pressure on the Division.</a:t>
            </a:r>
          </a:p>
          <a:p>
            <a:pPr marL="457200" lvl="1" indent="0">
              <a:buNone/>
            </a:pPr>
            <a:endParaRPr lang="en-US" dirty="0" smtClean="0">
              <a:latin typeface="Times New Roman"/>
              <a:cs typeface="Times New Roman"/>
            </a:endParaRPr>
          </a:p>
          <a:p>
            <a:pPr lvl="1"/>
            <a:r>
              <a:rPr lang="en-US" dirty="0" smtClean="0">
                <a:latin typeface="Times New Roman"/>
                <a:cs typeface="Times New Roman"/>
              </a:rPr>
              <a:t>Tracking white paper submissions, and keeping them in files where the white paper leads to a proposal submission, may provide a useful additional source of information on the content and trends of the Division’s programs.</a:t>
            </a:r>
          </a:p>
          <a:p>
            <a:pPr marL="457200" lvl="1" indent="0">
              <a:buNone/>
            </a:pPr>
            <a:endParaRPr lang="en-US" dirty="0" smtClean="0">
              <a:latin typeface="Times New Roman"/>
              <a:cs typeface="Times New Roman"/>
            </a:endParaRPr>
          </a:p>
          <a:p>
            <a:pPr lvl="1"/>
            <a:r>
              <a:rPr lang="en-US" dirty="0" smtClean="0">
                <a:latin typeface="Times New Roman"/>
                <a:cs typeface="Times New Roman"/>
              </a:rPr>
              <a:t>When white papers are submitted in response to an FOA for a new initiative, the volume of white papers is sometimes so large that the individual documents may not receive adequate attention.</a:t>
            </a:r>
          </a:p>
          <a:p>
            <a:endParaRPr lang="en-US" dirty="0" smtClean="0">
              <a:latin typeface="Times New Roman"/>
              <a:cs typeface="Times New Roman"/>
            </a:endParaRPr>
          </a:p>
          <a:p>
            <a:endParaRPr lang="en-US" dirty="0" smtClean="0">
              <a:latin typeface="Times New Roman"/>
              <a:cs typeface="Times New Roman"/>
            </a:endParaRPr>
          </a:p>
          <a:p>
            <a:endParaRPr lang="en-US" dirty="0">
              <a:latin typeface="Times New Roman"/>
              <a:cs typeface="Times New Roman"/>
            </a:endParaRPr>
          </a:p>
        </p:txBody>
      </p:sp>
    </p:spTree>
    <p:extLst>
      <p:ext uri="{BB962C8B-B14F-4D97-AF65-F5344CB8AC3E}">
        <p14:creationId xmlns="" xmlns:p14="http://schemas.microsoft.com/office/powerpoint/2010/main" val="2335968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287"/>
            <a:ext cx="8229600" cy="6670608"/>
          </a:xfrm>
        </p:spPr>
        <p:txBody>
          <a:bodyPr>
            <a:noAutofit/>
          </a:bodyPr>
          <a:lstStyle/>
          <a:p>
            <a:pPr marL="0" indent="0">
              <a:buNone/>
            </a:pPr>
            <a:r>
              <a:rPr lang="en-US" sz="1800" b="1" dirty="0">
                <a:latin typeface="Times New Roman"/>
                <a:cs typeface="Times New Roman"/>
              </a:rPr>
              <a:t>Major Recommendations of the COV</a:t>
            </a:r>
            <a:endParaRPr lang="en-US" sz="1800" dirty="0">
              <a:latin typeface="Times New Roman"/>
              <a:cs typeface="Times New Roman"/>
            </a:endParaRPr>
          </a:p>
          <a:p>
            <a:pPr marL="0" indent="0">
              <a:buNone/>
            </a:pPr>
            <a:r>
              <a:rPr lang="en-US" sz="1800" dirty="0">
                <a:latin typeface="Times New Roman"/>
                <a:cs typeface="Times New Roman"/>
              </a:rPr>
              <a:t> </a:t>
            </a:r>
          </a:p>
          <a:p>
            <a:pPr lvl="0"/>
            <a:r>
              <a:rPr lang="en-US" sz="1800" dirty="0">
                <a:latin typeface="Times New Roman"/>
                <a:cs typeface="Times New Roman"/>
              </a:rPr>
              <a:t>Given the untapped potential for additional, BES mission-relevant research, increased research funding to support rising costs and new ideas is strongly recommended.</a:t>
            </a:r>
          </a:p>
          <a:p>
            <a:pPr marL="0" indent="0">
              <a:buNone/>
            </a:pPr>
            <a:endParaRPr lang="en-US" sz="1800" dirty="0">
              <a:latin typeface="Times New Roman"/>
              <a:cs typeface="Times New Roman"/>
            </a:endParaRPr>
          </a:p>
          <a:p>
            <a:pPr lvl="0"/>
            <a:r>
              <a:rPr lang="en-US" sz="1800" dirty="0">
                <a:latin typeface="Times New Roman"/>
                <a:cs typeface="Times New Roman"/>
              </a:rPr>
              <a:t>Increased travel funding for program managers is an imperative, in order for them to maintain contact with leading science and to promote our international competitiveness.</a:t>
            </a:r>
          </a:p>
          <a:p>
            <a:pPr marL="0" indent="0">
              <a:buNone/>
            </a:pPr>
            <a:endParaRPr lang="en-US" sz="1800" dirty="0">
              <a:latin typeface="Times New Roman"/>
              <a:cs typeface="Times New Roman"/>
            </a:endParaRPr>
          </a:p>
          <a:p>
            <a:pPr lvl="0"/>
            <a:r>
              <a:rPr lang="en-US" sz="1800" dirty="0">
                <a:latin typeface="Times New Roman"/>
                <a:cs typeface="Times New Roman"/>
              </a:rPr>
              <a:t>Support for small/midscale instrumentation is a critical need.</a:t>
            </a:r>
          </a:p>
          <a:p>
            <a:pPr marL="0" indent="0">
              <a:buNone/>
            </a:pPr>
            <a:endParaRPr lang="en-US" sz="1800" dirty="0">
              <a:latin typeface="Times New Roman"/>
              <a:cs typeface="Times New Roman"/>
            </a:endParaRPr>
          </a:p>
          <a:p>
            <a:pPr lvl="0"/>
            <a:r>
              <a:rPr lang="en-US" sz="1800" dirty="0">
                <a:latin typeface="Times New Roman"/>
                <a:cs typeface="Times New Roman"/>
              </a:rPr>
              <a:t>Maintain a good functional balance between the scales of scientific funding and funding of facilities; the advent of major facilities necessitates enhanced science funding in newly emerging areas.</a:t>
            </a:r>
          </a:p>
          <a:p>
            <a:pPr marL="0" indent="0">
              <a:buNone/>
            </a:pPr>
            <a:endParaRPr lang="en-US" sz="1800" dirty="0">
              <a:latin typeface="Times New Roman"/>
              <a:cs typeface="Times New Roman"/>
            </a:endParaRPr>
          </a:p>
          <a:p>
            <a:pPr lvl="0"/>
            <a:r>
              <a:rPr lang="en-US" sz="1800" dirty="0">
                <a:latin typeface="Times New Roman"/>
                <a:cs typeface="Times New Roman"/>
              </a:rPr>
              <a:t>Continue to advance the implementation of PAMS aggressively.</a:t>
            </a:r>
          </a:p>
          <a:p>
            <a:pPr marL="0" indent="0">
              <a:buNone/>
            </a:pPr>
            <a:endParaRPr lang="en-US" sz="1800" dirty="0">
              <a:latin typeface="Times New Roman"/>
              <a:cs typeface="Times New Roman"/>
            </a:endParaRPr>
          </a:p>
          <a:p>
            <a:pPr lvl="0"/>
            <a:r>
              <a:rPr lang="en-US" sz="1800" dirty="0">
                <a:latin typeface="Times New Roman"/>
                <a:cs typeface="Times New Roman"/>
              </a:rPr>
              <a:t>Compile and maintain an up-to-date database on gender and racial demographics of PIs and of postdocs and graduate students supported by the Division</a:t>
            </a:r>
            <a:r>
              <a:rPr lang="en-US" sz="1800" dirty="0" smtClean="0">
                <a:latin typeface="Times New Roman"/>
                <a:cs typeface="Times New Roman"/>
              </a:rPr>
              <a:t>.</a:t>
            </a:r>
            <a:endParaRPr lang="en-US" sz="1800" dirty="0">
              <a:latin typeface="Times New Roman"/>
              <a:cs typeface="Times New Roman"/>
            </a:endParaRPr>
          </a:p>
        </p:txBody>
      </p:sp>
    </p:spTree>
    <p:extLst>
      <p:ext uri="{BB962C8B-B14F-4D97-AF65-F5344CB8AC3E}">
        <p14:creationId xmlns="" xmlns:p14="http://schemas.microsoft.com/office/powerpoint/2010/main" val="42214288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74784"/>
            <a:ext cx="8229600" cy="5751380"/>
          </a:xfrm>
        </p:spPr>
        <p:txBody>
          <a:bodyPr>
            <a:normAutofit fontScale="55000" lnSpcReduction="20000"/>
          </a:bodyPr>
          <a:lstStyle/>
          <a:p>
            <a:pPr marL="0" indent="0">
              <a:buNone/>
            </a:pPr>
            <a:r>
              <a:rPr lang="en-US" b="1" dirty="0" smtClean="0">
                <a:latin typeface="Times New Roman"/>
                <a:cs typeface="Times New Roman"/>
              </a:rPr>
              <a:t>Major Recommendations continued</a:t>
            </a:r>
          </a:p>
          <a:p>
            <a:pPr marL="0" indent="0">
              <a:buNone/>
            </a:pPr>
            <a:endParaRPr lang="en-US" dirty="0" smtClean="0">
              <a:latin typeface="Times New Roman"/>
              <a:cs typeface="Times New Roman"/>
            </a:endParaRPr>
          </a:p>
          <a:p>
            <a:pPr lvl="0"/>
            <a:r>
              <a:rPr lang="en-US" dirty="0" smtClean="0">
                <a:latin typeface="Times New Roman"/>
                <a:cs typeface="Times New Roman"/>
              </a:rPr>
              <a:t>Though time-to-decision statistics are improving, give further attention to this metric, particularly, in contacting and documenting contact with applicants whose proposals are being declined for funding.</a:t>
            </a:r>
          </a:p>
          <a:p>
            <a:pPr marL="0" indent="0">
              <a:buNone/>
            </a:pPr>
            <a:endParaRPr lang="en-US" dirty="0" smtClean="0">
              <a:latin typeface="Times New Roman"/>
              <a:cs typeface="Times New Roman"/>
            </a:endParaRPr>
          </a:p>
          <a:p>
            <a:pPr lvl="0"/>
            <a:r>
              <a:rPr lang="en-US" dirty="0" smtClean="0">
                <a:latin typeface="Times New Roman"/>
                <a:cs typeface="Times New Roman"/>
              </a:rPr>
              <a:t>Given the increased use of white papers, encouraged in the last COV report, track and record them in a more thorough manner, both to aid the COV review process and to document a higher level of proposal pressure than shows up statistically.</a:t>
            </a:r>
          </a:p>
          <a:p>
            <a:pPr marL="0" indent="0">
              <a:buNone/>
            </a:pPr>
            <a:endParaRPr lang="en-US" dirty="0" smtClean="0">
              <a:latin typeface="Times New Roman"/>
              <a:cs typeface="Times New Roman"/>
            </a:endParaRPr>
          </a:p>
          <a:p>
            <a:pPr lvl="0"/>
            <a:r>
              <a:rPr lang="en-US" dirty="0" smtClean="0">
                <a:latin typeface="Times New Roman"/>
                <a:cs typeface="Times New Roman"/>
              </a:rPr>
              <a:t>Consider making more use of rebuttals in the proposal review process both to shape close decisions in either direction and to help calibrate reviewers. </a:t>
            </a:r>
          </a:p>
          <a:p>
            <a:pPr marL="0" indent="0">
              <a:buNone/>
            </a:pPr>
            <a:endParaRPr lang="en-US" dirty="0" smtClean="0">
              <a:latin typeface="Times New Roman"/>
              <a:cs typeface="Times New Roman"/>
            </a:endParaRPr>
          </a:p>
          <a:p>
            <a:pPr lvl="0"/>
            <a:r>
              <a:rPr lang="en-US" dirty="0" smtClean="0">
                <a:latin typeface="Times New Roman"/>
                <a:cs typeface="Times New Roman"/>
              </a:rPr>
              <a:t>Provide future COV reviewers a more comprehensive perspective on review processes and oversight mechanisms for Laboratory programs to facilitate an evaluation comparable to that performed on single PI folders.</a:t>
            </a:r>
          </a:p>
          <a:p>
            <a:pPr marL="0" indent="0">
              <a:buNone/>
            </a:pPr>
            <a:endParaRPr lang="en-US" dirty="0" smtClean="0">
              <a:latin typeface="Times New Roman"/>
              <a:cs typeface="Times New Roman"/>
            </a:endParaRPr>
          </a:p>
          <a:p>
            <a:pPr marL="0" indent="0">
              <a:buNone/>
            </a:pPr>
            <a:r>
              <a:rPr lang="en-US" b="1" dirty="0" smtClean="0">
                <a:latin typeface="Times New Roman"/>
                <a:cs typeface="Times New Roman"/>
              </a:rPr>
              <a:t>Comment:</a:t>
            </a:r>
            <a:endParaRPr lang="en-US" dirty="0" smtClean="0">
              <a:latin typeface="Times New Roman"/>
              <a:cs typeface="Times New Roman"/>
            </a:endParaRPr>
          </a:p>
          <a:p>
            <a:r>
              <a:rPr lang="en-US" dirty="0" smtClean="0">
                <a:latin typeface="Times New Roman"/>
                <a:cs typeface="Times New Roman"/>
              </a:rPr>
              <a:t>This last recommendation stems from the different appearance to the COV of the documentation for laboratory reviews, several of which, owing to their size, were provided on DVDs rather than on paper. This point was discussed at the out-briefing and any misconceptions about the documentation of lab reviews was clarified there and in a follow-up email from DMSE Director Horton.</a:t>
            </a:r>
          </a:p>
          <a:p>
            <a:endParaRPr lang="en-US" dirty="0"/>
          </a:p>
        </p:txBody>
      </p:sp>
    </p:spTree>
    <p:extLst>
      <p:ext uri="{BB962C8B-B14F-4D97-AF65-F5344CB8AC3E}">
        <p14:creationId xmlns="" xmlns:p14="http://schemas.microsoft.com/office/powerpoint/2010/main" val="4042996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16426"/>
            <a:ext cx="8229600" cy="5709738"/>
          </a:xfrm>
        </p:spPr>
        <p:txBody>
          <a:bodyPr>
            <a:normAutofit/>
          </a:bodyPr>
          <a:lstStyle/>
          <a:p>
            <a:pPr marL="0" indent="0">
              <a:buNone/>
            </a:pPr>
            <a:r>
              <a:rPr lang="en-US" b="1" dirty="0" smtClean="0">
                <a:latin typeface="Times New Roman"/>
                <a:cs typeface="Times New Roman"/>
              </a:rPr>
              <a:t>EPSCOR</a:t>
            </a:r>
            <a:r>
              <a:rPr lang="en-US" dirty="0">
                <a:latin typeface="Times New Roman"/>
                <a:cs typeface="Times New Roman"/>
              </a:rPr>
              <a:t> </a:t>
            </a:r>
            <a:r>
              <a:rPr lang="en-US" dirty="0" smtClean="0">
                <a:latin typeface="Times New Roman"/>
                <a:cs typeface="Times New Roman"/>
              </a:rPr>
              <a:t>(partial)</a:t>
            </a:r>
          </a:p>
          <a:p>
            <a:pPr marL="0" indent="0">
              <a:buNone/>
            </a:pPr>
            <a:r>
              <a:rPr lang="en-US" sz="2400" b="1" dirty="0" smtClean="0">
                <a:latin typeface="Times New Roman"/>
                <a:cs typeface="Times New Roman"/>
              </a:rPr>
              <a:t>Findings:</a:t>
            </a:r>
            <a:endParaRPr lang="en-US" sz="2400" b="1" dirty="0">
              <a:latin typeface="Times New Roman"/>
              <a:cs typeface="Times New Roman"/>
            </a:endParaRPr>
          </a:p>
          <a:p>
            <a:pPr lvl="0" algn="just"/>
            <a:r>
              <a:rPr lang="en-US" sz="2400" dirty="0">
                <a:latin typeface="Times New Roman"/>
                <a:cs typeface="Times New Roman"/>
              </a:rPr>
              <a:t>Given the stated goal of EPSCOR to foster broader opportunities, the overall renewal rate should be lower than in the DMSE core program and the current limitation of only one renewal for each implementation grant is a positive. Similarly, EPSCOR should promote turn over in PIs and strive to avoid repeat performers</a:t>
            </a:r>
            <a:r>
              <a:rPr lang="en-US" sz="2400" dirty="0" smtClean="0">
                <a:latin typeface="Times New Roman"/>
                <a:cs typeface="Times New Roman"/>
              </a:rPr>
              <a:t>.</a:t>
            </a:r>
          </a:p>
          <a:p>
            <a:pPr marL="0" indent="0">
              <a:buNone/>
            </a:pPr>
            <a:r>
              <a:rPr lang="en-US" sz="2400" b="1" dirty="0">
                <a:latin typeface="Times New Roman"/>
                <a:cs typeface="Times New Roman"/>
              </a:rPr>
              <a:t>Recommendations</a:t>
            </a:r>
            <a:r>
              <a:rPr lang="en-US" sz="2400" b="1" dirty="0" smtClean="0">
                <a:latin typeface="Times New Roman"/>
                <a:cs typeface="Times New Roman"/>
              </a:rPr>
              <a:t>:</a:t>
            </a:r>
            <a:endParaRPr lang="en-US" sz="2400" dirty="0">
              <a:latin typeface="Times New Roman"/>
              <a:cs typeface="Times New Roman"/>
            </a:endParaRPr>
          </a:p>
          <a:p>
            <a:r>
              <a:rPr lang="en-US" sz="2400" dirty="0">
                <a:latin typeface="Times New Roman"/>
                <a:cs typeface="Times New Roman"/>
              </a:rPr>
              <a:t>Develop quantitative metrics based on longitudinal PI funding (from DOE and other research agencies) to assess success of DOE EPSCOR program. Explore other metrics to track EPSCOR progress.</a:t>
            </a:r>
            <a:r>
              <a:rPr lang="en-US" sz="2400" dirty="0" smtClean="0">
                <a:effectLst/>
                <a:latin typeface="Times New Roman"/>
                <a:cs typeface="Times New Roman"/>
              </a:rPr>
              <a:t> </a:t>
            </a:r>
            <a:endParaRPr lang="en-US" sz="2400" dirty="0">
              <a:latin typeface="Times New Roman"/>
              <a:cs typeface="Times New Roman"/>
            </a:endParaRPr>
          </a:p>
        </p:txBody>
      </p:sp>
    </p:spTree>
    <p:extLst>
      <p:ext uri="{BB962C8B-B14F-4D97-AF65-F5344CB8AC3E}">
        <p14:creationId xmlns="" xmlns:p14="http://schemas.microsoft.com/office/powerpoint/2010/main" val="2316626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762</TotalTime>
  <Words>632</Words>
  <Application>Microsoft Office PowerPoint</Application>
  <PresentationFormat>On-screen Show (4:3)</PresentationFormat>
  <Paragraphs>85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A Committee of Visitors (COV), under the guidance of the Basic Energy Sciences Advisory Committee (BESAC), reviewed the programs of the Materials Science and Engineering Division within the Department of Energy (DOE) Office of Basic Energy Sciences over the fiscal years 2009, 2010 and 2011. Thirty-three members of the committee met at the Germantown headquarters of  BES on 22 May – 24 May 2012.   The COV was chaired by Professor Matthew Tirrell and the format of the review was similar to that used in the prior COVs. The COV Panels reviewed the 3 programmatic teams (Scattering and Instrumentation Sciences; Materials Discovery, Design and Synthesis; Condensed Matter and Materials Physics) within the MSE Division plus the DOE Experimental Program to Stimulate Competitive Research program.</vt:lpstr>
      <vt:lpstr>Slide 3</vt:lpstr>
      <vt:lpstr>Slide 4</vt:lpstr>
      <vt:lpstr>Slide 5</vt:lpstr>
      <vt:lpstr>Slide 6</vt:lpstr>
      <vt:lpstr>Slide 7</vt:lpstr>
      <vt:lpstr>Slide 8</vt:lpstr>
      <vt:lpstr>Slide 9</vt:lpstr>
      <vt:lpstr>Slide 10</vt:lpstr>
    </vt:vector>
  </TitlesOfParts>
  <Company>University of Chicago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Tirrell</dc:creator>
  <cp:lastModifiedBy>kPerine</cp:lastModifiedBy>
  <cp:revision>17</cp:revision>
  <dcterms:created xsi:type="dcterms:W3CDTF">2012-07-23T00:27:02Z</dcterms:created>
  <dcterms:modified xsi:type="dcterms:W3CDTF">2012-07-24T18:58:54Z</dcterms:modified>
</cp:coreProperties>
</file>