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9"/>
  </p:notesMasterIdLst>
  <p:handoutMasterIdLst>
    <p:handoutMasterId r:id="rId30"/>
  </p:handoutMasterIdLst>
  <p:sldIdLst>
    <p:sldId id="856" r:id="rId2"/>
    <p:sldId id="882" r:id="rId3"/>
    <p:sldId id="883" r:id="rId4"/>
    <p:sldId id="884" r:id="rId5"/>
    <p:sldId id="893" r:id="rId6"/>
    <p:sldId id="865" r:id="rId7"/>
    <p:sldId id="786" r:id="rId8"/>
    <p:sldId id="903" r:id="rId9"/>
    <p:sldId id="904" r:id="rId10"/>
    <p:sldId id="789" r:id="rId11"/>
    <p:sldId id="905" r:id="rId12"/>
    <p:sldId id="898" r:id="rId13"/>
    <p:sldId id="906" r:id="rId14"/>
    <p:sldId id="861" r:id="rId15"/>
    <p:sldId id="869" r:id="rId16"/>
    <p:sldId id="871" r:id="rId17"/>
    <p:sldId id="870" r:id="rId18"/>
    <p:sldId id="902" r:id="rId19"/>
    <p:sldId id="901" r:id="rId20"/>
    <p:sldId id="872" r:id="rId21"/>
    <p:sldId id="810" r:id="rId22"/>
    <p:sldId id="845" r:id="rId23"/>
    <p:sldId id="908" r:id="rId24"/>
    <p:sldId id="894" r:id="rId25"/>
    <p:sldId id="909" r:id="rId26"/>
    <p:sldId id="900" r:id="rId27"/>
    <p:sldId id="874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99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37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78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316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06636"/>
    <a:srgbClr val="008E00"/>
    <a:srgbClr val="000080"/>
    <a:srgbClr val="000000"/>
    <a:srgbClr val="FFFFFF"/>
    <a:srgbClr val="66FFFF"/>
    <a:srgbClr val="66CC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1" autoAdjust="0"/>
    <p:restoredTop sz="88125" autoAdjust="0"/>
  </p:normalViewPr>
  <p:slideViewPr>
    <p:cSldViewPr snapToGrid="0" showGuides="1">
      <p:cViewPr>
        <p:scale>
          <a:sx n="100" d="100"/>
          <a:sy n="100" d="100"/>
        </p:scale>
        <p:origin x="-1240" y="-240"/>
      </p:cViewPr>
      <p:guideLst>
        <p:guide orient="horz" pos="31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29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DCF576A-B395-4BA3-973E-2655D899A55A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0D92419-4B5B-4C6E-854B-DA725B5B5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6888" cy="464980"/>
          </a:xfrm>
          <a:prstGeom prst="rect">
            <a:avLst/>
          </a:prstGeom>
        </p:spPr>
        <p:txBody>
          <a:bodyPr vert="horz" lIns="92378" tIns="46190" rIns="92378" bIns="46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4980"/>
          </a:xfrm>
          <a:prstGeom prst="rect">
            <a:avLst/>
          </a:prstGeom>
        </p:spPr>
        <p:txBody>
          <a:bodyPr vert="horz" lIns="92378" tIns="46190" rIns="92378" bIns="46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FB6E3-E718-4ADF-8A24-8EDFEB6E0545}" type="datetimeFigureOut">
              <a:rPr lang="en-US"/>
              <a:pPr>
                <a:defRPr/>
              </a:pPr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8" tIns="46190" rIns="92378" bIns="46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6511"/>
            <a:ext cx="5607050" cy="4183221"/>
          </a:xfrm>
          <a:prstGeom prst="rect">
            <a:avLst/>
          </a:prstGeom>
        </p:spPr>
        <p:txBody>
          <a:bodyPr vert="horz" lIns="92378" tIns="46190" rIns="92378" bIns="461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826"/>
            <a:ext cx="3036888" cy="464980"/>
          </a:xfrm>
          <a:prstGeom prst="rect">
            <a:avLst/>
          </a:prstGeom>
        </p:spPr>
        <p:txBody>
          <a:bodyPr vert="horz" lIns="92378" tIns="46190" rIns="92378" bIns="46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6" y="8829826"/>
            <a:ext cx="3036888" cy="464980"/>
          </a:xfrm>
          <a:prstGeom prst="rect">
            <a:avLst/>
          </a:prstGeom>
        </p:spPr>
        <p:txBody>
          <a:bodyPr vert="horz" lIns="92378" tIns="46190" rIns="92378" bIns="46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21006-5B50-44E3-AEBF-5DCAA283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9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77881-6BFC-47AA-8278-EED1B568FA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integrates across synthesis, characterization, theory/simulation: new opportunities at the boundaries not previously emphasized</a:t>
            </a:r>
          </a:p>
          <a:p>
            <a:r>
              <a:rPr lang="en-US" dirty="0" smtClean="0"/>
              <a:t>multiscale in time, space and interacting degrees of freedom ("complexity")</a:t>
            </a:r>
          </a:p>
          <a:p>
            <a:r>
              <a:rPr lang="en-US" dirty="0" smtClean="0"/>
              <a:t>for characterization: multimodal, several simultaneous or sequential measurements needed to see interacting phenomena and scales</a:t>
            </a:r>
          </a:p>
          <a:p>
            <a:r>
              <a:rPr lang="en-US" dirty="0" smtClean="0"/>
              <a:t>for synthesis: more complex systems with more interacting degrees of freedom (more elements, more complex architectures, more heterogeneity, more interfaces)</a:t>
            </a:r>
          </a:p>
          <a:p>
            <a:r>
              <a:rPr lang="en-US" dirty="0" smtClean="0"/>
              <a:t>for theory/simulation: </a:t>
            </a:r>
            <a:r>
              <a:rPr lang="en-US" dirty="0" err="1" smtClean="0"/>
              <a:t>multiscale</a:t>
            </a:r>
            <a:r>
              <a:rPr lang="en-US" dirty="0" smtClean="0"/>
              <a:t>, more atoms, more architecture, more self-assembly, more dynamics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0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2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</a:t>
            </a:r>
          </a:p>
          <a:p>
            <a:r>
              <a:rPr lang="en-US" baseline="0" dirty="0" smtClean="0"/>
              <a:t>Covers quantum to </a:t>
            </a:r>
            <a:r>
              <a:rPr lang="en-US" baseline="0" dirty="0" err="1" smtClean="0"/>
              <a:t>coninuum</a:t>
            </a:r>
            <a:r>
              <a:rPr lang="en-US" baseline="0" dirty="0" smtClean="0"/>
              <a:t>, rise of collective behavior, interacting degrees of freedom, appearance of defects, heterogeneous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</a:t>
            </a:r>
          </a:p>
          <a:p>
            <a:r>
              <a:rPr lang="en-US" baseline="0" dirty="0" err="1" smtClean="0"/>
              <a:t>Mesoscale</a:t>
            </a:r>
            <a:r>
              <a:rPr lang="en-US" baseline="0" dirty="0" smtClean="0"/>
              <a:t> creates sequential phenomena such as catalyzed reactions (a cornerstone of biology), natural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structures that determine geology, and human engineered 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-assemblies like solar water splitting</a:t>
            </a:r>
          </a:p>
          <a:p>
            <a:r>
              <a:rPr lang="en-US" baseline="0" dirty="0" smtClean="0">
                <a:sym typeface="Wingdings"/>
              </a:rPr>
              <a:t> structure, dynamics,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3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</a:t>
            </a:r>
          </a:p>
          <a:p>
            <a:r>
              <a:rPr lang="en-US" baseline="0" dirty="0" smtClean="0"/>
              <a:t>Materials control light (re-write the laws of physics for light, as on slide 6) via photonic </a:t>
            </a:r>
            <a:r>
              <a:rPr lang="en-US" baseline="0" dirty="0" err="1" smtClean="0"/>
              <a:t>xtals</a:t>
            </a:r>
            <a:r>
              <a:rPr lang="en-US" baseline="0" dirty="0" smtClean="0"/>
              <a:t>, surface </a:t>
            </a:r>
            <a:r>
              <a:rPr lang="en-US" baseline="0" dirty="0" err="1" smtClean="0"/>
              <a:t>plasmon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polaritons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metamaterials</a:t>
            </a:r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control of light is critical for next generation high performance solar cells, LEDs and photo driven chemical energy conversion (e.g., solar </a:t>
            </a:r>
            <a:r>
              <a:rPr lang="en-US" baseline="0" dirty="0" err="1" smtClean="0"/>
              <a:t>photoelectrochemistry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Needs some work, perhaps make images larger and add words to deliver light for energy message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Y.X.Yeng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PNAS 109, 2280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(2012).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 Yin et al, </a:t>
            </a:r>
            <a:r>
              <a:rPr lang="en-US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NanoLetters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5, 1399 (2005)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Vignoli</a:t>
            </a:r>
            <a:r>
              <a:rPr lang="en-US" sz="1200" dirty="0" smtClean="0"/>
              <a:t> et al, </a:t>
            </a:r>
            <a:r>
              <a:rPr lang="en-US" sz="1200" i="1" dirty="0" smtClean="0"/>
              <a:t>Adv. Mater.24, 0P23 (</a:t>
            </a:r>
            <a:r>
              <a:rPr lang="en-US" sz="1200" dirty="0" smtClean="0"/>
              <a:t>2012)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</a:t>
            </a:r>
          </a:p>
          <a:p>
            <a:r>
              <a:rPr lang="en-US" dirty="0" smtClean="0"/>
              <a:t>Talking points</a:t>
            </a:r>
          </a:p>
          <a:p>
            <a:r>
              <a:rPr lang="en-US" dirty="0" smtClean="0"/>
              <a:t>Last century and especiall</a:t>
            </a:r>
            <a:r>
              <a:rPr lang="en-US" baseline="0" dirty="0" smtClean="0"/>
              <a:t>y last decade has been reductionist path top down to expose atomic, molecular and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source of macro behavior</a:t>
            </a:r>
          </a:p>
          <a:p>
            <a:r>
              <a:rPr lang="en-US" baseline="0" dirty="0" smtClean="0"/>
              <a:t>Especially in last decade, we have learned to manipulate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architectures and phenomena</a:t>
            </a:r>
          </a:p>
          <a:p>
            <a:r>
              <a:rPr lang="en-US" baseline="0" dirty="0" smtClean="0"/>
              <a:t>Now it is time to focus on the bottom up journey from atomic, molecular and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to the bigger and more complex world of </a:t>
            </a:r>
            <a:r>
              <a:rPr lang="en-US" baseline="0" dirty="0" err="1" smtClean="0"/>
              <a:t>meso</a:t>
            </a:r>
            <a:endParaRPr lang="en-US" baseline="0" dirty="0" smtClean="0"/>
          </a:p>
          <a:p>
            <a:r>
              <a:rPr lang="en-US" baseline="0" dirty="0" smtClean="0"/>
              <a:t>We can rearrange the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building blocks we found on the way down in new architectures, discovering new phenomena and organizing them into new functionalities and eventually technologies</a:t>
            </a:r>
          </a:p>
          <a:p>
            <a:r>
              <a:rPr lang="en-US" baseline="0" dirty="0" smtClean="0"/>
              <a:t>This opportunity to innovate at the 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 scale is new, we were not so skilled in observation or control at the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</a:t>
            </a:r>
            <a:r>
              <a:rPr lang="en-US" baseline="0" smtClean="0"/>
              <a:t>scale until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Themes</a:t>
            </a:r>
          </a:p>
          <a:p>
            <a:pPr lvl="2"/>
            <a:r>
              <a:rPr lang="en-US" dirty="0" smtClean="0"/>
              <a:t>mastering: Defects are bad and good</a:t>
            </a:r>
          </a:p>
          <a:p>
            <a:pPr lvl="2"/>
            <a:r>
              <a:rPr lang="en-US" dirty="0" smtClean="0"/>
              <a:t>Regulating: parallels between natural and synthetic world</a:t>
            </a:r>
          </a:p>
          <a:p>
            <a:pPr lvl="2"/>
            <a:r>
              <a:rPr lang="en-US" dirty="0" smtClean="0"/>
              <a:t>Optimizing: systems approach to coupled &amp; emergence</a:t>
            </a:r>
          </a:p>
          <a:p>
            <a:pPr lvl="2"/>
            <a:r>
              <a:rPr lang="en-US" dirty="0" smtClean="0"/>
              <a:t>Elucidating: connecting quantum to macro world</a:t>
            </a:r>
          </a:p>
          <a:p>
            <a:pPr lvl="2"/>
            <a:r>
              <a:rPr lang="en-US" dirty="0" smtClean="0"/>
              <a:t>Harnessing: </a:t>
            </a:r>
            <a:r>
              <a:rPr lang="en-US" dirty="0" err="1" smtClean="0"/>
              <a:t>meso</a:t>
            </a:r>
            <a:r>
              <a:rPr lang="en-US" dirty="0" smtClean="0"/>
              <a:t> means lots of time scales, </a:t>
            </a:r>
            <a:r>
              <a:rPr lang="en-US" dirty="0" err="1" smtClean="0"/>
              <a:t>incl</a:t>
            </a:r>
            <a:r>
              <a:rPr lang="en-US" dirty="0" smtClean="0"/>
              <a:t> lifetimes</a:t>
            </a:r>
          </a:p>
          <a:p>
            <a:pPr lvl="2"/>
            <a:r>
              <a:rPr lang="en-US" dirty="0" smtClean="0"/>
              <a:t>Directing: focus on making stuff (and transition to tools)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2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shale oil and gas, formation (self assembly!) and extraction science.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2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 vascular materials, fluid</a:t>
            </a:r>
            <a:r>
              <a:rPr lang="en-US" baseline="0" dirty="0" smtClean="0"/>
              <a:t> delivery for dynamic functionality and for self healing, as in plants and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2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0B7B-82E4-4635-9FDE-53964EE23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BE09-5C53-429F-9B0D-04D6F4282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B69465-31E8-4940-A204-0A889EDDB09D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8FC-33BC-3A48-8869-6A3F65FD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7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4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35476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0" r:id="rId3"/>
    <p:sldLayoutId id="2147483811" r:id="rId4"/>
    <p:sldLayoutId id="214748381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986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3972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0959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7945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1233" indent="-3412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190" indent="-284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1146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239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332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424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11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96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82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26.jpeg"/><Relationship Id="rId8" Type="http://schemas.openxmlformats.org/officeDocument/2006/relationships/image" Target="../media/image13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954" y="803348"/>
            <a:ext cx="6781962" cy="116952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628219" indent="-626457" algn="ctr" defTabSz="912328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Quanta to the Continuum: 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Opportunities for </a:t>
            </a:r>
            <a:r>
              <a:rPr lang="en-US" sz="2800" b="1" dirty="0" err="1" smtClean="0">
                <a:solidFill>
                  <a:srgbClr val="006600"/>
                </a:solidFill>
                <a:latin typeface="Century Gothic"/>
                <a:cs typeface="Century Gothic"/>
              </a:rPr>
              <a:t>Mesoscale</a:t>
            </a:r>
            <a:r>
              <a:rPr lang="en-US" sz="28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 Science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A2BE09-5C53-429F-9B0D-04D6F42825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90" y="2139006"/>
            <a:ext cx="2648239" cy="3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31459" y="553794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meso2012.com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871" y="2914329"/>
            <a:ext cx="5105809" cy="196974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628219" indent="-626457" algn="ctr" defTabSz="912328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6600"/>
                </a:solidFill>
                <a:latin typeface="Century Gothic"/>
                <a:cs typeface="Century Gothic"/>
              </a:rPr>
              <a:t>John </a:t>
            </a:r>
            <a:r>
              <a:rPr lang="en-US" sz="2800" dirty="0" err="1">
                <a:solidFill>
                  <a:srgbClr val="006600"/>
                </a:solidFill>
                <a:latin typeface="Century Gothic"/>
                <a:cs typeface="Century Gothic"/>
              </a:rPr>
              <a:t>Sarrao</a:t>
            </a:r>
            <a:endParaRPr lang="en-US" sz="2800" dirty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6600"/>
                </a:solidFill>
                <a:latin typeface="Century Gothic"/>
                <a:cs typeface="Century Gothic"/>
              </a:rPr>
              <a:t>George Crabtree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6600"/>
                </a:solidFill>
                <a:latin typeface="Century Gothic"/>
                <a:cs typeface="Century Gothic"/>
              </a:rPr>
              <a:t>BESAC, July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780" y="1116629"/>
            <a:ext cx="84709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>
                <a:latin typeface="Century Gothic"/>
                <a:cs typeface="Century Gothic"/>
              </a:rPr>
              <a:t>M</a:t>
            </a:r>
            <a:r>
              <a:rPr lang="en-US" sz="2000" dirty="0" smtClean="0">
                <a:latin typeface="Century Gothic"/>
                <a:cs typeface="Century Gothic"/>
              </a:rPr>
              <a:t>ultiple degrees of freedom interact constructively 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Complexity enables new phenomena and functionality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Consilience of systems and architectures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  <a:r>
              <a:rPr lang="en-US" sz="2000" i="1" dirty="0">
                <a:latin typeface="Century Gothic"/>
                <a:cs typeface="Century Gothic"/>
              </a:rPr>
              <a:t>B</a:t>
            </a:r>
            <a:r>
              <a:rPr lang="en-US" sz="2000" i="1" dirty="0" smtClean="0">
                <a:latin typeface="Century Gothic"/>
                <a:cs typeface="Century Gothic"/>
              </a:rPr>
              <a:t>iological complexity with inorganic materials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endParaRPr lang="en-US" sz="2000" i="1" dirty="0" smtClean="0">
              <a:latin typeface="Century Gothic"/>
              <a:cs typeface="Century Gothic"/>
            </a:endParaRP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Multiple spatial, temporal and energy scales meet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Quantum meets classical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Functional defects and heterogeneous interfaces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  <a:r>
              <a:rPr lang="en-US" sz="2000" i="1" dirty="0" smtClean="0">
                <a:latin typeface="Century Gothic"/>
                <a:cs typeface="Century Gothic"/>
              </a:rPr>
              <a:t>Multi-scale dynamics essential for functionality</a:t>
            </a:r>
          </a:p>
          <a:p>
            <a:pPr>
              <a:lnSpc>
                <a:spcPts val="2760"/>
              </a:lnSpc>
              <a:spcAft>
                <a:spcPts val="0"/>
              </a:spcAft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At the </a:t>
            </a:r>
            <a:r>
              <a:rPr lang="en-US" sz="2000" dirty="0" err="1" smtClean="0">
                <a:latin typeface="Century Gothic"/>
                <a:cs typeface="Century Gothic"/>
              </a:rPr>
              <a:t>meso</a:t>
            </a:r>
            <a:r>
              <a:rPr lang="en-US" sz="2000" dirty="0" smtClean="0">
                <a:latin typeface="Century Gothic"/>
                <a:cs typeface="Century Gothic"/>
              </a:rPr>
              <a:t> scale, new organizing principles are needed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err="1" smtClean="0">
                <a:latin typeface="Century Gothic"/>
                <a:cs typeface="Century Gothic"/>
              </a:rPr>
              <a:t>Meso</a:t>
            </a:r>
            <a:r>
              <a:rPr lang="en-US" sz="2000" dirty="0" smtClean="0">
                <a:latin typeface="Century Gothic"/>
                <a:cs typeface="Century Gothic"/>
              </a:rPr>
              <a:t> embraces emergent as well as reductionist science</a:t>
            </a:r>
            <a:r>
              <a:rPr lang="en-US" sz="2000" dirty="0">
                <a:latin typeface="Century Gothic"/>
                <a:cs typeface="Century Gothic"/>
              </a:rPr>
              <a:t>	</a:t>
            </a:r>
            <a:endParaRPr lang="en-US" sz="2000" dirty="0" smtClean="0">
              <a:latin typeface="Century Gothic"/>
              <a:cs typeface="Century Gothic"/>
            </a:endParaRPr>
          </a:p>
          <a:p>
            <a:pPr lvl="2">
              <a:lnSpc>
                <a:spcPts val="2760"/>
              </a:lnSpc>
              <a:spcAft>
                <a:spcPts val="0"/>
              </a:spcAft>
            </a:pPr>
            <a:r>
              <a:rPr lang="en-US" sz="2000" i="1" dirty="0" smtClean="0">
                <a:latin typeface="Century Gothic"/>
                <a:cs typeface="Century Gothic"/>
              </a:rPr>
              <a:t>What laws unify top-down and bottom-up assembly?</a:t>
            </a: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100" y="88900"/>
            <a:ext cx="67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 is an Opportunity </a:t>
            </a:r>
            <a:r>
              <a:rPr lang="en-US" sz="2400" b="1" dirty="0">
                <a:solidFill>
                  <a:srgbClr val="006600"/>
                </a:solidFill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</a:rPr>
              <a:t>pace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7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1289" y="139700"/>
            <a:ext cx="91440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986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972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959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7945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err="1" smtClean="0">
                <a:ea typeface="Tahoma" pitchFamily="34" charset="0"/>
              </a:rPr>
              <a:t>Meso</a:t>
            </a:r>
            <a:r>
              <a:rPr lang="en-US" b="1" dirty="0" smtClean="0">
                <a:ea typeface="Tahoma" pitchFamily="34" charset="0"/>
              </a:rPr>
              <a:t> exploits interacting degrees of freedom: Light &amp; Matter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207409" y="855519"/>
            <a:ext cx="3395163" cy="1689575"/>
            <a:chOff x="1710237" y="855519"/>
            <a:chExt cx="3395163" cy="1689575"/>
          </a:xfrm>
        </p:grpSpPr>
        <p:pic>
          <p:nvPicPr>
            <p:cNvPr id="7" name="Picture 5" descr="WPhC8_e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0237" y="855520"/>
              <a:ext cx="1629862" cy="126538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grpSp>
          <p:nvGrpSpPr>
            <p:cNvPr id="5" name="Group 7"/>
            <p:cNvGrpSpPr/>
            <p:nvPr/>
          </p:nvGrpSpPr>
          <p:grpSpPr>
            <a:xfrm>
              <a:off x="3340100" y="855519"/>
              <a:ext cx="1765300" cy="1278081"/>
              <a:chOff x="3048000" y="762000"/>
              <a:chExt cx="3048000" cy="2259386"/>
            </a:xfrm>
          </p:grpSpPr>
          <p:pic>
            <p:nvPicPr>
              <p:cNvPr id="9" name="Picture 4" descr="WPhC4_e.t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86545" y="762000"/>
                <a:ext cx="2909455" cy="225938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191000" y="1752600"/>
                <a:ext cx="228600" cy="2286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0800000">
                <a:off x="3048000" y="762000"/>
                <a:ext cx="1143000" cy="9906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 flipV="1">
                <a:off x="3048000" y="1981200"/>
                <a:ext cx="1143000" cy="9906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28850" y="2237317"/>
              <a:ext cx="2476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Photonic crystals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3944" y="3155763"/>
            <a:ext cx="7585656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232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Mesoscale</a:t>
            </a:r>
            <a:r>
              <a:rPr lang="en-US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structure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marL="0" lvl="1" algn="ctr">
              <a:lnSpc>
                <a:spcPts val="232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Controls light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</a:p>
          <a:p>
            <a:pPr marL="0" lvl="1" algn="ctr">
              <a:lnSpc>
                <a:spcPts val="2320"/>
              </a:lnSpc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direction</a:t>
            </a:r>
            <a:r>
              <a:rPr lang="en-US" sz="2000" dirty="0">
                <a:solidFill>
                  <a:prstClr val="black"/>
                </a:solidFill>
                <a:latin typeface="Century Gothic"/>
                <a:cs typeface="Century Gothic"/>
              </a:rPr>
              <a:t>, frequency, phase, coherence and 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intensity</a:t>
            </a:r>
          </a:p>
          <a:p>
            <a:pPr marL="0" lvl="1" algn="ctr">
              <a:lnSpc>
                <a:spcPts val="2320"/>
              </a:lnSpc>
            </a:pPr>
            <a:endParaRPr lang="en-US" sz="20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1" algn="ctr">
              <a:lnSpc>
                <a:spcPts val="232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Impacting energy technologies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</a:p>
          <a:p>
            <a:pPr marL="0" lvl="1" algn="ctr">
              <a:lnSpc>
                <a:spcPts val="2320"/>
              </a:lnSpc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Solar electric, solar fuel, light emitting diodes, chemical energy conversion</a:t>
            </a:r>
          </a:p>
          <a:p>
            <a:pPr marL="0" lvl="1" algn="ctr">
              <a:lnSpc>
                <a:spcPts val="2320"/>
              </a:lnSpc>
            </a:pPr>
            <a:endParaRPr lang="en-US" sz="20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1" algn="ctr">
              <a:lnSpc>
                <a:spcPts val="2320"/>
              </a:lnSpc>
            </a:pPr>
            <a:endParaRPr lang="en-US" sz="20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ts val="2320"/>
              </a:lnSpc>
            </a:pPr>
            <a:endParaRPr lang="en-US" sz="20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1397000" y="5501917"/>
            <a:ext cx="6121400" cy="444500"/>
            <a:chOff x="1397000" y="6032500"/>
            <a:chExt cx="6121400" cy="444500"/>
          </a:xfrm>
        </p:grpSpPr>
        <p:sp>
          <p:nvSpPr>
            <p:cNvPr id="29" name="Rounded Rectangle 28"/>
            <p:cNvSpPr/>
            <p:nvPr/>
          </p:nvSpPr>
          <p:spPr>
            <a:xfrm>
              <a:off x="1397000" y="6032500"/>
              <a:ext cx="6121400" cy="444500"/>
            </a:xfrm>
            <a:prstGeom prst="roundRect">
              <a:avLst/>
            </a:prstGeom>
            <a:solidFill>
              <a:srgbClr val="FFFF8B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98600" y="6057900"/>
              <a:ext cx="594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 </a:t>
              </a:r>
              <a:r>
                <a:rPr lang="en-US" dirty="0">
                  <a:solidFill>
                    <a:prstClr val="black"/>
                  </a:solidFill>
                  <a:latin typeface="Century Gothic"/>
                  <a:cs typeface="Century Gothic"/>
                </a:rPr>
                <a:t>broad new horizon as rich as the laser </a:t>
              </a:r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revolution</a:t>
              </a:r>
              <a:endParaRPr lang="en-US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79429" y="1947326"/>
            <a:ext cx="508000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04829" y="1667926"/>
            <a:ext cx="52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1 µ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060630" y="1938862"/>
            <a:ext cx="292110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33628" y="1663693"/>
            <a:ext cx="52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5</a:t>
            </a:r>
            <a:r>
              <a:rPr lang="en-US" sz="1100" dirty="0" smtClean="0">
                <a:solidFill>
                  <a:prstClr val="white"/>
                </a:solidFill>
              </a:rPr>
              <a:t> µ</a:t>
            </a:r>
            <a:endParaRPr lang="en-US" sz="1100" dirty="0">
              <a:solidFill>
                <a:prstClr val="white"/>
              </a:solidFill>
            </a:endParaRPr>
          </a:p>
        </p:txBody>
      </p:sp>
      <p:grpSp>
        <p:nvGrpSpPr>
          <p:cNvPr id="8" name="Group 60"/>
          <p:cNvGrpSpPr/>
          <p:nvPr/>
        </p:nvGrpSpPr>
        <p:grpSpPr>
          <a:xfrm>
            <a:off x="3937000" y="831856"/>
            <a:ext cx="2709332" cy="1689527"/>
            <a:chOff x="3746500" y="857256"/>
            <a:chExt cx="2709332" cy="1689527"/>
          </a:xfrm>
        </p:grpSpPr>
        <p:grpSp>
          <p:nvGrpSpPr>
            <p:cNvPr id="13" name="Group 18"/>
            <p:cNvGrpSpPr/>
            <p:nvPr/>
          </p:nvGrpSpPr>
          <p:grpSpPr>
            <a:xfrm>
              <a:off x="3746500" y="857256"/>
              <a:ext cx="2709332" cy="1689527"/>
              <a:chOff x="3741872" y="3039559"/>
              <a:chExt cx="3005519" cy="1876360"/>
            </a:xfrm>
          </p:grpSpPr>
          <p:pic>
            <p:nvPicPr>
              <p:cNvPr id="24" name="Picture 23" descr="SurfacePlasmonFocus.g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" t="32134" r="57854" b="34754"/>
              <a:stretch/>
            </p:blipFill>
            <p:spPr>
              <a:xfrm>
                <a:off x="5050366" y="3045652"/>
                <a:ext cx="1697025" cy="1429007"/>
              </a:xfrm>
              <a:prstGeom prst="rect">
                <a:avLst/>
              </a:prstGeom>
            </p:spPr>
          </p:pic>
          <p:pic>
            <p:nvPicPr>
              <p:cNvPr id="25" name="Picture 24" descr="SurfacePlasmonFocus.g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3" r="58874" b="72919"/>
              <a:stretch/>
            </p:blipFill>
            <p:spPr>
              <a:xfrm>
                <a:off x="3788833" y="3039559"/>
                <a:ext cx="1322860" cy="142660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741872" y="4574107"/>
                <a:ext cx="2958559" cy="341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Surface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plasmons</a:t>
                </a:r>
                <a:endPara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4602632" y="2069053"/>
              <a:ext cx="16403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348628" y="1807634"/>
              <a:ext cx="6222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1µ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90167" y="1985433"/>
              <a:ext cx="334434" cy="10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63177" y="2047863"/>
              <a:ext cx="16403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09173" y="1786444"/>
              <a:ext cx="6222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1µ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6654800" y="825500"/>
            <a:ext cx="2476500" cy="1704777"/>
            <a:chOff x="6654800" y="825500"/>
            <a:chExt cx="2476500" cy="1704777"/>
          </a:xfrm>
        </p:grpSpPr>
        <p:sp>
          <p:nvSpPr>
            <p:cNvPr id="62" name="TextBox 61"/>
            <p:cNvSpPr txBox="1"/>
            <p:nvPr/>
          </p:nvSpPr>
          <p:spPr>
            <a:xfrm>
              <a:off x="6654800" y="2222500"/>
              <a:ext cx="2476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err="1" smtClean="0"/>
                <a:t>Metamaterials</a:t>
              </a:r>
              <a:endParaRPr lang="en-US" sz="1400" dirty="0" smtClean="0"/>
            </a:p>
          </p:txBody>
        </p:sp>
        <p:grpSp>
          <p:nvGrpSpPr>
            <p:cNvPr id="15" name="Group 72"/>
            <p:cNvGrpSpPr/>
            <p:nvPr/>
          </p:nvGrpSpPr>
          <p:grpSpPr>
            <a:xfrm>
              <a:off x="7200900" y="825500"/>
              <a:ext cx="1453025" cy="1308100"/>
              <a:chOff x="7302500" y="825500"/>
              <a:chExt cx="1453025" cy="13081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302500" y="825500"/>
                <a:ext cx="1409700" cy="13081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7895" r="54866"/>
              <a:stretch/>
            </p:blipFill>
            <p:spPr bwMode="auto">
              <a:xfrm>
                <a:off x="7315201" y="831666"/>
                <a:ext cx="1259416" cy="11558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64" name="Straight Connector 63"/>
              <p:cNvCxnSpPr/>
              <p:nvPr/>
            </p:nvCxnSpPr>
            <p:spPr>
              <a:xfrm>
                <a:off x="8280400" y="2057400"/>
                <a:ext cx="368300" cy="0"/>
              </a:xfrm>
              <a:prstGeom prst="line">
                <a:avLst/>
              </a:prstGeom>
              <a:ln w="5715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8178800" y="1778000"/>
                <a:ext cx="57672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50 nm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84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1289" y="139700"/>
            <a:ext cx="91440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986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972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959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7945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>
                <a:ea typeface="Tahoma" pitchFamily="34" charset="0"/>
              </a:rPr>
              <a:t>Defects and interfaces are functional at the </a:t>
            </a:r>
            <a:r>
              <a:rPr lang="en-US" b="1" dirty="0" err="1" smtClean="0">
                <a:ea typeface="Tahoma" pitchFamily="34" charset="0"/>
              </a:rPr>
              <a:t>mesoscale</a:t>
            </a:r>
            <a:endParaRPr lang="en-US" b="1" dirty="0" smtClean="0">
              <a:ea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2107" y="4430217"/>
            <a:ext cx="2942167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Decorated functional </a:t>
            </a:r>
            <a:r>
              <a:rPr lang="en-US" dirty="0" err="1" smtClean="0">
                <a:latin typeface="Century Gothic"/>
                <a:ea typeface="Calibri"/>
                <a:cs typeface="Century Gothic"/>
              </a:rPr>
              <a:t>mesopores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0374" y="4430217"/>
            <a:ext cx="2942167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Superconducting pinning landscape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638" y="4430217"/>
            <a:ext cx="2942167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Catalytic reactive surface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9"/>
          <a:stretch>
            <a:fillRect/>
          </a:stretch>
        </p:blipFill>
        <p:spPr bwMode="auto">
          <a:xfrm>
            <a:off x="565454" y="2014977"/>
            <a:ext cx="2266041" cy="1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0975" y="2014977"/>
            <a:ext cx="2202139" cy="1651604"/>
          </a:xfrm>
          <a:prstGeom prst="rect">
            <a:avLst/>
          </a:prstGeom>
        </p:spPr>
      </p:pic>
      <p:pic>
        <p:nvPicPr>
          <p:cNvPr id="11" name="Picture 514" descr="Slid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21631" r="51933" b="12172"/>
          <a:stretch>
            <a:fillRect/>
          </a:stretch>
        </p:blipFill>
        <p:spPr bwMode="auto">
          <a:xfrm>
            <a:off x="3619854" y="1994883"/>
            <a:ext cx="1721441" cy="17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8FC-33BC-3A48-8869-6A3F65FD172A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6900" y="5435600"/>
            <a:ext cx="7493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93744" y="5727700"/>
            <a:ext cx="72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atoms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4775200"/>
            <a:ext cx="7493000" cy="50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440" y="4838700"/>
            <a:ext cx="193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Molecules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energy transduction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9426" y="4889500"/>
            <a:ext cx="850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Lattices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1D - 3D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23900" y="4279900"/>
            <a:ext cx="7493000" cy="50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344" y="4483100"/>
            <a:ext cx="965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polymers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00100" y="3721100"/>
            <a:ext cx="7493000" cy="50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4844" y="3886200"/>
            <a:ext cx="123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membranes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3444" y="4470400"/>
            <a:ext cx="91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solutions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5524" y="3086100"/>
            <a:ext cx="855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vortices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068" y="3743180"/>
            <a:ext cx="9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s</a:t>
            </a:r>
            <a:r>
              <a:rPr lang="en-US" sz="1400" dirty="0" smtClean="0">
                <a:latin typeface="Century Gothic"/>
                <a:cs typeface="Century Gothic"/>
              </a:rPr>
              <a:t>tructural 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d</a:t>
            </a:r>
            <a:r>
              <a:rPr lang="en-US" sz="1400" dirty="0" smtClean="0">
                <a:latin typeface="Century Gothic"/>
                <a:cs typeface="Century Gothic"/>
              </a:rPr>
              <a:t>efects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392" y="3848100"/>
            <a:ext cx="1649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superconductors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4344" y="3877650"/>
            <a:ext cx="836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colloids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56" y="4279900"/>
            <a:ext cx="170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Electronics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nsulators </a:t>
            </a:r>
            <a:r>
              <a:rPr lang="en-US" sz="1400" dirty="0">
                <a:latin typeface="Century Gothic"/>
                <a:cs typeface="Century Gothic"/>
              </a:rPr>
              <a:t>- </a:t>
            </a:r>
            <a:r>
              <a:rPr lang="en-US" sz="1400" dirty="0" smtClean="0">
                <a:latin typeface="Century Gothic"/>
                <a:cs typeface="Century Gothic"/>
              </a:rPr>
              <a:t>metals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2082" y="4279900"/>
            <a:ext cx="114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m</a:t>
            </a:r>
            <a:r>
              <a:rPr lang="en-US" sz="1400" dirty="0" smtClean="0">
                <a:latin typeface="Century Gothic"/>
                <a:cs typeface="Century Gothic"/>
              </a:rPr>
              <a:t>echanics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phonons</a:t>
            </a:r>
            <a:endParaRPr lang="en-US" sz="1400" dirty="0">
              <a:latin typeface="Century Gothic"/>
              <a:cs typeface="Century Gothic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89000" y="2997200"/>
            <a:ext cx="7493000" cy="50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295" y="3022600"/>
            <a:ext cx="135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c</a:t>
            </a:r>
            <a:r>
              <a:rPr lang="en-US" sz="1400" dirty="0" smtClean="0">
                <a:latin typeface="Century Gothic"/>
                <a:cs typeface="Century Gothic"/>
              </a:rPr>
              <a:t>ells 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c</a:t>
            </a:r>
            <a:r>
              <a:rPr lang="en-US" sz="1400" dirty="0" smtClean="0">
                <a:latin typeface="Century Gothic"/>
                <a:cs typeface="Century Gothic"/>
              </a:rPr>
              <a:t>hemistry,</a:t>
            </a:r>
            <a:r>
              <a:rPr lang="en-US" sz="1400" dirty="0">
                <a:latin typeface="Century Gothic"/>
                <a:cs typeface="Century Gothic"/>
              </a:rPr>
              <a:t> l</a:t>
            </a:r>
            <a:r>
              <a:rPr lang="en-US" sz="1400" dirty="0" smtClean="0">
                <a:latin typeface="Century Gothic"/>
                <a:cs typeface="Century Gothic"/>
              </a:rPr>
              <a:t>ife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1404" y="3741520"/>
            <a:ext cx="165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e</a:t>
            </a:r>
            <a:r>
              <a:rPr lang="en-US" sz="1400" dirty="0" smtClean="0">
                <a:latin typeface="Century Gothic"/>
                <a:cs typeface="Century Gothic"/>
              </a:rPr>
              <a:t>lectron-phonon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resistivity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6408" y="3101540"/>
            <a:ext cx="12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d</a:t>
            </a:r>
            <a:r>
              <a:rPr lang="en-US" sz="1400" dirty="0" smtClean="0">
                <a:latin typeface="Century Gothic"/>
                <a:cs typeface="Century Gothic"/>
              </a:rPr>
              <a:t>efect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aggregation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2596" y="2349500"/>
            <a:ext cx="87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f</a:t>
            </a:r>
            <a:r>
              <a:rPr lang="en-US" sz="1400" dirty="0" smtClean="0">
                <a:latin typeface="Century Gothic"/>
                <a:cs typeface="Century Gothic"/>
              </a:rPr>
              <a:t>racture</a:t>
            </a:r>
            <a:endParaRPr lang="en-US" sz="1400" dirty="0"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c</a:t>
            </a:r>
            <a:r>
              <a:rPr lang="en-US" sz="1400" dirty="0" smtClean="0">
                <a:latin typeface="Century Gothic"/>
                <a:cs typeface="Century Gothic"/>
              </a:rPr>
              <a:t>racks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5316" y="3101540"/>
            <a:ext cx="1085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w</a:t>
            </a:r>
            <a:r>
              <a:rPr lang="en-US" sz="1400" dirty="0" smtClean="0">
                <a:latin typeface="Century Gothic"/>
                <a:cs typeface="Century Gothic"/>
              </a:rPr>
              <a:t>ork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hardening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4353" y="23114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z</a:t>
            </a:r>
            <a:r>
              <a:rPr lang="en-US" sz="1400" dirty="0" smtClean="0">
                <a:latin typeface="Century Gothic"/>
                <a:cs typeface="Century Gothic"/>
              </a:rPr>
              <a:t>ero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 resistivity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108" y="4279900"/>
            <a:ext cx="1829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m</a:t>
            </a:r>
            <a:r>
              <a:rPr lang="en-US" sz="1400" dirty="0" smtClean="0">
                <a:latin typeface="Century Gothic"/>
                <a:cs typeface="Century Gothic"/>
              </a:rPr>
              <a:t>agnetics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d</a:t>
            </a:r>
            <a:r>
              <a:rPr lang="en-US" sz="1400" dirty="0" smtClean="0">
                <a:latin typeface="Century Gothic"/>
                <a:cs typeface="Century Gothic"/>
              </a:rPr>
              <a:t>omains, </a:t>
            </a:r>
            <a:r>
              <a:rPr lang="en-US" sz="1400" dirty="0">
                <a:latin typeface="Century Gothic"/>
                <a:cs typeface="Century Gothic"/>
              </a:rPr>
              <a:t>h</a:t>
            </a:r>
            <a:r>
              <a:rPr lang="en-US" sz="1400" dirty="0" smtClean="0">
                <a:latin typeface="Century Gothic"/>
                <a:cs typeface="Century Gothic"/>
              </a:rPr>
              <a:t>ysteresis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578" y="2438400"/>
            <a:ext cx="145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l</a:t>
            </a:r>
            <a:r>
              <a:rPr lang="en-US" sz="1400" dirty="0" smtClean="0">
                <a:latin typeface="Century Gothic"/>
                <a:cs typeface="Century Gothic"/>
              </a:rPr>
              <a:t>ocomotion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photosynthesis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4472" y="3088840"/>
            <a:ext cx="99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m</a:t>
            </a:r>
            <a:r>
              <a:rPr lang="en-US" sz="1400" dirty="0" smtClean="0">
                <a:latin typeface="Century Gothic"/>
                <a:cs typeface="Century Gothic"/>
              </a:rPr>
              <a:t>ean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f</a:t>
            </a:r>
            <a:r>
              <a:rPr lang="en-US" sz="1400" dirty="0" smtClean="0">
                <a:latin typeface="Century Gothic"/>
                <a:cs typeface="Century Gothic"/>
              </a:rPr>
              <a:t>ree path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86373" y="3002430"/>
            <a:ext cx="858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Cooper 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pairs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4401" y="2324100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f</a:t>
            </a:r>
            <a:r>
              <a:rPr lang="en-US" sz="1400" dirty="0" smtClean="0">
                <a:latin typeface="Century Gothic"/>
                <a:cs typeface="Century Gothic"/>
              </a:rPr>
              <a:t>inite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resistivity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9364" y="31369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s</a:t>
            </a:r>
            <a:r>
              <a:rPr lang="en-US" sz="1400" dirty="0" smtClean="0">
                <a:latin typeface="Century Gothic"/>
                <a:cs typeface="Century Gothic"/>
              </a:rPr>
              <a:t>edimentary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rocks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560" y="2413000"/>
            <a:ext cx="5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f</a:t>
            </a:r>
            <a:r>
              <a:rPr lang="en-US" sz="1400" dirty="0" smtClean="0">
                <a:latin typeface="Century Gothic"/>
                <a:cs typeface="Century Gothic"/>
              </a:rPr>
              <a:t>ossil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fuels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63500" y="101600"/>
            <a:ext cx="938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</a:rPr>
              <a:t>The hierarchy of architectures, phenomena and functionalities</a:t>
            </a:r>
            <a:endParaRPr lang="en-US" sz="2400" b="1" dirty="0">
              <a:solidFill>
                <a:srgbClr val="106636"/>
              </a:solidFill>
            </a:endParaRPr>
          </a:p>
        </p:txBody>
      </p:sp>
      <p:pic>
        <p:nvPicPr>
          <p:cNvPr id="3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21" y="4851400"/>
            <a:ext cx="721807" cy="6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4736894"/>
            <a:ext cx="1058463" cy="749506"/>
          </a:xfrm>
          <a:prstGeom prst="rect">
            <a:avLst/>
          </a:prstGeom>
        </p:spPr>
      </p:pic>
      <p:pic>
        <p:nvPicPr>
          <p:cNvPr id="39" name="Picture 38" descr="H_Ato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32" y="5293216"/>
            <a:ext cx="1079775" cy="1079775"/>
          </a:xfrm>
          <a:prstGeom prst="rect">
            <a:avLst/>
          </a:prstGeom>
        </p:spPr>
      </p:pic>
      <p:pic>
        <p:nvPicPr>
          <p:cNvPr id="40" name="Picture 39" descr="H_Ato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2" y="5293216"/>
            <a:ext cx="1079775" cy="10797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968044" y="3886200"/>
            <a:ext cx="818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plastics</a:t>
            </a:r>
            <a:endParaRPr lang="en-US" sz="1400" dirty="0">
              <a:latin typeface="Century Gothic"/>
              <a:cs typeface="Century Gothic"/>
            </a:endParaRPr>
          </a:p>
        </p:txBody>
      </p:sp>
      <p:grpSp>
        <p:nvGrpSpPr>
          <p:cNvPr id="2" name="Group 76"/>
          <p:cNvGrpSpPr/>
          <p:nvPr/>
        </p:nvGrpSpPr>
        <p:grpSpPr>
          <a:xfrm>
            <a:off x="150749" y="815386"/>
            <a:ext cx="8779896" cy="4950414"/>
            <a:chOff x="150749" y="815386"/>
            <a:chExt cx="8779896" cy="4950414"/>
          </a:xfrm>
        </p:grpSpPr>
        <p:sp>
          <p:nvSpPr>
            <p:cNvPr id="68" name="TextBox 67"/>
            <p:cNvSpPr txBox="1"/>
            <p:nvPr/>
          </p:nvSpPr>
          <p:spPr>
            <a:xfrm>
              <a:off x="150749" y="815386"/>
              <a:ext cx="8779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entury Gothic"/>
                  <a:cs typeface="Century Gothic"/>
                </a:rPr>
                <a:t>20</a:t>
              </a:r>
              <a:r>
                <a:rPr lang="en-US" i="1" baseline="30000" dirty="0" smtClean="0">
                  <a:latin typeface="Century Gothic"/>
                  <a:cs typeface="Century Gothic"/>
                </a:rPr>
                <a:t>th</a:t>
              </a:r>
              <a:r>
                <a:rPr lang="en-US" i="1" dirty="0" smtClean="0">
                  <a:latin typeface="Century Gothic"/>
                  <a:cs typeface="Century Gothic"/>
                </a:rPr>
                <a:t> century</a:t>
              </a:r>
            </a:p>
            <a:p>
              <a:pPr algn="ctr"/>
              <a:r>
                <a:rPr lang="en-US" i="1" dirty="0" smtClean="0">
                  <a:latin typeface="Century Gothic"/>
                  <a:cs typeface="Century Gothic"/>
                </a:rPr>
                <a:t>Reductionist science top down</a:t>
              </a:r>
              <a:r>
                <a:rPr lang="en-US" dirty="0" smtClean="0">
                  <a:latin typeface="Century Gothic"/>
                  <a:cs typeface="Century Gothic"/>
                </a:rPr>
                <a:t> to </a:t>
              </a:r>
              <a:r>
                <a:rPr lang="en-US" dirty="0" err="1" smtClean="0">
                  <a:latin typeface="Century Gothic"/>
                  <a:cs typeface="Century Gothic"/>
                </a:rPr>
                <a:t>nano</a:t>
              </a:r>
              <a:r>
                <a:rPr lang="en-US" dirty="0" smtClean="0">
                  <a:latin typeface="Century Gothic"/>
                  <a:cs typeface="Century Gothic"/>
                </a:rPr>
                <a:t>/atomic/molecular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17600" y="1524000"/>
              <a:ext cx="1981200" cy="4241800"/>
            </a:xfrm>
            <a:custGeom>
              <a:avLst/>
              <a:gdLst>
                <a:gd name="connsiteX0" fmla="*/ 0 w 1981200"/>
                <a:gd name="connsiteY0" fmla="*/ 0 h 4241800"/>
                <a:gd name="connsiteX1" fmla="*/ 1117600 w 1981200"/>
                <a:gd name="connsiteY1" fmla="*/ 3022600 h 4241800"/>
                <a:gd name="connsiteX2" fmla="*/ 1981200 w 1981200"/>
                <a:gd name="connsiteY2" fmla="*/ 4241800 h 4241800"/>
                <a:gd name="connsiteX3" fmla="*/ 1981200 w 1981200"/>
                <a:gd name="connsiteY3" fmla="*/ 4241800 h 424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241800">
                  <a:moveTo>
                    <a:pt x="0" y="0"/>
                  </a:moveTo>
                  <a:cubicBezTo>
                    <a:pt x="393700" y="1157816"/>
                    <a:pt x="787400" y="2315633"/>
                    <a:pt x="1117600" y="3022600"/>
                  </a:cubicBezTo>
                  <a:cubicBezTo>
                    <a:pt x="1447800" y="3729567"/>
                    <a:pt x="1981200" y="4241800"/>
                    <a:pt x="1981200" y="4241800"/>
                  </a:cubicBezTo>
                  <a:lnTo>
                    <a:pt x="1981200" y="4241800"/>
                  </a:ln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40158" y="810473"/>
            <a:ext cx="7083380" cy="4911050"/>
            <a:chOff x="940158" y="810473"/>
            <a:chExt cx="7083380" cy="4911050"/>
          </a:xfrm>
        </p:grpSpPr>
        <p:sp>
          <p:nvSpPr>
            <p:cNvPr id="75" name="Freeform 74"/>
            <p:cNvSpPr/>
            <p:nvPr/>
          </p:nvSpPr>
          <p:spPr>
            <a:xfrm>
              <a:off x="5219700" y="1485900"/>
              <a:ext cx="2514600" cy="4235623"/>
            </a:xfrm>
            <a:custGeom>
              <a:avLst/>
              <a:gdLst>
                <a:gd name="connsiteX0" fmla="*/ 0 w 2514600"/>
                <a:gd name="connsiteY0" fmla="*/ 4140200 h 4235623"/>
                <a:gd name="connsiteX1" fmla="*/ 977900 w 2514600"/>
                <a:gd name="connsiteY1" fmla="*/ 3695700 h 4235623"/>
                <a:gd name="connsiteX2" fmla="*/ 2514600 w 2514600"/>
                <a:gd name="connsiteY2" fmla="*/ 0 h 4235623"/>
                <a:gd name="connsiteX3" fmla="*/ 2514600 w 2514600"/>
                <a:gd name="connsiteY3" fmla="*/ 0 h 42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4600" h="4235623">
                  <a:moveTo>
                    <a:pt x="0" y="4140200"/>
                  </a:moveTo>
                  <a:cubicBezTo>
                    <a:pt x="279400" y="4262966"/>
                    <a:pt x="558800" y="4385733"/>
                    <a:pt x="977900" y="3695700"/>
                  </a:cubicBezTo>
                  <a:cubicBezTo>
                    <a:pt x="1397000" y="3005667"/>
                    <a:pt x="2514600" y="0"/>
                    <a:pt x="2514600" y="0"/>
                  </a:cubicBezTo>
                  <a:lnTo>
                    <a:pt x="2514600" y="0"/>
                  </a:ln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40158" y="810473"/>
              <a:ext cx="70833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itchFamily="34" charset="0"/>
                </a:rPr>
                <a:t>21</a:t>
              </a:r>
              <a:r>
                <a:rPr lang="en-US" b="1" baseline="30000" dirty="0" smtClean="0">
                  <a:latin typeface="Century Gothic" pitchFamily="34" charset="0"/>
                </a:rPr>
                <a:t>st</a:t>
              </a:r>
              <a:r>
                <a:rPr lang="en-US" b="1" dirty="0" smtClean="0">
                  <a:latin typeface="Century Gothic" pitchFamily="34" charset="0"/>
                </a:rPr>
                <a:t> century</a:t>
              </a:r>
            </a:p>
            <a:p>
              <a:pPr algn="ctr"/>
              <a:r>
                <a:rPr lang="en-US" b="1" dirty="0" smtClean="0">
                  <a:latin typeface="Century Gothic" pitchFamily="34" charset="0"/>
                </a:rPr>
                <a:t>Constructionist science bottom up </a:t>
              </a:r>
              <a:r>
                <a:rPr lang="en-US" b="1" dirty="0" err="1" smtClean="0">
                  <a:latin typeface="Century Gothic" pitchFamily="34" charset="0"/>
                </a:rPr>
                <a:t>nano</a:t>
              </a:r>
              <a:r>
                <a:rPr lang="en-US" b="1" dirty="0" smtClean="0">
                  <a:latin typeface="Century Gothic" pitchFamily="34" charset="0"/>
                </a:rPr>
                <a:t> to </a:t>
              </a:r>
              <a:r>
                <a:rPr lang="en-US" b="1" dirty="0" err="1" smtClean="0">
                  <a:latin typeface="Century Gothic" pitchFamily="34" charset="0"/>
                </a:rPr>
                <a:t>meso</a:t>
              </a:r>
              <a:endParaRPr lang="en-US" b="1" dirty="0" smtClean="0">
                <a:latin typeface="Century Gothic" pitchFamily="34" charset="0"/>
              </a:endParaRPr>
            </a:p>
            <a:p>
              <a:pPr algn="ctr"/>
              <a:r>
                <a:rPr lang="en-US" b="1" dirty="0" smtClean="0">
                  <a:latin typeface="Century Gothic" pitchFamily="34" charset="0"/>
                </a:rPr>
                <a:t>New architectures, phenomena, functionality and technology</a:t>
              </a:r>
              <a:endParaRPr lang="en-US" b="1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27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Six priority research directions (PRDs) for </a:t>
            </a:r>
            <a:r>
              <a:rPr lang="en-US" b="1" dirty="0" err="1" smtClean="0"/>
              <a:t>mesoscale</a:t>
            </a:r>
            <a:r>
              <a:rPr lang="en-US" b="1" dirty="0" smtClean="0"/>
              <a:t> science have emerged from our study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139463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Mastering Defect </a:t>
            </a:r>
            <a:r>
              <a:rPr lang="en-US" sz="2000" dirty="0" err="1" smtClean="0"/>
              <a:t>Mesostructure</a:t>
            </a:r>
            <a:r>
              <a:rPr lang="en-US" sz="2000" dirty="0" smtClean="0"/>
              <a:t> and its Evolution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Regulating Coupled Reactions and Pathway-Dependent Chemical Processes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Optimizing Transport and Response Properties by Design and Control of 	</a:t>
            </a:r>
            <a:r>
              <a:rPr lang="en-US" sz="2000" dirty="0" err="1" smtClean="0"/>
              <a:t>Mesoscale</a:t>
            </a:r>
            <a:r>
              <a:rPr lang="en-US" sz="2000" dirty="0" smtClean="0"/>
              <a:t> Structure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Elucidating Non-equilibrium and Many-Body Physics of Electrons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Harnessing Fluctuations, Dynamics and Degradation for Control of </a:t>
            </a:r>
            <a:r>
              <a:rPr lang="en-US" sz="2000" dirty="0" err="1" smtClean="0"/>
              <a:t>Metastable</a:t>
            </a:r>
            <a:r>
              <a:rPr lang="en-US" sz="2000" dirty="0" smtClean="0"/>
              <a:t> 	</a:t>
            </a:r>
            <a:r>
              <a:rPr lang="en-US" sz="2000" dirty="0" err="1" smtClean="0"/>
              <a:t>Mesoscale</a:t>
            </a:r>
            <a:r>
              <a:rPr lang="en-US" sz="2000" dirty="0" smtClean="0"/>
              <a:t> Systems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Directing Assembly of Hierarchical Functional Materials</a:t>
            </a:r>
            <a:endParaRPr lang="en-US" sz="20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14</a:t>
            </a:fld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11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7" y="61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Mastering Defect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Mesostructure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its Evolution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5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37"/>
            <a:ext cx="1757721" cy="16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58" descr="Crack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5656" y="2039136"/>
            <a:ext cx="1694329" cy="1743846"/>
          </a:xfrm>
          <a:prstGeom prst="rect">
            <a:avLst/>
          </a:prstGeom>
        </p:spPr>
      </p:pic>
      <p:pic>
        <p:nvPicPr>
          <p:cNvPr id="161" name="Picture 160" descr="lshr-crack-Clay-6Feb11.png"/>
          <p:cNvPicPr>
            <a:picLocks noChangeAspect="1"/>
          </p:cNvPicPr>
          <p:nvPr/>
        </p:nvPicPr>
        <p:blipFill>
          <a:blip r:embed="rId4" cstate="print">
            <a:lum bright="26000" contrast="35000"/>
          </a:blip>
          <a:stretch>
            <a:fillRect/>
          </a:stretch>
        </p:blipFill>
        <p:spPr>
          <a:xfrm>
            <a:off x="4467624" y="3065928"/>
            <a:ext cx="1918149" cy="1763889"/>
          </a:xfrm>
          <a:prstGeom prst="rect">
            <a:avLst/>
          </a:prstGeom>
        </p:spPr>
      </p:pic>
      <p:pic>
        <p:nvPicPr>
          <p:cNvPr id="162" name="Picture 4" descr="http://www.gl-nobledenton.com/assets/img/labor-5-15-570x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6321" y="4957235"/>
            <a:ext cx="3397679" cy="1132560"/>
          </a:xfrm>
          <a:prstGeom prst="rect">
            <a:avLst/>
          </a:prstGeom>
          <a:noFill/>
        </p:spPr>
      </p:pic>
      <p:pic>
        <p:nvPicPr>
          <p:cNvPr id="163" name="Picture 2" descr="C:\Users\fenner\Desktop\mills project\xsd 2 BM_actamater_58_6194 RE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5" y="3389033"/>
            <a:ext cx="1605580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96" y="1011181"/>
            <a:ext cx="1549556" cy="2247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TextBox 164"/>
          <p:cNvSpPr txBox="1"/>
          <p:nvPr/>
        </p:nvSpPr>
        <p:spPr>
          <a:xfrm>
            <a:off x="147918" y="262217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Deformation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586316" y="393102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Crack</a:t>
            </a:r>
          </a:p>
          <a:p>
            <a:r>
              <a:rPr lang="en-US" dirty="0" smtClean="0">
                <a:latin typeface="Century Gothic" pitchFamily="34" charset="0"/>
              </a:rPr>
              <a:t>Initiation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603116" y="2348753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Crack</a:t>
            </a:r>
          </a:p>
          <a:p>
            <a:r>
              <a:rPr lang="en-US" dirty="0" smtClean="0">
                <a:latin typeface="Century Gothic" pitchFamily="34" charset="0"/>
              </a:rPr>
              <a:t>Propagation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234517" y="447787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Failure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963242" y="33437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Coherent</a:t>
            </a:r>
          </a:p>
          <a:p>
            <a:pPr algn="ctr"/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193185" y="519990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tomography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637" y="5541707"/>
            <a:ext cx="499700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06636"/>
                </a:solidFill>
                <a:latin typeface="Arial" pitchFamily="34" charset="0"/>
                <a:ea typeface="Calibri"/>
                <a:cs typeface="Arial" pitchFamily="34" charset="0"/>
              </a:rPr>
              <a:t>New probes enable imaging of damage initiation and evolution at the </a:t>
            </a:r>
            <a:r>
              <a:rPr lang="en-US" dirty="0" err="1" smtClean="0">
                <a:solidFill>
                  <a:srgbClr val="106636"/>
                </a:solidFill>
                <a:latin typeface="Arial" pitchFamily="34" charset="0"/>
                <a:ea typeface="Calibri"/>
                <a:cs typeface="Arial" pitchFamily="34" charset="0"/>
              </a:rPr>
              <a:t>mesoscale</a:t>
            </a:r>
            <a:endParaRPr lang="en-US" dirty="0">
              <a:solidFill>
                <a:srgbClr val="106636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15</a:t>
            </a:fld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3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7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Regulating Coupled Reactions and Pathway-Dependent Chemical Processes</a:t>
            </a:r>
            <a:endParaRPr lang="en-US" sz="2400" b="1" dirty="0" smtClean="0">
              <a:solidFill>
                <a:srgbClr val="006600"/>
              </a:solidFill>
            </a:endParaRPr>
          </a:p>
        </p:txBody>
      </p:sp>
      <p:grpSp>
        <p:nvGrpSpPr>
          <p:cNvPr id="2" name="Group 140"/>
          <p:cNvGrpSpPr/>
          <p:nvPr/>
        </p:nvGrpSpPr>
        <p:grpSpPr>
          <a:xfrm>
            <a:off x="2686773" y="1351485"/>
            <a:ext cx="2968293" cy="2647623"/>
            <a:chOff x="589280" y="1020451"/>
            <a:chExt cx="3627120" cy="3114981"/>
          </a:xfrm>
        </p:grpSpPr>
        <p:pic>
          <p:nvPicPr>
            <p:cNvPr id="5" name="Picture 44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44"/>
            <a:stretch>
              <a:fillRect/>
            </a:stretch>
          </p:blipFill>
          <p:spPr bwMode="auto">
            <a:xfrm>
              <a:off x="1330277" y="1020451"/>
              <a:ext cx="1872471" cy="87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Bent Arrow 5"/>
            <p:cNvSpPr/>
            <p:nvPr/>
          </p:nvSpPr>
          <p:spPr bwMode="auto">
            <a:xfrm flipH="1">
              <a:off x="3306763" y="1428750"/>
              <a:ext cx="520700" cy="681038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Bent Arrow 6"/>
            <p:cNvSpPr/>
            <p:nvPr/>
          </p:nvSpPr>
          <p:spPr bwMode="auto">
            <a:xfrm rot="16200000" flipH="1">
              <a:off x="730250" y="1579563"/>
              <a:ext cx="679450" cy="5207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TextBox 452"/>
            <p:cNvSpPr txBox="1">
              <a:spLocks noChangeArrowheads="1"/>
            </p:cNvSpPr>
            <p:nvPr/>
          </p:nvSpPr>
          <p:spPr bwMode="auto">
            <a:xfrm>
              <a:off x="3045496" y="1114425"/>
              <a:ext cx="1109944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electrons</a:t>
              </a:r>
            </a:p>
          </p:txBody>
        </p:sp>
        <p:grpSp>
          <p:nvGrpSpPr>
            <p:cNvPr id="10" name="Group 991"/>
            <p:cNvGrpSpPr>
              <a:grpSpLocks/>
            </p:cNvGrpSpPr>
            <p:nvPr/>
          </p:nvGrpSpPr>
          <p:grpSpPr bwMode="auto">
            <a:xfrm>
              <a:off x="589280" y="2180757"/>
              <a:ext cx="3627120" cy="1954675"/>
              <a:chOff x="3718560" y="2971243"/>
              <a:chExt cx="3627120" cy="1954513"/>
            </a:xfrm>
          </p:grpSpPr>
          <p:sp>
            <p:nvSpPr>
              <p:cNvPr id="13" name="Rectangle 302"/>
              <p:cNvSpPr>
                <a:spLocks noChangeArrowheads="1"/>
              </p:cNvSpPr>
              <p:nvPr/>
            </p:nvSpPr>
            <p:spPr bwMode="auto">
              <a:xfrm>
                <a:off x="3718560" y="3007360"/>
                <a:ext cx="1230648" cy="186944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301"/>
              <p:cNvSpPr>
                <a:spLocks noChangeArrowheads="1"/>
              </p:cNvSpPr>
              <p:nvPr/>
            </p:nvSpPr>
            <p:spPr bwMode="auto">
              <a:xfrm>
                <a:off x="5913667" y="3007360"/>
                <a:ext cx="1432013" cy="186944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439"/>
              <p:cNvGrpSpPr>
                <a:grpSpLocks/>
              </p:cNvGrpSpPr>
              <p:nvPr/>
            </p:nvGrpSpPr>
            <p:grpSpPr bwMode="auto">
              <a:xfrm>
                <a:off x="5964470" y="3272662"/>
                <a:ext cx="1302585" cy="1528939"/>
                <a:chOff x="4798949" y="3314702"/>
                <a:chExt cx="954154" cy="1198358"/>
              </a:xfrm>
            </p:grpSpPr>
            <p:sp>
              <p:nvSpPr>
                <p:cNvPr id="91" name="Oval 88"/>
                <p:cNvSpPr>
                  <a:spLocks noChangeArrowheads="1"/>
                </p:cNvSpPr>
                <p:nvPr/>
              </p:nvSpPr>
              <p:spPr bwMode="auto">
                <a:xfrm>
                  <a:off x="5050408" y="3614730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Oval 90"/>
                <p:cNvSpPr>
                  <a:spLocks noChangeArrowheads="1"/>
                </p:cNvSpPr>
                <p:nvPr/>
              </p:nvSpPr>
              <p:spPr bwMode="auto">
                <a:xfrm>
                  <a:off x="5088127" y="4119373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Oval 91"/>
                <p:cNvSpPr>
                  <a:spLocks noChangeArrowheads="1"/>
                </p:cNvSpPr>
                <p:nvPr/>
              </p:nvSpPr>
              <p:spPr bwMode="auto">
                <a:xfrm>
                  <a:off x="5444362" y="4119373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Oval 94"/>
                <p:cNvSpPr>
                  <a:spLocks noChangeArrowheads="1"/>
                </p:cNvSpPr>
                <p:nvPr/>
              </p:nvSpPr>
              <p:spPr bwMode="auto">
                <a:xfrm>
                  <a:off x="5402452" y="3614730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189"/>
                <p:cNvGrpSpPr>
                  <a:grpSpLocks/>
                </p:cNvGrpSpPr>
                <p:nvPr/>
              </p:nvGrpSpPr>
              <p:grpSpPr bwMode="auto">
                <a:xfrm>
                  <a:off x="4798949" y="3314702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122" name="Freeform 176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77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90"/>
                <p:cNvGrpSpPr>
                  <a:grpSpLocks/>
                </p:cNvGrpSpPr>
                <p:nvPr/>
              </p:nvGrpSpPr>
              <p:grpSpPr bwMode="auto">
                <a:xfrm>
                  <a:off x="4880361" y="3779066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110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03"/>
                <p:cNvGrpSpPr>
                  <a:grpSpLocks/>
                </p:cNvGrpSpPr>
                <p:nvPr/>
              </p:nvGrpSpPr>
              <p:grpSpPr bwMode="auto">
                <a:xfrm>
                  <a:off x="4821744" y="4259060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98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" name="Rectangle 300"/>
              <p:cNvSpPr>
                <a:spLocks noChangeArrowheads="1"/>
              </p:cNvSpPr>
              <p:nvPr/>
            </p:nvSpPr>
            <p:spPr bwMode="auto">
              <a:xfrm>
                <a:off x="4979688" y="3007360"/>
                <a:ext cx="936236" cy="1869440"/>
              </a:xfrm>
              <a:prstGeom prst="rect">
                <a:avLst/>
              </a:prstGeom>
              <a:solidFill>
                <a:srgbClr val="FF0000">
                  <a:alpha val="2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3807752" y="3811581"/>
                <a:ext cx="1084561" cy="375813"/>
                <a:chOff x="842427" y="2142066"/>
                <a:chExt cx="1621329" cy="601134"/>
              </a:xfrm>
            </p:grpSpPr>
            <p:sp>
              <p:nvSpPr>
                <p:cNvPr id="74" name="Oval 416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417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Oval 418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Oval 419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Oval 420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Oval 421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Oval 422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423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82" name="Straight Connector 42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Straight Connector 4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4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Straight Connector 427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" name="Straight Connector 428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Straight Connector 429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Oval 430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Oval 431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432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 flipH="1">
                <a:off x="3810587" y="4383239"/>
                <a:ext cx="1084561" cy="375813"/>
                <a:chOff x="842427" y="2142066"/>
                <a:chExt cx="1621329" cy="601134"/>
              </a:xfrm>
            </p:grpSpPr>
            <p:sp>
              <p:nvSpPr>
                <p:cNvPr id="57" name="Oval 399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400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401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402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Oval 403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Oval 404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Oval 405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406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65" name="Straight Connector 40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Straight Connector 4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Straight Connector 4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Straight Connector 410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Straight Connector 411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Straight Connector 412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1" name="Oval 413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414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415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73"/>
              <p:cNvGrpSpPr>
                <a:grpSpLocks/>
              </p:cNvGrpSpPr>
              <p:nvPr/>
            </p:nvGrpSpPr>
            <p:grpSpPr bwMode="auto">
              <a:xfrm flipH="1">
                <a:off x="3804920" y="3224049"/>
                <a:ext cx="1084561" cy="375813"/>
                <a:chOff x="842427" y="2142066"/>
                <a:chExt cx="1621329" cy="601134"/>
              </a:xfrm>
            </p:grpSpPr>
            <p:sp>
              <p:nvSpPr>
                <p:cNvPr id="40" name="Oval 382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383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384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Oval 385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Oval 386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387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388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Oval 389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8" name="Straight Connector 39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Straight Connector 3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Straight Connector 3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Straight Connector 393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Straight Connector 394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395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" name="Oval 396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Oval 397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Oval 398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372"/>
              <p:cNvSpPr>
                <a:spLocks noChangeArrowheads="1"/>
              </p:cNvSpPr>
              <p:nvPr/>
            </p:nvSpPr>
            <p:spPr bwMode="auto">
              <a:xfrm>
                <a:off x="4020137" y="3655435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373"/>
              <p:cNvSpPr>
                <a:spLocks noChangeArrowheads="1"/>
              </p:cNvSpPr>
              <p:nvPr/>
            </p:nvSpPr>
            <p:spPr bwMode="auto">
              <a:xfrm>
                <a:off x="4308984" y="3660728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374"/>
              <p:cNvSpPr>
                <a:spLocks noChangeArrowheads="1"/>
              </p:cNvSpPr>
              <p:nvPr/>
            </p:nvSpPr>
            <p:spPr bwMode="auto">
              <a:xfrm>
                <a:off x="4592167" y="3660728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375"/>
              <p:cNvSpPr>
                <a:spLocks noChangeArrowheads="1"/>
              </p:cNvSpPr>
              <p:nvPr/>
            </p:nvSpPr>
            <p:spPr bwMode="auto">
              <a:xfrm>
                <a:off x="4405266" y="3644850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376"/>
              <p:cNvSpPr>
                <a:spLocks noChangeArrowheads="1"/>
              </p:cNvSpPr>
              <p:nvPr/>
            </p:nvSpPr>
            <p:spPr bwMode="auto">
              <a:xfrm>
                <a:off x="4580837" y="4232386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377"/>
              <p:cNvSpPr>
                <a:spLocks noChangeArrowheads="1"/>
              </p:cNvSpPr>
              <p:nvPr/>
            </p:nvSpPr>
            <p:spPr bwMode="auto">
              <a:xfrm>
                <a:off x="4025796" y="4242979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378"/>
              <p:cNvSpPr>
                <a:spLocks noChangeArrowheads="1"/>
              </p:cNvSpPr>
              <p:nvPr/>
            </p:nvSpPr>
            <p:spPr bwMode="auto">
              <a:xfrm>
                <a:off x="4325973" y="4227093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379"/>
              <p:cNvSpPr>
                <a:spLocks noChangeArrowheads="1"/>
              </p:cNvSpPr>
              <p:nvPr/>
            </p:nvSpPr>
            <p:spPr bwMode="auto">
              <a:xfrm>
                <a:off x="4303317" y="4274731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380"/>
              <p:cNvSpPr>
                <a:spLocks noChangeArrowheads="1"/>
              </p:cNvSpPr>
              <p:nvPr/>
            </p:nvSpPr>
            <p:spPr bwMode="auto">
              <a:xfrm>
                <a:off x="4215533" y="4232386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381"/>
              <p:cNvSpPr>
                <a:spLocks noChangeArrowheads="1"/>
              </p:cNvSpPr>
              <p:nvPr/>
            </p:nvSpPr>
            <p:spPr bwMode="auto">
              <a:xfrm>
                <a:off x="4311816" y="3607797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435"/>
              <p:cNvSpPr txBox="1">
                <a:spLocks noChangeArrowheads="1"/>
              </p:cNvSpPr>
              <p:nvPr/>
            </p:nvSpPr>
            <p:spPr bwMode="auto">
              <a:xfrm>
                <a:off x="5049039" y="4025112"/>
                <a:ext cx="8322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Li</a:t>
                </a:r>
                <a:r>
                  <a:rPr lang="en-US" sz="2000" baseline="30000"/>
                  <a:t>+</a:t>
                </a:r>
                <a:r>
                  <a:rPr lang="en-US" sz="2000"/>
                  <a:t> ions</a:t>
                </a:r>
              </a:p>
            </p:txBody>
          </p:sp>
          <p:cxnSp>
            <p:nvCxnSpPr>
              <p:cNvPr id="31" name="Straight Arrow Connector 437"/>
              <p:cNvCxnSpPr>
                <a:cxnSpLocks noChangeShapeType="1"/>
              </p:cNvCxnSpPr>
              <p:nvPr/>
            </p:nvCxnSpPr>
            <p:spPr bwMode="auto">
              <a:xfrm>
                <a:off x="5063394" y="3898637"/>
                <a:ext cx="728183" cy="20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Oval 440"/>
              <p:cNvSpPr>
                <a:spLocks noChangeArrowheads="1"/>
              </p:cNvSpPr>
              <p:nvPr/>
            </p:nvSpPr>
            <p:spPr bwMode="auto">
              <a:xfrm>
                <a:off x="5707871" y="3710152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441"/>
              <p:cNvSpPr>
                <a:spLocks noChangeArrowheads="1"/>
              </p:cNvSpPr>
              <p:nvPr/>
            </p:nvSpPr>
            <p:spPr bwMode="auto">
              <a:xfrm>
                <a:off x="5083714" y="3612931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438"/>
              <p:cNvSpPr>
                <a:spLocks noChangeArrowheads="1"/>
              </p:cNvSpPr>
              <p:nvPr/>
            </p:nvSpPr>
            <p:spPr bwMode="auto">
              <a:xfrm>
                <a:off x="5499819" y="3515711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442"/>
              <p:cNvSpPr>
                <a:spLocks noChangeArrowheads="1"/>
              </p:cNvSpPr>
              <p:nvPr/>
            </p:nvSpPr>
            <p:spPr bwMode="auto">
              <a:xfrm>
                <a:off x="5285255" y="3321269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987"/>
              <p:cNvSpPr>
                <a:spLocks noChangeArrowheads="1"/>
              </p:cNvSpPr>
              <p:nvPr/>
            </p:nvSpPr>
            <p:spPr bwMode="auto">
              <a:xfrm>
                <a:off x="4907280" y="3007360"/>
                <a:ext cx="132080" cy="1869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2400"/>
              </a:p>
            </p:txBody>
          </p:sp>
          <p:sp>
            <p:nvSpPr>
              <p:cNvPr id="37" name="Rectangle 988"/>
              <p:cNvSpPr>
                <a:spLocks noChangeArrowheads="1"/>
              </p:cNvSpPr>
              <p:nvPr/>
            </p:nvSpPr>
            <p:spPr bwMode="auto">
              <a:xfrm>
                <a:off x="5842000" y="3007360"/>
                <a:ext cx="142240" cy="1869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2400"/>
              </a:p>
            </p:txBody>
          </p:sp>
          <p:sp>
            <p:nvSpPr>
              <p:cNvPr id="38" name="TextBox 989"/>
              <p:cNvSpPr txBox="1">
                <a:spLocks noChangeArrowheads="1"/>
              </p:cNvSpPr>
              <p:nvPr/>
            </p:nvSpPr>
            <p:spPr bwMode="auto">
              <a:xfrm rot="-5400000">
                <a:off x="3981722" y="3817695"/>
                <a:ext cx="195451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solidFill>
                      <a:schemeClr val="bg1"/>
                    </a:solidFill>
                    <a:latin typeface="Comic Sans MS" charset="0"/>
                    <a:cs typeface="Comic Sans MS" charset="0"/>
                  </a:rPr>
                  <a:t>solid-electrolyte-interface</a:t>
                </a:r>
              </a:p>
            </p:txBody>
          </p:sp>
          <p:sp>
            <p:nvSpPr>
              <p:cNvPr id="39" name="TextBox 990"/>
              <p:cNvSpPr txBox="1">
                <a:spLocks noChangeArrowheads="1"/>
              </p:cNvSpPr>
              <p:nvPr/>
            </p:nvSpPr>
            <p:spPr bwMode="auto">
              <a:xfrm rot="-5400000">
                <a:off x="4916442" y="3817695"/>
                <a:ext cx="195451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solidFill>
                      <a:schemeClr val="bg1"/>
                    </a:solidFill>
                    <a:latin typeface="Comic Sans MS" charset="0"/>
                    <a:cs typeface="Comic Sans MS" charset="0"/>
                  </a:rPr>
                  <a:t>solid-electrolyte-interface</a:t>
                </a:r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2729840" y="3978835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cathode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714793" y="3966135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electrolyte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749132" y="3953435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entury Gothic"/>
                <a:cs typeface="Century Gothic"/>
              </a:rPr>
              <a:t>anode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2366" y="4308677"/>
            <a:ext cx="162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Li ion battery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96" name="Group 273"/>
          <p:cNvGrpSpPr>
            <a:grpSpLocks/>
          </p:cNvGrpSpPr>
          <p:nvPr/>
        </p:nvGrpSpPr>
        <p:grpSpPr bwMode="auto">
          <a:xfrm>
            <a:off x="5271910" y="3993086"/>
            <a:ext cx="3872089" cy="2135740"/>
            <a:chOff x="762000" y="2057400"/>
            <a:chExt cx="3855820" cy="2438400"/>
          </a:xfrm>
        </p:grpSpPr>
        <p:pic>
          <p:nvPicPr>
            <p:cNvPr id="145" name="Picture 2" descr="Scale"/>
            <p:cNvPicPr>
              <a:picLocks noChangeAspect="1" noChangeArrowheads="1"/>
            </p:cNvPicPr>
            <p:nvPr/>
          </p:nvPicPr>
          <p:blipFill>
            <a:blip r:embed="rId4" cstate="print"/>
            <a:srcRect l="32404" t="51540" r="2222"/>
            <a:stretch>
              <a:fillRect/>
            </a:stretch>
          </p:blipFill>
          <p:spPr bwMode="auto">
            <a:xfrm>
              <a:off x="762000" y="2057400"/>
              <a:ext cx="385582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Rectangle 270"/>
            <p:cNvSpPr>
              <a:spLocks noChangeArrowheads="1"/>
            </p:cNvSpPr>
            <p:nvPr/>
          </p:nvSpPr>
          <p:spPr bwMode="auto">
            <a:xfrm>
              <a:off x="762000" y="2057400"/>
              <a:ext cx="914400" cy="330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7" name="Picture 2" descr="Scale"/>
            <p:cNvPicPr>
              <a:picLocks noChangeAspect="1" noChangeArrowheads="1"/>
            </p:cNvPicPr>
            <p:nvPr/>
          </p:nvPicPr>
          <p:blipFill>
            <a:blip r:embed="rId4" cstate="print"/>
            <a:srcRect l="58241" t="51540" r="39174" b="40887"/>
            <a:stretch>
              <a:fillRect/>
            </a:stretch>
          </p:blipFill>
          <p:spPr bwMode="auto">
            <a:xfrm>
              <a:off x="914400" y="2057400"/>
              <a:ext cx="15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TextBox 159"/>
          <p:cNvSpPr txBox="1"/>
          <p:nvPr/>
        </p:nvSpPr>
        <p:spPr>
          <a:xfrm>
            <a:off x="5999608" y="5898783"/>
            <a:ext cx="22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</a:t>
            </a:r>
            <a:r>
              <a:rPr lang="en-US" baseline="-25000" dirty="0" smtClean="0">
                <a:latin typeface="Century Gothic"/>
                <a:cs typeface="Century Gothic"/>
              </a:rPr>
              <a:t>2</a:t>
            </a:r>
            <a:r>
              <a:rPr lang="en-US" dirty="0" smtClean="0">
                <a:latin typeface="Century Gothic"/>
                <a:cs typeface="Century Gothic"/>
              </a:rPr>
              <a:t> sequestration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5" cstate="print"/>
          <a:srcRect t="25223" r="17420" b="3991"/>
          <a:stretch>
            <a:fillRect/>
          </a:stretch>
        </p:blipFill>
        <p:spPr>
          <a:xfrm>
            <a:off x="0" y="814447"/>
            <a:ext cx="2223911" cy="2222263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558" y="3177324"/>
            <a:ext cx="204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Aqueous solution surface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91031" y="5458381"/>
            <a:ext cx="4084748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06636"/>
                </a:solidFill>
                <a:latin typeface="Arial" pitchFamily="34" charset="0"/>
                <a:ea typeface="Calibri"/>
                <a:cs typeface="Arial" pitchFamily="34" charset="0"/>
              </a:rPr>
              <a:t>Interfaces control reactivity in the natural and synthetic worlds</a:t>
            </a:r>
            <a:endParaRPr lang="en-US" dirty="0">
              <a:solidFill>
                <a:srgbClr val="106636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7651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Optimizing Transport and Response Properties by Design and Control of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Mesoscale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Structure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8900" y="4699000"/>
            <a:ext cx="3454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i="1" u="sng" dirty="0" smtClean="0">
                <a:solidFill>
                  <a:srgbClr val="106636"/>
                </a:solidFill>
                <a:latin typeface="Century Gothic"/>
                <a:cs typeface="Century Gothic"/>
              </a:rPr>
              <a:t>Phenomena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Ionization</a:t>
            </a:r>
          </a:p>
          <a:p>
            <a:pPr algn="ctr"/>
            <a:r>
              <a:rPr lang="en-US" sz="1600" dirty="0">
                <a:solidFill>
                  <a:srgbClr val="106636"/>
                </a:solidFill>
                <a:latin typeface="Century Gothic"/>
                <a:cs typeface="Century Gothic"/>
              </a:rPr>
              <a:t>Ion insertion/extraction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Electronic / ionic conduction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Volume expansion/contraction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75400" y="4699000"/>
            <a:ext cx="24765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i="1" u="sng" dirty="0" smtClean="0">
                <a:solidFill>
                  <a:srgbClr val="106636"/>
                </a:solidFill>
                <a:latin typeface="Century Gothic"/>
                <a:cs typeface="Century Gothic"/>
              </a:rPr>
              <a:t>Degrees of freedom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Electronic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Ionic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Chemical</a:t>
            </a:r>
          </a:p>
          <a:p>
            <a:pPr algn="ctr"/>
            <a:r>
              <a:rPr lang="en-US" sz="1600" dirty="0">
                <a:solidFill>
                  <a:srgbClr val="106636"/>
                </a:solidFill>
                <a:latin typeface="Century Gothic"/>
                <a:cs typeface="Century Gothic"/>
              </a:rPr>
              <a:t>M</a:t>
            </a:r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echanical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378200" y="4699000"/>
            <a:ext cx="28956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rgbClr val="106636"/>
                </a:solidFill>
                <a:latin typeface="Century Gothic"/>
                <a:cs typeface="Century Gothic"/>
              </a:rPr>
              <a:t>Meso</a:t>
            </a:r>
            <a:r>
              <a:rPr lang="en-US" sz="1600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1600" i="1" u="sng" dirty="0" smtClean="0">
                <a:solidFill>
                  <a:srgbClr val="106636"/>
                </a:solidFill>
                <a:latin typeface="Century Gothic"/>
                <a:cs typeface="Century Gothic"/>
              </a:rPr>
              <a:t>Functionality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Energy storage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Energy delivery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Reversibility on demand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23" y="893970"/>
            <a:ext cx="8207026" cy="35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Elucidating Non-equilibrium and Many-Body Physics of Electrons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654" t="5117" r="5881" b="3725"/>
          <a:stretch>
            <a:fillRect/>
          </a:stretch>
        </p:blipFill>
        <p:spPr bwMode="auto">
          <a:xfrm>
            <a:off x="5679584" y="2768957"/>
            <a:ext cx="2266682" cy="26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936400" y="892381"/>
            <a:ext cx="3585409" cy="1840830"/>
            <a:chOff x="1352295" y="3133306"/>
            <a:chExt cx="3585409" cy="1840830"/>
          </a:xfrm>
        </p:grpSpPr>
        <p:pic>
          <p:nvPicPr>
            <p:cNvPr id="5" name="Picture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757" y="3133306"/>
              <a:ext cx="2646947" cy="18408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1667731" y="3869055"/>
              <a:ext cx="7313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352295" y="368438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~1µ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914282"/>
            <a:ext cx="294216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Making “contact” with many-body electron states…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2414" y="5445502"/>
            <a:ext cx="4084748" cy="38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and intrinsic </a:t>
            </a:r>
            <a:r>
              <a:rPr lang="en-US" dirty="0" err="1" smtClean="0">
                <a:latin typeface="Century Gothic"/>
                <a:ea typeface="Calibri"/>
                <a:cs typeface="Century Gothic"/>
              </a:rPr>
              <a:t>inhomogeneity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0471" y="5842601"/>
            <a:ext cx="609170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…to be controlled for electronic functionality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576" y="5409557"/>
            <a:ext cx="408474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reveals dynamic localization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pic>
        <p:nvPicPr>
          <p:cNvPr id="15" name="Picture 14" descr="ColdAtomsOpticalLatti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724983"/>
            <a:ext cx="2925945" cy="2235422"/>
          </a:xfrm>
          <a:prstGeom prst="rect">
            <a:avLst/>
          </a:prstGeom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18</a:t>
            </a:fld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11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b="1" dirty="0" smtClean="0"/>
              <a:t>Harnessing Fluctuations, Dynamics and Degradation for Control of </a:t>
            </a:r>
            <a:r>
              <a:rPr lang="en-US" b="1" dirty="0" err="1" smtClean="0"/>
              <a:t>Metastable</a:t>
            </a:r>
            <a:r>
              <a:rPr lang="en-US" b="1" dirty="0" smtClean="0"/>
              <a:t> </a:t>
            </a:r>
            <a:r>
              <a:rPr lang="en-US" b="1" dirty="0" err="1" smtClean="0"/>
              <a:t>Mesoscale</a:t>
            </a:r>
            <a:r>
              <a:rPr lang="en-US" b="1" dirty="0" smtClean="0"/>
              <a:t>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19588"/>
            <a:ext cx="417275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Century Gothic"/>
                <a:ea typeface="Calibri"/>
                <a:cs typeface="Century Gothic"/>
              </a:rPr>
              <a:t>Metastability</a:t>
            </a:r>
            <a:r>
              <a:rPr lang="en-US" dirty="0" smtClean="0">
                <a:latin typeface="Century Gothic"/>
                <a:ea typeface="Calibri"/>
                <a:cs typeface="Century Gothic"/>
              </a:rPr>
              <a:t> at the </a:t>
            </a:r>
            <a:r>
              <a:rPr lang="en-US" dirty="0" err="1" smtClean="0">
                <a:latin typeface="Century Gothic"/>
                <a:ea typeface="Calibri"/>
                <a:cs typeface="Century Gothic"/>
              </a:rPr>
              <a:t>mesoscale</a:t>
            </a:r>
            <a:r>
              <a:rPr lang="en-US" dirty="0" smtClean="0">
                <a:latin typeface="Century Gothic"/>
                <a:ea typeface="Calibri"/>
                <a:cs typeface="Century Gothic"/>
              </a:rPr>
              <a:t>  </a:t>
            </a:r>
            <a:r>
              <a:rPr lang="en-US" dirty="0" smtClean="0">
                <a:latin typeface="Century Gothic"/>
                <a:ea typeface="Calibri"/>
                <a:cs typeface="Century Gothic"/>
                <a:sym typeface="Wingdings" pitchFamily="2" charset="2"/>
              </a:rPr>
              <a:t> control of fluctuation spectra impacts lifetime and aging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4" y="3302268"/>
            <a:ext cx="4584071" cy="24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78062" y="4698523"/>
            <a:ext cx="43659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entury Gothic"/>
                <a:ea typeface="Calibri"/>
                <a:cs typeface="Century Gothic"/>
              </a:rPr>
              <a:t>The opportunity is to emulate nature: smart and self-healing materials for advanced energy technologies</a:t>
            </a:r>
            <a:endParaRPr lang="en-US" dirty="0">
              <a:latin typeface="Century Gothic"/>
              <a:ea typeface="Calibri"/>
              <a:cs typeface="Century Gothic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19</a:t>
            </a:fld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LogtimevsLoglengthRev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4" y="804332"/>
            <a:ext cx="4707466" cy="37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25730"/>
            <a:ext cx="9144000" cy="723900"/>
          </a:xfrm>
          <a:prstGeom prst="rect">
            <a:avLst/>
          </a:prstGeom>
        </p:spPr>
        <p:txBody>
          <a:bodyPr lIns="91216" tIns="45609" rIns="91216" bIns="45609"/>
          <a:lstStyle/>
          <a:p>
            <a:pPr marL="0" marR="0" lvl="0" indent="0" algn="ctr" defTabSz="10170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6739" algn="l"/>
              </a:tabLst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BESAC Charge on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Mesoscale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087" y="952528"/>
            <a:ext cx="596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17033" eaLnBrk="0" hangingPunct="0">
              <a:tabLst>
                <a:tab pos="1886739" algn="l"/>
              </a:tabLst>
              <a:defRPr/>
            </a:pPr>
            <a:r>
              <a:rPr lang="en-US" b="1" dirty="0" smtClean="0">
                <a:latin typeface="Arial Narrow" pitchFamily="34" charset="0"/>
                <a:cs typeface="Arial" pitchFamily="34" charset="0"/>
              </a:rPr>
              <a:t>Excerpts from Dr. Brinkman’s charge letter of February 14, 2011: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6825" y="5461000"/>
            <a:ext cx="290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 due early Fall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511300"/>
            <a:ext cx="8788400" cy="357020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 central theme of these reports is the importance of atomic and molecular scale understanding of how nature works and how this relates to advancing the frontiers of science and innovation.  I would now like BESAC to extend this work by addressing the research agenda for </a:t>
            </a:r>
            <a:r>
              <a:rPr lang="en-US" dirty="0" err="1" smtClean="0"/>
              <a:t>mesoscale</a:t>
            </a:r>
            <a:r>
              <a:rPr lang="en-US" dirty="0" smtClean="0"/>
              <a:t> science, the regime where classical, </a:t>
            </a:r>
            <a:r>
              <a:rPr lang="en-US" dirty="0" err="1" smtClean="0"/>
              <a:t>microscale</a:t>
            </a:r>
            <a:r>
              <a:rPr lang="en-US" dirty="0" smtClean="0"/>
              <a:t> science and nanoscale science meet. I see two parts to this new study: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1. Identify </a:t>
            </a:r>
            <a:r>
              <a:rPr lang="en-US" dirty="0" err="1" smtClean="0"/>
              <a:t>mesoscale</a:t>
            </a:r>
            <a:r>
              <a:rPr lang="en-US" dirty="0" smtClean="0"/>
              <a:t> science directions that are most promising for advancing the Department’s energy mission.</a:t>
            </a:r>
          </a:p>
          <a:p>
            <a:pPr lvl="1"/>
            <a:r>
              <a:rPr lang="en-US" dirty="0" smtClean="0"/>
              <a:t>2. Identify how current and future BES facilities can impact </a:t>
            </a:r>
            <a:r>
              <a:rPr lang="en-US" dirty="0" err="1" smtClean="0"/>
              <a:t>mesoscale</a:t>
            </a:r>
            <a:r>
              <a:rPr lang="en-US" dirty="0" smtClean="0"/>
              <a:t> science. </a:t>
            </a:r>
          </a:p>
          <a:p>
            <a:endParaRPr lang="en-US" dirty="0"/>
          </a:p>
          <a:p>
            <a:r>
              <a:rPr lang="en-US" dirty="0" smtClean="0"/>
              <a:t>This study could prompt a national discussion of </a:t>
            </a:r>
            <a:r>
              <a:rPr lang="en-US" dirty="0" err="1" smtClean="0"/>
              <a:t>mesoscale</a:t>
            </a:r>
            <a:r>
              <a:rPr lang="en-US" dirty="0" smtClean="0"/>
              <a:t> science at the level heard during the initial formulation of the National Nanotechnology Initiative a decade ago.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34228" y="1025525"/>
            <a:ext cx="3748087" cy="2867025"/>
            <a:chOff x="5405438" y="1025525"/>
            <a:chExt cx="3748087" cy="2867025"/>
          </a:xfrm>
          <a:effectLst/>
        </p:grpSpPr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6045200" y="3306763"/>
              <a:ext cx="27940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omic Sans MS" charset="0"/>
                  <a:cs typeface="Comic Sans MS" charset="0"/>
                </a:rPr>
                <a:t>many interacting degrees of freedom</a:t>
              </a: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257925" y="1025525"/>
              <a:ext cx="2540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latin typeface="Comic Sans MS" charset="0"/>
                  <a:cs typeface="Comic Sans MS" charset="0"/>
                </a:rPr>
                <a:t>Elements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of 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Assembly</a:t>
              </a:r>
              <a:endParaRPr lang="en-US" sz="18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5405438" y="1431925"/>
              <a:ext cx="1685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compositional</a:t>
              </a:r>
            </a:p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structural</a:t>
              </a: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7458075" y="1554163"/>
              <a:ext cx="1685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latin typeface="Comic Sans MS" charset="0"/>
                  <a:cs typeface="Comic Sans MS" charset="0"/>
                </a:rPr>
                <a:t>functional unit</a:t>
              </a: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5608638" y="2154238"/>
              <a:ext cx="1341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latin typeface="Comic Sans MS" charset="0"/>
                  <a:cs typeface="Comic Sans MS" charset="0"/>
                </a:rPr>
                <a:t>architectural</a:t>
              </a: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7467600" y="2032000"/>
              <a:ext cx="1685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connecting</a:t>
              </a:r>
            </a:p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functional units</a:t>
              </a: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426075" y="2743200"/>
              <a:ext cx="1685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temporal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7427913" y="2660650"/>
              <a:ext cx="1685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connecting</a:t>
              </a:r>
            </a:p>
            <a:p>
              <a:pPr algn="ctr"/>
              <a:r>
                <a:rPr lang="en-US" sz="1400">
                  <a:latin typeface="Comic Sans MS" charset="0"/>
                  <a:cs typeface="Comic Sans MS" charset="0"/>
                </a:rPr>
                <a:t>sequential steps</a:t>
              </a:r>
            </a:p>
          </p:txBody>
        </p:sp>
        <p:cxnSp>
          <p:nvCxnSpPr>
            <p:cNvPr id="26" name="Straight Arrow Connector 29"/>
            <p:cNvCxnSpPr>
              <a:cxnSpLocks noChangeShapeType="1"/>
            </p:cNvCxnSpPr>
            <p:nvPr/>
          </p:nvCxnSpPr>
          <p:spPr bwMode="auto">
            <a:xfrm>
              <a:off x="6989763" y="1736725"/>
              <a:ext cx="508000" cy="1588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30"/>
            <p:cNvCxnSpPr>
              <a:cxnSpLocks noChangeShapeType="1"/>
            </p:cNvCxnSpPr>
            <p:nvPr/>
          </p:nvCxnSpPr>
          <p:spPr bwMode="auto">
            <a:xfrm>
              <a:off x="6989763" y="2346325"/>
              <a:ext cx="508000" cy="1588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31"/>
            <p:cNvCxnSpPr>
              <a:cxnSpLocks noChangeShapeType="1"/>
            </p:cNvCxnSpPr>
            <p:nvPr/>
          </p:nvCxnSpPr>
          <p:spPr bwMode="auto">
            <a:xfrm>
              <a:off x="6969125" y="2946400"/>
              <a:ext cx="508000" cy="1588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Rectangle 40"/>
          <p:cNvSpPr/>
          <p:nvPr/>
        </p:nvSpPr>
        <p:spPr>
          <a:xfrm>
            <a:off x="203199" y="136857"/>
            <a:ext cx="8940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Directing Assembly of Hierarchical Functional Materials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15" y="4930346"/>
            <a:ext cx="606594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06636"/>
                </a:solidFill>
                <a:latin typeface="Century Gothic"/>
                <a:ea typeface="Calibri"/>
                <a:cs typeface="Century Gothic"/>
              </a:rPr>
              <a:t>Integration of disparate materials classes by “top down” and “bottom up” approaches is the underpinning focus of directed </a:t>
            </a:r>
            <a:r>
              <a:rPr lang="en-US" dirty="0" err="1" smtClean="0">
                <a:solidFill>
                  <a:srgbClr val="106636"/>
                </a:solidFill>
                <a:latin typeface="Century Gothic"/>
                <a:ea typeface="Calibri"/>
                <a:cs typeface="Century Gothic"/>
              </a:rPr>
              <a:t>mesoscale</a:t>
            </a:r>
            <a:r>
              <a:rPr lang="en-US" dirty="0" smtClean="0">
                <a:solidFill>
                  <a:srgbClr val="106636"/>
                </a:solidFill>
                <a:latin typeface="Century Gothic"/>
                <a:ea typeface="Calibri"/>
                <a:cs typeface="Century Gothic"/>
              </a:rPr>
              <a:t> assembly</a:t>
            </a:r>
            <a:endParaRPr lang="en-US" dirty="0">
              <a:solidFill>
                <a:srgbClr val="106636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134" y="4038334"/>
            <a:ext cx="2695240" cy="19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65025" y="885144"/>
            <a:ext cx="5614557" cy="3635341"/>
            <a:chOff x="65025" y="885144"/>
            <a:chExt cx="5614557" cy="3635341"/>
          </a:xfrm>
        </p:grpSpPr>
        <p:pic>
          <p:nvPicPr>
            <p:cNvPr id="42" name="Picture 4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"/>
            <a:stretch/>
          </p:blipFill>
          <p:spPr bwMode="auto">
            <a:xfrm>
              <a:off x="65025" y="885144"/>
              <a:ext cx="5614557" cy="36353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868214" y="901521"/>
              <a:ext cx="695459" cy="360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508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Century Gothic" pitchFamily="34" charset="0"/>
              </a:rPr>
              <a:t>Realizing the </a:t>
            </a:r>
            <a:r>
              <a:rPr lang="en-US" sz="2000" b="1" dirty="0" err="1" smtClean="0">
                <a:solidFill>
                  <a:srgbClr val="006600"/>
                </a:solidFill>
                <a:latin typeface="Century Gothic" pitchFamily="34" charset="0"/>
              </a:rPr>
              <a:t>meso</a:t>
            </a:r>
            <a:r>
              <a:rPr lang="en-US" sz="2000" b="1" dirty="0" smtClean="0">
                <a:solidFill>
                  <a:srgbClr val="006600"/>
                </a:solidFill>
                <a:latin typeface="Century Gothic" pitchFamily="34" charset="0"/>
              </a:rPr>
              <a:t> opportunity requires advances in our ability to observe, characterize, simulate and ultimately control matter. </a:t>
            </a:r>
            <a:endParaRPr lang="en-US" sz="2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70135" y="1047903"/>
            <a:ext cx="7755229" cy="4162828"/>
            <a:chOff x="670135" y="1382757"/>
            <a:chExt cx="7755229" cy="4162828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670135" y="3536950"/>
              <a:ext cx="2246312" cy="1201738"/>
              <a:chOff x="324" y="916"/>
              <a:chExt cx="1415" cy="757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24" y="916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13" y="1128"/>
                <a:ext cx="10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latin typeface="Arial" charset="0"/>
                  </a:rPr>
                  <a:t>Synthesis</a:t>
                </a: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939611" y="4035501"/>
              <a:ext cx="3160003" cy="1510084"/>
              <a:chOff x="4102" y="883"/>
              <a:chExt cx="1700" cy="757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225" y="883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102" y="1123"/>
                <a:ext cx="17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 smtClean="0">
                    <a:latin typeface="Arial" charset="0"/>
                  </a:rPr>
                  <a:t>Characterization</a:t>
                </a:r>
                <a:endParaRPr lang="en-US" sz="2400" b="1" dirty="0">
                  <a:latin typeface="Arial" charset="0"/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6179051" y="3618878"/>
              <a:ext cx="2246313" cy="1201738"/>
              <a:chOff x="308" y="3077"/>
              <a:chExt cx="1415" cy="757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08" y="3077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96" y="3195"/>
                <a:ext cx="110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1" dirty="0" smtClean="0">
                    <a:latin typeface="Arial" charset="0"/>
                  </a:rPr>
                  <a:t>Theory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2400" b="1" dirty="0" smtClean="0"/>
                  <a:t>Simulation</a:t>
                </a:r>
                <a:endParaRPr lang="en-US" sz="2400" b="1" dirty="0"/>
              </a:p>
            </p:txBody>
          </p:sp>
        </p:grpSp>
        <p:grpSp>
          <p:nvGrpSpPr>
            <p:cNvPr id="31" name="Group 15"/>
            <p:cNvGrpSpPr>
              <a:grpSpLocks/>
            </p:cNvGrpSpPr>
            <p:nvPr/>
          </p:nvGrpSpPr>
          <p:grpSpPr bwMode="auto">
            <a:xfrm>
              <a:off x="2501000" y="1382757"/>
              <a:ext cx="3849415" cy="1878298"/>
              <a:chOff x="1969" y="1781"/>
              <a:chExt cx="1879" cy="871"/>
            </a:xfrm>
          </p:grpSpPr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1969" y="1781"/>
                <a:ext cx="1879" cy="871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2194" y="1826"/>
                <a:ext cx="1430" cy="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err="1" smtClean="0"/>
                  <a:t>Mesoscale</a:t>
                </a:r>
                <a:r>
                  <a:rPr lang="en-US" sz="2400" b="1" i="1" dirty="0" smtClean="0"/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/>
                  <a:t>Physics, Materials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/>
                  <a:t> and Chemistry</a:t>
                </a:r>
                <a:endParaRPr lang="en-US" sz="2400" b="1" dirty="0"/>
              </a:p>
            </p:txBody>
          </p:sp>
        </p:grp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rot="5400000">
              <a:off x="2617787" y="2971761"/>
              <a:ext cx="600247" cy="790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5813444" y="3041197"/>
              <a:ext cx="947936" cy="5903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rot="5400000" flipV="1">
              <a:off x="4094477" y="3637278"/>
              <a:ext cx="641350" cy="88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rot="5400000" flipV="1">
              <a:off x="2908455" y="4315703"/>
              <a:ext cx="231353" cy="363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rot="5400000">
              <a:off x="5927074" y="4337738"/>
              <a:ext cx="198304" cy="462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8787" y="5485059"/>
            <a:ext cx="895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06636"/>
                </a:solidFill>
                <a:latin typeface="Century Gothic" pitchFamily="34" charset="0"/>
              </a:rPr>
              <a:t>Mastering </a:t>
            </a:r>
            <a:r>
              <a:rPr lang="en-US" b="1" dirty="0" err="1" smtClean="0">
                <a:solidFill>
                  <a:srgbClr val="106636"/>
                </a:solidFill>
                <a:latin typeface="Century Gothic" pitchFamily="34" charset="0"/>
              </a:rPr>
              <a:t>mesoscale</a:t>
            </a:r>
            <a:r>
              <a:rPr lang="en-US" b="1" dirty="0" smtClean="0">
                <a:solidFill>
                  <a:srgbClr val="106636"/>
                </a:solidFill>
                <a:latin typeface="Century Gothic" pitchFamily="34" charset="0"/>
              </a:rPr>
              <a:t> materials and phenomena requires the seamless integration of theory, modeling and simulation with synthesis &amp; characterization</a:t>
            </a:r>
            <a:endParaRPr lang="en-US" b="1" dirty="0">
              <a:solidFill>
                <a:srgbClr val="106636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75" y="0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Opportunities for </a:t>
            </a:r>
            <a:r>
              <a:rPr lang="en-US" sz="2400" b="1" dirty="0" err="1" smtClean="0">
                <a:solidFill>
                  <a:srgbClr val="106636"/>
                </a:solidFill>
                <a:latin typeface="Century Gothic"/>
                <a:cs typeface="Century Gothic"/>
              </a:rPr>
              <a:t>Mesoscale</a:t>
            </a:r>
            <a:r>
              <a:rPr lang="en-US" sz="24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 Tools and Instruments </a:t>
            </a:r>
            <a:endParaRPr lang="en-US" sz="24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21253"/>
            <a:ext cx="27559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Synthesis / Assembly </a:t>
            </a:r>
            <a:endParaRPr lang="en-US" sz="1600" b="1" dirty="0">
              <a:solidFill>
                <a:srgbClr val="106636"/>
              </a:solidFill>
              <a:latin typeface="Century Gothic"/>
              <a:cs typeface="Century Gothic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Directed </a:t>
            </a:r>
            <a:r>
              <a:rPr lang="en-US" sz="1600" dirty="0">
                <a:latin typeface="Century Gothic"/>
                <a:cs typeface="Century Gothic"/>
              </a:rPr>
              <a:t>synthesis </a:t>
            </a:r>
            <a:r>
              <a:rPr lang="en-US" sz="1600" dirty="0" smtClean="0">
                <a:latin typeface="Century Gothic"/>
                <a:cs typeface="Century Gothic"/>
              </a:rPr>
              <a:t>of complex inorganic materials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Multi-step, multi-component assembly processes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Computational synthesis / assembly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3700" y="807353"/>
            <a:ext cx="31877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06636"/>
                </a:solidFill>
                <a:latin typeface="Century Gothic"/>
                <a:cs typeface="Century Gothic"/>
              </a:rPr>
              <a:t>Characterization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In situ, </a:t>
            </a:r>
            <a:r>
              <a:rPr lang="en-US" sz="1600" dirty="0">
                <a:latin typeface="Century Gothic"/>
                <a:cs typeface="Century Gothic"/>
              </a:rPr>
              <a:t>real </a:t>
            </a:r>
            <a:r>
              <a:rPr lang="en-US" sz="1600" dirty="0" smtClean="0">
                <a:latin typeface="Century Gothic"/>
                <a:cs typeface="Century Gothic"/>
              </a:rPr>
              <a:t>time dynamic measurements: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    4D materials science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Multi-modal experiments, e.g. structure + excitation + energy transfer</a:t>
            </a:r>
            <a:endParaRPr lang="en-US" sz="1600" dirty="0">
              <a:latin typeface="Century Gothic"/>
              <a:cs typeface="Century Gothic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Multi-scale energy, time and space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812850"/>
            <a:ext cx="32004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06636"/>
                </a:solidFill>
                <a:latin typeface="Century Gothic"/>
                <a:cs typeface="Century Gothic"/>
              </a:rPr>
              <a:t>Theory </a:t>
            </a:r>
            <a:r>
              <a:rPr lang="en-US" sz="16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/ Simulation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Far from equilibrium behavior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Heterogeneous/disordered systems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Century Gothic"/>
                <a:cs typeface="Century Gothic"/>
              </a:rPr>
              <a:t>D</a:t>
            </a:r>
            <a:r>
              <a:rPr lang="en-US" sz="1600" dirty="0" smtClean="0">
                <a:latin typeface="Century Gothic"/>
                <a:cs typeface="Century Gothic"/>
              </a:rPr>
              <a:t>ynamic functionality of composite systems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29155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Cross-cutting Challenges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Co-design/integration of Synthesis </a:t>
            </a:r>
            <a:r>
              <a:rPr lang="en-US" sz="1700" dirty="0" smtClean="0">
                <a:latin typeface="Century Gothic"/>
                <a:cs typeface="Century Gothic"/>
                <a:sym typeface="Wingdings"/>
              </a:rPr>
              <a:t> Characterization  Theory/Simulation </a:t>
            </a:r>
          </a:p>
          <a:p>
            <a:pPr marL="285750" indent="-285750">
              <a:buFont typeface="Arial"/>
              <a:buChar char="•"/>
            </a:pPr>
            <a:endParaRPr lang="en-US" sz="17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Directed Multi-step, multi-component assembly processes that scale</a:t>
            </a:r>
          </a:p>
          <a:p>
            <a:pPr marL="285750" indent="-285750">
              <a:buFont typeface="Arial"/>
              <a:buChar char="•"/>
            </a:pPr>
            <a:endParaRPr lang="en-US" sz="17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>Multi-modal simultaneous and sequential measurements</a:t>
            </a:r>
            <a:endParaRPr lang="en-US" sz="17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sz="17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panning energy, length </a:t>
            </a:r>
            <a:r>
              <a:rPr lang="en-US" sz="1700" i="1" dirty="0">
                <a:solidFill>
                  <a:srgbClr val="000000"/>
                </a:solidFill>
                <a:latin typeface="Century Gothic"/>
                <a:cs typeface="Century Gothic"/>
              </a:rPr>
              <a:t>&amp; time </a:t>
            </a: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scales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Predictive theories and simulation of dynamic functionality</a:t>
            </a:r>
          </a:p>
          <a:p>
            <a:pPr lvl="1">
              <a:spcAft>
                <a:spcPts val="600"/>
              </a:spcAft>
            </a:pPr>
            <a:endParaRPr lang="en-US" sz="1700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27" y="866697"/>
            <a:ext cx="5384709" cy="251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674" y="3477298"/>
            <a:ext cx="5594951" cy="26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Creating the materials, structures, and architectures that access the benefits of </a:t>
            </a:r>
            <a:r>
              <a:rPr lang="en-US" sz="2000" b="1" dirty="0" err="1" smtClean="0">
                <a:solidFill>
                  <a:srgbClr val="106636"/>
                </a:solidFill>
                <a:latin typeface="Century Gothic"/>
                <a:cs typeface="Century Gothic"/>
              </a:rPr>
              <a:t>mesoscale</a:t>
            </a:r>
            <a:r>
              <a:rPr lang="en-US" sz="20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 phenomena is a key challenge</a:t>
            </a:r>
            <a:endParaRPr lang="en-US" sz="20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73208"/>
            <a:ext cx="3419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Computational tools for functionality by design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In situ observation and control of synthesis processes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955" y="1093306"/>
            <a:ext cx="3419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Directed synthesis to create complex materials and controlled interfaces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Assembly processes and pattering strategies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026" name="abe9e704-1b2c-4446-bfb1-783dba4f0d81" descr="61A6D8EF-6DAE-47CB-BA3C-12E2996DEC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076" y="2537138"/>
            <a:ext cx="3374533" cy="31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fenner\Desktop\mills project\xsd 2 BM_actamater_58_6194 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890538"/>
            <a:ext cx="1605580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" y="3161953"/>
            <a:ext cx="1549556" cy="2247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531" y="553311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Coherent</a:t>
            </a:r>
          </a:p>
          <a:p>
            <a:pPr algn="ctr"/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425" y="270140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tomography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3646" y="900120"/>
            <a:ext cx="736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New methods to watch multi-d defect evolution &amp; tracking</a:t>
            </a:r>
          </a:p>
          <a:p>
            <a:r>
              <a:rPr lang="en-US" i="1" dirty="0" smtClean="0">
                <a:latin typeface="Century Gothic" pitchFamily="34" charset="0"/>
              </a:rPr>
              <a:t>In situ, in </a:t>
            </a:r>
            <a:r>
              <a:rPr lang="en-US" i="1" dirty="0" err="1" smtClean="0">
                <a:latin typeface="Century Gothic" pitchFamily="34" charset="0"/>
              </a:rPr>
              <a:t>operando</a:t>
            </a:r>
            <a:r>
              <a:rPr lang="en-US" dirty="0" smtClean="0">
                <a:latin typeface="Century Gothic" pitchFamily="34" charset="0"/>
              </a:rPr>
              <a:t> measurements</a:t>
            </a:r>
          </a:p>
          <a:p>
            <a:r>
              <a:rPr lang="en-US" dirty="0" smtClean="0">
                <a:latin typeface="Century Gothic" pitchFamily="34" charset="0"/>
              </a:rPr>
              <a:t>Long duration measurements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Exciting new sources (e.g., LCLS, NSLS-II, SNS) are available, but need to advance optics, detectors, environments, and data handling</a:t>
            </a:r>
            <a:endParaRPr lang="en-US" sz="20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549" y="5498879"/>
            <a:ext cx="35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Notional 3d, in situ, multi-modal measurement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5179" y="2376538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Simultaneous diffraction,</a:t>
            </a:r>
          </a:p>
          <a:p>
            <a:r>
              <a:rPr lang="en-US" dirty="0" smtClean="0">
                <a:latin typeface="Century Gothic" pitchFamily="34" charset="0"/>
              </a:rPr>
              <a:t>Imaging and spectroscopy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9713" y="3659238"/>
            <a:ext cx="350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Time-correlated probes of local structure, composition, excitation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896" y="5044975"/>
            <a:ext cx="73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Data mining strategies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037" t="3352" r="3594"/>
          <a:stretch>
            <a:fillRect/>
          </a:stretch>
        </p:blipFill>
        <p:spPr bwMode="auto">
          <a:xfrm>
            <a:off x="4826537" y="2972342"/>
            <a:ext cx="3915177" cy="2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036044"/>
            <a:ext cx="46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Computational materials challenges includes experimental validation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Theory and simulation need to connect models across scales AND incorporate emergent phenomena to realize functionality by design</a:t>
            </a:r>
            <a:endParaRPr lang="en-US" sz="20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040" y="1320314"/>
            <a:ext cx="46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Well-documented and </a:t>
            </a:r>
            <a:r>
              <a:rPr lang="en-US" dirty="0" err="1" smtClean="0">
                <a:latin typeface="Century Gothic" pitchFamily="34" charset="0"/>
              </a:rPr>
              <a:t>curated</a:t>
            </a:r>
            <a:r>
              <a:rPr lang="en-US" dirty="0" smtClean="0">
                <a:latin typeface="Century Gothic" pitchFamily="34" charset="0"/>
              </a:rPr>
              <a:t> community codes is a key gap</a:t>
            </a:r>
            <a:endParaRPr lang="en-US" dirty="0">
              <a:latin typeface="Century Gothic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5400" y="1257300"/>
            <a:ext cx="5113147" cy="3494333"/>
            <a:chOff x="659648" y="1930400"/>
            <a:chExt cx="5113147" cy="3494333"/>
          </a:xfrm>
        </p:grpSpPr>
        <p:sp>
          <p:nvSpPr>
            <p:cNvPr id="10" name="Rounded Rectangle 9"/>
            <p:cNvSpPr/>
            <p:nvPr/>
          </p:nvSpPr>
          <p:spPr>
            <a:xfrm>
              <a:off x="2667000" y="4432300"/>
              <a:ext cx="406400" cy="33655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07067" y="2302933"/>
              <a:ext cx="3996266" cy="2506134"/>
              <a:chOff x="1507067" y="2302933"/>
              <a:chExt cx="3996266" cy="250613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1515533" y="2302933"/>
                <a:ext cx="0" cy="2497667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507067" y="4809067"/>
                <a:ext cx="3996266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847851" y="4770957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nm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1733" y="4758257"/>
              <a:ext cx="575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µ</a:t>
              </a:r>
              <a:r>
                <a:rPr lang="en-US" sz="1200" dirty="0" smtClean="0"/>
                <a:t>m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0734" y="4758256"/>
              <a:ext cx="575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mm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65137" y="4758265"/>
              <a:ext cx="575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5533" y="5147734"/>
              <a:ext cx="1005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</a:t>
              </a:r>
              <a:r>
                <a:rPr lang="en-US" sz="1200" dirty="0" smtClean="0"/>
                <a:t>ength scale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59453" y="3178834"/>
              <a:ext cx="877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 scale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1407" y="43772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f</a:t>
              </a:r>
              <a:r>
                <a:rPr lang="en-US" sz="1200" dirty="0" err="1"/>
                <a:t>s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9076" y="39962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</a:t>
              </a:r>
              <a:r>
                <a:rPr lang="en-US" sz="1200" dirty="0" err="1" smtClean="0"/>
                <a:t>s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10" y="36152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ns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3677" y="32342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µs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2145" y="28532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ms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5212" y="2523068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5944" y="2226734"/>
              <a:ext cx="736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days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1722" y="1930400"/>
              <a:ext cx="889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years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89617" y="3488280"/>
              <a:ext cx="965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atomic</a:t>
              </a:r>
            </a:p>
            <a:p>
              <a:pPr algn="ctr"/>
              <a:r>
                <a:rPr lang="en-US" sz="1050" dirty="0" smtClean="0"/>
                <a:t> molecular</a:t>
              </a:r>
            </a:p>
            <a:p>
              <a:pPr algn="ctr"/>
              <a:r>
                <a:rPr lang="en-US" sz="1050" dirty="0" err="1" smtClean="0"/>
                <a:t>nano</a:t>
              </a:r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3566" y="3348565"/>
              <a:ext cx="592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meso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8768" y="2688165"/>
              <a:ext cx="683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macro</a:t>
              </a:r>
              <a:endParaRPr lang="en-US" sz="1200" dirty="0"/>
            </a:p>
          </p:txBody>
        </p:sp>
        <p:pic>
          <p:nvPicPr>
            <p:cNvPr id="29" name="Picture 28" descr="CrystalStructur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168" y="4033636"/>
              <a:ext cx="444499" cy="648968"/>
            </a:xfrm>
            <a:prstGeom prst="rect">
              <a:avLst/>
            </a:prstGeom>
          </p:spPr>
        </p:pic>
        <p:pic>
          <p:nvPicPr>
            <p:cNvPr id="30" name="Picture 29" descr="diblockphases.pn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9" r="59845" b="42807"/>
            <a:stretch/>
          </p:blipFill>
          <p:spPr>
            <a:xfrm>
              <a:off x="2108200" y="4021666"/>
              <a:ext cx="606185" cy="601133"/>
            </a:xfrm>
            <a:prstGeom prst="rect">
              <a:avLst/>
            </a:prstGeom>
          </p:spPr>
        </p:pic>
        <p:pic>
          <p:nvPicPr>
            <p:cNvPr id="31" name="Picture 30" descr="ColloidalNanoXta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01" y="3640669"/>
              <a:ext cx="414866" cy="414866"/>
            </a:xfrm>
            <a:prstGeom prst="rect">
              <a:avLst/>
            </a:prstGeom>
          </p:spPr>
        </p:pic>
        <p:pic>
          <p:nvPicPr>
            <p:cNvPr id="32" name="Picture 31" descr="Electrode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0" t="60973" b="8150"/>
            <a:stretch/>
          </p:blipFill>
          <p:spPr>
            <a:xfrm>
              <a:off x="2988730" y="3595315"/>
              <a:ext cx="448735" cy="485617"/>
            </a:xfrm>
            <a:prstGeom prst="rect">
              <a:avLst/>
            </a:prstGeom>
          </p:spPr>
        </p:pic>
        <p:pic>
          <p:nvPicPr>
            <p:cNvPr id="33" name="Picture 4" descr="http://www.gl-nobledenton.com/assets/img/labor-5-15-570x190.jp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43185" t="12335" r="28656" b="20384"/>
            <a:stretch/>
          </p:blipFill>
          <p:spPr bwMode="auto">
            <a:xfrm>
              <a:off x="3378201" y="2978281"/>
              <a:ext cx="635000" cy="505752"/>
            </a:xfrm>
            <a:prstGeom prst="rect">
              <a:avLst/>
            </a:prstGeom>
            <a:noFill/>
          </p:spPr>
        </p:pic>
        <p:pic>
          <p:nvPicPr>
            <p:cNvPr id="34" name="Picture 33" descr="Slide1.jpg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" t="15185" r="53333" b="32037"/>
            <a:stretch/>
          </p:blipFill>
          <p:spPr>
            <a:xfrm>
              <a:off x="4047081" y="2984500"/>
              <a:ext cx="601119" cy="489879"/>
            </a:xfrm>
            <a:prstGeom prst="rect">
              <a:avLst/>
            </a:prstGeom>
          </p:spPr>
        </p:pic>
        <p:pic>
          <p:nvPicPr>
            <p:cNvPr id="35" name="Picture 4" descr="http://t0.gstatic.com/images?q=tbn:ANd9GcQkCOaNJSR072RlySbLBxJKTR_7f8DCsGe9hqSdLgPaj9hn6arp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9517" t="13553" r="4072"/>
            <a:stretch/>
          </p:blipFill>
          <p:spPr bwMode="auto">
            <a:xfrm>
              <a:off x="4089400" y="2152650"/>
              <a:ext cx="851032" cy="522107"/>
            </a:xfrm>
            <a:prstGeom prst="rect">
              <a:avLst/>
            </a:prstGeom>
            <a:noFill/>
          </p:spPr>
        </p:pic>
        <p:pic>
          <p:nvPicPr>
            <p:cNvPr id="36" name="Picture 35" descr="smithsonian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499" y="2156656"/>
              <a:ext cx="771296" cy="5166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578099" y="4392088"/>
              <a:ext cx="6265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DFT</a:t>
              </a:r>
            </a:p>
            <a:p>
              <a:pPr algn="ctr"/>
              <a:r>
                <a:rPr lang="en-US" sz="700" dirty="0" smtClean="0"/>
                <a:t>MD,  MC,</a:t>
              </a:r>
              <a:r>
                <a:rPr lang="en-US" sz="700" dirty="0"/>
                <a:t> </a:t>
              </a:r>
              <a:r>
                <a:rPr lang="en-US" sz="700" dirty="0" smtClean="0"/>
                <a:t>DMFT</a:t>
              </a:r>
              <a:endParaRPr lang="en-US" sz="7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416300" y="4013200"/>
              <a:ext cx="717550" cy="33655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95132" y="4021666"/>
              <a:ext cx="910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Lattice Boltzmann</a:t>
              </a:r>
            </a:p>
            <a:p>
              <a:r>
                <a:rPr lang="en-US" sz="700" dirty="0" smtClean="0"/>
                <a:t>TDGL, DDFT, </a:t>
              </a:r>
              <a:endParaRPr lang="en-US" sz="7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90999" y="3454400"/>
              <a:ext cx="982133" cy="336550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4438" y="3462869"/>
              <a:ext cx="1367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Mori-Tanaka, </a:t>
              </a:r>
              <a:r>
                <a:rPr lang="en-US" sz="700" dirty="0" err="1" smtClean="0"/>
                <a:t>Halpin</a:t>
              </a:r>
              <a:r>
                <a:rPr lang="en-US" sz="700" dirty="0" smtClean="0"/>
                <a:t>-Tsai, Lattice Spring, Finite Element</a:t>
              </a:r>
              <a:endParaRPr lang="en-US" sz="700" dirty="0"/>
            </a:p>
          </p:txBody>
        </p:sp>
      </p:grpSp>
      <p:sp>
        <p:nvSpPr>
          <p:cNvPr id="44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25</a:t>
            </a:fld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391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153"/>
            <a:ext cx="9401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We lack the needed workforce to fully tap the </a:t>
            </a:r>
            <a:r>
              <a:rPr lang="en-US" sz="2300" b="1" dirty="0" err="1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meso</a:t>
            </a:r>
            <a:r>
              <a:rPr lang="en-US" sz="2300" b="1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 opportunity</a:t>
            </a:r>
            <a:endParaRPr lang="en-US" sz="2300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45218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New modalities of research necessitate a new generation of </a:t>
            </a:r>
            <a:r>
              <a:rPr lang="en-US" sz="2000" b="1" dirty="0" err="1" smtClean="0">
                <a:solidFill>
                  <a:srgbClr val="006600"/>
                </a:solidFill>
              </a:rPr>
              <a:t>mesoscale</a:t>
            </a:r>
            <a:r>
              <a:rPr lang="en-US" sz="2000" b="1" dirty="0" smtClean="0">
                <a:solidFill>
                  <a:srgbClr val="006600"/>
                </a:solidFill>
              </a:rPr>
              <a:t> scientists</a:t>
            </a: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	</a:t>
            </a:r>
            <a:r>
              <a:rPr lang="en-US" dirty="0" smtClean="0">
                <a:latin typeface="Century Gothic" pitchFamily="34" charset="0"/>
              </a:rPr>
              <a:t>Frontier is interdisciplinary, requiring researchers who move across 		boundaries and interfaces</a:t>
            </a:r>
          </a:p>
          <a:p>
            <a:pPr lvl="0"/>
            <a:r>
              <a:rPr lang="en-US" dirty="0" smtClean="0">
                <a:latin typeface="Century Gothic" pitchFamily="34" charset="0"/>
              </a:rPr>
              <a:t>	Need for integrated teams to address large, complex challenges</a:t>
            </a: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	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Foster and grow science of </a:t>
            </a:r>
            <a:r>
              <a:rPr lang="en-US" sz="2000" dirty="0" err="1" smtClean="0">
                <a:solidFill>
                  <a:srgbClr val="006600"/>
                </a:solidFill>
              </a:rPr>
              <a:t>mesoscale</a:t>
            </a:r>
            <a:r>
              <a:rPr lang="en-US" sz="2000" dirty="0" smtClean="0">
                <a:solidFill>
                  <a:srgbClr val="006600"/>
                </a:solidFill>
              </a:rPr>
              <a:t> synthesis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Complex, multi-modal measurements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6600"/>
                </a:solidFill>
              </a:rPr>
              <a:t> enhanced partnering with instrument 	scientists and large scale facility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Seamless integration of theory and simulation with synthesis and 	characterization AND translation to common codes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0613" y="5465838"/>
            <a:ext cx="668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6600"/>
                </a:solidFill>
              </a:rPr>
              <a:t>Future </a:t>
            </a:r>
            <a:r>
              <a:rPr lang="en-US" b="1" dirty="0" err="1" smtClean="0">
                <a:solidFill>
                  <a:srgbClr val="006600"/>
                </a:solidFill>
              </a:rPr>
              <a:t>mesoscale</a:t>
            </a:r>
            <a:r>
              <a:rPr lang="en-US" b="1" dirty="0" smtClean="0">
                <a:solidFill>
                  <a:srgbClr val="006600"/>
                </a:solidFill>
              </a:rPr>
              <a:t> scientists will fuel broader manufacturing and innovation workforce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688" y="2492981"/>
            <a:ext cx="66951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i="1" dirty="0" smtClean="0"/>
          </a:p>
          <a:p>
            <a:pPr lvl="0"/>
            <a:endParaRPr lang="en-US" i="1" dirty="0" smtClean="0"/>
          </a:p>
          <a:p>
            <a:pPr lvl="0"/>
            <a:r>
              <a:rPr lang="en-US" sz="1600" dirty="0" smtClean="0"/>
              <a:t>The ability to manufacture at the </a:t>
            </a:r>
            <a:r>
              <a:rPr lang="en-US" sz="1600" dirty="0" err="1" smtClean="0"/>
              <a:t>mesoscale</a:t>
            </a:r>
            <a:r>
              <a:rPr lang="en-US" sz="1600" dirty="0" smtClean="0"/>
              <a:t> … to yield faster, cheaper, higher performing, and longer lasting products.</a:t>
            </a:r>
          </a:p>
          <a:p>
            <a:r>
              <a:rPr lang="en-US" sz="1600" dirty="0" smtClean="0"/>
              <a:t> </a:t>
            </a:r>
          </a:p>
          <a:p>
            <a:pPr lvl="0"/>
            <a:r>
              <a:rPr lang="en-US" sz="1600" dirty="0" smtClean="0"/>
              <a:t>The realization of biologically inspired complexity and functionality … to transform energy conversion, transmission, and storage.</a:t>
            </a:r>
          </a:p>
          <a:p>
            <a:r>
              <a:rPr lang="en-US" sz="1600" dirty="0" smtClean="0"/>
              <a:t> </a:t>
            </a:r>
          </a:p>
          <a:p>
            <a:pPr lvl="0"/>
            <a:r>
              <a:rPr lang="en-US" sz="1600" dirty="0" smtClean="0"/>
              <a:t>The transformation from top-down design … to bottom-up design … producing next-generation technological innovation.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36441" y="158046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Perspective</a:t>
            </a:r>
            <a:endParaRPr lang="en-US" sz="24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915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006600"/>
                </a:solidFill>
              </a:rPr>
              <a:t>Meso</a:t>
            </a:r>
            <a:r>
              <a:rPr lang="en-US" sz="2000" b="1" dirty="0" smtClean="0">
                <a:solidFill>
                  <a:srgbClr val="006600"/>
                </a:solidFill>
              </a:rPr>
              <a:t> is an opportunity space:</a:t>
            </a: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</a:rPr>
              <a:t>mesoscale</a:t>
            </a:r>
            <a:r>
              <a:rPr lang="en-US" sz="2000" b="1" dirty="0" smtClean="0">
                <a:solidFill>
                  <a:srgbClr val="006600"/>
                </a:solidFill>
              </a:rPr>
              <a:t> phenomena, architectures, and interfaces</a:t>
            </a:r>
          </a:p>
          <a:p>
            <a:pPr lvl="0"/>
            <a:endParaRPr lang="en-US" sz="2000" b="1" dirty="0" smtClean="0">
              <a:solidFill>
                <a:srgbClr val="0066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New capabilities are needed to discover principles and enable solutions:</a:t>
            </a: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	directed assembly, </a:t>
            </a:r>
            <a:r>
              <a:rPr lang="en-US" sz="2000" b="1" i="1" dirty="0" smtClean="0">
                <a:solidFill>
                  <a:srgbClr val="006600"/>
                </a:solidFill>
              </a:rPr>
              <a:t>in situ </a:t>
            </a:r>
            <a:r>
              <a:rPr lang="en-US" sz="2000" b="1" dirty="0" smtClean="0">
                <a:solidFill>
                  <a:srgbClr val="006600"/>
                </a:solidFill>
              </a:rPr>
              <a:t>dynamics, and multi-modal function</a:t>
            </a:r>
          </a:p>
          <a:p>
            <a:pPr lvl="0"/>
            <a:endParaRPr lang="en-US" sz="2000" b="1" dirty="0" smtClean="0">
              <a:solidFill>
                <a:srgbClr val="0066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Success will be transformational: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735" y="63279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6600"/>
                </a:solidFill>
              </a:rPr>
              <a:t>Meso2012.com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182" y="2698039"/>
            <a:ext cx="1896373" cy="24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399245" y="5310101"/>
            <a:ext cx="954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rgbClr val="106636"/>
                </a:solidFill>
                <a:latin typeface="Century Gothic" pitchFamily="34" charset="0"/>
              </a:rPr>
              <a:t>“It is both the magnitude of the challenge in bridging quanta to the continuum and the potential dividend in controlling the </a:t>
            </a:r>
            <a:r>
              <a:rPr lang="en-US" b="1" dirty="0" err="1" smtClean="0">
                <a:solidFill>
                  <a:srgbClr val="106636"/>
                </a:solidFill>
                <a:latin typeface="Century Gothic" pitchFamily="34" charset="0"/>
              </a:rPr>
              <a:t>mesoscale</a:t>
            </a:r>
            <a:r>
              <a:rPr lang="en-US" b="1" dirty="0" smtClean="0">
                <a:solidFill>
                  <a:srgbClr val="106636"/>
                </a:solidFill>
                <a:latin typeface="Century Gothic" pitchFamily="34" charset="0"/>
              </a:rPr>
              <a:t> that have energized the research community and motivated this report.”</a:t>
            </a:r>
            <a:endParaRPr lang="en-US" b="1" dirty="0">
              <a:solidFill>
                <a:srgbClr val="106636"/>
              </a:solidFill>
              <a:latin typeface="Century Gothic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9A3E8FC-33BC-3A48-8869-6A3F65FD172A}" type="slidenum">
              <a:rPr lang="en-US" smtClean="0">
                <a:latin typeface="Century Gothic"/>
                <a:cs typeface="Century Gothic"/>
              </a:rPr>
              <a:pPr/>
              <a:t>27</a:t>
            </a:fld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11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491490" y="-152400"/>
            <a:ext cx="80467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>
              <a:buNone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The BESAC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 Subcommittee</a:t>
            </a:r>
            <a:endParaRPr lang="en-US" sz="2400" b="1" dirty="0">
              <a:solidFill>
                <a:srgbClr val="006600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50" y="685800"/>
            <a:ext cx="45611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John Hemminger, Irvine, BESAC chair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William Barletta, MIT,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Gordon Brown, Stanford,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Roger French, CWRU,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Laura Greene, UIUC,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Bruce Kay, PNNL,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Mark Ratner, Northwestern,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John Spence, Arizona,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Doug Tobias, Irvine, BESAC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John Tranquada, Brookhaven, BESAC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1261" y="1274617"/>
            <a:ext cx="2893240" cy="4978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Paul </a:t>
            </a:r>
            <a:r>
              <a:rPr lang="en-US" sz="2000" dirty="0" err="1" smtClean="0"/>
              <a:t>Alivisatos</a:t>
            </a:r>
            <a:r>
              <a:rPr lang="en-US" sz="2000" dirty="0" smtClean="0"/>
              <a:t>, LBNL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Frank Bates, Minnesota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Marc </a:t>
            </a:r>
            <a:r>
              <a:rPr lang="en-US" sz="2000" dirty="0" err="1" smtClean="0"/>
              <a:t>Kastner</a:t>
            </a:r>
            <a:r>
              <a:rPr lang="en-US" sz="2000" dirty="0" smtClean="0"/>
              <a:t>, MIT</a:t>
            </a:r>
            <a:endParaRPr lang="en-US" sz="2000" u="sng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Jennifer Lewis, UIUC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Tony Rollett, CMU</a:t>
            </a:r>
            <a:endParaRPr lang="en-US" sz="2000" u="sng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Gary Rubloff, Maryland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8700" y="738113"/>
            <a:ext cx="72351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/>
              <a:t>John Sarrao, LANL, co-chair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/>
              <a:t>George Crabtree, ANL &amp; UI</a:t>
            </a:r>
            <a:r>
              <a:rPr lang="en-US" sz="2000" b="1" dirty="0"/>
              <a:t>C</a:t>
            </a:r>
            <a:r>
              <a:rPr lang="en-US" sz="2000" b="1" dirty="0" smtClean="0"/>
              <a:t>, BESAC, co-chair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25730"/>
            <a:ext cx="9144000" cy="723900"/>
          </a:xfrm>
          <a:prstGeom prst="rect">
            <a:avLst/>
          </a:prstGeom>
        </p:spPr>
        <p:txBody>
          <a:bodyPr lIns="91216" tIns="45609" rIns="91216" bIns="45609"/>
          <a:lstStyle/>
          <a:p>
            <a:pPr marL="0" marR="0" lvl="0" indent="0" algn="ctr" defTabSz="10170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6739" algn="l"/>
              </a:tabLst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Plan for this Meeting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534" y="1049863"/>
            <a:ext cx="7764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Now:  </a:t>
            </a:r>
          </a:p>
          <a:p>
            <a:r>
              <a:rPr lang="en-US" sz="2400" dirty="0" smtClean="0"/>
              <a:t>Articulate the message that is embodied in the report</a:t>
            </a:r>
          </a:p>
          <a:p>
            <a:endParaRPr lang="en-US" sz="2400" dirty="0" smtClean="0"/>
          </a:p>
          <a:p>
            <a:r>
              <a:rPr lang="en-US" sz="2400" dirty="0" smtClean="0"/>
              <a:t>Later this afternoon: </a:t>
            </a:r>
          </a:p>
          <a:p>
            <a:r>
              <a:rPr lang="en-US" sz="2400" dirty="0" smtClean="0"/>
              <a:t>Discuss report in detail and gather your feedback* </a:t>
            </a:r>
          </a:p>
          <a:p>
            <a:r>
              <a:rPr lang="en-US" sz="2400" dirty="0" smtClean="0"/>
              <a:t>	</a:t>
            </a:r>
            <a:r>
              <a:rPr lang="en-US" dirty="0" smtClean="0"/>
              <a:t>*we acknowledge some gaps exist now in the report</a:t>
            </a:r>
          </a:p>
          <a:p>
            <a:endParaRPr lang="en-US" sz="2400" dirty="0" smtClean="0"/>
          </a:p>
          <a:p>
            <a:r>
              <a:rPr lang="en-US" sz="2400" dirty="0" smtClean="0"/>
              <a:t>Tomorrow morning: </a:t>
            </a:r>
          </a:p>
          <a:p>
            <a:r>
              <a:rPr lang="en-US" sz="2400" dirty="0" smtClean="0"/>
              <a:t>React to your input and propose a path forward</a:t>
            </a:r>
          </a:p>
          <a:p>
            <a:endParaRPr lang="en-US" sz="2400" dirty="0" smtClean="0"/>
          </a:p>
          <a:p>
            <a:r>
              <a:rPr lang="en-US" sz="2400" b="1" dirty="0" smtClean="0"/>
              <a:t>Goal: </a:t>
            </a:r>
          </a:p>
          <a:p>
            <a:r>
              <a:rPr lang="en-US" sz="2400" b="1" dirty="0" smtClean="0"/>
              <a:t>Achieve BESAC approval of report, assuming successful completion of the proposed plan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241300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Venues for Community Input: Town Halls and Website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990599"/>
            <a:ext cx="8051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APS Boston Wed Feb 29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Marc Kastner and William Barletta (MIT), hosts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latin typeface="Century Gothic"/>
                <a:cs typeface="Century Gothic"/>
              </a:rPr>
              <a:t>ACS San Diego Tues Mar 27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entury Gothic"/>
                <a:cs typeface="Century Gothic"/>
              </a:rPr>
              <a:t>John Hemminger, Douglas Tobias (UCI), hosts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MRS San Francisco Mon Apr 9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Cynthia Friend, Gordon Brown (Stanford/SLAC)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Don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DePaolo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, Paul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Alivisatos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 (Berkeley/LBNL), hosts</a:t>
            </a:r>
          </a:p>
          <a:p>
            <a:pPr algn="ctr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ACS Webinar Thu April 12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John Hemminger, Douglas Tobias (UCI), hosts </a:t>
            </a:r>
          </a:p>
          <a:p>
            <a:pPr algn="ctr"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Chicago Mon May 14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George Crabtree (ANL &amp; UIC), host 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Website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Meso2012.com</a:t>
            </a:r>
            <a:endParaRPr lang="en-US" b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3750" y="6694488"/>
            <a:ext cx="381000" cy="365125"/>
          </a:xfrm>
        </p:spPr>
        <p:txBody>
          <a:bodyPr/>
          <a:lstStyle/>
          <a:p>
            <a:pPr>
              <a:defRPr/>
            </a:pPr>
            <a:fld id="{555A0B7B-82E4-4635-9FDE-53964EE23731}" type="slidenum">
              <a:rPr lang="en-US" sz="11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79022" y="0"/>
            <a:ext cx="9290756" cy="723900"/>
          </a:xfrm>
          <a:prstGeom prst="rect">
            <a:avLst/>
          </a:prstGeom>
        </p:spPr>
        <p:txBody>
          <a:bodyPr lIns="91216" tIns="45609" rIns="91216" bIns="45609"/>
          <a:lstStyle/>
          <a:p>
            <a:pPr marL="0" marR="0" lvl="0" indent="0" algn="ctr" defTabSz="10170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6739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 the ~ 1000 people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that participated in town halls, webinars, and other outreach activities, more than 100 submitted quad charts to meso2012.com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05" y="1371745"/>
            <a:ext cx="3149600" cy="33855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Opportunity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3942" y="3752225"/>
            <a:ext cx="3149600" cy="33855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Meso</a:t>
            </a:r>
            <a:r>
              <a:rPr lang="en-US" sz="1600" dirty="0" smtClean="0"/>
              <a:t> Challenge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93013" y="1371286"/>
            <a:ext cx="3149600" cy="33855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Approach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02822" y="3384100"/>
            <a:ext cx="3149600" cy="33855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Impact</a:t>
            </a:r>
            <a:endParaRPr lang="en-US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5643" y="1780193"/>
            <a:ext cx="440695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Electro-magnetic phenomena can be modeled exactly, with no approximations apart from the discretization 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 “numerical experiments” are thus enabled, dramatically speeding-up the scientific progress.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Numerous large-scale, cheap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-fabrication techniques have emerged recently, including: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nano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-imprint, interference lithography, self-assembly</a:t>
            </a:r>
            <a:r>
              <a:rPr lang="en-US" sz="1200" b="1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.</a:t>
            </a:r>
            <a:endParaRPr lang="en-US" sz="1200" b="1" dirty="0" smtClean="0">
              <a:solidFill>
                <a:schemeClr val="accent2"/>
              </a:solidFill>
              <a:latin typeface="Calibri" pitchFamily="34" charset="0"/>
              <a:sym typeface="Symbo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931" y="1710643"/>
            <a:ext cx="428649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-scales are exactly compatible with the natural length-scale of the light that is relevant for energy applications: visible and infra-red wavelengths. 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Tailoring the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-structure, one can tailor the laws of physics (as far as light is concerned) almost at will.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Exploring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plasmonics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, one can “shrink” length-scales of light to even smaller scales, closer to natural length-scales of electronics, thus bridging the gap in the scales between electronics and photonics.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024" y="4102586"/>
            <a:ext cx="4391313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To enable massive adoption in the energy sector, one needs to have the ability to control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-structure in macro-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scopic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 objects: novel cheap and reliable mass-fabrication methods are needed.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Novel gain materials are needed, compatible with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-fabrication methods.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Plasmonic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 losses are large: novel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</a:rPr>
              <a:t>plasmonic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 materials/approaches are needed.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2"/>
                </a:solidFill>
                <a:latin typeface="Calibri" pitchFamily="34" charset="0"/>
              </a:rPr>
              <a:t>We create the laws of physics </a:t>
            </a:r>
            <a:r>
              <a:rPr lang="en-US" sz="1200" b="1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 large</a:t>
            </a:r>
            <a:r>
              <a:rPr lang="en-US" sz="1200" b="1" dirty="0">
                <a:solidFill>
                  <a:schemeClr val="accent2"/>
                </a:solidFill>
                <a:latin typeface="Calibri" pitchFamily="34" charset="0"/>
              </a:rPr>
              <a:t> opportunities to explore novel physics emerge: 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imagination is the limit.</a:t>
            </a:r>
            <a:endParaRPr lang="en-US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68251" y="3767143"/>
            <a:ext cx="43942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chemeClr val="accent2"/>
                </a:solidFill>
                <a:latin typeface="Calibri" pitchFamily="34" charset="0"/>
              </a:rPr>
              <a:t>92% of all primary energy sources are converted into electrical and mechanical energy via </a:t>
            </a:r>
            <a:r>
              <a:rPr lang="en-US" sz="1200" b="1" u="sng" dirty="0">
                <a:solidFill>
                  <a:schemeClr val="accent2"/>
                </a:solidFill>
                <a:latin typeface="Calibri" pitchFamily="34" charset="0"/>
              </a:rPr>
              <a:t>thermal</a:t>
            </a:r>
            <a:r>
              <a:rPr lang="en-US" sz="12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</a:rPr>
              <a:t>processes 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 ability to tailor thermal radiation and/or absorption has numerous applications in the energy sector.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Solar energy is perhaps the most promising clean-energy source: at the heart of its exploration lies the need to control the behavior of light 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-photonics promises a wide range of applications: more efficient photo-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voltaics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, solar-pumped lasers, solar-thermal systems…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~25% of US electricity consumption is due to lighting: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meso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-photonics could enable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dramaticaly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 more efficient lighting, in terms of: better LEDs, </a:t>
            </a:r>
            <a:r>
              <a:rPr lang="en-US" sz="1200" b="1" dirty="0" err="1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incadescent</a:t>
            </a: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 sources...</a:t>
            </a:r>
            <a:endParaRPr lang="en-US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9400" y="787400"/>
            <a:ext cx="84582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986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972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959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7945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Meso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-photonics for energy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24399" y="6430931"/>
            <a:ext cx="379557" cy="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/>
          <a:lstStyle/>
          <a:p>
            <a:pPr defTabSz="914180">
              <a:tabLst>
                <a:tab pos="1376966" algn="l"/>
              </a:tabLst>
            </a:pPr>
            <a:fld id="{71A1A6FC-105C-45F9-9D3D-2327D5E673C7}" type="slidenum">
              <a:rPr lang="en-US" sz="1200">
                <a:solidFill>
                  <a:srgbClr val="106636"/>
                </a:solidFill>
              </a:rPr>
              <a:pPr defTabSz="914180">
                <a:tabLst>
                  <a:tab pos="1376966" algn="l"/>
                </a:tabLst>
              </a:pPr>
              <a:t>7</a:t>
            </a:fld>
            <a:endParaRPr lang="en-US" sz="1200" dirty="0">
              <a:solidFill>
                <a:srgbClr val="106636"/>
              </a:solidFill>
            </a:endParaRPr>
          </a:p>
          <a:p>
            <a:pPr marL="113916" lvl="1" indent="919875" defTabSz="914180">
              <a:tabLst>
                <a:tab pos="1376966" algn="l"/>
              </a:tabLst>
            </a:pPr>
            <a:endParaRPr lang="en-US" sz="1200" dirty="0">
              <a:solidFill>
                <a:srgbClr val="10663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1" y="849928"/>
            <a:ext cx="88039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Why: </a:t>
            </a:r>
            <a:r>
              <a:rPr lang="en-US" b="1" dirty="0" smtClean="0">
                <a:latin typeface="Century Gothic"/>
                <a:cs typeface="Century Gothic"/>
              </a:rPr>
              <a:t>the need for innovation</a:t>
            </a:r>
            <a:r>
              <a:rPr lang="en-US" dirty="0" smtClean="0">
                <a:latin typeface="Century Gothic"/>
                <a:cs typeface="Century Gothic"/>
              </a:rPr>
              <a:t>, as articulated in </a:t>
            </a:r>
            <a:r>
              <a:rPr lang="en-US" i="1" dirty="0" smtClean="0">
                <a:latin typeface="Century Gothic"/>
                <a:cs typeface="Century Gothic"/>
              </a:rPr>
              <a:t>Science for Energy Technology</a:t>
            </a:r>
            <a:endParaRPr lang="en-US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Why now: </a:t>
            </a:r>
            <a:r>
              <a:rPr lang="en-US" b="1" dirty="0" smtClean="0">
                <a:latin typeface="Century Gothic"/>
                <a:cs typeface="Century Gothic"/>
              </a:rPr>
              <a:t>the insights and tools we’ve gained (and are still gaining)</a:t>
            </a:r>
            <a:r>
              <a:rPr lang="en-US" dirty="0" smtClean="0">
                <a:latin typeface="Century Gothic"/>
                <a:cs typeface="Century Gothic"/>
              </a:rPr>
              <a:t> from nanoscience, as articulated in </a:t>
            </a:r>
            <a:r>
              <a:rPr lang="en-US" i="1" dirty="0" smtClean="0">
                <a:latin typeface="Century Gothic"/>
                <a:cs typeface="Century Gothic"/>
              </a:rPr>
              <a:t>New Science for a Secure and Sustainable Energy Future</a:t>
            </a:r>
            <a:endParaRPr lang="en-US" dirty="0" smtClean="0">
              <a:latin typeface="Century Gothic"/>
              <a:cs typeface="Century Gothic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What: build on</a:t>
            </a:r>
            <a:r>
              <a:rPr lang="en-US" b="1" dirty="0" smtClean="0">
                <a:latin typeface="Century Gothic"/>
                <a:cs typeface="Century Gothic"/>
              </a:rPr>
              <a:t> basic science challenges</a:t>
            </a:r>
            <a:r>
              <a:rPr lang="en-US" dirty="0" smtClean="0">
                <a:latin typeface="Century Gothic"/>
                <a:cs typeface="Century Gothic"/>
              </a:rPr>
              <a:t>, as articulated in </a:t>
            </a:r>
            <a:r>
              <a:rPr lang="en-US" i="1" dirty="0" smtClean="0">
                <a:latin typeface="Century Gothic"/>
                <a:cs typeface="Century Gothic"/>
              </a:rPr>
              <a:t>Directing Matter and Energy: Five Challenges for Science and the Imagination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</p:spPr>
        <p:txBody>
          <a:bodyPr lIns="91216" tIns="45609" rIns="91216" bIns="45609"/>
          <a:lstStyle/>
          <a:p>
            <a:pPr defTabSz="1017033">
              <a:tabLst>
                <a:tab pos="1886739" algn="l"/>
              </a:tabLst>
            </a:pPr>
            <a:r>
              <a:rPr lang="en-US" b="1" dirty="0" err="1" smtClean="0">
                <a:solidFill>
                  <a:srgbClr val="006600"/>
                </a:solidFill>
              </a:rPr>
              <a:t>Meso</a:t>
            </a:r>
            <a:r>
              <a:rPr lang="en-US" b="1" dirty="0" smtClean="0">
                <a:solidFill>
                  <a:srgbClr val="006600"/>
                </a:solidFill>
              </a:rPr>
              <a:t>: Background</a:t>
            </a:r>
          </a:p>
        </p:txBody>
      </p:sp>
      <p:pic>
        <p:nvPicPr>
          <p:cNvPr id="7" name="Picture 4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037" y="3480247"/>
            <a:ext cx="1934143" cy="2498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43" descr="GC_xl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499" y="3488766"/>
            <a:ext cx="1956453" cy="24711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1" y="3456570"/>
            <a:ext cx="1968500" cy="254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20" y="147515"/>
            <a:ext cx="81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: Beyond atomic, molecular, and </a:t>
            </a:r>
            <a:r>
              <a:rPr lang="en-US" sz="2400" b="1" dirty="0" err="1" smtClean="0">
                <a:solidFill>
                  <a:srgbClr val="006600"/>
                </a:solidFill>
              </a:rPr>
              <a:t>nano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345" y="2004707"/>
            <a:ext cx="153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quantum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130" y="1826907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classical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0236" y="310437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isolated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4300" y="3325507"/>
            <a:ext cx="152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interacting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collective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527" y="5131023"/>
            <a:ext cx="243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simple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perfect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homogeneous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7870" y="5208678"/>
            <a:ext cx="242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complex 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imperfect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heterogeneous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24" name="Picture 23" descr="Bond_orbital_diagram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667" r="68050" b="79073"/>
          <a:stretch/>
        </p:blipFill>
        <p:spPr>
          <a:xfrm>
            <a:off x="1219200" y="1294120"/>
            <a:ext cx="1183144" cy="68497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809750" y="2868775"/>
            <a:ext cx="134171" cy="126324"/>
          </a:xfrm>
          <a:prstGeom prst="ellipse">
            <a:avLst/>
          </a:prstGeom>
          <a:solidFill>
            <a:srgbClr val="39E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5"/>
          <p:cNvGrpSpPr/>
          <p:nvPr/>
        </p:nvGrpSpPr>
        <p:grpSpPr>
          <a:xfrm>
            <a:off x="6472767" y="1420299"/>
            <a:ext cx="1540933" cy="359834"/>
            <a:chOff x="5926667" y="2236478"/>
            <a:chExt cx="2404533" cy="75225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926667" y="2980267"/>
              <a:ext cx="2404533" cy="846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33011" y="2236478"/>
              <a:ext cx="10590" cy="74378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5952060" y="2444406"/>
              <a:ext cx="1397000" cy="464889"/>
            </a:xfrm>
            <a:custGeom>
              <a:avLst/>
              <a:gdLst>
                <a:gd name="connsiteX0" fmla="*/ 0 w 1397000"/>
                <a:gd name="connsiteY0" fmla="*/ 264927 h 464889"/>
                <a:gd name="connsiteX1" fmla="*/ 135467 w 1397000"/>
                <a:gd name="connsiteY1" fmla="*/ 256460 h 464889"/>
                <a:gd name="connsiteX2" fmla="*/ 245534 w 1397000"/>
                <a:gd name="connsiteY2" fmla="*/ 459660 h 464889"/>
                <a:gd name="connsiteX3" fmla="*/ 397934 w 1397000"/>
                <a:gd name="connsiteY3" fmla="*/ 10927 h 464889"/>
                <a:gd name="connsiteX4" fmla="*/ 541867 w 1397000"/>
                <a:gd name="connsiteY4" fmla="*/ 451194 h 464889"/>
                <a:gd name="connsiteX5" fmla="*/ 685800 w 1397000"/>
                <a:gd name="connsiteY5" fmla="*/ 10927 h 464889"/>
                <a:gd name="connsiteX6" fmla="*/ 787400 w 1397000"/>
                <a:gd name="connsiteY6" fmla="*/ 451194 h 464889"/>
                <a:gd name="connsiteX7" fmla="*/ 897467 w 1397000"/>
                <a:gd name="connsiteY7" fmla="*/ 19394 h 464889"/>
                <a:gd name="connsiteX8" fmla="*/ 1016000 w 1397000"/>
                <a:gd name="connsiteY8" fmla="*/ 442727 h 464889"/>
                <a:gd name="connsiteX9" fmla="*/ 1159934 w 1397000"/>
                <a:gd name="connsiteY9" fmla="*/ 2460 h 464889"/>
                <a:gd name="connsiteX10" fmla="*/ 1227667 w 1397000"/>
                <a:gd name="connsiteY10" fmla="*/ 264927 h 464889"/>
                <a:gd name="connsiteX11" fmla="*/ 1397000 w 1397000"/>
                <a:gd name="connsiteY11" fmla="*/ 273394 h 464889"/>
                <a:gd name="connsiteX12" fmla="*/ 1397000 w 1397000"/>
                <a:gd name="connsiteY12" fmla="*/ 273394 h 46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00" h="464889">
                  <a:moveTo>
                    <a:pt x="0" y="264927"/>
                  </a:moveTo>
                  <a:cubicBezTo>
                    <a:pt x="47272" y="244466"/>
                    <a:pt x="94545" y="224005"/>
                    <a:pt x="135467" y="256460"/>
                  </a:cubicBezTo>
                  <a:cubicBezTo>
                    <a:pt x="176389" y="288915"/>
                    <a:pt x="201790" y="500582"/>
                    <a:pt x="245534" y="459660"/>
                  </a:cubicBezTo>
                  <a:cubicBezTo>
                    <a:pt x="289279" y="418738"/>
                    <a:pt x="348545" y="12338"/>
                    <a:pt x="397934" y="10927"/>
                  </a:cubicBezTo>
                  <a:cubicBezTo>
                    <a:pt x="447323" y="9516"/>
                    <a:pt x="493889" y="451194"/>
                    <a:pt x="541867" y="451194"/>
                  </a:cubicBezTo>
                  <a:cubicBezTo>
                    <a:pt x="589845" y="451194"/>
                    <a:pt x="644878" y="10927"/>
                    <a:pt x="685800" y="10927"/>
                  </a:cubicBezTo>
                  <a:cubicBezTo>
                    <a:pt x="726722" y="10927"/>
                    <a:pt x="752122" y="449783"/>
                    <a:pt x="787400" y="451194"/>
                  </a:cubicBezTo>
                  <a:cubicBezTo>
                    <a:pt x="822678" y="452605"/>
                    <a:pt x="859367" y="20805"/>
                    <a:pt x="897467" y="19394"/>
                  </a:cubicBezTo>
                  <a:cubicBezTo>
                    <a:pt x="935567" y="17983"/>
                    <a:pt x="972256" y="445549"/>
                    <a:pt x="1016000" y="442727"/>
                  </a:cubicBezTo>
                  <a:cubicBezTo>
                    <a:pt x="1059744" y="439905"/>
                    <a:pt x="1124656" y="32093"/>
                    <a:pt x="1159934" y="2460"/>
                  </a:cubicBezTo>
                  <a:cubicBezTo>
                    <a:pt x="1195212" y="-27173"/>
                    <a:pt x="1188156" y="219771"/>
                    <a:pt x="1227667" y="264927"/>
                  </a:cubicBezTo>
                  <a:cubicBezTo>
                    <a:pt x="1267178" y="310083"/>
                    <a:pt x="1397000" y="273394"/>
                    <a:pt x="1397000" y="273394"/>
                  </a:cubicBezTo>
                  <a:lnTo>
                    <a:pt x="1397000" y="273394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57532" y="2438400"/>
              <a:ext cx="668867" cy="550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 descr="Leaf-Vein-Fractal-Network-00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5611" y="3878385"/>
            <a:ext cx="1036776" cy="1440666"/>
          </a:xfrm>
          <a:prstGeom prst="rect">
            <a:avLst/>
          </a:prstGeom>
        </p:spPr>
      </p:pic>
      <p:pic>
        <p:nvPicPr>
          <p:cNvPr id="60" name="Picture 59" descr="Ice-300x23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134459"/>
            <a:ext cx="1183144" cy="930740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492500" y="1393953"/>
            <a:ext cx="1890591" cy="3709346"/>
          </a:xfrm>
          <a:prstGeom prst="ellipse">
            <a:avLst/>
          </a:prstGeom>
          <a:solidFill>
            <a:srgbClr val="FAFF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</a:rPr>
              <a:t>m</a:t>
            </a:r>
            <a:r>
              <a:rPr lang="en-US" sz="3600" dirty="0" err="1" smtClean="0">
                <a:solidFill>
                  <a:srgbClr val="000000"/>
                </a:solidFill>
              </a:rPr>
              <a:t>eso</a:t>
            </a:r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2" name="Picture 61" descr="amorph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2421213"/>
            <a:ext cx="1085564" cy="9846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65265" y="6304948"/>
            <a:ext cx="381000" cy="365125"/>
          </a:xfrm>
        </p:spPr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3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 descr="H_Ato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2" y="1590878"/>
            <a:ext cx="1079775" cy="107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6749" y="1213839"/>
            <a:ext cx="1974214" cy="818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799916" y="1610951"/>
            <a:ext cx="956399" cy="901679"/>
          </a:xfrm>
          <a:prstGeom prst="cube">
            <a:avLst/>
          </a:prstGeom>
          <a:solidFill>
            <a:srgbClr val="B3B3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5024" y="2638388"/>
            <a:ext cx="109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bulk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8833" y="2804368"/>
            <a:ext cx="470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Sequential catalyzed reactions 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56" y="2566897"/>
            <a:ext cx="134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atomic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826" y="88900"/>
            <a:ext cx="821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 integrates structure, dynamics, and function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057400" y="397909"/>
            <a:ext cx="4508500" cy="2374899"/>
            <a:chOff x="2057400" y="2870200"/>
            <a:chExt cx="4508500" cy="23748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87"/>
            <a:stretch/>
          </p:blipFill>
          <p:spPr bwMode="auto">
            <a:xfrm>
              <a:off x="2057400" y="3884082"/>
              <a:ext cx="4508500" cy="136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87" t="17070" b="56017"/>
            <a:stretch/>
          </p:blipFill>
          <p:spPr bwMode="auto">
            <a:xfrm>
              <a:off x="5610368" y="3291417"/>
              <a:ext cx="780575" cy="73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6" r="86567" b="57545"/>
            <a:stretch/>
          </p:blipFill>
          <p:spPr bwMode="auto">
            <a:xfrm>
              <a:off x="2138150" y="2870200"/>
              <a:ext cx="605620" cy="93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09167" y="3947583"/>
              <a:ext cx="613833" cy="232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5757348" y="3376084"/>
            <a:ext cx="2527296" cy="1936042"/>
            <a:chOff x="1003299" y="624417"/>
            <a:chExt cx="3441700" cy="2857499"/>
          </a:xfrm>
        </p:grpSpPr>
        <p:pic>
          <p:nvPicPr>
            <p:cNvPr id="19" name="Picture 18" descr="Slide1.jp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" t="15185" r="53333" b="32037"/>
            <a:stretch/>
          </p:blipFill>
          <p:spPr>
            <a:xfrm>
              <a:off x="1003299" y="697685"/>
              <a:ext cx="2921000" cy="2784231"/>
            </a:xfrm>
            <a:prstGeom prst="rect">
              <a:avLst/>
            </a:prstGeom>
          </p:spPr>
        </p:pic>
        <p:sp>
          <p:nvSpPr>
            <p:cNvPr id="20" name="Arc 19"/>
            <p:cNvSpPr/>
            <p:nvPr/>
          </p:nvSpPr>
          <p:spPr>
            <a:xfrm rot="12392878">
              <a:off x="3384092" y="704628"/>
              <a:ext cx="351433" cy="604264"/>
            </a:xfrm>
            <a:prstGeom prst="arc">
              <a:avLst>
                <a:gd name="adj1" fmla="val 10665932"/>
                <a:gd name="adj2" fmla="val 0"/>
              </a:avLst>
            </a:prstGeom>
            <a:ln w="28575" cmpd="sng">
              <a:solidFill>
                <a:srgbClr val="000080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4099" y="776817"/>
              <a:ext cx="62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H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dirty="0" smtClean="0">
                  <a:solidFill>
                    <a:prstClr val="black"/>
                  </a:solidFill>
                </a:rPr>
                <a:t>O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399" y="624417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O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2</a:t>
              </a:r>
              <a:endParaRPr lang="en-US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454676" flipV="1">
              <a:off x="3663492" y="2762028"/>
              <a:ext cx="351433" cy="604264"/>
            </a:xfrm>
            <a:prstGeom prst="arc">
              <a:avLst>
                <a:gd name="adj1" fmla="val 10665932"/>
                <a:gd name="adj2" fmla="val 0"/>
              </a:avLst>
            </a:prstGeom>
            <a:ln w="28575" cmpd="sng">
              <a:solidFill>
                <a:srgbClr val="E60000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2699" y="2732617"/>
              <a:ext cx="62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H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dirty="0" smtClean="0">
                  <a:solidFill>
                    <a:prstClr val="black"/>
                  </a:solidFill>
                </a:rPr>
                <a:t>O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21099" y="3088217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H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2</a:t>
              </a:r>
              <a:endParaRPr lang="en-US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44899" y="1475317"/>
              <a:ext cx="62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H</a:t>
              </a:r>
              <a:r>
                <a:rPr lang="en-US" sz="1600" baseline="30000" dirty="0">
                  <a:solidFill>
                    <a:prstClr val="black"/>
                  </a:solidFill>
                </a:rPr>
                <a:t>+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2"/>
          <a:stretch/>
        </p:blipFill>
        <p:spPr bwMode="auto">
          <a:xfrm>
            <a:off x="897460" y="3291417"/>
            <a:ext cx="3240611" cy="1883833"/>
          </a:xfrm>
          <a:prstGeom prst="rect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867507" y="5153485"/>
            <a:ext cx="3228238" cy="935641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Century Gothic"/>
                <a:ea typeface="Calibri"/>
                <a:cs typeface="Century Gothic"/>
              </a:rPr>
              <a:t>Groundwater dynamics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Century Gothic"/>
                <a:ea typeface="Calibri"/>
                <a:cs typeface="Century Gothic"/>
              </a:rPr>
              <a:t> Carbon sequestration</a:t>
            </a:r>
            <a:endParaRPr lang="en-US" sz="1600" b="1" dirty="0"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Century Gothic"/>
                <a:ea typeface="Calibri"/>
                <a:cs typeface="Century Gothic"/>
              </a:rPr>
              <a:t>Shale oil and gas</a:t>
            </a:r>
            <a:endParaRPr lang="en-US" sz="1600" b="1" dirty="0"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596" y="5269082"/>
            <a:ext cx="2942167" cy="72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Century Gothic"/>
                <a:ea typeface="Calibri"/>
                <a:cs typeface="Century Gothic"/>
              </a:rPr>
              <a:t>Mesoscale</a:t>
            </a:r>
            <a:r>
              <a:rPr lang="en-US" b="1" dirty="0" smtClean="0">
                <a:latin typeface="Century Gothic"/>
                <a:ea typeface="Calibri"/>
                <a:cs typeface="Century Gothic"/>
              </a:rPr>
              <a:t> assembly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entury Gothic"/>
                <a:ea typeface="Calibri"/>
                <a:cs typeface="Century Gothic"/>
              </a:rPr>
              <a:t>Solar water splitting</a:t>
            </a:r>
            <a:endParaRPr lang="en-US" b="1" dirty="0"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6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27534</TotalTime>
  <Words>2439</Words>
  <Application>Microsoft Macintosh PowerPoint</Application>
  <PresentationFormat>On-screen Show (4:3)</PresentationFormat>
  <Paragraphs>457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Meso: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priority research directions (PRDs) for mesoscale science have emerged from our study</vt:lpstr>
      <vt:lpstr>PowerPoint Presentation</vt:lpstr>
      <vt:lpstr>PowerPoint Presentation</vt:lpstr>
      <vt:lpstr>PowerPoint Presentation</vt:lpstr>
      <vt:lpstr>Elucidating Non-equilibrium and Many-Body Physics of Electrons</vt:lpstr>
      <vt:lpstr>Harnessing Fluctuations, Dynamics and Degradation for Control of Metastable Mesoscale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George W Crabtree</cp:lastModifiedBy>
  <cp:revision>1725</cp:revision>
  <cp:lastPrinted>2012-02-17T16:33:06Z</cp:lastPrinted>
  <dcterms:created xsi:type="dcterms:W3CDTF">2012-02-17T16:32:33Z</dcterms:created>
  <dcterms:modified xsi:type="dcterms:W3CDTF">2012-07-26T15:40:31Z</dcterms:modified>
</cp:coreProperties>
</file>