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5"/>
  </p:notesMasterIdLst>
  <p:handoutMasterIdLst>
    <p:handoutMasterId r:id="rId6"/>
  </p:handoutMasterIdLst>
  <p:sldIdLst>
    <p:sldId id="856" r:id="rId2"/>
    <p:sldId id="884" r:id="rId3"/>
    <p:sldId id="874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03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07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11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15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5199" algn="l" defTabSz="91407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2237" algn="l" defTabSz="91407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199278" algn="l" defTabSz="91407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6316" algn="l" defTabSz="914079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06636"/>
    <a:srgbClr val="006600"/>
    <a:srgbClr val="008E00"/>
    <a:srgbClr val="000080"/>
    <a:srgbClr val="000000"/>
    <a:srgbClr val="FFFFFF"/>
    <a:srgbClr val="66FFFF"/>
    <a:srgbClr val="66CCFF"/>
    <a:srgbClr val="00FFFF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1" autoAdjust="0"/>
    <p:restoredTop sz="88125" autoAdjust="0"/>
  </p:normalViewPr>
  <p:slideViewPr>
    <p:cSldViewPr snapToGrid="0" showGuides="1">
      <p:cViewPr varScale="1">
        <p:scale>
          <a:sx n="74" d="100"/>
          <a:sy n="74" d="100"/>
        </p:scale>
        <p:origin x="-858" y="-84"/>
      </p:cViewPr>
      <p:guideLst>
        <p:guide orient="horz" pos="312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howGuides="1">
      <p:cViewPr varScale="1">
        <p:scale>
          <a:sx n="93" d="100"/>
          <a:sy n="93" d="100"/>
        </p:scale>
        <p:origin x="-2934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1DCF576A-B395-4BA3-973E-2655D899A55A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0D92419-4B5B-4C6E-854B-DA725B5B53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00841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6888" cy="464980"/>
          </a:xfrm>
          <a:prstGeom prst="rect">
            <a:avLst/>
          </a:prstGeom>
        </p:spPr>
        <p:txBody>
          <a:bodyPr vert="horz" lIns="92378" tIns="46190" rIns="92378" bIns="46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26" y="0"/>
            <a:ext cx="3036888" cy="464980"/>
          </a:xfrm>
          <a:prstGeom prst="rect">
            <a:avLst/>
          </a:prstGeom>
        </p:spPr>
        <p:txBody>
          <a:bodyPr vert="horz" lIns="92378" tIns="46190" rIns="92378" bIns="46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BFB6E3-E718-4ADF-8A24-8EDFEB6E0545}" type="datetimeFigureOut">
              <a:rPr lang="en-US"/>
              <a:pPr>
                <a:defRPr/>
              </a:pPr>
              <a:t>7/27/2012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8" tIns="46190" rIns="92378" bIns="461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9" y="4416511"/>
            <a:ext cx="5607050" cy="4183221"/>
          </a:xfrm>
          <a:prstGeom prst="rect">
            <a:avLst/>
          </a:prstGeom>
        </p:spPr>
        <p:txBody>
          <a:bodyPr vert="horz" lIns="92378" tIns="46190" rIns="92378" bIns="461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29826"/>
            <a:ext cx="3036888" cy="464980"/>
          </a:xfrm>
          <a:prstGeom prst="rect">
            <a:avLst/>
          </a:prstGeom>
        </p:spPr>
        <p:txBody>
          <a:bodyPr vert="horz" lIns="92378" tIns="46190" rIns="92378" bIns="46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26" y="8829826"/>
            <a:ext cx="3036888" cy="464980"/>
          </a:xfrm>
          <a:prstGeom prst="rect">
            <a:avLst/>
          </a:prstGeom>
        </p:spPr>
        <p:txBody>
          <a:bodyPr vert="horz" lIns="92378" tIns="46190" rIns="92378" bIns="46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9E21006-5B50-44E3-AEBF-5DCAA283C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2389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3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7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1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199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237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78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316" algn="l" defTabSz="9140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E21006-5B50-44E3-AEBF-5DCAA283C66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592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2BE09-5C53-429F-9B0D-04D6F42825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7" tIns="45698" rIns="91397" bIns="456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7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7" tIns="45698" rIns="91397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397" tIns="45698" rIns="91397" bIns="4569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397" tIns="45698" rIns="91397" bIns="4569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2054" name="Picture 9" descr="horizontal-logo-green-text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6354765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10" r:id="rId2"/>
    <p:sldLayoutId id="2147483811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698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3972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0959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7945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233" indent="-34123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1190" indent="-28409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1146" indent="-22696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239" indent="-22696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332" indent="-22696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3424" indent="-228492" algn="l" defTabSz="9139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11" indent="-228492" algn="l" defTabSz="9139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396" indent="-228492" algn="l" defTabSz="9139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382" indent="-228492" algn="l" defTabSz="9139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6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72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59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45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32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16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04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88" algn="l" defTabSz="9139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6954" y="803348"/>
            <a:ext cx="6781962" cy="1169529"/>
          </a:xfrm>
          <a:prstGeom prst="rect">
            <a:avLst/>
          </a:prstGeom>
        </p:spPr>
        <p:txBody>
          <a:bodyPr wrap="square" lIns="91418" tIns="45709" rIns="91418" bIns="45709">
            <a:spAutoFit/>
          </a:bodyPr>
          <a:lstStyle/>
          <a:p>
            <a:pPr marL="628219" indent="-626457" algn="ctr" defTabSz="912328">
              <a:spcBef>
                <a:spcPts val="0"/>
              </a:spcBef>
              <a:spcAft>
                <a:spcPts val="1200"/>
              </a:spcAft>
            </a:pPr>
            <a:r>
              <a:rPr lang="en-US" sz="3200" b="1" dirty="0" smtClean="0">
                <a:solidFill>
                  <a:srgbClr val="006600"/>
                </a:solidFill>
                <a:latin typeface="Century Gothic"/>
                <a:cs typeface="Century Gothic"/>
              </a:rPr>
              <a:t>Quanta to the Continuum: </a:t>
            </a:r>
          </a:p>
          <a:p>
            <a:pPr marL="628219" indent="-626457" algn="ctr" defTabSz="912328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006600"/>
                </a:solidFill>
                <a:latin typeface="Century Gothic"/>
                <a:cs typeface="Century Gothic"/>
              </a:rPr>
              <a:t>Opportunities for </a:t>
            </a:r>
            <a:r>
              <a:rPr lang="en-US" sz="2800" b="1" dirty="0" err="1" smtClean="0">
                <a:solidFill>
                  <a:srgbClr val="006600"/>
                </a:solidFill>
                <a:latin typeface="Century Gothic"/>
                <a:cs typeface="Century Gothic"/>
              </a:rPr>
              <a:t>Mesoscale</a:t>
            </a:r>
            <a:r>
              <a:rPr lang="en-US" sz="2800" b="1" dirty="0" smtClean="0">
                <a:solidFill>
                  <a:srgbClr val="006600"/>
                </a:solidFill>
                <a:latin typeface="Century Gothic"/>
                <a:cs typeface="Century Gothic"/>
              </a:rPr>
              <a:t> Science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A2BE09-5C53-429F-9B0D-04D6F428253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390" y="2139006"/>
            <a:ext cx="2648239" cy="338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31459" y="5537947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</a:rPr>
              <a:t>meso2012.com</a:t>
            </a:r>
            <a:endParaRPr lang="en-US" b="1" dirty="0">
              <a:solidFill>
                <a:srgbClr val="0066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48871" y="2914329"/>
            <a:ext cx="5105809" cy="1969748"/>
          </a:xfrm>
          <a:prstGeom prst="rect">
            <a:avLst/>
          </a:prstGeom>
        </p:spPr>
        <p:txBody>
          <a:bodyPr wrap="square" lIns="91418" tIns="45709" rIns="91418" bIns="45709">
            <a:spAutoFit/>
          </a:bodyPr>
          <a:lstStyle/>
          <a:p>
            <a:pPr marL="628219" indent="-626457" algn="ctr" defTabSz="912328"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rgbClr val="006600"/>
                </a:solidFill>
                <a:latin typeface="Century Gothic"/>
                <a:cs typeface="Century Gothic"/>
              </a:rPr>
              <a:t>John </a:t>
            </a:r>
            <a:r>
              <a:rPr lang="en-US" sz="2800" dirty="0" err="1">
                <a:solidFill>
                  <a:srgbClr val="006600"/>
                </a:solidFill>
                <a:latin typeface="Century Gothic"/>
                <a:cs typeface="Century Gothic"/>
              </a:rPr>
              <a:t>Sarrao</a:t>
            </a:r>
            <a:endParaRPr lang="en-US" sz="2800" dirty="0">
              <a:solidFill>
                <a:srgbClr val="006600"/>
              </a:solidFill>
              <a:latin typeface="Century Gothic"/>
              <a:cs typeface="Century Gothic"/>
            </a:endParaRPr>
          </a:p>
          <a:p>
            <a:pPr marL="628219" indent="-626457" algn="ctr" defTabSz="912328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6600"/>
                </a:solidFill>
                <a:latin typeface="Century Gothic"/>
                <a:cs typeface="Century Gothic"/>
              </a:rPr>
              <a:t>George Crabtree</a:t>
            </a:r>
          </a:p>
          <a:p>
            <a:pPr marL="628219" indent="-626457" algn="ctr" defTabSz="912328"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rgbClr val="006600"/>
              </a:solidFill>
              <a:latin typeface="Century Gothic"/>
              <a:cs typeface="Century Gothic"/>
            </a:endParaRPr>
          </a:p>
          <a:p>
            <a:pPr marL="628219" indent="-626457" algn="ctr" defTabSz="912328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6600"/>
                </a:solidFill>
                <a:latin typeface="Century Gothic"/>
                <a:cs typeface="Century Gothic"/>
              </a:rPr>
              <a:t>BESAC, July 2012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63663" y="5248136"/>
            <a:ext cx="4876925" cy="830997"/>
          </a:xfrm>
          <a:prstGeom prst="rect">
            <a:avLst/>
          </a:prstGeom>
          <a:noFill/>
          <a:ln>
            <a:solidFill>
              <a:srgbClr val="106636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06636"/>
                </a:solidFill>
              </a:rPr>
              <a:t>As always, thanks for a valuable and fruitful discussion</a:t>
            </a:r>
            <a:endParaRPr lang="en-US" sz="2400" dirty="0">
              <a:solidFill>
                <a:srgbClr val="10663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25730"/>
            <a:ext cx="9144000" cy="723900"/>
          </a:xfrm>
          <a:prstGeom prst="rect">
            <a:avLst/>
          </a:prstGeom>
        </p:spPr>
        <p:txBody>
          <a:bodyPr lIns="91216" tIns="45609" rIns="91216" bIns="45609"/>
          <a:lstStyle/>
          <a:p>
            <a:pPr marL="0" marR="0" lvl="0" indent="0" algn="ctr" defTabSz="101703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86739" algn="l"/>
              </a:tabLst>
              <a:defRPr/>
            </a:pPr>
            <a:r>
              <a:rPr lang="en-US" sz="2400" b="1" dirty="0" smtClean="0">
                <a:solidFill>
                  <a:srgbClr val="006600"/>
                </a:solidFill>
                <a:latin typeface="Arial" pitchFamily="34" charset="0"/>
                <a:ea typeface="+mj-ea"/>
                <a:cs typeface="Arial" pitchFamily="34" charset="0"/>
              </a:rPr>
              <a:t>Path forward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710986"/>
            <a:ext cx="914400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Clean up editorial issues/figures/etc. (good overall edit)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Input/scribbling from BESAC members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asap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appreciated</a:t>
            </a:r>
          </a:p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Scrub PRDs </a:t>
            </a:r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(esp</a:t>
            </a:r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#4-6</a:t>
            </a:r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) re: bio and quantum concerns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Engage Jack, Laura on those gaps</a:t>
            </a:r>
          </a:p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Enhance cross cutting themes/future capabilities/workforce development discussion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Subcommittee to work</a:t>
            </a:r>
          </a:p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Improve/tighten exec summary &amp; intro, including images/sidebars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Subcommittee to work</a:t>
            </a:r>
          </a:p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Write “few pager” on broader messaging*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*“Starting from the end;” continue to engage Bill in the dialogue</a:t>
            </a:r>
          </a:p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106636"/>
                </a:solidFill>
                <a:latin typeface="Arial" pitchFamily="34" charset="0"/>
                <a:cs typeface="Arial" pitchFamily="34" charset="0"/>
              </a:rPr>
              <a:t>Develop outreach plan w/elevator(s), especially including industry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Look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BESAC (e.g., Simon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Roger,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Ernie, Mark, Frank &amp; others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contacts)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7607" y="6407235"/>
            <a:ext cx="3281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106636"/>
                </a:solidFill>
              </a:rPr>
              <a:t>…by the end of august</a:t>
            </a:r>
            <a:endParaRPr lang="en-US" sz="2400" dirty="0">
              <a:solidFill>
                <a:srgbClr val="10663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05848"/>
            <a:ext cx="914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i="1" dirty="0" smtClean="0">
                <a:solidFill>
                  <a:srgbClr val="106636"/>
                </a:solidFill>
              </a:rPr>
              <a:t>Imagine…</a:t>
            </a:r>
          </a:p>
          <a:p>
            <a:pPr lvl="0"/>
            <a:r>
              <a:rPr lang="en-US" sz="1600" dirty="0" smtClean="0"/>
              <a:t>	The ability to manufacture </a:t>
            </a:r>
            <a:r>
              <a:rPr lang="en-US" sz="1600" dirty="0" err="1" smtClean="0"/>
              <a:t>predictively</a:t>
            </a:r>
            <a:r>
              <a:rPr lang="en-US" sz="1600" dirty="0" smtClean="0"/>
              <a:t> at </a:t>
            </a:r>
            <a:r>
              <a:rPr lang="en-US" sz="1600" dirty="0" smtClean="0"/>
              <a:t>the </a:t>
            </a:r>
            <a:r>
              <a:rPr lang="en-US" sz="1600" dirty="0" err="1" smtClean="0"/>
              <a:t>mesoscale</a:t>
            </a:r>
            <a:r>
              <a:rPr lang="en-US" sz="1600" dirty="0" smtClean="0"/>
              <a:t> … yielding faster, cheaper, higher performing, and longer lasting products.</a:t>
            </a:r>
          </a:p>
          <a:p>
            <a:pPr lvl="0"/>
            <a:r>
              <a:rPr lang="en-US" sz="1600" dirty="0" smtClean="0">
                <a:solidFill>
                  <a:srgbClr val="106636"/>
                </a:solidFill>
              </a:rPr>
              <a:t> </a:t>
            </a:r>
            <a:r>
              <a:rPr lang="en-US" b="1" i="1" dirty="0" smtClean="0">
                <a:solidFill>
                  <a:srgbClr val="106636"/>
                </a:solidFill>
              </a:rPr>
              <a:t>Imagine…</a:t>
            </a:r>
          </a:p>
          <a:p>
            <a:pPr lvl="0"/>
            <a:r>
              <a:rPr lang="en-US" sz="1600" dirty="0" smtClean="0"/>
              <a:t>	exploiting biologically inspired complexity and functionality … to transform energy conversion, transmission, and storage with earth abundant materials</a:t>
            </a:r>
          </a:p>
          <a:p>
            <a:r>
              <a:rPr lang="en-US" sz="1600" dirty="0" smtClean="0"/>
              <a:t> </a:t>
            </a:r>
            <a:r>
              <a:rPr lang="en-US" b="1" i="1" dirty="0" smtClean="0">
                <a:solidFill>
                  <a:srgbClr val="106636"/>
                </a:solidFill>
              </a:rPr>
              <a:t>I</a:t>
            </a:r>
            <a:r>
              <a:rPr lang="en-US" b="1" i="1" dirty="0" smtClean="0">
                <a:solidFill>
                  <a:srgbClr val="106636"/>
                </a:solidFill>
              </a:rPr>
              <a:t>magine</a:t>
            </a:r>
            <a:r>
              <a:rPr lang="en-US" b="1" i="1" dirty="0" smtClean="0">
                <a:solidFill>
                  <a:srgbClr val="106636"/>
                </a:solidFill>
              </a:rPr>
              <a:t>…</a:t>
            </a:r>
          </a:p>
          <a:p>
            <a:pPr lvl="0"/>
            <a:r>
              <a:rPr lang="en-US" sz="1600" dirty="0" smtClean="0"/>
              <a:t>	transforming how we create functionality by design </a:t>
            </a:r>
            <a:r>
              <a:rPr lang="en-US" sz="1600" dirty="0" smtClean="0"/>
              <a:t>from </a:t>
            </a:r>
            <a:r>
              <a:rPr lang="en-US" sz="1600" dirty="0" smtClean="0"/>
              <a:t>the top-down </a:t>
            </a:r>
            <a:r>
              <a:rPr lang="en-US" sz="1600" dirty="0" smtClean="0"/>
              <a:t>AND </a:t>
            </a:r>
            <a:r>
              <a:rPr lang="en-US" sz="1600" dirty="0" smtClean="0"/>
              <a:t>the bottom </a:t>
            </a:r>
            <a:r>
              <a:rPr lang="en-US" sz="1600" dirty="0" smtClean="0"/>
              <a:t>up </a:t>
            </a:r>
            <a:r>
              <a:rPr lang="en-US" sz="1600" dirty="0" smtClean="0"/>
              <a:t>simultaneously … to produce next-generation technological innovation.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1070514" y="158046"/>
            <a:ext cx="5750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106636"/>
                </a:solidFill>
                <a:latin typeface="Century Gothic"/>
                <a:cs typeface="Century Gothic"/>
              </a:rPr>
              <a:t>A possible logic for broader message</a:t>
            </a:r>
            <a:endParaRPr lang="en-US" sz="2400" dirty="0">
              <a:solidFill>
                <a:srgbClr val="106636"/>
              </a:solidFill>
              <a:latin typeface="Century Gothic"/>
              <a:cs typeface="Century Gothic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" y="3556596"/>
            <a:ext cx="91440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006600"/>
                </a:solidFill>
              </a:rPr>
              <a:t>The opportunity to realize this vision exists at the </a:t>
            </a:r>
            <a:r>
              <a:rPr lang="en-US" b="1" dirty="0" err="1" smtClean="0">
                <a:solidFill>
                  <a:srgbClr val="006600"/>
                </a:solidFill>
              </a:rPr>
              <a:t>mesoscale</a:t>
            </a:r>
            <a:r>
              <a:rPr lang="en-US" b="1" dirty="0" smtClean="0">
                <a:solidFill>
                  <a:srgbClr val="006600"/>
                </a:solidFill>
              </a:rPr>
              <a:t>:</a:t>
            </a:r>
          </a:p>
          <a:p>
            <a:pPr lvl="0"/>
            <a:r>
              <a:rPr lang="en-US" b="1" dirty="0" smtClean="0">
                <a:solidFill>
                  <a:srgbClr val="006600"/>
                </a:solidFill>
              </a:rPr>
              <a:t>	Harnessing </a:t>
            </a:r>
            <a:r>
              <a:rPr lang="en-US" b="1" dirty="0" err="1" smtClean="0">
                <a:solidFill>
                  <a:srgbClr val="006600"/>
                </a:solidFill>
              </a:rPr>
              <a:t>mesoscale</a:t>
            </a:r>
            <a:r>
              <a:rPr lang="en-US" b="1" dirty="0" smtClean="0">
                <a:solidFill>
                  <a:srgbClr val="006600"/>
                </a:solidFill>
              </a:rPr>
              <a:t> structure, dynamics and interactions to create controlled functionality </a:t>
            </a:r>
          </a:p>
          <a:p>
            <a:pPr lvl="0"/>
            <a:endParaRPr lang="en-US" b="1" dirty="0" smtClean="0">
              <a:solidFill>
                <a:srgbClr val="006600"/>
              </a:solidFill>
            </a:endParaRPr>
          </a:p>
          <a:p>
            <a:pPr lvl="0"/>
            <a:r>
              <a:rPr lang="en-US" b="1" dirty="0" smtClean="0">
                <a:solidFill>
                  <a:srgbClr val="006600"/>
                </a:solidFill>
              </a:rPr>
              <a:t>New capabilities are within our reach to discover principles and enable solutions:</a:t>
            </a:r>
          </a:p>
          <a:p>
            <a:pPr lvl="0"/>
            <a:r>
              <a:rPr lang="en-US" b="1" dirty="0" smtClean="0">
                <a:solidFill>
                  <a:srgbClr val="006600"/>
                </a:solidFill>
              </a:rPr>
              <a:t>	Directed assembly, </a:t>
            </a:r>
            <a:r>
              <a:rPr lang="en-US" b="1" i="1" dirty="0" smtClean="0">
                <a:solidFill>
                  <a:srgbClr val="006600"/>
                </a:solidFill>
              </a:rPr>
              <a:t>in situ </a:t>
            </a:r>
            <a:r>
              <a:rPr lang="en-US" b="1" dirty="0" smtClean="0">
                <a:solidFill>
                  <a:srgbClr val="006600"/>
                </a:solidFill>
              </a:rPr>
              <a:t>dynamics, and predictive multi-modal function</a:t>
            </a:r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397" tIns="45698" rIns="91397" bIns="45698" rtlCol="0" anchor="ctr"/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rgbClr val="10663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03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07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11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159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5199" algn="l" defTabSz="914079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2237" algn="l" defTabSz="914079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199278" algn="l" defTabSz="914079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6316" algn="l" defTabSz="914079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9A3E8FC-33BC-3A48-8869-6A3F65FD172A}" type="slidenum">
              <a:rPr lang="en-US" smtClean="0">
                <a:latin typeface="Century Gothic"/>
                <a:cs typeface="Century Gothic"/>
              </a:rPr>
              <a:pPr/>
              <a:t>3</a:t>
            </a:fld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811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27565</TotalTime>
  <Words>69</Words>
  <Application>Microsoft Office PowerPoint</Application>
  <PresentationFormat>On-screen Show (4:3)</PresentationFormat>
  <Paragraphs>43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1_Office Theme</vt:lpstr>
      <vt:lpstr>Slide 1</vt:lpstr>
      <vt:lpstr>Slide 2</vt:lpstr>
      <vt:lpstr>Slide 3</vt:lpstr>
    </vt:vector>
  </TitlesOfParts>
  <Company>US Department of Energy (SC)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 Groves</dc:creator>
  <cp:lastModifiedBy>John Sarrao</cp:lastModifiedBy>
  <cp:revision>1734</cp:revision>
  <cp:lastPrinted>2012-02-17T16:33:06Z</cp:lastPrinted>
  <dcterms:created xsi:type="dcterms:W3CDTF">2012-02-17T16:32:33Z</dcterms:created>
  <dcterms:modified xsi:type="dcterms:W3CDTF">2012-07-27T11:37:37Z</dcterms:modified>
</cp:coreProperties>
</file>