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23"/>
  </p:notesMasterIdLst>
  <p:handoutMasterIdLst>
    <p:handoutMasterId r:id="rId24"/>
  </p:handoutMasterIdLst>
  <p:sldIdLst>
    <p:sldId id="820" r:id="rId2"/>
    <p:sldId id="785" r:id="rId3"/>
    <p:sldId id="783" r:id="rId4"/>
    <p:sldId id="786" r:id="rId5"/>
    <p:sldId id="809" r:id="rId6"/>
    <p:sldId id="829" r:id="rId7"/>
    <p:sldId id="838" r:id="rId8"/>
    <p:sldId id="824" r:id="rId9"/>
    <p:sldId id="825" r:id="rId10"/>
    <p:sldId id="843" r:id="rId11"/>
    <p:sldId id="847" r:id="rId12"/>
    <p:sldId id="827" r:id="rId13"/>
    <p:sldId id="789" r:id="rId14"/>
    <p:sldId id="848" r:id="rId15"/>
    <p:sldId id="835" r:id="rId16"/>
    <p:sldId id="834" r:id="rId17"/>
    <p:sldId id="810" r:id="rId18"/>
    <p:sldId id="845" r:id="rId19"/>
    <p:sldId id="840" r:id="rId20"/>
    <p:sldId id="837" r:id="rId21"/>
    <p:sldId id="836"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039" algn="l" rtl="0" fontAlgn="base">
      <a:spcBef>
        <a:spcPct val="0"/>
      </a:spcBef>
      <a:spcAft>
        <a:spcPct val="0"/>
      </a:spcAft>
      <a:defRPr kern="1200">
        <a:solidFill>
          <a:schemeClr val="tx1"/>
        </a:solidFill>
        <a:latin typeface="Arial" charset="0"/>
        <a:ea typeface="+mn-ea"/>
        <a:cs typeface="+mn-cs"/>
      </a:defRPr>
    </a:lvl2pPr>
    <a:lvl3pPr marL="914079" algn="l" rtl="0" fontAlgn="base">
      <a:spcBef>
        <a:spcPct val="0"/>
      </a:spcBef>
      <a:spcAft>
        <a:spcPct val="0"/>
      </a:spcAft>
      <a:defRPr kern="1200">
        <a:solidFill>
          <a:schemeClr val="tx1"/>
        </a:solidFill>
        <a:latin typeface="Arial" charset="0"/>
        <a:ea typeface="+mn-ea"/>
        <a:cs typeface="+mn-cs"/>
      </a:defRPr>
    </a:lvl3pPr>
    <a:lvl4pPr marL="1371119" algn="l" rtl="0" fontAlgn="base">
      <a:spcBef>
        <a:spcPct val="0"/>
      </a:spcBef>
      <a:spcAft>
        <a:spcPct val="0"/>
      </a:spcAft>
      <a:defRPr kern="1200">
        <a:solidFill>
          <a:schemeClr val="tx1"/>
        </a:solidFill>
        <a:latin typeface="Arial" charset="0"/>
        <a:ea typeface="+mn-ea"/>
        <a:cs typeface="+mn-cs"/>
      </a:defRPr>
    </a:lvl4pPr>
    <a:lvl5pPr marL="1828159" algn="l" rtl="0" fontAlgn="base">
      <a:spcBef>
        <a:spcPct val="0"/>
      </a:spcBef>
      <a:spcAft>
        <a:spcPct val="0"/>
      </a:spcAft>
      <a:defRPr kern="1200">
        <a:solidFill>
          <a:schemeClr val="tx1"/>
        </a:solidFill>
        <a:latin typeface="Arial" charset="0"/>
        <a:ea typeface="+mn-ea"/>
        <a:cs typeface="+mn-cs"/>
      </a:defRPr>
    </a:lvl5pPr>
    <a:lvl6pPr marL="2285199" algn="l" defTabSz="914079" rtl="0" eaLnBrk="1" latinLnBrk="0" hangingPunct="1">
      <a:defRPr kern="1200">
        <a:solidFill>
          <a:schemeClr val="tx1"/>
        </a:solidFill>
        <a:latin typeface="Arial" charset="0"/>
        <a:ea typeface="+mn-ea"/>
        <a:cs typeface="+mn-cs"/>
      </a:defRPr>
    </a:lvl6pPr>
    <a:lvl7pPr marL="2742237" algn="l" defTabSz="914079" rtl="0" eaLnBrk="1" latinLnBrk="0" hangingPunct="1">
      <a:defRPr kern="1200">
        <a:solidFill>
          <a:schemeClr val="tx1"/>
        </a:solidFill>
        <a:latin typeface="Arial" charset="0"/>
        <a:ea typeface="+mn-ea"/>
        <a:cs typeface="+mn-cs"/>
      </a:defRPr>
    </a:lvl7pPr>
    <a:lvl8pPr marL="3199278" algn="l" defTabSz="914079" rtl="0" eaLnBrk="1" latinLnBrk="0" hangingPunct="1">
      <a:defRPr kern="1200">
        <a:solidFill>
          <a:schemeClr val="tx1"/>
        </a:solidFill>
        <a:latin typeface="Arial" charset="0"/>
        <a:ea typeface="+mn-ea"/>
        <a:cs typeface="+mn-cs"/>
      </a:defRPr>
    </a:lvl8pPr>
    <a:lvl9pPr marL="3656316" algn="l" defTabSz="914079"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80"/>
    <a:srgbClr val="000000"/>
    <a:srgbClr val="FFFFFF"/>
    <a:srgbClr val="66FFFF"/>
    <a:srgbClr val="66CCFF"/>
    <a:srgbClr val="00FFFF"/>
    <a:srgbClr val="FF0000"/>
    <a:srgbClr val="FBFFC6"/>
    <a:srgbClr val="5B96CB"/>
    <a:srgbClr val="FFFF8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70" autoAdjust="0"/>
    <p:restoredTop sz="99825" autoAdjust="0"/>
  </p:normalViewPr>
  <p:slideViewPr>
    <p:cSldViewPr snapToGrid="0" showGuides="1">
      <p:cViewPr varScale="1">
        <p:scale>
          <a:sx n="79" d="100"/>
          <a:sy n="79" d="100"/>
        </p:scale>
        <p:origin x="-912" y="-96"/>
      </p:cViewPr>
      <p:guideLst>
        <p:guide orient="horz" pos="312"/>
        <p:guide pos="2881"/>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howGuides="1">
      <p:cViewPr varScale="1">
        <p:scale>
          <a:sx n="93" d="100"/>
          <a:sy n="93" d="100"/>
        </p:scale>
        <p:origin x="-2934"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1DCF576A-B395-4BA3-973E-2655D899A55A}" type="datetimeFigureOut">
              <a:rPr lang="en-US" smtClean="0"/>
              <a:pPr/>
              <a:t>2/19/2012</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A0D92419-4B5B-4C6E-854B-DA725B5B53F6}" type="slidenum">
              <a:rPr lang="en-US" smtClean="0"/>
              <a:pPr/>
              <a:t>‹#›</a:t>
            </a:fld>
            <a:endParaRPr lang="en-US"/>
          </a:p>
        </p:txBody>
      </p:sp>
    </p:spTree>
    <p:extLst>
      <p:ext uri="{BB962C8B-B14F-4D97-AF65-F5344CB8AC3E}">
        <p14:creationId xmlns:p14="http://schemas.microsoft.com/office/powerpoint/2010/main" xmlns="" val="2350084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6888" cy="464980"/>
          </a:xfrm>
          <a:prstGeom prst="rect">
            <a:avLst/>
          </a:prstGeom>
        </p:spPr>
        <p:txBody>
          <a:bodyPr vert="horz" lIns="92392" tIns="46197" rIns="92392" bIns="4619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926" y="0"/>
            <a:ext cx="3036888" cy="464980"/>
          </a:xfrm>
          <a:prstGeom prst="rect">
            <a:avLst/>
          </a:prstGeom>
        </p:spPr>
        <p:txBody>
          <a:bodyPr vert="horz" lIns="92392" tIns="46197" rIns="92392" bIns="46197" rtlCol="0"/>
          <a:lstStyle>
            <a:lvl1pPr algn="r" fontAlgn="auto">
              <a:spcBef>
                <a:spcPts val="0"/>
              </a:spcBef>
              <a:spcAft>
                <a:spcPts val="0"/>
              </a:spcAft>
              <a:defRPr sz="1200">
                <a:latin typeface="+mn-lt"/>
              </a:defRPr>
            </a:lvl1pPr>
          </a:lstStyle>
          <a:p>
            <a:pPr>
              <a:defRPr/>
            </a:pPr>
            <a:fld id="{E8BFB6E3-E718-4ADF-8A24-8EDFEB6E0545}" type="datetimeFigureOut">
              <a:rPr lang="en-US"/>
              <a:pPr>
                <a:defRPr/>
              </a:pPr>
              <a:t>2/19/2012</a:t>
            </a:fld>
            <a:endParaRPr lang="en-US"/>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2392" tIns="46197" rIns="92392" bIns="46197" rtlCol="0" anchor="ctr"/>
          <a:lstStyle/>
          <a:p>
            <a:pPr lvl="0"/>
            <a:endParaRPr lang="en-US" noProof="0"/>
          </a:p>
        </p:txBody>
      </p:sp>
      <p:sp>
        <p:nvSpPr>
          <p:cNvPr id="5" name="Notes Placeholder 4"/>
          <p:cNvSpPr>
            <a:spLocks noGrp="1"/>
          </p:cNvSpPr>
          <p:nvPr>
            <p:ph type="body" sz="quarter" idx="3"/>
          </p:nvPr>
        </p:nvSpPr>
        <p:spPr>
          <a:xfrm>
            <a:off x="701678" y="4416511"/>
            <a:ext cx="5607050" cy="4183221"/>
          </a:xfrm>
          <a:prstGeom prst="rect">
            <a:avLst/>
          </a:prstGeom>
        </p:spPr>
        <p:txBody>
          <a:bodyPr vert="horz" lIns="92392" tIns="46197" rIns="92392" bIns="4619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4" y="8829825"/>
            <a:ext cx="3036888" cy="464980"/>
          </a:xfrm>
          <a:prstGeom prst="rect">
            <a:avLst/>
          </a:prstGeom>
        </p:spPr>
        <p:txBody>
          <a:bodyPr vert="horz" lIns="92392" tIns="46197" rIns="92392" bIns="4619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926" y="8829825"/>
            <a:ext cx="3036888" cy="464980"/>
          </a:xfrm>
          <a:prstGeom prst="rect">
            <a:avLst/>
          </a:prstGeom>
        </p:spPr>
        <p:txBody>
          <a:bodyPr vert="horz" lIns="92392" tIns="46197" rIns="92392" bIns="46197" rtlCol="0" anchor="b"/>
          <a:lstStyle>
            <a:lvl1pPr algn="r" fontAlgn="auto">
              <a:spcBef>
                <a:spcPts val="0"/>
              </a:spcBef>
              <a:spcAft>
                <a:spcPts val="0"/>
              </a:spcAft>
              <a:defRPr sz="1200">
                <a:latin typeface="+mn-lt"/>
              </a:defRPr>
            </a:lvl1pPr>
          </a:lstStyle>
          <a:p>
            <a:pPr>
              <a:defRPr/>
            </a:pPr>
            <a:fld id="{B9E21006-5B50-44E3-AEBF-5DCAA283C668}" type="slidenum">
              <a:rPr lang="en-US"/>
              <a:pPr>
                <a:defRPr/>
              </a:pPr>
              <a:t>‹#›</a:t>
            </a:fld>
            <a:endParaRPr lang="en-US"/>
          </a:p>
        </p:txBody>
      </p:sp>
    </p:spTree>
    <p:extLst>
      <p:ext uri="{BB962C8B-B14F-4D97-AF65-F5344CB8AC3E}">
        <p14:creationId xmlns:p14="http://schemas.microsoft.com/office/powerpoint/2010/main" xmlns="" val="17323890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039" algn="l" rtl="0" eaLnBrk="0" fontAlgn="base" hangingPunct="0">
      <a:spcBef>
        <a:spcPct val="30000"/>
      </a:spcBef>
      <a:spcAft>
        <a:spcPct val="0"/>
      </a:spcAft>
      <a:defRPr sz="1200" kern="1200">
        <a:solidFill>
          <a:schemeClr val="tx1"/>
        </a:solidFill>
        <a:latin typeface="+mn-lt"/>
        <a:ea typeface="+mn-ea"/>
        <a:cs typeface="+mn-cs"/>
      </a:defRPr>
    </a:lvl2pPr>
    <a:lvl3pPr marL="914079" algn="l" rtl="0" eaLnBrk="0" fontAlgn="base" hangingPunct="0">
      <a:spcBef>
        <a:spcPct val="30000"/>
      </a:spcBef>
      <a:spcAft>
        <a:spcPct val="0"/>
      </a:spcAft>
      <a:defRPr sz="1200" kern="1200">
        <a:solidFill>
          <a:schemeClr val="tx1"/>
        </a:solidFill>
        <a:latin typeface="+mn-lt"/>
        <a:ea typeface="+mn-ea"/>
        <a:cs typeface="+mn-cs"/>
      </a:defRPr>
    </a:lvl3pPr>
    <a:lvl4pPr marL="1371119" algn="l" rtl="0" eaLnBrk="0" fontAlgn="base" hangingPunct="0">
      <a:spcBef>
        <a:spcPct val="30000"/>
      </a:spcBef>
      <a:spcAft>
        <a:spcPct val="0"/>
      </a:spcAft>
      <a:defRPr sz="1200" kern="1200">
        <a:solidFill>
          <a:schemeClr val="tx1"/>
        </a:solidFill>
        <a:latin typeface="+mn-lt"/>
        <a:ea typeface="+mn-ea"/>
        <a:cs typeface="+mn-cs"/>
      </a:defRPr>
    </a:lvl4pPr>
    <a:lvl5pPr marL="1828159" algn="l" rtl="0" eaLnBrk="0" fontAlgn="base" hangingPunct="0">
      <a:spcBef>
        <a:spcPct val="30000"/>
      </a:spcBef>
      <a:spcAft>
        <a:spcPct val="0"/>
      </a:spcAft>
      <a:defRPr sz="1200" kern="1200">
        <a:solidFill>
          <a:schemeClr val="tx1"/>
        </a:solidFill>
        <a:latin typeface="+mn-lt"/>
        <a:ea typeface="+mn-ea"/>
        <a:cs typeface="+mn-cs"/>
      </a:defRPr>
    </a:lvl5pPr>
    <a:lvl6pPr marL="2285199" algn="l" defTabSz="914079" rtl="0" eaLnBrk="1" latinLnBrk="0" hangingPunct="1">
      <a:defRPr sz="1200" kern="1200">
        <a:solidFill>
          <a:schemeClr val="tx1"/>
        </a:solidFill>
        <a:latin typeface="+mn-lt"/>
        <a:ea typeface="+mn-ea"/>
        <a:cs typeface="+mn-cs"/>
      </a:defRPr>
    </a:lvl6pPr>
    <a:lvl7pPr marL="2742237" algn="l" defTabSz="914079" rtl="0" eaLnBrk="1" latinLnBrk="0" hangingPunct="1">
      <a:defRPr sz="1200" kern="1200">
        <a:solidFill>
          <a:schemeClr val="tx1"/>
        </a:solidFill>
        <a:latin typeface="+mn-lt"/>
        <a:ea typeface="+mn-ea"/>
        <a:cs typeface="+mn-cs"/>
      </a:defRPr>
    </a:lvl7pPr>
    <a:lvl8pPr marL="3199278" algn="l" defTabSz="914079" rtl="0" eaLnBrk="1" latinLnBrk="0" hangingPunct="1">
      <a:defRPr sz="1200" kern="1200">
        <a:solidFill>
          <a:schemeClr val="tx1"/>
        </a:solidFill>
        <a:latin typeface="+mn-lt"/>
        <a:ea typeface="+mn-ea"/>
        <a:cs typeface="+mn-cs"/>
      </a:defRPr>
    </a:lvl8pPr>
    <a:lvl9pPr marL="3656316" algn="l" defTabSz="9140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C77881-6BFC-47AA-8278-EED1B568FA5D}" type="slidenum">
              <a:rPr lang="en-US" smtClean="0"/>
              <a:pPr>
                <a:defRPr/>
              </a:pPr>
              <a:t>3</a:t>
            </a:fld>
            <a:endParaRPr lang="en-US"/>
          </a:p>
        </p:txBody>
      </p:sp>
    </p:spTree>
    <p:extLst>
      <p:ext uri="{BB962C8B-B14F-4D97-AF65-F5344CB8AC3E}">
        <p14:creationId xmlns:p14="http://schemas.microsoft.com/office/powerpoint/2010/main" xmlns="" val="15733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integrates across synthesis, characterization, theory/simulation: new opportunities at the boundaries not previously emphasized</a:t>
            </a:r>
          </a:p>
          <a:p>
            <a:r>
              <a:rPr lang="en-US" sz="1200" kern="1200" dirty="0" smtClean="0">
                <a:solidFill>
                  <a:schemeClr val="tx1"/>
                </a:solidFill>
                <a:latin typeface="+mn-lt"/>
                <a:ea typeface="+mn-ea"/>
                <a:cs typeface="+mn-cs"/>
              </a:rPr>
              <a:t>multiscale in time, space and interacting degrees of freedom ("complexity")</a:t>
            </a:r>
          </a:p>
          <a:p>
            <a:r>
              <a:rPr lang="en-US" sz="1200" kern="1200" dirty="0" smtClean="0">
                <a:solidFill>
                  <a:schemeClr val="tx1"/>
                </a:solidFill>
                <a:latin typeface="+mn-lt"/>
                <a:ea typeface="+mn-ea"/>
                <a:cs typeface="+mn-cs"/>
              </a:rPr>
              <a:t>for characterization: multimodal, several simultaneous or sequential measurements needed to see interacting phenomena and scales</a:t>
            </a:r>
          </a:p>
          <a:p>
            <a:r>
              <a:rPr lang="en-US" sz="1200" kern="1200" dirty="0" smtClean="0">
                <a:solidFill>
                  <a:schemeClr val="tx1"/>
                </a:solidFill>
                <a:latin typeface="+mn-lt"/>
                <a:ea typeface="+mn-ea"/>
                <a:cs typeface="+mn-cs"/>
              </a:rPr>
              <a:t>for synthesis: more complex systems with more interacting degrees of freedom (more elements, more complex architectures, more heterogeneity, more interfaces)</a:t>
            </a:r>
          </a:p>
          <a:p>
            <a:r>
              <a:rPr lang="en-US" sz="1200" kern="1200" smtClean="0">
                <a:solidFill>
                  <a:schemeClr val="tx1"/>
                </a:solidFill>
                <a:latin typeface="+mn-lt"/>
                <a:ea typeface="+mn-ea"/>
                <a:cs typeface="+mn-cs"/>
              </a:rPr>
              <a:t>for theory/simulation: multiscale, more atoms, more architecture, more self-assembly, more dynamics </a:t>
            </a:r>
            <a:endParaRPr lang="en-US"/>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17</a:t>
            </a:fld>
            <a:endParaRPr lang="en-US"/>
          </a:p>
        </p:txBody>
      </p:sp>
    </p:spTree>
    <p:extLst>
      <p:ext uri="{BB962C8B-B14F-4D97-AF65-F5344CB8AC3E}">
        <p14:creationId xmlns:p14="http://schemas.microsoft.com/office/powerpoint/2010/main" xmlns="" val="2607602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pPr>
              <a:defRPr/>
            </a:pPr>
            <a:fld id="{555A0B7B-82E4-4635-9FDE-53964EE23731}"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D1C3E240-9EB6-4604-A43D-9910B3F588EA}"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0A2BE09-5C53-429F-9B0D-04D6F428253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27" y="866775"/>
            <a:ext cx="8410575" cy="5259388"/>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397" tIns="45698" rIns="91397" bIns="45698"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397" tIns="45698" rIns="91397" bIns="45698"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endParaRPr lang="en-US" dirty="0"/>
          </a:p>
        </p:txBody>
      </p:sp>
      <p:pic>
        <p:nvPicPr>
          <p:cNvPr id="2054" name="Picture 9" descr="horizontal-logo-green-text.jpg"/>
          <p:cNvPicPr>
            <a:picLocks noChangeAspect="1"/>
          </p:cNvPicPr>
          <p:nvPr/>
        </p:nvPicPr>
        <p:blipFill>
          <a:blip r:embed="rId7" cstate="print"/>
          <a:srcRect/>
          <a:stretch>
            <a:fillRect/>
          </a:stretch>
        </p:blipFill>
        <p:spPr bwMode="auto">
          <a:xfrm>
            <a:off x="457200" y="6354765"/>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Lst>
  <p:hf hdr="0" ft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986" algn="ctr" rtl="0" fontAlgn="base">
        <a:spcBef>
          <a:spcPct val="0"/>
        </a:spcBef>
        <a:spcAft>
          <a:spcPct val="0"/>
        </a:spcAft>
        <a:defRPr sz="2400">
          <a:solidFill>
            <a:srgbClr val="106636"/>
          </a:solidFill>
          <a:latin typeface="Arial" charset="0"/>
          <a:cs typeface="Arial" charset="0"/>
        </a:defRPr>
      </a:lvl6pPr>
      <a:lvl7pPr marL="913972" algn="ctr" rtl="0" fontAlgn="base">
        <a:spcBef>
          <a:spcPct val="0"/>
        </a:spcBef>
        <a:spcAft>
          <a:spcPct val="0"/>
        </a:spcAft>
        <a:defRPr sz="2400">
          <a:solidFill>
            <a:srgbClr val="106636"/>
          </a:solidFill>
          <a:latin typeface="Arial" charset="0"/>
          <a:cs typeface="Arial" charset="0"/>
        </a:defRPr>
      </a:lvl7pPr>
      <a:lvl8pPr marL="1370959" algn="ctr" rtl="0" fontAlgn="base">
        <a:spcBef>
          <a:spcPct val="0"/>
        </a:spcBef>
        <a:spcAft>
          <a:spcPct val="0"/>
        </a:spcAft>
        <a:defRPr sz="2400">
          <a:solidFill>
            <a:srgbClr val="106636"/>
          </a:solidFill>
          <a:latin typeface="Arial" charset="0"/>
          <a:cs typeface="Arial" charset="0"/>
        </a:defRPr>
      </a:lvl8pPr>
      <a:lvl9pPr marL="1827945" algn="ctr" rtl="0" fontAlgn="base">
        <a:spcBef>
          <a:spcPct val="0"/>
        </a:spcBef>
        <a:spcAft>
          <a:spcPct val="0"/>
        </a:spcAft>
        <a:defRPr sz="2400">
          <a:solidFill>
            <a:srgbClr val="106636"/>
          </a:solidFill>
          <a:latin typeface="Arial" charset="0"/>
          <a:cs typeface="Arial" charset="0"/>
        </a:defRPr>
      </a:lvl9pPr>
    </p:titleStyle>
    <p:bodyStyle>
      <a:lvl1pPr marL="341233" indent="-341233"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1190" indent="-284096"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1146"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8239"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332"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meso2012.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979" y="963214"/>
            <a:ext cx="8914121" cy="5906723"/>
          </a:xfrm>
          <a:prstGeom prst="rect">
            <a:avLst/>
          </a:prstGeom>
        </p:spPr>
        <p:txBody>
          <a:bodyPr wrap="square" lIns="91418" tIns="45709" rIns="91418" bIns="45709">
            <a:spAutoFit/>
          </a:bodyPr>
          <a:lstStyle/>
          <a:p>
            <a:pPr marL="628219" indent="-626457" algn="ctr" defTabSz="912328">
              <a:spcBef>
                <a:spcPts val="0"/>
              </a:spcBef>
              <a:spcAft>
                <a:spcPts val="0"/>
              </a:spcAft>
            </a:pPr>
            <a:r>
              <a:rPr lang="en-US" sz="2000" b="1" dirty="0" smtClean="0">
                <a:solidFill>
                  <a:srgbClr val="006600"/>
                </a:solidFill>
                <a:latin typeface="Century Gothic"/>
                <a:cs typeface="Century Gothic"/>
              </a:rPr>
              <a:t>Quantum to the Continuum</a:t>
            </a:r>
          </a:p>
          <a:p>
            <a:pPr marL="628219" indent="-626457" algn="ctr" defTabSz="912328">
              <a:spcBef>
                <a:spcPts val="0"/>
              </a:spcBef>
              <a:spcAft>
                <a:spcPts val="0"/>
              </a:spcAft>
            </a:pPr>
            <a:r>
              <a:rPr lang="en-US" sz="2400" b="1" dirty="0" smtClean="0">
                <a:solidFill>
                  <a:srgbClr val="006600"/>
                </a:solidFill>
                <a:latin typeface="Century Gothic"/>
                <a:cs typeface="Century Gothic"/>
              </a:rPr>
              <a:t>Opportunities for </a:t>
            </a:r>
            <a:r>
              <a:rPr lang="en-US" sz="2400" b="1" dirty="0" err="1" smtClean="0">
                <a:solidFill>
                  <a:srgbClr val="006600"/>
                </a:solidFill>
                <a:latin typeface="Century Gothic"/>
                <a:cs typeface="Century Gothic"/>
              </a:rPr>
              <a:t>Mesoscale</a:t>
            </a:r>
            <a:r>
              <a:rPr lang="en-US" sz="2400" b="1" dirty="0" smtClean="0">
                <a:solidFill>
                  <a:srgbClr val="006600"/>
                </a:solidFill>
                <a:latin typeface="Century Gothic"/>
                <a:cs typeface="Century Gothic"/>
              </a:rPr>
              <a:t> Science</a:t>
            </a:r>
          </a:p>
          <a:p>
            <a:pPr marL="628219" indent="-626457" algn="ctr" defTabSz="912328">
              <a:spcBef>
                <a:spcPts val="0"/>
              </a:spcBef>
              <a:spcAft>
                <a:spcPts val="0"/>
              </a:spcAft>
            </a:pPr>
            <a:endParaRPr lang="en-US" sz="2400" b="1" dirty="0" smtClean="0">
              <a:solidFill>
                <a:srgbClr val="006600"/>
              </a:solidFill>
              <a:latin typeface="Century Gothic"/>
              <a:cs typeface="Century Gothic"/>
            </a:endParaRPr>
          </a:p>
          <a:p>
            <a:pPr marL="628219" indent="-626457" algn="ctr" defTabSz="912328">
              <a:spcBef>
                <a:spcPts val="0"/>
              </a:spcBef>
              <a:spcAft>
                <a:spcPts val="0"/>
              </a:spcAft>
            </a:pPr>
            <a:r>
              <a:rPr lang="en-US" sz="2000" dirty="0" smtClean="0">
                <a:solidFill>
                  <a:srgbClr val="006600"/>
                </a:solidFill>
                <a:latin typeface="Century Gothic"/>
                <a:cs typeface="Century Gothic"/>
              </a:rPr>
              <a:t>George Crabtree</a:t>
            </a:r>
          </a:p>
          <a:p>
            <a:pPr marL="628219" indent="-626457" algn="ctr" defTabSz="912328">
              <a:spcBef>
                <a:spcPts val="0"/>
              </a:spcBef>
              <a:spcAft>
                <a:spcPts val="600"/>
              </a:spcAft>
            </a:pPr>
            <a:r>
              <a:rPr lang="en-US" sz="1600" dirty="0" smtClean="0">
                <a:solidFill>
                  <a:srgbClr val="006600"/>
                </a:solidFill>
                <a:latin typeface="Century Gothic"/>
                <a:cs typeface="Century Gothic"/>
              </a:rPr>
              <a:t>ANL/UIC</a:t>
            </a:r>
          </a:p>
          <a:p>
            <a:pPr marL="628219" indent="-626457" algn="ctr" defTabSz="912328">
              <a:spcBef>
                <a:spcPts val="0"/>
              </a:spcBef>
              <a:spcAft>
                <a:spcPts val="0"/>
              </a:spcAft>
            </a:pPr>
            <a:r>
              <a:rPr lang="en-US" sz="2000" dirty="0" smtClean="0">
                <a:solidFill>
                  <a:srgbClr val="006600"/>
                </a:solidFill>
                <a:latin typeface="Century Gothic"/>
                <a:cs typeface="Century Gothic"/>
              </a:rPr>
              <a:t>John </a:t>
            </a:r>
            <a:r>
              <a:rPr lang="en-US" sz="2000" dirty="0" err="1" smtClean="0">
                <a:solidFill>
                  <a:srgbClr val="006600"/>
                </a:solidFill>
                <a:latin typeface="Century Gothic"/>
                <a:cs typeface="Century Gothic"/>
              </a:rPr>
              <a:t>Sarrao</a:t>
            </a:r>
            <a:endParaRPr lang="en-US" sz="2000" dirty="0" smtClean="0">
              <a:solidFill>
                <a:srgbClr val="006600"/>
              </a:solidFill>
              <a:latin typeface="Century Gothic"/>
              <a:cs typeface="Century Gothic"/>
            </a:endParaRPr>
          </a:p>
          <a:p>
            <a:pPr marL="628219" indent="-626457" algn="ctr" defTabSz="912328">
              <a:spcBef>
                <a:spcPts val="0"/>
              </a:spcBef>
              <a:spcAft>
                <a:spcPts val="0"/>
              </a:spcAft>
            </a:pPr>
            <a:r>
              <a:rPr lang="en-US" sz="1600" dirty="0" smtClean="0">
                <a:solidFill>
                  <a:srgbClr val="006600"/>
                </a:solidFill>
                <a:latin typeface="Century Gothic"/>
                <a:cs typeface="Century Gothic"/>
              </a:rPr>
              <a:t>LANL</a:t>
            </a:r>
          </a:p>
          <a:p>
            <a:pPr marL="628219" indent="-626457" algn="ctr" defTabSz="912328">
              <a:spcBef>
                <a:spcPts val="0"/>
              </a:spcBef>
              <a:spcAft>
                <a:spcPts val="0"/>
              </a:spcAft>
            </a:pPr>
            <a:endParaRPr lang="en-US" sz="2400" b="1" dirty="0">
              <a:solidFill>
                <a:srgbClr val="006600"/>
              </a:solidFill>
              <a:latin typeface="Arial Narrow" pitchFamily="34" charset="0"/>
              <a:cs typeface="Arial" pitchFamily="34" charset="0"/>
            </a:endParaRPr>
          </a:p>
          <a:p>
            <a:pPr marL="628219" indent="-626457" algn="ctr" defTabSz="912328">
              <a:lnSpc>
                <a:spcPts val="3100"/>
              </a:lnSpc>
              <a:spcBef>
                <a:spcPts val="0"/>
              </a:spcBef>
              <a:spcAft>
                <a:spcPts val="0"/>
              </a:spcAft>
            </a:pPr>
            <a:r>
              <a:rPr lang="en-US" dirty="0" smtClean="0">
                <a:solidFill>
                  <a:srgbClr val="006600"/>
                </a:solidFill>
                <a:latin typeface="Century Gothic"/>
                <a:cs typeface="Century Gothic"/>
              </a:rPr>
              <a:t>Charge</a:t>
            </a:r>
          </a:p>
          <a:p>
            <a:pPr marL="628219" indent="-626457" algn="ctr" defTabSz="912328">
              <a:lnSpc>
                <a:spcPts val="3100"/>
              </a:lnSpc>
              <a:spcBef>
                <a:spcPts val="0"/>
              </a:spcBef>
              <a:spcAft>
                <a:spcPts val="0"/>
              </a:spcAft>
            </a:pPr>
            <a:r>
              <a:rPr lang="en-US" dirty="0" smtClean="0">
                <a:solidFill>
                  <a:srgbClr val="006600"/>
                </a:solidFill>
                <a:latin typeface="Century Gothic"/>
                <a:cs typeface="Century Gothic"/>
              </a:rPr>
              <a:t>Committee</a:t>
            </a:r>
          </a:p>
          <a:p>
            <a:pPr marL="628219" indent="-626457" algn="ctr" defTabSz="912328">
              <a:lnSpc>
                <a:spcPts val="3100"/>
              </a:lnSpc>
              <a:spcBef>
                <a:spcPts val="0"/>
              </a:spcBef>
              <a:spcAft>
                <a:spcPts val="0"/>
              </a:spcAft>
            </a:pPr>
            <a:r>
              <a:rPr lang="en-US" dirty="0" smtClean="0">
                <a:solidFill>
                  <a:srgbClr val="006600"/>
                </a:solidFill>
                <a:latin typeface="Century Gothic"/>
                <a:cs typeface="Century Gothic"/>
              </a:rPr>
              <a:t>What is </a:t>
            </a:r>
            <a:r>
              <a:rPr lang="en-US" dirty="0" err="1" smtClean="0">
                <a:solidFill>
                  <a:srgbClr val="006600"/>
                </a:solidFill>
                <a:latin typeface="Century Gothic"/>
                <a:cs typeface="Century Gothic"/>
              </a:rPr>
              <a:t>Meso</a:t>
            </a:r>
            <a:r>
              <a:rPr lang="en-US" dirty="0" smtClean="0">
                <a:solidFill>
                  <a:srgbClr val="006600"/>
                </a:solidFill>
                <a:latin typeface="Century Gothic"/>
                <a:cs typeface="Century Gothic"/>
              </a:rPr>
              <a:t>? </a:t>
            </a:r>
          </a:p>
          <a:p>
            <a:pPr marL="628219" indent="-626457" algn="ctr" defTabSz="912328">
              <a:lnSpc>
                <a:spcPts val="3100"/>
              </a:lnSpc>
              <a:spcBef>
                <a:spcPts val="0"/>
              </a:spcBef>
              <a:spcAft>
                <a:spcPts val="0"/>
              </a:spcAft>
            </a:pPr>
            <a:r>
              <a:rPr lang="en-US" dirty="0" smtClean="0">
                <a:solidFill>
                  <a:srgbClr val="006600"/>
                </a:solidFill>
                <a:latin typeface="Century Gothic"/>
                <a:cs typeface="Century Gothic"/>
              </a:rPr>
              <a:t>Energy, length, time, complexity, functionality</a:t>
            </a:r>
          </a:p>
          <a:p>
            <a:pPr marL="628219" indent="-626457" algn="ctr" defTabSz="912328">
              <a:lnSpc>
                <a:spcPts val="3100"/>
              </a:lnSpc>
              <a:spcBef>
                <a:spcPts val="0"/>
              </a:spcBef>
              <a:spcAft>
                <a:spcPts val="0"/>
              </a:spcAft>
            </a:pPr>
            <a:r>
              <a:rPr lang="en-US" dirty="0" smtClean="0">
                <a:solidFill>
                  <a:srgbClr val="006600"/>
                </a:solidFill>
                <a:latin typeface="Century Gothic"/>
                <a:cs typeface="Century Gothic"/>
              </a:rPr>
              <a:t>Tools, instruments and facilities</a:t>
            </a:r>
          </a:p>
          <a:p>
            <a:pPr marL="628219" indent="-626457" algn="ctr" defTabSz="912328">
              <a:lnSpc>
                <a:spcPts val="3100"/>
              </a:lnSpc>
              <a:spcBef>
                <a:spcPts val="0"/>
              </a:spcBef>
              <a:spcAft>
                <a:spcPts val="0"/>
              </a:spcAft>
            </a:pPr>
            <a:r>
              <a:rPr lang="en-US" dirty="0" err="1" smtClean="0">
                <a:solidFill>
                  <a:srgbClr val="006600"/>
                </a:solidFill>
                <a:latin typeface="Century Gothic"/>
                <a:cs typeface="Century Gothic"/>
              </a:rPr>
              <a:t>Meso</a:t>
            </a:r>
            <a:r>
              <a:rPr lang="en-US" dirty="0" smtClean="0">
                <a:solidFill>
                  <a:srgbClr val="006600"/>
                </a:solidFill>
                <a:latin typeface="Century Gothic"/>
                <a:cs typeface="Century Gothic"/>
              </a:rPr>
              <a:t> website for public input</a:t>
            </a:r>
          </a:p>
          <a:p>
            <a:pPr marL="628219" indent="-626457" algn="ctr" defTabSz="912328">
              <a:lnSpc>
                <a:spcPts val="3100"/>
              </a:lnSpc>
              <a:spcBef>
                <a:spcPts val="0"/>
              </a:spcBef>
              <a:spcAft>
                <a:spcPts val="0"/>
              </a:spcAft>
            </a:pPr>
            <a:endParaRPr lang="en-US" b="1" dirty="0" smtClean="0">
              <a:solidFill>
                <a:srgbClr val="006600"/>
              </a:solidFill>
              <a:latin typeface="Century Gothic"/>
              <a:cs typeface="Century Gothic"/>
            </a:endParaRPr>
          </a:p>
          <a:p>
            <a:pPr marL="628219" indent="-626457" defTabSz="912328">
              <a:spcBef>
                <a:spcPts val="0"/>
              </a:spcBef>
              <a:spcAft>
                <a:spcPts val="0"/>
              </a:spcAft>
              <a:buFont typeface="Wingdings" pitchFamily="2" charset="2"/>
              <a:buChar char="§"/>
            </a:pPr>
            <a:endParaRPr lang="en-US" sz="2400" b="1" dirty="0" smtClean="0">
              <a:solidFill>
                <a:srgbClr val="006600"/>
              </a:solidFill>
              <a:latin typeface="Arial Narrow" pitchFamily="34" charset="0"/>
              <a:cs typeface="Arial" pitchFamily="34" charset="0"/>
            </a:endParaRPr>
          </a:p>
        </p:txBody>
      </p:sp>
      <p:sp>
        <p:nvSpPr>
          <p:cNvPr id="3" name="Slide Number Placeholder 2"/>
          <p:cNvSpPr>
            <a:spLocks noGrp="1"/>
          </p:cNvSpPr>
          <p:nvPr>
            <p:ph type="sldNum" sz="quarter" idx="11"/>
          </p:nvPr>
        </p:nvSpPr>
        <p:spPr/>
        <p:txBody>
          <a:bodyPr/>
          <a:lstStyle/>
          <a:p>
            <a:pPr>
              <a:defRPr/>
            </a:pPr>
            <a:fld id="{C0A2BE09-5C53-429F-9B0D-04D6F428253C}"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139700"/>
            <a:ext cx="8458200" cy="457200"/>
          </a:xfrm>
          <a:prstGeom prst="rect">
            <a:avLst/>
          </a:prstGeom>
        </p:spPr>
        <p:txBody>
          <a:bodyPr/>
          <a:lst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986" algn="ctr" rtl="0" fontAlgn="base">
              <a:spcBef>
                <a:spcPct val="0"/>
              </a:spcBef>
              <a:spcAft>
                <a:spcPct val="0"/>
              </a:spcAft>
              <a:defRPr sz="2400">
                <a:solidFill>
                  <a:srgbClr val="106636"/>
                </a:solidFill>
                <a:latin typeface="Arial" charset="0"/>
                <a:cs typeface="Arial" charset="0"/>
              </a:defRPr>
            </a:lvl6pPr>
            <a:lvl7pPr marL="913972" algn="ctr" rtl="0" fontAlgn="base">
              <a:spcBef>
                <a:spcPct val="0"/>
              </a:spcBef>
              <a:spcAft>
                <a:spcPct val="0"/>
              </a:spcAft>
              <a:defRPr sz="2400">
                <a:solidFill>
                  <a:srgbClr val="106636"/>
                </a:solidFill>
                <a:latin typeface="Arial" charset="0"/>
                <a:cs typeface="Arial" charset="0"/>
              </a:defRPr>
            </a:lvl7pPr>
            <a:lvl8pPr marL="1370959" algn="ctr" rtl="0" fontAlgn="base">
              <a:spcBef>
                <a:spcPct val="0"/>
              </a:spcBef>
              <a:spcAft>
                <a:spcPct val="0"/>
              </a:spcAft>
              <a:defRPr sz="2400">
                <a:solidFill>
                  <a:srgbClr val="106636"/>
                </a:solidFill>
                <a:latin typeface="Arial" charset="0"/>
                <a:cs typeface="Arial" charset="0"/>
              </a:defRPr>
            </a:lvl8pPr>
            <a:lvl9pPr marL="1827945" algn="ctr" rtl="0" fontAlgn="base">
              <a:spcBef>
                <a:spcPct val="0"/>
              </a:spcBef>
              <a:spcAft>
                <a:spcPct val="0"/>
              </a:spcAft>
              <a:defRPr sz="2400">
                <a:solidFill>
                  <a:srgbClr val="106636"/>
                </a:solidFill>
                <a:latin typeface="Arial" charset="0"/>
                <a:cs typeface="Arial" charset="0"/>
              </a:defRPr>
            </a:lvl9pPr>
          </a:lstStyle>
          <a:p>
            <a:r>
              <a:rPr lang="en-US" sz="2000" b="1" dirty="0" smtClean="0">
                <a:latin typeface="Tahoma" pitchFamily="34" charset="0"/>
                <a:ea typeface="Tahoma" pitchFamily="34" charset="0"/>
                <a:cs typeface="Tahoma" pitchFamily="34" charset="0"/>
              </a:rPr>
              <a:t>Interacting Degrees of Freedom: Light and Matter</a:t>
            </a:r>
          </a:p>
        </p:txBody>
      </p:sp>
      <p:grpSp>
        <p:nvGrpSpPr>
          <p:cNvPr id="32" name="Group 31"/>
          <p:cNvGrpSpPr/>
          <p:nvPr/>
        </p:nvGrpSpPr>
        <p:grpSpPr>
          <a:xfrm>
            <a:off x="1710237" y="804719"/>
            <a:ext cx="7471863" cy="1386091"/>
            <a:chOff x="1710237" y="804719"/>
            <a:chExt cx="7471863" cy="1386091"/>
          </a:xfrm>
        </p:grpSpPr>
        <p:pic>
          <p:nvPicPr>
            <p:cNvPr id="7" name="Picture 5" descr="WPhC8_e.tif"/>
            <p:cNvPicPr>
              <a:picLocks noChangeAspect="1"/>
            </p:cNvPicPr>
            <p:nvPr/>
          </p:nvPicPr>
          <p:blipFill>
            <a:blip r:embed="rId2" cstate="print"/>
            <a:srcRect/>
            <a:stretch>
              <a:fillRect/>
            </a:stretch>
          </p:blipFill>
          <p:spPr bwMode="auto">
            <a:xfrm>
              <a:off x="1710237" y="855520"/>
              <a:ext cx="1629862" cy="1265380"/>
            </a:xfrm>
            <a:prstGeom prst="rect">
              <a:avLst/>
            </a:prstGeom>
            <a:noFill/>
            <a:ln w="28575">
              <a:solidFill>
                <a:srgbClr val="FFFF00"/>
              </a:solidFill>
              <a:miter lim="800000"/>
              <a:headEnd/>
              <a:tailEnd/>
            </a:ln>
          </p:spPr>
        </p:pic>
        <p:grpSp>
          <p:nvGrpSpPr>
            <p:cNvPr id="8" name="Group 7"/>
            <p:cNvGrpSpPr/>
            <p:nvPr/>
          </p:nvGrpSpPr>
          <p:grpSpPr>
            <a:xfrm>
              <a:off x="3340100" y="855519"/>
              <a:ext cx="1765300" cy="1278081"/>
              <a:chOff x="3048000" y="762000"/>
              <a:chExt cx="3048000" cy="2259386"/>
            </a:xfrm>
          </p:grpSpPr>
          <p:pic>
            <p:nvPicPr>
              <p:cNvPr id="9" name="Picture 4" descr="WPhC4_e.tif"/>
              <p:cNvPicPr>
                <a:picLocks noChangeAspect="1"/>
              </p:cNvPicPr>
              <p:nvPr/>
            </p:nvPicPr>
            <p:blipFill>
              <a:blip r:embed="rId3" cstate="print"/>
              <a:srcRect/>
              <a:stretch>
                <a:fillRect/>
              </a:stretch>
            </p:blipFill>
            <p:spPr bwMode="auto">
              <a:xfrm>
                <a:off x="3186545" y="762000"/>
                <a:ext cx="2909455" cy="2259386"/>
              </a:xfrm>
              <a:prstGeom prst="rect">
                <a:avLst/>
              </a:prstGeom>
              <a:noFill/>
              <a:ln w="28575">
                <a:solidFill>
                  <a:srgbClr val="FFFF00"/>
                </a:solidFill>
                <a:miter lim="800000"/>
                <a:headEnd/>
                <a:tailEnd/>
              </a:ln>
            </p:spPr>
          </p:pic>
          <p:sp>
            <p:nvSpPr>
              <p:cNvPr id="10" name="Rectangle 9"/>
              <p:cNvSpPr/>
              <p:nvPr/>
            </p:nvSpPr>
            <p:spPr>
              <a:xfrm>
                <a:off x="4191000" y="1752600"/>
                <a:ext cx="228600" cy="228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0800000">
                <a:off x="3048000" y="762000"/>
                <a:ext cx="1143000" cy="9906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3048000" y="1981200"/>
                <a:ext cx="1143000" cy="9906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092700" y="804719"/>
              <a:ext cx="1689100" cy="1379681"/>
              <a:chOff x="6096000" y="762000"/>
              <a:chExt cx="2971800" cy="2286000"/>
            </a:xfrm>
          </p:grpSpPr>
          <p:pic>
            <p:nvPicPr>
              <p:cNvPr id="14" name="Picture 3" descr="Microscope2.tif"/>
              <p:cNvPicPr>
                <a:picLocks noChangeAspect="1"/>
              </p:cNvPicPr>
              <p:nvPr/>
            </p:nvPicPr>
            <p:blipFill>
              <a:blip r:embed="rId4" cstate="print"/>
              <a:srcRect/>
              <a:stretch>
                <a:fillRect/>
              </a:stretch>
            </p:blipFill>
            <p:spPr bwMode="auto">
              <a:xfrm>
                <a:off x="6207414" y="818869"/>
                <a:ext cx="2860386" cy="2152931"/>
              </a:xfrm>
              <a:prstGeom prst="rect">
                <a:avLst/>
              </a:prstGeom>
              <a:noFill/>
              <a:ln w="9525">
                <a:noFill/>
                <a:miter lim="800000"/>
                <a:headEnd/>
                <a:tailEnd/>
              </a:ln>
            </p:spPr>
          </p:pic>
          <p:sp>
            <p:nvSpPr>
              <p:cNvPr id="15" name="Rectangle 14"/>
              <p:cNvSpPr/>
              <p:nvPr/>
            </p:nvSpPr>
            <p:spPr>
              <a:xfrm>
                <a:off x="7239000" y="1752600"/>
                <a:ext cx="152400" cy="1524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10800000">
                <a:off x="6096000" y="762000"/>
                <a:ext cx="1143000" cy="9906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096000" y="1905000"/>
                <a:ext cx="1143000" cy="11430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6705600" y="1790700"/>
              <a:ext cx="2476500" cy="400110"/>
            </a:xfrm>
            <a:prstGeom prst="rect">
              <a:avLst/>
            </a:prstGeom>
            <a:noFill/>
          </p:spPr>
          <p:txBody>
            <a:bodyPr wrap="square" rtlCol="0">
              <a:spAutoFit/>
            </a:bodyPr>
            <a:lstStyle/>
            <a:p>
              <a:pPr algn="ctr"/>
              <a:r>
                <a:rPr lang="en-US" sz="1000" b="0" dirty="0" err="1" smtClean="0">
                  <a:latin typeface="Arial" pitchFamily="34" charset="0"/>
                  <a:cs typeface="Arial" pitchFamily="34" charset="0"/>
                </a:rPr>
                <a:t>Y.X.Yeng</a:t>
              </a:r>
              <a:r>
                <a:rPr lang="en-US" sz="1000" dirty="0">
                  <a:latin typeface="Arial" pitchFamily="34" charset="0"/>
                  <a:cs typeface="Arial" pitchFamily="34" charset="0"/>
                </a:rPr>
                <a:t> </a:t>
              </a:r>
              <a:r>
                <a:rPr lang="en-US" sz="1000" dirty="0" smtClean="0">
                  <a:latin typeface="Arial" pitchFamily="34" charset="0"/>
                  <a:cs typeface="Arial" pitchFamily="34" charset="0"/>
                </a:rPr>
                <a:t>et al.</a:t>
              </a:r>
              <a:r>
                <a:rPr lang="en-US" sz="1000" b="0" dirty="0" smtClean="0">
                  <a:latin typeface="Arial" pitchFamily="34" charset="0"/>
                  <a:cs typeface="Arial" pitchFamily="34" charset="0"/>
                </a:rPr>
                <a:t> </a:t>
              </a:r>
              <a:r>
                <a:rPr lang="en-US" sz="1000" b="0" i="1" dirty="0" smtClean="0">
                  <a:latin typeface="Arial" pitchFamily="34" charset="0"/>
                  <a:cs typeface="Arial" pitchFamily="34" charset="0"/>
                </a:rPr>
                <a:t>Proceedings of the National Academy of Sciences</a:t>
              </a:r>
              <a:r>
                <a:rPr lang="en-US" sz="1000" dirty="0" smtClean="0">
                  <a:latin typeface="Arial" pitchFamily="34" charset="0"/>
                  <a:cs typeface="Arial" pitchFamily="34" charset="0"/>
                </a:rPr>
                <a:t>, (2012)</a:t>
              </a:r>
              <a:r>
                <a:rPr lang="en-US" sz="1000" b="0" dirty="0" smtClean="0">
                  <a:latin typeface="Arial" pitchFamily="34" charset="0"/>
                  <a:cs typeface="Arial" pitchFamily="34" charset="0"/>
                </a:rPr>
                <a:t>.</a:t>
              </a:r>
              <a:endParaRPr lang="en-US" sz="1000" b="0" dirty="0">
                <a:latin typeface="Arial" pitchFamily="34" charset="0"/>
                <a:cs typeface="Arial" pitchFamily="34" charset="0"/>
              </a:endParaRPr>
            </a:p>
          </p:txBody>
        </p:sp>
      </p:grpSp>
      <p:sp>
        <p:nvSpPr>
          <p:cNvPr id="23" name="TextBox 22"/>
          <p:cNvSpPr txBox="1"/>
          <p:nvPr/>
        </p:nvSpPr>
        <p:spPr>
          <a:xfrm>
            <a:off x="1066800" y="2235200"/>
            <a:ext cx="7226300" cy="2166405"/>
          </a:xfrm>
          <a:prstGeom prst="rect">
            <a:avLst/>
          </a:prstGeom>
          <a:noFill/>
        </p:spPr>
        <p:txBody>
          <a:bodyPr wrap="square" rtlCol="0">
            <a:spAutoFit/>
          </a:bodyPr>
          <a:lstStyle/>
          <a:p>
            <a:pPr>
              <a:lnSpc>
                <a:spcPts val="2320"/>
              </a:lnSpc>
            </a:pPr>
            <a:r>
              <a:rPr lang="en-US" sz="1600" dirty="0">
                <a:latin typeface="Century Gothic"/>
                <a:cs typeface="Century Gothic"/>
              </a:rPr>
              <a:t>P</a:t>
            </a:r>
            <a:r>
              <a:rPr lang="en-US" sz="1600" dirty="0" smtClean="0">
                <a:latin typeface="Century Gothic"/>
                <a:cs typeface="Century Gothic"/>
              </a:rPr>
              <a:t>hotonic crystals, </a:t>
            </a:r>
            <a:r>
              <a:rPr lang="en-US" sz="1600" dirty="0" err="1" smtClean="0">
                <a:latin typeface="Century Gothic"/>
                <a:cs typeface="Century Gothic"/>
              </a:rPr>
              <a:t>metamaterials</a:t>
            </a:r>
            <a:r>
              <a:rPr lang="en-US" sz="1600" dirty="0" smtClean="0">
                <a:latin typeface="Century Gothic"/>
                <a:cs typeface="Century Gothic"/>
              </a:rPr>
              <a:t> and surface </a:t>
            </a:r>
            <a:r>
              <a:rPr lang="en-US" sz="1600" dirty="0" err="1" smtClean="0">
                <a:latin typeface="Century Gothic"/>
                <a:cs typeface="Century Gothic"/>
              </a:rPr>
              <a:t>plasmons</a:t>
            </a:r>
            <a:r>
              <a:rPr lang="en-US" sz="1600" dirty="0" smtClean="0">
                <a:latin typeface="Century Gothic"/>
                <a:cs typeface="Century Gothic"/>
              </a:rPr>
              <a:t> promise control of the direction,</a:t>
            </a:r>
            <a:r>
              <a:rPr lang="en-US" sz="1600" dirty="0">
                <a:latin typeface="Century Gothic"/>
                <a:cs typeface="Century Gothic"/>
              </a:rPr>
              <a:t> </a:t>
            </a:r>
            <a:r>
              <a:rPr lang="en-US" sz="1600" dirty="0" smtClean="0">
                <a:latin typeface="Century Gothic"/>
                <a:cs typeface="Century Gothic"/>
              </a:rPr>
              <a:t>frequency, phase, coherence and intensity of light for </a:t>
            </a:r>
          </a:p>
          <a:p>
            <a:pPr marL="742789" lvl="1" indent="-285750">
              <a:lnSpc>
                <a:spcPts val="2320"/>
              </a:lnSpc>
              <a:buFont typeface="Arial"/>
              <a:buChar char="•"/>
            </a:pPr>
            <a:r>
              <a:rPr lang="en-US" sz="1600" dirty="0" smtClean="0">
                <a:latin typeface="Century Gothic"/>
                <a:cs typeface="Century Gothic"/>
              </a:rPr>
              <a:t>quantum information technology</a:t>
            </a:r>
          </a:p>
          <a:p>
            <a:pPr marL="742789" lvl="1" indent="-285750">
              <a:lnSpc>
                <a:spcPts val="2320"/>
              </a:lnSpc>
              <a:buFont typeface="Arial"/>
              <a:buChar char="•"/>
            </a:pPr>
            <a:r>
              <a:rPr lang="en-US" sz="1600" dirty="0" smtClean="0">
                <a:latin typeface="Century Gothic"/>
                <a:cs typeface="Century Gothic"/>
              </a:rPr>
              <a:t>designer light emitting diodes</a:t>
            </a:r>
          </a:p>
          <a:p>
            <a:pPr marL="742789" lvl="1" indent="-285750">
              <a:lnSpc>
                <a:spcPts val="2320"/>
              </a:lnSpc>
              <a:buFont typeface="Arial"/>
              <a:buChar char="•"/>
            </a:pPr>
            <a:r>
              <a:rPr lang="en-US" sz="1600" dirty="0">
                <a:latin typeface="Century Gothic"/>
                <a:cs typeface="Century Gothic"/>
              </a:rPr>
              <a:t>t</a:t>
            </a:r>
            <a:r>
              <a:rPr lang="en-US" sz="1600" dirty="0" smtClean="0">
                <a:latin typeface="Century Gothic"/>
                <a:cs typeface="Century Gothic"/>
              </a:rPr>
              <a:t>argeted harvesting of the solar spectrum</a:t>
            </a:r>
          </a:p>
          <a:p>
            <a:pPr marL="742789" lvl="1" indent="-285750">
              <a:lnSpc>
                <a:spcPts val="2320"/>
              </a:lnSpc>
              <a:buFont typeface="Arial"/>
              <a:buChar char="•"/>
            </a:pPr>
            <a:r>
              <a:rPr lang="en-US" sz="1600" dirty="0" err="1">
                <a:latin typeface="Century Gothic"/>
                <a:cs typeface="Century Gothic"/>
              </a:rPr>
              <a:t>l</a:t>
            </a:r>
            <a:r>
              <a:rPr lang="en-US" sz="1600" dirty="0" err="1" smtClean="0">
                <a:latin typeface="Century Gothic"/>
                <a:cs typeface="Century Gothic"/>
              </a:rPr>
              <a:t>ensless</a:t>
            </a:r>
            <a:r>
              <a:rPr lang="en-US" sz="1600" dirty="0" smtClean="0">
                <a:latin typeface="Century Gothic"/>
                <a:cs typeface="Century Gothic"/>
              </a:rPr>
              <a:t> imaging below the diffraction limit</a:t>
            </a:r>
          </a:p>
          <a:p>
            <a:pPr marL="742789" lvl="1" indent="-285750">
              <a:lnSpc>
                <a:spcPts val="2320"/>
              </a:lnSpc>
              <a:buFont typeface="Arial"/>
              <a:buChar char="•"/>
            </a:pPr>
            <a:r>
              <a:rPr lang="en-US" sz="1600" dirty="0" smtClean="0">
                <a:latin typeface="Century Gothic"/>
                <a:cs typeface="Century Gothic"/>
              </a:rPr>
              <a:t>directed self-assembly and chemical reactions </a:t>
            </a:r>
          </a:p>
        </p:txBody>
      </p:sp>
      <p:grpSp>
        <p:nvGrpSpPr>
          <p:cNvPr id="31" name="Group 30"/>
          <p:cNvGrpSpPr/>
          <p:nvPr/>
        </p:nvGrpSpPr>
        <p:grpSpPr>
          <a:xfrm>
            <a:off x="1752600" y="4457700"/>
            <a:ext cx="7035800" cy="1461989"/>
            <a:chOff x="1752600" y="4457700"/>
            <a:chExt cx="7035800" cy="1461989"/>
          </a:xfrm>
        </p:grpSpPr>
        <p:pic>
          <p:nvPicPr>
            <p:cNvPr id="24" name="Picture 23" descr="SurfacePlasmonFocus.gif"/>
            <p:cNvPicPr>
              <a:picLocks noChangeAspect="1"/>
            </p:cNvPicPr>
            <p:nvPr/>
          </p:nvPicPr>
          <p:blipFill rotWithShape="1">
            <a:blip r:embed="rId5" cstate="print">
              <a:extLst>
                <a:ext uri="{28A0092B-C50C-407E-A947-70E740481C1C}">
                  <a14:useLocalDpi xmlns:a14="http://schemas.microsoft.com/office/drawing/2010/main" xmlns="" val="0"/>
                </a:ext>
              </a:extLst>
            </a:blip>
            <a:srcRect l="89" t="32134" r="57854" b="34754"/>
            <a:stretch/>
          </p:blipFill>
          <p:spPr>
            <a:xfrm>
              <a:off x="5156200" y="4463793"/>
              <a:ext cx="1697025" cy="1429007"/>
            </a:xfrm>
            <a:prstGeom prst="rect">
              <a:avLst/>
            </a:prstGeom>
          </p:spPr>
        </p:pic>
        <p:pic>
          <p:nvPicPr>
            <p:cNvPr id="25" name="Picture 24" descr="SurfacePlasmonFocus.gif"/>
            <p:cNvPicPr>
              <a:picLocks noChangeAspect="1"/>
            </p:cNvPicPr>
            <p:nvPr/>
          </p:nvPicPr>
          <p:blipFill rotWithShape="1">
            <a:blip r:embed="rId5" cstate="print">
              <a:extLst>
                <a:ext uri="{28A0092B-C50C-407E-A947-70E740481C1C}">
                  <a14:useLocalDpi xmlns:a14="http://schemas.microsoft.com/office/drawing/2010/main" xmlns="" val="0"/>
                </a:ext>
              </a:extLst>
            </a:blip>
            <a:srcRect r="58874" b="71111"/>
            <a:stretch/>
          </p:blipFill>
          <p:spPr>
            <a:xfrm>
              <a:off x="1752600" y="4457700"/>
              <a:ext cx="1676400" cy="1426029"/>
            </a:xfrm>
            <a:prstGeom prst="rect">
              <a:avLst/>
            </a:prstGeom>
          </p:spPr>
        </p:pic>
        <p:pic>
          <p:nvPicPr>
            <p:cNvPr id="26" name="Picture 25" descr="SurfacePlasmonFocus.gif"/>
            <p:cNvPicPr>
              <a:picLocks noChangeAspect="1"/>
            </p:cNvPicPr>
            <p:nvPr/>
          </p:nvPicPr>
          <p:blipFill rotWithShape="1">
            <a:blip r:embed="rId5" cstate="print">
              <a:extLst>
                <a:ext uri="{28A0092B-C50C-407E-A947-70E740481C1C}">
                  <a14:useLocalDpi xmlns:a14="http://schemas.microsoft.com/office/drawing/2010/main" xmlns="" val="0"/>
                </a:ext>
              </a:extLst>
            </a:blip>
            <a:srcRect t="67593" r="59019"/>
            <a:stretch/>
          </p:blipFill>
          <p:spPr>
            <a:xfrm>
              <a:off x="3441700" y="4459536"/>
              <a:ext cx="1696811" cy="1433264"/>
            </a:xfrm>
            <a:prstGeom prst="rect">
              <a:avLst/>
            </a:prstGeom>
          </p:spPr>
        </p:pic>
        <p:sp>
          <p:nvSpPr>
            <p:cNvPr id="27" name="TextBox 26"/>
            <p:cNvSpPr txBox="1"/>
            <p:nvPr/>
          </p:nvSpPr>
          <p:spPr>
            <a:xfrm>
              <a:off x="6851650" y="5519579"/>
              <a:ext cx="1936750" cy="400110"/>
            </a:xfrm>
            <a:prstGeom prst="rect">
              <a:avLst/>
            </a:prstGeom>
            <a:noFill/>
          </p:spPr>
          <p:txBody>
            <a:bodyPr wrap="square" rtlCol="0">
              <a:spAutoFit/>
            </a:bodyPr>
            <a:lstStyle/>
            <a:p>
              <a:pPr algn="ctr"/>
              <a:r>
                <a:rPr lang="en-US" sz="1000" dirty="0" smtClean="0">
                  <a:latin typeface="Arial" pitchFamily="34" charset="0"/>
                  <a:cs typeface="Arial" pitchFamily="34" charset="0"/>
                </a:rPr>
                <a:t>L Yin et al, </a:t>
              </a:r>
            </a:p>
            <a:p>
              <a:pPr algn="ctr"/>
              <a:r>
                <a:rPr lang="en-US" sz="1000" i="1" dirty="0" err="1" smtClean="0">
                  <a:latin typeface="Arial" pitchFamily="34" charset="0"/>
                  <a:cs typeface="Arial" pitchFamily="34" charset="0"/>
                </a:rPr>
                <a:t>NanoLetters</a:t>
              </a:r>
              <a:r>
                <a:rPr lang="en-US" sz="1000" dirty="0" smtClean="0">
                  <a:latin typeface="Arial" pitchFamily="34" charset="0"/>
                  <a:cs typeface="Arial" pitchFamily="34" charset="0"/>
                </a:rPr>
                <a:t> 5, 1399 (2005)</a:t>
              </a:r>
              <a:endParaRPr lang="en-US" sz="1000" b="0" dirty="0">
                <a:latin typeface="Arial" pitchFamily="34" charset="0"/>
                <a:cs typeface="Arial" pitchFamily="34" charset="0"/>
              </a:endParaRPr>
            </a:p>
          </p:txBody>
        </p:sp>
      </p:grpSp>
      <p:grpSp>
        <p:nvGrpSpPr>
          <p:cNvPr id="30" name="Group 29"/>
          <p:cNvGrpSpPr/>
          <p:nvPr/>
        </p:nvGrpSpPr>
        <p:grpSpPr>
          <a:xfrm>
            <a:off x="1397000" y="6032500"/>
            <a:ext cx="6121400" cy="444500"/>
            <a:chOff x="1397000" y="6032500"/>
            <a:chExt cx="6121400" cy="444500"/>
          </a:xfrm>
        </p:grpSpPr>
        <p:sp>
          <p:nvSpPr>
            <p:cNvPr id="29" name="Rounded Rectangle 28"/>
            <p:cNvSpPr/>
            <p:nvPr/>
          </p:nvSpPr>
          <p:spPr>
            <a:xfrm>
              <a:off x="1397000" y="6032500"/>
              <a:ext cx="6121400" cy="444500"/>
            </a:xfrm>
            <a:prstGeom prst="roundRect">
              <a:avLst/>
            </a:prstGeom>
            <a:solidFill>
              <a:srgbClr val="FFFF8B"/>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498600" y="6057900"/>
              <a:ext cx="5943600" cy="369332"/>
            </a:xfrm>
            <a:prstGeom prst="rect">
              <a:avLst/>
            </a:prstGeom>
            <a:noFill/>
          </p:spPr>
          <p:txBody>
            <a:bodyPr wrap="square" rtlCol="0">
              <a:spAutoFit/>
            </a:bodyPr>
            <a:lstStyle/>
            <a:p>
              <a:r>
                <a:rPr lang="en-US" dirty="0" smtClean="0">
                  <a:latin typeface="Century Gothic"/>
                  <a:cs typeface="Century Gothic"/>
                </a:rPr>
                <a:t>A </a:t>
              </a:r>
              <a:r>
                <a:rPr lang="en-US" dirty="0">
                  <a:latin typeface="Century Gothic"/>
                  <a:cs typeface="Century Gothic"/>
                </a:rPr>
                <a:t>broad new horizon as rich as the laser </a:t>
              </a:r>
              <a:r>
                <a:rPr lang="en-US" dirty="0" smtClean="0">
                  <a:latin typeface="Century Gothic"/>
                  <a:cs typeface="Century Gothic"/>
                </a:rPr>
                <a:t>revolution</a:t>
              </a:r>
              <a:endParaRPr lang="en-US" dirty="0">
                <a:latin typeface="Century Gothic"/>
                <a:cs typeface="Century Gothic"/>
              </a:endParaRPr>
            </a:p>
          </p:txBody>
        </p:sp>
      </p:grpSp>
      <p:cxnSp>
        <p:nvCxnSpPr>
          <p:cNvPr id="34" name="Straight Connector 33"/>
          <p:cNvCxnSpPr/>
          <p:nvPr/>
        </p:nvCxnSpPr>
        <p:spPr>
          <a:xfrm>
            <a:off x="2730500" y="1981200"/>
            <a:ext cx="508000"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755900" y="1701800"/>
            <a:ext cx="520700" cy="261610"/>
          </a:xfrm>
          <a:prstGeom prst="rect">
            <a:avLst/>
          </a:prstGeom>
          <a:noFill/>
        </p:spPr>
        <p:txBody>
          <a:bodyPr wrap="square" rtlCol="0">
            <a:spAutoFit/>
          </a:bodyPr>
          <a:lstStyle/>
          <a:p>
            <a:pPr algn="ctr"/>
            <a:r>
              <a:rPr lang="en-US" sz="1100" dirty="0" smtClean="0">
                <a:solidFill>
                  <a:schemeClr val="bg1"/>
                </a:solidFill>
              </a:rPr>
              <a:t>1 µ</a:t>
            </a:r>
            <a:endParaRPr lang="en-US" sz="1100" dirty="0">
              <a:solidFill>
                <a:schemeClr val="bg1"/>
              </a:solidFill>
            </a:endParaRPr>
          </a:p>
        </p:txBody>
      </p:sp>
      <p:cxnSp>
        <p:nvCxnSpPr>
          <p:cNvPr id="38" name="Straight Connector 37"/>
          <p:cNvCxnSpPr/>
          <p:nvPr/>
        </p:nvCxnSpPr>
        <p:spPr>
          <a:xfrm>
            <a:off x="4711701" y="1972736"/>
            <a:ext cx="292110"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584699" y="1697567"/>
            <a:ext cx="520700" cy="261610"/>
          </a:xfrm>
          <a:prstGeom prst="rect">
            <a:avLst/>
          </a:prstGeom>
          <a:noFill/>
        </p:spPr>
        <p:txBody>
          <a:bodyPr wrap="square" rtlCol="0">
            <a:spAutoFit/>
          </a:bodyPr>
          <a:lstStyle/>
          <a:p>
            <a:pPr algn="ctr"/>
            <a:r>
              <a:rPr lang="en-US" sz="1100" dirty="0">
                <a:solidFill>
                  <a:schemeClr val="bg1"/>
                </a:solidFill>
              </a:rPr>
              <a:t>5</a:t>
            </a:r>
            <a:r>
              <a:rPr lang="en-US" sz="1100" dirty="0" smtClean="0">
                <a:solidFill>
                  <a:schemeClr val="bg1"/>
                </a:solidFill>
              </a:rPr>
              <a:t> µ</a:t>
            </a:r>
            <a:endParaRPr lang="en-US" sz="1100" dirty="0">
              <a:solidFill>
                <a:schemeClr val="bg1"/>
              </a:solidFill>
            </a:endParaRPr>
          </a:p>
        </p:txBody>
      </p:sp>
      <p:cxnSp>
        <p:nvCxnSpPr>
          <p:cNvPr id="42" name="Straight Connector 41"/>
          <p:cNvCxnSpPr/>
          <p:nvPr/>
        </p:nvCxnSpPr>
        <p:spPr>
          <a:xfrm rot="5400000" flipV="1">
            <a:off x="6477009" y="1733550"/>
            <a:ext cx="0" cy="505895"/>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172200" y="1716617"/>
            <a:ext cx="622299" cy="261610"/>
          </a:xfrm>
          <a:prstGeom prst="rect">
            <a:avLst/>
          </a:prstGeom>
          <a:noFill/>
        </p:spPr>
        <p:txBody>
          <a:bodyPr wrap="square" rtlCol="0">
            <a:spAutoFit/>
          </a:bodyPr>
          <a:lstStyle/>
          <a:p>
            <a:pPr algn="ctr"/>
            <a:r>
              <a:rPr lang="en-US" sz="1100" dirty="0">
                <a:solidFill>
                  <a:schemeClr val="bg1"/>
                </a:solidFill>
              </a:rPr>
              <a:t>5</a:t>
            </a:r>
            <a:r>
              <a:rPr lang="en-US" sz="1100" dirty="0" smtClean="0">
                <a:solidFill>
                  <a:schemeClr val="bg1"/>
                </a:solidFill>
              </a:rPr>
              <a:t>00 µ</a:t>
            </a:r>
            <a:endParaRPr lang="en-US" sz="1100" dirty="0">
              <a:solidFill>
                <a:schemeClr val="bg1"/>
              </a:solidFill>
            </a:endParaRPr>
          </a:p>
        </p:txBody>
      </p:sp>
      <p:sp>
        <p:nvSpPr>
          <p:cNvPr id="4" name="Slide Number Placeholder 3"/>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10</a:t>
            </a:fld>
            <a:endParaRPr lang="en-US">
              <a:solidFill>
                <a:srgbClr val="000000">
                  <a:tint val="75000"/>
                </a:srgbClr>
              </a:solidFill>
            </a:endParaRPr>
          </a:p>
        </p:txBody>
      </p:sp>
    </p:spTree>
    <p:extLst>
      <p:ext uri="{BB962C8B-B14F-4D97-AF65-F5344CB8AC3E}">
        <p14:creationId xmlns:p14="http://schemas.microsoft.com/office/powerpoint/2010/main" xmlns="" val="1948463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1155700" y="5524500"/>
            <a:ext cx="6769100" cy="698500"/>
          </a:xfrm>
          <a:prstGeom prst="roundRect">
            <a:avLst/>
          </a:prstGeom>
          <a:solidFill>
            <a:srgbClr val="FBFFC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6146800" y="1193800"/>
            <a:ext cx="2984500" cy="1479465"/>
          </a:xfrm>
          <a:prstGeom prst="rect">
            <a:avLst/>
          </a:prstGeom>
          <a:noFill/>
        </p:spPr>
        <p:txBody>
          <a:bodyPr wrap="square" rtlCol="0">
            <a:spAutoFit/>
          </a:bodyPr>
          <a:lstStyle/>
          <a:p>
            <a:pPr>
              <a:lnSpc>
                <a:spcPts val="2180"/>
              </a:lnSpc>
            </a:pPr>
            <a:r>
              <a:rPr lang="en-US" sz="1400" b="1" i="1" dirty="0" smtClean="0">
                <a:latin typeface="Century Gothic"/>
                <a:cs typeface="Century Gothic"/>
              </a:rPr>
              <a:t>Top down lithography</a:t>
            </a:r>
          </a:p>
          <a:p>
            <a:pPr>
              <a:lnSpc>
                <a:spcPts val="2180"/>
              </a:lnSpc>
            </a:pPr>
            <a:r>
              <a:rPr lang="en-US" sz="1400" dirty="0" smtClean="0">
                <a:latin typeface="Century Gothic"/>
                <a:cs typeface="Century Gothic"/>
              </a:rPr>
              <a:t>Controlled morphology</a:t>
            </a:r>
          </a:p>
          <a:p>
            <a:pPr>
              <a:lnSpc>
                <a:spcPts val="2180"/>
              </a:lnSpc>
            </a:pPr>
            <a:r>
              <a:rPr lang="en-US" sz="1400" dirty="0">
                <a:latin typeface="Century Gothic"/>
                <a:cs typeface="Century Gothic"/>
              </a:rPr>
              <a:t>A</a:t>
            </a:r>
            <a:r>
              <a:rPr lang="en-US" sz="1400" dirty="0" smtClean="0">
                <a:latin typeface="Century Gothic"/>
                <a:cs typeface="Century Gothic"/>
              </a:rPr>
              <a:t>tomic positions untouched</a:t>
            </a:r>
          </a:p>
          <a:p>
            <a:pPr>
              <a:lnSpc>
                <a:spcPts val="2180"/>
              </a:lnSpc>
            </a:pPr>
            <a:r>
              <a:rPr lang="en-US" sz="1400" dirty="0" smtClean="0">
                <a:latin typeface="Century Gothic"/>
                <a:cs typeface="Century Gothic"/>
              </a:rPr>
              <a:t>Energy levels at tip uncontrolled</a:t>
            </a:r>
          </a:p>
          <a:p>
            <a:pPr>
              <a:lnSpc>
                <a:spcPts val="2180"/>
              </a:lnSpc>
            </a:pPr>
            <a:r>
              <a:rPr lang="en-US" sz="1400" dirty="0" smtClean="0">
                <a:latin typeface="Century Gothic"/>
                <a:cs typeface="Century Gothic"/>
              </a:rPr>
              <a:t>10 nm feature size</a:t>
            </a:r>
            <a:endParaRPr lang="en-US" sz="1400" dirty="0">
              <a:latin typeface="Century Gothic"/>
              <a:cs typeface="Century Gothic"/>
            </a:endParaRPr>
          </a:p>
        </p:txBody>
      </p:sp>
      <p:sp>
        <p:nvSpPr>
          <p:cNvPr id="26" name="TextBox 25"/>
          <p:cNvSpPr txBox="1"/>
          <p:nvPr/>
        </p:nvSpPr>
        <p:spPr>
          <a:xfrm>
            <a:off x="6159500" y="3924300"/>
            <a:ext cx="2984500" cy="1199901"/>
          </a:xfrm>
          <a:prstGeom prst="rect">
            <a:avLst/>
          </a:prstGeom>
          <a:noFill/>
        </p:spPr>
        <p:txBody>
          <a:bodyPr wrap="square" rtlCol="0">
            <a:spAutoFit/>
          </a:bodyPr>
          <a:lstStyle/>
          <a:p>
            <a:pPr>
              <a:lnSpc>
                <a:spcPts val="2180"/>
              </a:lnSpc>
            </a:pPr>
            <a:r>
              <a:rPr lang="en-US" sz="1400" b="1" i="1" dirty="0" smtClean="0">
                <a:latin typeface="Century Gothic"/>
                <a:cs typeface="Century Gothic"/>
              </a:rPr>
              <a:t>Bottom up self-assembly</a:t>
            </a:r>
          </a:p>
          <a:p>
            <a:pPr>
              <a:lnSpc>
                <a:spcPts val="2180"/>
              </a:lnSpc>
            </a:pPr>
            <a:r>
              <a:rPr lang="en-US" sz="1400" dirty="0" smtClean="0">
                <a:latin typeface="Century Gothic"/>
                <a:cs typeface="Century Gothic"/>
              </a:rPr>
              <a:t>Defined atomic positions</a:t>
            </a:r>
          </a:p>
          <a:p>
            <a:pPr>
              <a:lnSpc>
                <a:spcPts val="2180"/>
              </a:lnSpc>
            </a:pPr>
            <a:r>
              <a:rPr lang="en-US" sz="1400" dirty="0" smtClean="0">
                <a:latin typeface="Century Gothic"/>
                <a:cs typeface="Century Gothic"/>
              </a:rPr>
              <a:t>Defined energy level structure</a:t>
            </a:r>
          </a:p>
          <a:p>
            <a:pPr>
              <a:lnSpc>
                <a:spcPts val="2180"/>
              </a:lnSpc>
            </a:pPr>
            <a:r>
              <a:rPr lang="en-US" sz="1400" dirty="0" smtClean="0">
                <a:latin typeface="Century Gothic"/>
                <a:cs typeface="Century Gothic"/>
              </a:rPr>
              <a:t>0.1 nm precision</a:t>
            </a:r>
            <a:endParaRPr lang="en-US" sz="1400" dirty="0">
              <a:latin typeface="Century Gothic"/>
              <a:cs typeface="Century Gothic"/>
            </a:endParaRPr>
          </a:p>
        </p:txBody>
      </p:sp>
      <p:sp>
        <p:nvSpPr>
          <p:cNvPr id="27" name="Rectangle 26"/>
          <p:cNvSpPr/>
          <p:nvPr/>
        </p:nvSpPr>
        <p:spPr>
          <a:xfrm>
            <a:off x="3598235" y="4157660"/>
            <a:ext cx="1866240" cy="978382"/>
          </a:xfrm>
          <a:prstGeom prst="rect">
            <a:avLst/>
          </a:prstGeom>
          <a:solidFill>
            <a:srgbClr val="66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HaickSurfaceScience83,317,08Fig3.jpg"/>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l="7206" r="65264" b="47059"/>
          <a:stretch/>
        </p:blipFill>
        <p:spPr>
          <a:xfrm>
            <a:off x="3598699" y="2957595"/>
            <a:ext cx="1852075" cy="1203354"/>
          </a:xfrm>
          <a:prstGeom prst="rect">
            <a:avLst/>
          </a:prstGeom>
        </p:spPr>
      </p:pic>
      <p:grpSp>
        <p:nvGrpSpPr>
          <p:cNvPr id="18" name="Group 17"/>
          <p:cNvGrpSpPr/>
          <p:nvPr/>
        </p:nvGrpSpPr>
        <p:grpSpPr>
          <a:xfrm rot="16200000">
            <a:off x="4140875" y="4496623"/>
            <a:ext cx="861602" cy="347351"/>
            <a:chOff x="3305706" y="3504565"/>
            <a:chExt cx="2659896" cy="1217284"/>
          </a:xfrm>
        </p:grpSpPr>
        <p:sp>
          <p:nvSpPr>
            <p:cNvPr id="16" name="Oval 15"/>
            <p:cNvSpPr/>
            <p:nvPr/>
          </p:nvSpPr>
          <p:spPr>
            <a:xfrm>
              <a:off x="3305706" y="3554557"/>
              <a:ext cx="2659896" cy="1167292"/>
            </a:xfrm>
            <a:prstGeom prst="ellipse">
              <a:avLst/>
            </a:prstGeom>
            <a:solidFill>
              <a:srgbClr val="FDFFCA"/>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SingleMoleculeTrans.jp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868" t="-1852" r="36692" b="72978"/>
            <a:stretch/>
          </p:blipFill>
          <p:spPr>
            <a:xfrm>
              <a:off x="3468283" y="3504565"/>
              <a:ext cx="2296313" cy="1151212"/>
            </a:xfrm>
            <a:prstGeom prst="rect">
              <a:avLst/>
            </a:prstGeom>
          </p:spPr>
        </p:pic>
      </p:grpSp>
      <p:grpSp>
        <p:nvGrpSpPr>
          <p:cNvPr id="14" name="Group 13"/>
          <p:cNvGrpSpPr/>
          <p:nvPr/>
        </p:nvGrpSpPr>
        <p:grpSpPr>
          <a:xfrm>
            <a:off x="4351150" y="3431775"/>
            <a:ext cx="711200" cy="279400"/>
            <a:chOff x="977900" y="3225800"/>
            <a:chExt cx="711200" cy="279400"/>
          </a:xfrm>
        </p:grpSpPr>
        <p:cxnSp>
          <p:nvCxnSpPr>
            <p:cNvPr id="9" name="Straight Connector 8"/>
            <p:cNvCxnSpPr/>
            <p:nvPr/>
          </p:nvCxnSpPr>
          <p:spPr>
            <a:xfrm>
              <a:off x="1155700" y="3505200"/>
              <a:ext cx="228600"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77900" y="3225800"/>
              <a:ext cx="711200" cy="261610"/>
            </a:xfrm>
            <a:prstGeom prst="rect">
              <a:avLst/>
            </a:prstGeom>
            <a:noFill/>
          </p:spPr>
          <p:txBody>
            <a:bodyPr wrap="square" rtlCol="0">
              <a:spAutoFit/>
            </a:bodyPr>
            <a:lstStyle/>
            <a:p>
              <a:r>
                <a:rPr lang="en-US" sz="1100" dirty="0" smtClean="0">
                  <a:solidFill>
                    <a:schemeClr val="bg1"/>
                  </a:solidFill>
                </a:rPr>
                <a:t>  50 nm</a:t>
              </a:r>
              <a:endParaRPr lang="en-US" sz="1100" dirty="0">
                <a:solidFill>
                  <a:schemeClr val="bg1"/>
                </a:solidFill>
              </a:endParaRPr>
            </a:p>
          </p:txBody>
        </p:sp>
      </p:grpSp>
      <p:sp>
        <p:nvSpPr>
          <p:cNvPr id="28" name="TextBox 27"/>
          <p:cNvSpPr txBox="1"/>
          <p:nvPr/>
        </p:nvSpPr>
        <p:spPr>
          <a:xfrm>
            <a:off x="190500" y="137160"/>
            <a:ext cx="8826500" cy="461665"/>
          </a:xfrm>
          <a:prstGeom prst="rect">
            <a:avLst/>
          </a:prstGeom>
          <a:noFill/>
        </p:spPr>
        <p:txBody>
          <a:bodyPr wrap="square" rtlCol="0">
            <a:spAutoFit/>
          </a:bodyPr>
          <a:lstStyle/>
          <a:p>
            <a:r>
              <a:rPr lang="en-US" sz="2400" b="1" dirty="0" smtClean="0">
                <a:solidFill>
                  <a:srgbClr val="006600"/>
                </a:solidFill>
              </a:rPr>
              <a:t>What is </a:t>
            </a:r>
            <a:r>
              <a:rPr lang="en-US" sz="2400" b="1" dirty="0" err="1" smtClean="0">
                <a:solidFill>
                  <a:srgbClr val="006600"/>
                </a:solidFill>
              </a:rPr>
              <a:t>Meso</a:t>
            </a:r>
            <a:r>
              <a:rPr lang="en-US" sz="2400" b="1" dirty="0" smtClean="0">
                <a:solidFill>
                  <a:srgbClr val="006600"/>
                </a:solidFill>
              </a:rPr>
              <a:t>? The Gap Between Top Down and Bottom Up</a:t>
            </a:r>
            <a:endParaRPr lang="en-US" sz="2400" b="1" dirty="0">
              <a:solidFill>
                <a:srgbClr val="006600"/>
              </a:solidFill>
            </a:endParaRPr>
          </a:p>
        </p:txBody>
      </p:sp>
      <p:sp>
        <p:nvSpPr>
          <p:cNvPr id="29" name="TextBox 28"/>
          <p:cNvSpPr txBox="1"/>
          <p:nvPr/>
        </p:nvSpPr>
        <p:spPr>
          <a:xfrm>
            <a:off x="177800" y="2082800"/>
            <a:ext cx="2768600" cy="1943695"/>
          </a:xfrm>
          <a:prstGeom prst="rect">
            <a:avLst/>
          </a:prstGeom>
          <a:noFill/>
        </p:spPr>
        <p:txBody>
          <a:bodyPr wrap="square" rtlCol="0">
            <a:spAutoFit/>
          </a:bodyPr>
          <a:lstStyle/>
          <a:p>
            <a:pPr algn="ctr">
              <a:lnSpc>
                <a:spcPts val="2420"/>
              </a:lnSpc>
              <a:spcAft>
                <a:spcPts val="0"/>
              </a:spcAft>
            </a:pPr>
            <a:r>
              <a:rPr lang="en-US" sz="1600" dirty="0" smtClean="0">
                <a:latin typeface="Century Gothic"/>
                <a:cs typeface="Century Gothic"/>
              </a:rPr>
              <a:t>Mismatch in size, structure, energy level spacing, </a:t>
            </a:r>
            <a:r>
              <a:rPr lang="en-US" sz="1600" dirty="0">
                <a:latin typeface="Century Gothic"/>
                <a:cs typeface="Century Gothic"/>
              </a:rPr>
              <a:t>chemistry, and </a:t>
            </a:r>
            <a:r>
              <a:rPr lang="en-US" sz="1600" dirty="0" smtClean="0">
                <a:latin typeface="Century Gothic"/>
                <a:cs typeface="Century Gothic"/>
              </a:rPr>
              <a:t>level of control </a:t>
            </a:r>
          </a:p>
          <a:p>
            <a:pPr algn="ctr">
              <a:lnSpc>
                <a:spcPts val="2420"/>
              </a:lnSpc>
              <a:spcAft>
                <a:spcPts val="0"/>
              </a:spcAft>
            </a:pPr>
            <a:r>
              <a:rPr lang="en-US" sz="1600" dirty="0" smtClean="0">
                <a:latin typeface="Century Gothic"/>
                <a:cs typeface="Century Gothic"/>
              </a:rPr>
              <a:t>between </a:t>
            </a:r>
          </a:p>
          <a:p>
            <a:pPr algn="ctr">
              <a:lnSpc>
                <a:spcPts val="2420"/>
              </a:lnSpc>
              <a:spcAft>
                <a:spcPts val="0"/>
              </a:spcAft>
            </a:pPr>
            <a:r>
              <a:rPr lang="en-US" sz="1600" dirty="0" smtClean="0">
                <a:latin typeface="Century Gothic"/>
                <a:cs typeface="Century Gothic"/>
              </a:rPr>
              <a:t>bottom up and top down</a:t>
            </a:r>
          </a:p>
        </p:txBody>
      </p:sp>
      <p:sp>
        <p:nvSpPr>
          <p:cNvPr id="30" name="TextBox 29"/>
          <p:cNvSpPr txBox="1"/>
          <p:nvPr/>
        </p:nvSpPr>
        <p:spPr>
          <a:xfrm>
            <a:off x="558800" y="5499100"/>
            <a:ext cx="7747000" cy="702329"/>
          </a:xfrm>
          <a:prstGeom prst="rect">
            <a:avLst/>
          </a:prstGeom>
          <a:noFill/>
        </p:spPr>
        <p:txBody>
          <a:bodyPr wrap="square" rtlCol="0">
            <a:spAutoFit/>
          </a:bodyPr>
          <a:lstStyle/>
          <a:p>
            <a:pPr algn="ctr">
              <a:lnSpc>
                <a:spcPts val="2420"/>
              </a:lnSpc>
              <a:spcAft>
                <a:spcPts val="0"/>
              </a:spcAft>
            </a:pPr>
            <a:r>
              <a:rPr lang="en-US" dirty="0" smtClean="0">
                <a:latin typeface="Century Gothic"/>
                <a:cs typeface="Century Gothic"/>
              </a:rPr>
              <a:t>Challenge</a:t>
            </a:r>
          </a:p>
          <a:p>
            <a:pPr algn="ctr">
              <a:lnSpc>
                <a:spcPts val="2420"/>
              </a:lnSpc>
              <a:spcAft>
                <a:spcPts val="0"/>
              </a:spcAft>
            </a:pPr>
            <a:r>
              <a:rPr lang="en-US" dirty="0" smtClean="0">
                <a:latin typeface="Century Gothic"/>
                <a:cs typeface="Century Gothic"/>
              </a:rPr>
              <a:t>External communication with internal degrees of freedom</a:t>
            </a:r>
          </a:p>
        </p:txBody>
      </p:sp>
      <p:sp>
        <p:nvSpPr>
          <p:cNvPr id="37" name="Rectangle 36"/>
          <p:cNvSpPr/>
          <p:nvPr/>
        </p:nvSpPr>
        <p:spPr>
          <a:xfrm>
            <a:off x="3187689" y="6321336"/>
            <a:ext cx="5924560" cy="400110"/>
          </a:xfrm>
          <a:prstGeom prst="rect">
            <a:avLst/>
          </a:prstGeom>
        </p:spPr>
        <p:txBody>
          <a:bodyPr wrap="square">
            <a:spAutoFit/>
          </a:bodyPr>
          <a:lstStyle/>
          <a:p>
            <a:r>
              <a:rPr lang="en-US" sz="1000" dirty="0" err="1" smtClean="0"/>
              <a:t>Wenjie</a:t>
            </a:r>
            <a:r>
              <a:rPr lang="en-US" sz="1000" dirty="0" smtClean="0"/>
              <a:t> </a:t>
            </a:r>
            <a:r>
              <a:rPr lang="en-US" sz="1000" dirty="0"/>
              <a:t>Liang, </a:t>
            </a:r>
            <a:r>
              <a:rPr lang="en-US" sz="1000" dirty="0" smtClean="0"/>
              <a:t>Matthew </a:t>
            </a:r>
            <a:r>
              <a:rPr lang="en-US" sz="1000" dirty="0"/>
              <a:t>Shores, Marc </a:t>
            </a:r>
            <a:r>
              <a:rPr lang="en-US" sz="1000" dirty="0" err="1"/>
              <a:t>Bockrath</a:t>
            </a:r>
            <a:r>
              <a:rPr lang="en-US" sz="1000" dirty="0"/>
              <a:t>, </a:t>
            </a:r>
            <a:r>
              <a:rPr lang="en-US" sz="1000" dirty="0" smtClean="0"/>
              <a:t>Jeffrey Long </a:t>
            </a:r>
            <a:r>
              <a:rPr lang="en-US" sz="1000" dirty="0"/>
              <a:t>&amp; </a:t>
            </a:r>
            <a:r>
              <a:rPr lang="en-US" sz="1000" dirty="0" err="1"/>
              <a:t>Hongkun</a:t>
            </a:r>
            <a:r>
              <a:rPr lang="en-US" sz="1000" dirty="0"/>
              <a:t> Park, Nature 417, 725 (2002</a:t>
            </a:r>
            <a:r>
              <a:rPr lang="en-US" sz="1000" dirty="0" smtClean="0"/>
              <a:t>)</a:t>
            </a:r>
          </a:p>
          <a:p>
            <a:r>
              <a:rPr lang="en-US" sz="1000" dirty="0" err="1"/>
              <a:t>Hossam</a:t>
            </a:r>
            <a:r>
              <a:rPr lang="en-US" sz="1000" dirty="0"/>
              <a:t> </a:t>
            </a:r>
            <a:r>
              <a:rPr lang="en-US" sz="1000" dirty="0" err="1" smtClean="0"/>
              <a:t>Haick</a:t>
            </a:r>
            <a:r>
              <a:rPr lang="en-US" sz="1000" dirty="0"/>
              <a:t> </a:t>
            </a:r>
            <a:r>
              <a:rPr lang="en-US" sz="1000" dirty="0" smtClean="0"/>
              <a:t>and </a:t>
            </a:r>
            <a:r>
              <a:rPr lang="en-US" sz="1000" dirty="0"/>
              <a:t>David </a:t>
            </a:r>
            <a:r>
              <a:rPr lang="en-US" sz="1000" dirty="0" err="1" smtClean="0"/>
              <a:t>Cahen</a:t>
            </a:r>
            <a:r>
              <a:rPr lang="en-US" sz="1000" dirty="0" smtClean="0"/>
              <a:t>, </a:t>
            </a:r>
            <a:r>
              <a:rPr lang="cs-CZ" sz="1000" dirty="0" err="1"/>
              <a:t>Surface</a:t>
            </a:r>
            <a:r>
              <a:rPr lang="cs-CZ" sz="1000" dirty="0"/>
              <a:t> Science </a:t>
            </a:r>
            <a:r>
              <a:rPr lang="cs-CZ" sz="1000" dirty="0" smtClean="0"/>
              <a:t>83, 217</a:t>
            </a:r>
            <a:r>
              <a:rPr lang="cs-CZ" sz="1000" dirty="0"/>
              <a:t>–</a:t>
            </a:r>
            <a:r>
              <a:rPr lang="cs-CZ" sz="1000" dirty="0" smtClean="0"/>
              <a:t>261 (</a:t>
            </a:r>
            <a:r>
              <a:rPr lang="cs-CZ" sz="1000" dirty="0"/>
              <a:t>2008) </a:t>
            </a:r>
            <a:endParaRPr lang="en-US" sz="1000" dirty="0"/>
          </a:p>
        </p:txBody>
      </p:sp>
      <p:pic>
        <p:nvPicPr>
          <p:cNvPr id="21" name="Picture 3" descr="C:\Documents and Settings\184323\My Documents\_Manuscripts and Presentations\Presentations 4_Mar05-present\NW pictures\090815A-36nm-0.6spc-40deg_10K_002.jpg"/>
          <p:cNvPicPr>
            <a:picLocks noChangeAspect="1" noChangeArrowheads="1"/>
          </p:cNvPicPr>
          <p:nvPr/>
        </p:nvPicPr>
        <p:blipFill>
          <a:blip r:embed="rId4" cstate="print"/>
          <a:srcRect/>
          <a:stretch>
            <a:fillRect/>
          </a:stretch>
        </p:blipFill>
        <p:spPr bwMode="auto">
          <a:xfrm>
            <a:off x="3617451" y="1371011"/>
            <a:ext cx="1833323" cy="1601240"/>
          </a:xfrm>
          <a:prstGeom prst="rect">
            <a:avLst/>
          </a:prstGeom>
          <a:noFill/>
          <a:ln w="9525">
            <a:noFill/>
            <a:miter lim="800000"/>
            <a:headEnd/>
            <a:tailEnd/>
          </a:ln>
        </p:spPr>
      </p:pic>
      <p:cxnSp>
        <p:nvCxnSpPr>
          <p:cNvPr id="31" name="Straight Arrow Connector 30"/>
          <p:cNvCxnSpPr/>
          <p:nvPr/>
        </p:nvCxnSpPr>
        <p:spPr>
          <a:xfrm flipH="1">
            <a:off x="3643313" y="2741083"/>
            <a:ext cx="886354" cy="212480"/>
          </a:xfrm>
          <a:prstGeom prst="straightConnector1">
            <a:avLst/>
          </a:prstGeom>
          <a:ln>
            <a:solidFill>
              <a:srgbClr val="66FFFF"/>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flipV="1">
            <a:off x="4688417" y="2730500"/>
            <a:ext cx="691107" cy="195539"/>
          </a:xfrm>
          <a:prstGeom prst="straightConnector1">
            <a:avLst/>
          </a:prstGeom>
          <a:ln>
            <a:solidFill>
              <a:srgbClr val="66FFFF"/>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4736912" y="1126194"/>
            <a:ext cx="711200" cy="261610"/>
          </a:xfrm>
          <a:prstGeom prst="rect">
            <a:avLst/>
          </a:prstGeom>
          <a:noFill/>
        </p:spPr>
        <p:txBody>
          <a:bodyPr wrap="square" rtlCol="0">
            <a:spAutoFit/>
          </a:bodyPr>
          <a:lstStyle/>
          <a:p>
            <a:pPr algn="ctr"/>
            <a:r>
              <a:rPr lang="en-US" sz="1100" dirty="0" smtClean="0"/>
              <a:t>1 </a:t>
            </a:r>
            <a:r>
              <a:rPr lang="en-US" sz="1100" dirty="0" smtClean="0">
                <a:latin typeface="Symbol" pitchFamily="18" charset="2"/>
              </a:rPr>
              <a:t>m</a:t>
            </a:r>
            <a:r>
              <a:rPr lang="en-US" sz="1100" dirty="0" smtClean="0"/>
              <a:t>m</a:t>
            </a:r>
            <a:endParaRPr lang="en-US" sz="1100" dirty="0"/>
          </a:p>
        </p:txBody>
      </p:sp>
      <p:sp>
        <p:nvSpPr>
          <p:cNvPr id="4" name="Slide Number Placeholder 3"/>
          <p:cNvSpPr>
            <a:spLocks noGrp="1"/>
          </p:cNvSpPr>
          <p:nvPr>
            <p:ph type="sldNum" sz="quarter" idx="10"/>
          </p:nvPr>
        </p:nvSpPr>
        <p:spPr>
          <a:xfrm>
            <a:off x="8678325" y="6468001"/>
            <a:ext cx="381000" cy="365125"/>
          </a:xfrm>
        </p:spPr>
        <p:txBody>
          <a:bodyPr/>
          <a:lstStyle/>
          <a:p>
            <a:pPr>
              <a:defRPr/>
            </a:pPr>
            <a:fld id="{555A0B7B-82E4-4635-9FDE-53964EE23731}" type="slidenum">
              <a:rPr lang="en-US" smtClean="0">
                <a:solidFill>
                  <a:srgbClr val="000000">
                    <a:tint val="75000"/>
                  </a:srgbClr>
                </a:solidFill>
              </a:rPr>
              <a:pPr>
                <a:defRPr/>
              </a:pPr>
              <a:t>11</a:t>
            </a:fld>
            <a:endParaRPr lang="en-US" dirty="0">
              <a:solidFill>
                <a:srgbClr val="000000">
                  <a:tint val="75000"/>
                </a:srgbClr>
              </a:solidFill>
            </a:endParaRPr>
          </a:p>
        </p:txBody>
      </p:sp>
      <p:sp>
        <p:nvSpPr>
          <p:cNvPr id="7" name="Rectangle 6"/>
          <p:cNvSpPr/>
          <p:nvPr/>
        </p:nvSpPr>
        <p:spPr>
          <a:xfrm>
            <a:off x="4741333" y="1396998"/>
            <a:ext cx="698500" cy="45719"/>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603750" y="4064000"/>
            <a:ext cx="74083" cy="2434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4480992" y="4068238"/>
            <a:ext cx="74083" cy="243417"/>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850682" y="4794908"/>
            <a:ext cx="228600" cy="0"/>
          </a:xfrm>
          <a:prstGeom prst="line">
            <a:avLst/>
          </a:prstGeom>
          <a:ln w="38100" cmpd="sng">
            <a:solidFill>
              <a:srgbClr val="000080"/>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630550" y="4515508"/>
            <a:ext cx="711200" cy="261610"/>
          </a:xfrm>
          <a:prstGeom prst="rect">
            <a:avLst/>
          </a:prstGeom>
          <a:noFill/>
          <a:ln>
            <a:noFill/>
          </a:ln>
        </p:spPr>
        <p:txBody>
          <a:bodyPr wrap="square" rtlCol="0">
            <a:spAutoFit/>
          </a:bodyPr>
          <a:lstStyle/>
          <a:p>
            <a:r>
              <a:rPr lang="en-US" sz="1100" dirty="0" smtClean="0">
                <a:solidFill>
                  <a:srgbClr val="000080"/>
                </a:solidFill>
              </a:rPr>
              <a:t>  0.1 nm</a:t>
            </a:r>
            <a:endParaRPr lang="en-US" sz="1100" dirty="0">
              <a:solidFill>
                <a:srgbClr val="000080"/>
              </a:solidFill>
            </a:endParaRPr>
          </a:p>
        </p:txBody>
      </p:sp>
    </p:spTree>
    <p:extLst>
      <p:ext uri="{BB962C8B-B14F-4D97-AF65-F5344CB8AC3E}">
        <p14:creationId xmlns:p14="http://schemas.microsoft.com/office/powerpoint/2010/main" xmlns="" val="3166106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300" y="88900"/>
            <a:ext cx="8775700" cy="461665"/>
          </a:xfrm>
          <a:prstGeom prst="rect">
            <a:avLst/>
          </a:prstGeom>
          <a:noFill/>
        </p:spPr>
        <p:txBody>
          <a:bodyPr wrap="square" rtlCol="0">
            <a:spAutoFit/>
          </a:bodyPr>
          <a:lstStyle/>
          <a:p>
            <a:r>
              <a:rPr lang="en-US" sz="2400" b="1" dirty="0" smtClean="0">
                <a:solidFill>
                  <a:srgbClr val="006600"/>
                </a:solidFill>
              </a:rPr>
              <a:t>What is </a:t>
            </a:r>
            <a:r>
              <a:rPr lang="en-US" sz="2400" b="1" dirty="0" err="1" smtClean="0">
                <a:solidFill>
                  <a:srgbClr val="006600"/>
                </a:solidFill>
              </a:rPr>
              <a:t>Meso</a:t>
            </a:r>
            <a:r>
              <a:rPr lang="en-US" sz="2400" b="1" dirty="0" smtClean="0">
                <a:solidFill>
                  <a:srgbClr val="006600"/>
                </a:solidFill>
              </a:rPr>
              <a:t>? </a:t>
            </a:r>
            <a:r>
              <a:rPr lang="en-US" sz="2400" b="1" dirty="0">
                <a:solidFill>
                  <a:srgbClr val="006600"/>
                </a:solidFill>
              </a:rPr>
              <a:t> </a:t>
            </a:r>
            <a:r>
              <a:rPr lang="en-US" sz="2400" b="1" dirty="0" smtClean="0">
                <a:solidFill>
                  <a:srgbClr val="006600"/>
                </a:solidFill>
              </a:rPr>
              <a:t>Time Scales from </a:t>
            </a:r>
            <a:r>
              <a:rPr lang="en-US" sz="2400" b="1" dirty="0" err="1">
                <a:solidFill>
                  <a:srgbClr val="006600"/>
                </a:solidFill>
              </a:rPr>
              <a:t>A</a:t>
            </a:r>
            <a:r>
              <a:rPr lang="en-US" sz="2400" b="1" dirty="0" err="1" smtClean="0">
                <a:solidFill>
                  <a:srgbClr val="006600"/>
                </a:solidFill>
              </a:rPr>
              <a:t>ttoseconds</a:t>
            </a:r>
            <a:r>
              <a:rPr lang="en-US" sz="2400" b="1" dirty="0" smtClean="0">
                <a:solidFill>
                  <a:srgbClr val="006600"/>
                </a:solidFill>
              </a:rPr>
              <a:t> to Eras</a:t>
            </a:r>
            <a:endParaRPr lang="en-US" sz="2400" b="1" dirty="0">
              <a:solidFill>
                <a:srgbClr val="006600"/>
              </a:solidFill>
            </a:endParaRPr>
          </a:p>
        </p:txBody>
      </p:sp>
      <p:pic>
        <p:nvPicPr>
          <p:cNvPr id="4" name="Picture 3" descr="ExcitedState.gif"/>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808118" y="700715"/>
            <a:ext cx="2139768" cy="1521785"/>
          </a:xfrm>
          <a:prstGeom prst="rect">
            <a:avLst/>
          </a:prstGeom>
        </p:spPr>
      </p:pic>
      <p:sp>
        <p:nvSpPr>
          <p:cNvPr id="5" name="TextBox 4"/>
          <p:cNvSpPr txBox="1"/>
          <p:nvPr/>
        </p:nvSpPr>
        <p:spPr>
          <a:xfrm flipH="1">
            <a:off x="7519192" y="1280682"/>
            <a:ext cx="1313181" cy="646331"/>
          </a:xfrm>
          <a:prstGeom prst="rect">
            <a:avLst/>
          </a:prstGeom>
          <a:noFill/>
        </p:spPr>
        <p:txBody>
          <a:bodyPr wrap="square" rtlCol="0">
            <a:spAutoFit/>
          </a:bodyPr>
          <a:lstStyle/>
          <a:p>
            <a:pPr algn="ctr"/>
            <a:r>
              <a:rPr lang="en-US" sz="1200" dirty="0" smtClean="0">
                <a:latin typeface="Century Gothic"/>
                <a:cs typeface="Century Gothic"/>
              </a:rPr>
              <a:t>Electronic</a:t>
            </a:r>
          </a:p>
          <a:p>
            <a:pPr algn="ctr"/>
            <a:r>
              <a:rPr lang="en-US" sz="1200" dirty="0">
                <a:latin typeface="Century Gothic"/>
                <a:cs typeface="Century Gothic"/>
              </a:rPr>
              <a:t>e</a:t>
            </a:r>
            <a:r>
              <a:rPr lang="en-US" sz="1200" dirty="0" smtClean="0">
                <a:latin typeface="Century Gothic"/>
                <a:cs typeface="Century Gothic"/>
              </a:rPr>
              <a:t>xcitation</a:t>
            </a:r>
          </a:p>
          <a:p>
            <a:pPr algn="ctr"/>
            <a:r>
              <a:rPr lang="en-US" sz="1200" dirty="0" smtClean="0">
                <a:latin typeface="Century Gothic"/>
                <a:cs typeface="Century Gothic"/>
              </a:rPr>
              <a:t>100 as</a:t>
            </a:r>
            <a:endParaRPr lang="en-US" sz="1200" dirty="0">
              <a:latin typeface="Century Gothic"/>
              <a:cs typeface="Century Gothic"/>
            </a:endParaRPr>
          </a:p>
        </p:txBody>
      </p:sp>
      <p:sp>
        <p:nvSpPr>
          <p:cNvPr id="7" name="TextBox 6"/>
          <p:cNvSpPr txBox="1"/>
          <p:nvPr/>
        </p:nvSpPr>
        <p:spPr>
          <a:xfrm flipH="1">
            <a:off x="7608091" y="2601482"/>
            <a:ext cx="1414783" cy="646331"/>
          </a:xfrm>
          <a:prstGeom prst="rect">
            <a:avLst/>
          </a:prstGeom>
          <a:noFill/>
        </p:spPr>
        <p:txBody>
          <a:bodyPr wrap="square" rtlCol="0">
            <a:spAutoFit/>
          </a:bodyPr>
          <a:lstStyle/>
          <a:p>
            <a:pPr algn="ctr"/>
            <a:r>
              <a:rPr lang="en-US" sz="1200" dirty="0" smtClean="0">
                <a:latin typeface="Century Gothic"/>
                <a:cs typeface="Century Gothic"/>
              </a:rPr>
              <a:t>Electronic</a:t>
            </a:r>
          </a:p>
          <a:p>
            <a:pPr algn="ctr"/>
            <a:r>
              <a:rPr lang="en-US" sz="1200" dirty="0">
                <a:latin typeface="Century Gothic"/>
                <a:cs typeface="Century Gothic"/>
              </a:rPr>
              <a:t>c</a:t>
            </a:r>
            <a:r>
              <a:rPr lang="en-US" sz="1200" dirty="0" smtClean="0">
                <a:latin typeface="Century Gothic"/>
                <a:cs typeface="Century Gothic"/>
              </a:rPr>
              <a:t>onduction</a:t>
            </a:r>
          </a:p>
          <a:p>
            <a:pPr algn="ctr"/>
            <a:r>
              <a:rPr lang="en-US" sz="1200" dirty="0" smtClean="0">
                <a:latin typeface="Century Gothic"/>
                <a:cs typeface="Century Gothic"/>
              </a:rPr>
              <a:t>100 </a:t>
            </a:r>
            <a:r>
              <a:rPr lang="en-US" sz="1200" dirty="0" err="1">
                <a:latin typeface="Century Gothic"/>
                <a:cs typeface="Century Gothic"/>
              </a:rPr>
              <a:t>f</a:t>
            </a:r>
            <a:r>
              <a:rPr lang="en-US" sz="1200" dirty="0" err="1" smtClean="0">
                <a:latin typeface="Century Gothic"/>
                <a:cs typeface="Century Gothic"/>
              </a:rPr>
              <a:t>s</a:t>
            </a:r>
            <a:endParaRPr lang="en-US" sz="1200" dirty="0">
              <a:latin typeface="Century Gothic"/>
              <a:cs typeface="Century Gothic"/>
            </a:endParaRPr>
          </a:p>
        </p:txBody>
      </p:sp>
      <p:sp>
        <p:nvSpPr>
          <p:cNvPr id="8" name="TextBox 7"/>
          <p:cNvSpPr txBox="1"/>
          <p:nvPr/>
        </p:nvSpPr>
        <p:spPr>
          <a:xfrm flipH="1">
            <a:off x="7205920" y="4040813"/>
            <a:ext cx="1736992" cy="461665"/>
          </a:xfrm>
          <a:prstGeom prst="rect">
            <a:avLst/>
          </a:prstGeom>
          <a:noFill/>
        </p:spPr>
        <p:txBody>
          <a:bodyPr wrap="square" rtlCol="0">
            <a:spAutoFit/>
          </a:bodyPr>
          <a:lstStyle/>
          <a:p>
            <a:pPr algn="ctr"/>
            <a:r>
              <a:rPr lang="en-US" sz="1200" dirty="0" smtClean="0">
                <a:latin typeface="Century Gothic"/>
                <a:cs typeface="Century Gothic"/>
              </a:rPr>
              <a:t>Ionic conduction</a:t>
            </a:r>
          </a:p>
          <a:p>
            <a:pPr algn="ctr"/>
            <a:r>
              <a:rPr lang="en-US" sz="1200" dirty="0" smtClean="0">
                <a:latin typeface="Century Gothic"/>
                <a:cs typeface="Century Gothic"/>
              </a:rPr>
              <a:t>10 </a:t>
            </a:r>
            <a:r>
              <a:rPr lang="en-US" sz="1200" dirty="0" err="1" smtClean="0">
                <a:latin typeface="Century Gothic"/>
                <a:cs typeface="Century Gothic"/>
              </a:rPr>
              <a:t>ps</a:t>
            </a:r>
            <a:endParaRPr lang="en-US" sz="1200" dirty="0">
              <a:latin typeface="Century Gothic"/>
              <a:cs typeface="Century Gothic"/>
            </a:endParaRPr>
          </a:p>
        </p:txBody>
      </p:sp>
      <p:pic>
        <p:nvPicPr>
          <p:cNvPr id="89" name="Pictur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54067" y="4511068"/>
            <a:ext cx="1198034" cy="1118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 name="TextBox 89"/>
          <p:cNvSpPr txBox="1"/>
          <p:nvPr/>
        </p:nvSpPr>
        <p:spPr>
          <a:xfrm flipH="1">
            <a:off x="6140077" y="5275511"/>
            <a:ext cx="1478282" cy="646331"/>
          </a:xfrm>
          <a:prstGeom prst="rect">
            <a:avLst/>
          </a:prstGeom>
          <a:noFill/>
        </p:spPr>
        <p:txBody>
          <a:bodyPr wrap="square" rtlCol="0">
            <a:spAutoFit/>
          </a:bodyPr>
          <a:lstStyle/>
          <a:p>
            <a:pPr algn="ctr"/>
            <a:r>
              <a:rPr lang="en-US" sz="1200" dirty="0" smtClean="0">
                <a:latin typeface="Century Gothic"/>
                <a:cs typeface="Century Gothic"/>
              </a:rPr>
              <a:t>Mechanical deformation</a:t>
            </a:r>
          </a:p>
          <a:p>
            <a:pPr algn="ctr"/>
            <a:r>
              <a:rPr lang="en-US" sz="1200" dirty="0" smtClean="0">
                <a:latin typeface="Century Gothic"/>
                <a:cs typeface="Century Gothic"/>
              </a:rPr>
              <a:t>10 </a:t>
            </a:r>
            <a:r>
              <a:rPr lang="en-US" sz="1200" dirty="0" err="1" smtClean="0">
                <a:latin typeface="Century Gothic"/>
                <a:cs typeface="Century Gothic"/>
              </a:rPr>
              <a:t>fs</a:t>
            </a:r>
            <a:r>
              <a:rPr lang="en-US" sz="1200" dirty="0" smtClean="0">
                <a:latin typeface="Century Gothic"/>
                <a:cs typeface="Century Gothic"/>
              </a:rPr>
              <a:t> - 10 </a:t>
            </a:r>
            <a:r>
              <a:rPr lang="en-US" sz="1200" dirty="0" err="1" smtClean="0">
                <a:latin typeface="Century Gothic"/>
                <a:cs typeface="Century Gothic"/>
              </a:rPr>
              <a:t>ps</a:t>
            </a:r>
            <a:endParaRPr lang="en-US" sz="1200" dirty="0">
              <a:latin typeface="Century Gothic"/>
              <a:cs typeface="Century Gothic"/>
            </a:endParaRPr>
          </a:p>
        </p:txBody>
      </p:sp>
      <p:grpSp>
        <p:nvGrpSpPr>
          <p:cNvPr id="99" name="Group 98"/>
          <p:cNvGrpSpPr/>
          <p:nvPr/>
        </p:nvGrpSpPr>
        <p:grpSpPr>
          <a:xfrm>
            <a:off x="2247900" y="6057900"/>
            <a:ext cx="4927600" cy="673100"/>
            <a:chOff x="1943100" y="5613400"/>
            <a:chExt cx="4927600" cy="673100"/>
          </a:xfrm>
        </p:grpSpPr>
        <p:sp>
          <p:nvSpPr>
            <p:cNvPr id="98" name="Rounded Rectangle 97"/>
            <p:cNvSpPr/>
            <p:nvPr/>
          </p:nvSpPr>
          <p:spPr>
            <a:xfrm>
              <a:off x="1993900" y="5638800"/>
              <a:ext cx="4876800" cy="647700"/>
            </a:xfrm>
            <a:prstGeom prst="roundRect">
              <a:avLst/>
            </a:prstGeom>
            <a:solidFill>
              <a:srgbClr val="FF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p:cNvSpPr txBox="1"/>
            <p:nvPr/>
          </p:nvSpPr>
          <p:spPr>
            <a:xfrm>
              <a:off x="1943100" y="5613400"/>
              <a:ext cx="4914900" cy="646331"/>
            </a:xfrm>
            <a:prstGeom prst="rect">
              <a:avLst/>
            </a:prstGeom>
            <a:noFill/>
          </p:spPr>
          <p:txBody>
            <a:bodyPr wrap="square" rtlCol="0">
              <a:spAutoFit/>
            </a:bodyPr>
            <a:lstStyle/>
            <a:p>
              <a:pPr algn="ctr"/>
              <a:r>
                <a:rPr lang="en-US" dirty="0" err="1" smtClean="0">
                  <a:latin typeface="Century Gothic"/>
                  <a:cs typeface="Century Gothic"/>
                </a:rPr>
                <a:t>Mesoscale</a:t>
              </a:r>
              <a:r>
                <a:rPr lang="en-US" dirty="0" smtClean="0">
                  <a:latin typeface="Century Gothic"/>
                  <a:cs typeface="Century Gothic"/>
                </a:rPr>
                <a:t> phenomena and functionality</a:t>
              </a:r>
            </a:p>
            <a:p>
              <a:pPr algn="ctr"/>
              <a:r>
                <a:rPr lang="en-US" dirty="0">
                  <a:latin typeface="Century Gothic"/>
                  <a:cs typeface="Century Gothic"/>
                </a:rPr>
                <a:t>s</a:t>
              </a:r>
              <a:r>
                <a:rPr lang="en-US" dirty="0" smtClean="0">
                  <a:latin typeface="Century Gothic"/>
                  <a:cs typeface="Century Gothic"/>
                </a:rPr>
                <a:t>pan 30 orders of magnitude in time </a:t>
              </a:r>
              <a:endParaRPr lang="en-US" dirty="0">
                <a:latin typeface="Century Gothic"/>
                <a:cs typeface="Century Gothic"/>
              </a:endParaRPr>
            </a:p>
          </p:txBody>
        </p:sp>
      </p:grpSp>
      <p:sp>
        <p:nvSpPr>
          <p:cNvPr id="101" name="Rectangle 100"/>
          <p:cNvSpPr/>
          <p:nvPr/>
        </p:nvSpPr>
        <p:spPr>
          <a:xfrm>
            <a:off x="1726273" y="3538552"/>
            <a:ext cx="2380955" cy="369332"/>
          </a:xfrm>
          <a:prstGeom prst="rect">
            <a:avLst/>
          </a:prstGeom>
        </p:spPr>
        <p:txBody>
          <a:bodyPr wrap="none">
            <a:spAutoFit/>
          </a:bodyPr>
          <a:lstStyle/>
          <a:p>
            <a:pPr algn="ctr"/>
            <a:r>
              <a:rPr lang="en-US" b="1" dirty="0" smtClean="0">
                <a:latin typeface="Century Gothic"/>
                <a:cs typeface="Century Gothic"/>
              </a:rPr>
              <a:t>Solar Water Splitting</a:t>
            </a:r>
            <a:endParaRPr lang="en-US" b="1" dirty="0">
              <a:latin typeface="Century Gothic"/>
              <a:cs typeface="Century Gothic"/>
            </a:endParaRPr>
          </a:p>
        </p:txBody>
      </p:sp>
      <p:pic>
        <p:nvPicPr>
          <p:cNvPr id="104" name="Picture 103" descr="SemiNanoWiresB895_x06_color.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6487567" y="2209798"/>
            <a:ext cx="1327149" cy="914831"/>
          </a:xfrm>
          <a:prstGeom prst="rect">
            <a:avLst/>
          </a:prstGeom>
        </p:spPr>
      </p:pic>
      <p:pic>
        <p:nvPicPr>
          <p:cNvPr id="6" name="Picture 5" descr="Crack.gif"/>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3614700" y="4357453"/>
            <a:ext cx="1061928" cy="1092963"/>
          </a:xfrm>
          <a:prstGeom prst="rect">
            <a:avLst/>
          </a:prstGeom>
        </p:spPr>
      </p:pic>
      <p:sp>
        <p:nvSpPr>
          <p:cNvPr id="105" name="TextBox 104"/>
          <p:cNvSpPr txBox="1"/>
          <p:nvPr/>
        </p:nvSpPr>
        <p:spPr>
          <a:xfrm flipH="1">
            <a:off x="3375702" y="5438490"/>
            <a:ext cx="1693717" cy="830997"/>
          </a:xfrm>
          <a:prstGeom prst="rect">
            <a:avLst/>
          </a:prstGeom>
          <a:noFill/>
        </p:spPr>
        <p:txBody>
          <a:bodyPr wrap="square" rtlCol="0">
            <a:spAutoFit/>
          </a:bodyPr>
          <a:lstStyle/>
          <a:p>
            <a:pPr algn="ctr">
              <a:spcAft>
                <a:spcPts val="0"/>
              </a:spcAft>
            </a:pPr>
            <a:r>
              <a:rPr lang="en-US" sz="1200" dirty="0" smtClean="0">
                <a:latin typeface="Century Gothic"/>
                <a:cs typeface="Century Gothic"/>
              </a:rPr>
              <a:t>Crack nucleation and propagation </a:t>
            </a:r>
          </a:p>
          <a:p>
            <a:pPr algn="ctr">
              <a:spcAft>
                <a:spcPts val="0"/>
              </a:spcAft>
            </a:pPr>
            <a:r>
              <a:rPr lang="en-US" sz="1200" dirty="0">
                <a:latin typeface="Century Gothic"/>
                <a:cs typeface="Century Gothic"/>
              </a:rPr>
              <a:t>s</a:t>
            </a:r>
            <a:r>
              <a:rPr lang="en-US" sz="1200" dirty="0" smtClean="0">
                <a:latin typeface="Century Gothic"/>
                <a:cs typeface="Century Gothic"/>
              </a:rPr>
              <a:t>ec - decades</a:t>
            </a:r>
            <a:endParaRPr lang="en-US" sz="1200" dirty="0">
              <a:latin typeface="Century Gothic"/>
              <a:cs typeface="Century Gothic"/>
            </a:endParaRPr>
          </a:p>
          <a:p>
            <a:pPr algn="ctr">
              <a:spcAft>
                <a:spcPts val="0"/>
              </a:spcAft>
            </a:pPr>
            <a:endParaRPr lang="en-US" sz="1200" dirty="0">
              <a:latin typeface="Century Gothic"/>
              <a:cs typeface="Century Gothic"/>
            </a:endParaRPr>
          </a:p>
        </p:txBody>
      </p:sp>
      <p:pic>
        <p:nvPicPr>
          <p:cNvPr id="91" name="Picture 90" descr="Li-ionConduction.jpg"/>
          <p:cNvPicPr>
            <a:picLocks noChangeAspect="1"/>
          </p:cNvPicPr>
          <p:nvPr/>
        </p:nvPicPr>
        <p:blipFill rotWithShape="1">
          <a:blip r:embed="rId6" cstate="print">
            <a:extLst>
              <a:ext uri="{28A0092B-C50C-407E-A947-70E740481C1C}">
                <a14:useLocalDpi xmlns:a14="http://schemas.microsoft.com/office/drawing/2010/main" xmlns="" val="0"/>
              </a:ext>
            </a:extLst>
          </a:blip>
          <a:srcRect l="61843" t="3703" r="1546" b="11640"/>
          <a:stretch/>
        </p:blipFill>
        <p:spPr>
          <a:xfrm>
            <a:off x="6339400" y="3247196"/>
            <a:ext cx="1062567" cy="1148720"/>
          </a:xfrm>
          <a:prstGeom prst="rect">
            <a:avLst/>
          </a:prstGeom>
        </p:spPr>
      </p:pic>
      <p:cxnSp>
        <p:nvCxnSpPr>
          <p:cNvPr id="93" name="Straight Connector 92"/>
          <p:cNvCxnSpPr/>
          <p:nvPr/>
        </p:nvCxnSpPr>
        <p:spPr>
          <a:xfrm flipV="1">
            <a:off x="4423818" y="1739900"/>
            <a:ext cx="1092200" cy="165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538118" y="2489200"/>
            <a:ext cx="1367367"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4487318" y="2959100"/>
            <a:ext cx="1344083" cy="660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4309518" y="3644900"/>
            <a:ext cx="929217" cy="567267"/>
          </a:xfrm>
          <a:prstGeom prst="line">
            <a:avLst/>
          </a:prstGeom>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066797" y="698498"/>
            <a:ext cx="3441700" cy="2857499"/>
            <a:chOff x="1003299" y="624417"/>
            <a:chExt cx="3441700" cy="2857499"/>
          </a:xfrm>
        </p:grpSpPr>
        <p:pic>
          <p:nvPicPr>
            <p:cNvPr id="119" name="Picture 118" descr="Slide1.jpg"/>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5139" t="15185" r="53333" b="32037"/>
            <a:stretch/>
          </p:blipFill>
          <p:spPr>
            <a:xfrm>
              <a:off x="1003299" y="697685"/>
              <a:ext cx="2921000" cy="2784231"/>
            </a:xfrm>
            <a:prstGeom prst="rect">
              <a:avLst/>
            </a:prstGeom>
          </p:spPr>
        </p:pic>
        <p:sp>
          <p:nvSpPr>
            <p:cNvPr id="120" name="Arc 119"/>
            <p:cNvSpPr/>
            <p:nvPr/>
          </p:nvSpPr>
          <p:spPr>
            <a:xfrm rot="12392878">
              <a:off x="3384092" y="704628"/>
              <a:ext cx="351433" cy="604264"/>
            </a:xfrm>
            <a:prstGeom prst="arc">
              <a:avLst>
                <a:gd name="adj1" fmla="val 10665932"/>
                <a:gd name="adj2" fmla="val 0"/>
              </a:avLst>
            </a:prstGeom>
            <a:ln w="28575" cmpd="sng">
              <a:solidFill>
                <a:srgbClr val="000080"/>
              </a:solidFill>
              <a:headEnd type="none"/>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TextBox 120"/>
            <p:cNvSpPr txBox="1"/>
            <p:nvPr/>
          </p:nvSpPr>
          <p:spPr>
            <a:xfrm>
              <a:off x="3594099" y="776817"/>
              <a:ext cx="622300" cy="381000"/>
            </a:xfrm>
            <a:prstGeom prst="rect">
              <a:avLst/>
            </a:prstGeom>
            <a:noFill/>
          </p:spPr>
          <p:txBody>
            <a:bodyPr wrap="square" rtlCol="0">
              <a:spAutoFit/>
            </a:bodyPr>
            <a:lstStyle/>
            <a:p>
              <a:r>
                <a:rPr lang="en-US" dirty="0"/>
                <a:t>H</a:t>
              </a:r>
              <a:r>
                <a:rPr lang="en-US" baseline="-25000" dirty="0" smtClean="0"/>
                <a:t>2</a:t>
              </a:r>
              <a:r>
                <a:rPr lang="en-US" dirty="0" smtClean="0"/>
                <a:t>O</a:t>
              </a:r>
              <a:endParaRPr lang="en-US" dirty="0"/>
            </a:p>
          </p:txBody>
        </p:sp>
        <p:sp>
          <p:nvSpPr>
            <p:cNvPr id="122" name="TextBox 121"/>
            <p:cNvSpPr txBox="1"/>
            <p:nvPr/>
          </p:nvSpPr>
          <p:spPr>
            <a:xfrm>
              <a:off x="3200399" y="624417"/>
              <a:ext cx="571500" cy="381000"/>
            </a:xfrm>
            <a:prstGeom prst="rect">
              <a:avLst/>
            </a:prstGeom>
            <a:noFill/>
          </p:spPr>
          <p:txBody>
            <a:bodyPr wrap="square" rtlCol="0">
              <a:spAutoFit/>
            </a:bodyPr>
            <a:lstStyle/>
            <a:p>
              <a:r>
                <a:rPr lang="en-US" dirty="0" smtClean="0"/>
                <a:t>O</a:t>
              </a:r>
              <a:r>
                <a:rPr lang="en-US" baseline="-25000" dirty="0" smtClean="0"/>
                <a:t>2</a:t>
              </a:r>
              <a:endParaRPr lang="en-US" baseline="-25000" dirty="0"/>
            </a:p>
          </p:txBody>
        </p:sp>
        <p:sp>
          <p:nvSpPr>
            <p:cNvPr id="123" name="Arc 122"/>
            <p:cNvSpPr/>
            <p:nvPr/>
          </p:nvSpPr>
          <p:spPr>
            <a:xfrm rot="6454676" flipV="1">
              <a:off x="3663492" y="2762028"/>
              <a:ext cx="351433" cy="604264"/>
            </a:xfrm>
            <a:prstGeom prst="arc">
              <a:avLst>
                <a:gd name="adj1" fmla="val 10665932"/>
                <a:gd name="adj2" fmla="val 0"/>
              </a:avLst>
            </a:prstGeom>
            <a:ln w="28575" cmpd="sng">
              <a:solidFill>
                <a:srgbClr val="E60000"/>
              </a:solidFill>
              <a:headEnd type="none"/>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TextBox 123"/>
            <p:cNvSpPr txBox="1"/>
            <p:nvPr/>
          </p:nvSpPr>
          <p:spPr>
            <a:xfrm>
              <a:off x="3822699" y="2732617"/>
              <a:ext cx="622300" cy="381000"/>
            </a:xfrm>
            <a:prstGeom prst="rect">
              <a:avLst/>
            </a:prstGeom>
            <a:noFill/>
          </p:spPr>
          <p:txBody>
            <a:bodyPr wrap="square" rtlCol="0">
              <a:spAutoFit/>
            </a:bodyPr>
            <a:lstStyle/>
            <a:p>
              <a:r>
                <a:rPr lang="en-US" dirty="0"/>
                <a:t>H</a:t>
              </a:r>
              <a:r>
                <a:rPr lang="en-US" baseline="-25000" dirty="0" smtClean="0"/>
                <a:t>2</a:t>
              </a:r>
              <a:r>
                <a:rPr lang="en-US" dirty="0" smtClean="0"/>
                <a:t>O</a:t>
              </a:r>
              <a:endParaRPr lang="en-US" dirty="0"/>
            </a:p>
          </p:txBody>
        </p:sp>
        <p:sp>
          <p:nvSpPr>
            <p:cNvPr id="125" name="TextBox 124"/>
            <p:cNvSpPr txBox="1"/>
            <p:nvPr/>
          </p:nvSpPr>
          <p:spPr>
            <a:xfrm>
              <a:off x="3721099" y="3088217"/>
              <a:ext cx="571500" cy="369332"/>
            </a:xfrm>
            <a:prstGeom prst="rect">
              <a:avLst/>
            </a:prstGeom>
            <a:noFill/>
          </p:spPr>
          <p:txBody>
            <a:bodyPr wrap="square" rtlCol="0">
              <a:spAutoFit/>
            </a:bodyPr>
            <a:lstStyle/>
            <a:p>
              <a:r>
                <a:rPr lang="en-US" dirty="0"/>
                <a:t>H</a:t>
              </a:r>
              <a:r>
                <a:rPr lang="en-US" baseline="-25000" dirty="0" smtClean="0"/>
                <a:t>2</a:t>
              </a:r>
              <a:endParaRPr lang="en-US" baseline="-25000" dirty="0"/>
            </a:p>
          </p:txBody>
        </p:sp>
        <p:sp>
          <p:nvSpPr>
            <p:cNvPr id="126" name="TextBox 125"/>
            <p:cNvSpPr txBox="1"/>
            <p:nvPr/>
          </p:nvSpPr>
          <p:spPr>
            <a:xfrm>
              <a:off x="3644899" y="1475317"/>
              <a:ext cx="622300" cy="381000"/>
            </a:xfrm>
            <a:prstGeom prst="rect">
              <a:avLst/>
            </a:prstGeom>
            <a:noFill/>
          </p:spPr>
          <p:txBody>
            <a:bodyPr wrap="square" rtlCol="0">
              <a:spAutoFit/>
            </a:bodyPr>
            <a:lstStyle/>
            <a:p>
              <a:r>
                <a:rPr lang="en-US" dirty="0" smtClean="0"/>
                <a:t>H</a:t>
              </a:r>
              <a:r>
                <a:rPr lang="en-US" sz="2400" baseline="30000" dirty="0"/>
                <a:t>+</a:t>
              </a:r>
            </a:p>
          </p:txBody>
        </p:sp>
      </p:grpSp>
      <p:cxnSp>
        <p:nvCxnSpPr>
          <p:cNvPr id="130" name="Straight Connector 129"/>
          <p:cNvCxnSpPr/>
          <p:nvPr/>
        </p:nvCxnSpPr>
        <p:spPr>
          <a:xfrm>
            <a:off x="3894652" y="3989917"/>
            <a:ext cx="137598" cy="285750"/>
          </a:xfrm>
          <a:prstGeom prst="line">
            <a:avLst/>
          </a:prstGeom>
        </p:spPr>
        <p:style>
          <a:lnRef idx="2">
            <a:schemeClr val="accent1"/>
          </a:lnRef>
          <a:fillRef idx="0">
            <a:schemeClr val="accent1"/>
          </a:fillRef>
          <a:effectRef idx="1">
            <a:schemeClr val="accent1"/>
          </a:effectRef>
          <a:fontRef idx="minor">
            <a:schemeClr val="tx1"/>
          </a:fontRef>
        </p:style>
      </p:cxnSp>
      <p:sp>
        <p:nvSpPr>
          <p:cNvPr id="139" name="TextBox 138"/>
          <p:cNvSpPr txBox="1"/>
          <p:nvPr/>
        </p:nvSpPr>
        <p:spPr>
          <a:xfrm>
            <a:off x="1331124" y="3238500"/>
            <a:ext cx="925955" cy="338554"/>
          </a:xfrm>
          <a:prstGeom prst="rect">
            <a:avLst/>
          </a:prstGeom>
          <a:noFill/>
        </p:spPr>
        <p:txBody>
          <a:bodyPr wrap="none" rtlCol="0">
            <a:spAutoFit/>
          </a:bodyPr>
          <a:lstStyle/>
          <a:p>
            <a:pPr algn="ctr"/>
            <a:r>
              <a:rPr lang="en-US" sz="800" dirty="0" smtClean="0"/>
              <a:t>UCI Center</a:t>
            </a:r>
          </a:p>
          <a:p>
            <a:pPr algn="ctr"/>
            <a:r>
              <a:rPr lang="en-US" sz="800" dirty="0"/>
              <a:t>f</a:t>
            </a:r>
            <a:r>
              <a:rPr lang="en-US" sz="800" dirty="0" smtClean="0"/>
              <a:t>or Solar Energy</a:t>
            </a:r>
            <a:endParaRPr lang="en-US" sz="800" dirty="0"/>
          </a:p>
        </p:txBody>
      </p:sp>
      <p:sp>
        <p:nvSpPr>
          <p:cNvPr id="9" name="Slide Number Placeholder 8"/>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12</a:t>
            </a:fld>
            <a:endParaRPr lang="en-US">
              <a:solidFill>
                <a:srgbClr val="000000">
                  <a:tint val="75000"/>
                </a:srgbClr>
              </a:solidFill>
            </a:endParaRPr>
          </a:p>
        </p:txBody>
      </p:sp>
      <p:pic>
        <p:nvPicPr>
          <p:cNvPr id="39" name="Picture 38"/>
          <p:cNvPicPr>
            <a:picLocks noChangeAspect="1"/>
          </p:cNvPicPr>
          <p:nvPr/>
        </p:nvPicPr>
        <p:blipFill rotWithShape="1">
          <a:blip r:embed="rId8" cstate="print">
            <a:clrChange>
              <a:clrFrom>
                <a:srgbClr val="FFFFFF"/>
              </a:clrFrom>
              <a:clrTo>
                <a:srgbClr val="FFFFFF">
                  <a:alpha val="0"/>
                </a:srgbClr>
              </a:clrTo>
            </a:clrChange>
          </a:blip>
          <a:srcRect r="47177" b="7875"/>
          <a:stretch/>
        </p:blipFill>
        <p:spPr>
          <a:xfrm>
            <a:off x="160096" y="4095227"/>
            <a:ext cx="2356133" cy="1577439"/>
          </a:xfrm>
          <a:prstGeom prst="rect">
            <a:avLst/>
          </a:prstGeom>
        </p:spPr>
      </p:pic>
      <p:sp>
        <p:nvSpPr>
          <p:cNvPr id="45" name="TextBox 44"/>
          <p:cNvSpPr txBox="1"/>
          <p:nvPr/>
        </p:nvSpPr>
        <p:spPr>
          <a:xfrm flipH="1">
            <a:off x="331948" y="5664976"/>
            <a:ext cx="2006968" cy="461665"/>
          </a:xfrm>
          <a:prstGeom prst="rect">
            <a:avLst/>
          </a:prstGeom>
          <a:noFill/>
        </p:spPr>
        <p:txBody>
          <a:bodyPr wrap="square" rtlCol="0">
            <a:spAutoFit/>
          </a:bodyPr>
          <a:lstStyle/>
          <a:p>
            <a:pPr algn="ctr">
              <a:spcAft>
                <a:spcPts val="0"/>
              </a:spcAft>
            </a:pPr>
            <a:r>
              <a:rPr lang="en-US" sz="1200" dirty="0" smtClean="0">
                <a:latin typeface="Century Gothic"/>
                <a:cs typeface="Century Gothic"/>
              </a:rPr>
              <a:t>Geologic phenomena millennia - eras</a:t>
            </a:r>
            <a:endParaRPr lang="en-US" sz="1200" dirty="0">
              <a:latin typeface="Century Gothic"/>
              <a:cs typeface="Century Gothic"/>
            </a:endParaRPr>
          </a:p>
        </p:txBody>
      </p:sp>
    </p:spTree>
    <p:extLst>
      <p:ext uri="{BB962C8B-B14F-4D97-AF65-F5344CB8AC3E}">
        <p14:creationId xmlns:p14="http://schemas.microsoft.com/office/powerpoint/2010/main" xmlns="" val="1808129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600" y="902969"/>
            <a:ext cx="8470900" cy="5747728"/>
          </a:xfrm>
          <a:prstGeom prst="rect">
            <a:avLst/>
          </a:prstGeom>
          <a:noFill/>
        </p:spPr>
        <p:txBody>
          <a:bodyPr wrap="square" rtlCol="0">
            <a:spAutoFit/>
          </a:bodyPr>
          <a:lstStyle/>
          <a:p>
            <a:pPr>
              <a:lnSpc>
                <a:spcPts val="2760"/>
              </a:lnSpc>
              <a:spcAft>
                <a:spcPts val="0"/>
              </a:spcAft>
            </a:pPr>
            <a:r>
              <a:rPr lang="en-US" sz="2000" dirty="0">
                <a:latin typeface="Century Gothic"/>
                <a:cs typeface="Century Gothic"/>
              </a:rPr>
              <a:t>M</a:t>
            </a:r>
            <a:r>
              <a:rPr lang="en-US" sz="2000" dirty="0" smtClean="0">
                <a:latin typeface="Century Gothic"/>
                <a:cs typeface="Century Gothic"/>
              </a:rPr>
              <a:t>ultiple degrees of freedom interact constructively </a:t>
            </a:r>
          </a:p>
          <a:p>
            <a:pPr lvl="1">
              <a:lnSpc>
                <a:spcPts val="2760"/>
              </a:lnSpc>
              <a:spcAft>
                <a:spcPts val="0"/>
              </a:spcAft>
            </a:pPr>
            <a:r>
              <a:rPr lang="en-US" sz="2000" dirty="0" smtClean="0">
                <a:latin typeface="Century Gothic"/>
                <a:cs typeface="Century Gothic"/>
              </a:rPr>
              <a:t>Complexity enables new phenomena and functionality</a:t>
            </a:r>
          </a:p>
          <a:p>
            <a:pPr lvl="1">
              <a:lnSpc>
                <a:spcPts val="2760"/>
              </a:lnSpc>
              <a:spcAft>
                <a:spcPts val="0"/>
              </a:spcAft>
            </a:pPr>
            <a:r>
              <a:rPr lang="en-US" sz="2000" dirty="0" smtClean="0">
                <a:latin typeface="Century Gothic"/>
                <a:cs typeface="Century Gothic"/>
              </a:rPr>
              <a:t>Consilience of systems and architectures</a:t>
            </a:r>
          </a:p>
          <a:p>
            <a:pPr lvl="1">
              <a:lnSpc>
                <a:spcPts val="2760"/>
              </a:lnSpc>
              <a:spcAft>
                <a:spcPts val="0"/>
              </a:spcAft>
            </a:pPr>
            <a:r>
              <a:rPr lang="en-US" sz="2000" dirty="0" smtClean="0">
                <a:latin typeface="Century Gothic"/>
                <a:cs typeface="Century Gothic"/>
              </a:rPr>
              <a:t>Biology: an inspiration and proof of principle</a:t>
            </a:r>
          </a:p>
          <a:p>
            <a:pPr lvl="2">
              <a:lnSpc>
                <a:spcPts val="2760"/>
              </a:lnSpc>
              <a:spcAft>
                <a:spcPts val="0"/>
              </a:spcAft>
            </a:pPr>
            <a:r>
              <a:rPr lang="en-US" sz="2000" dirty="0" smtClean="0">
                <a:latin typeface="Century Gothic"/>
                <a:cs typeface="Century Gothic"/>
              </a:rPr>
              <a:t>	</a:t>
            </a:r>
            <a:r>
              <a:rPr lang="en-US" sz="2000" i="1" dirty="0">
                <a:latin typeface="Century Gothic"/>
                <a:cs typeface="Century Gothic"/>
              </a:rPr>
              <a:t>B</a:t>
            </a:r>
            <a:r>
              <a:rPr lang="en-US" sz="2000" i="1" dirty="0" smtClean="0">
                <a:latin typeface="Century Gothic"/>
                <a:cs typeface="Century Gothic"/>
              </a:rPr>
              <a:t>iological complexity with inorganic materials</a:t>
            </a:r>
          </a:p>
          <a:p>
            <a:pPr lvl="2">
              <a:lnSpc>
                <a:spcPts val="2760"/>
              </a:lnSpc>
              <a:spcAft>
                <a:spcPts val="0"/>
              </a:spcAft>
            </a:pPr>
            <a:endParaRPr lang="en-US" sz="2000" i="1" dirty="0" smtClean="0">
              <a:latin typeface="Century Gothic"/>
              <a:cs typeface="Century Gothic"/>
            </a:endParaRPr>
          </a:p>
          <a:p>
            <a:pPr>
              <a:lnSpc>
                <a:spcPts val="2760"/>
              </a:lnSpc>
              <a:spcAft>
                <a:spcPts val="0"/>
              </a:spcAft>
            </a:pPr>
            <a:r>
              <a:rPr lang="en-US" sz="2000" dirty="0" smtClean="0">
                <a:latin typeface="Century Gothic"/>
                <a:cs typeface="Century Gothic"/>
              </a:rPr>
              <a:t>Multiple spatial, temporal and energy scales meet</a:t>
            </a:r>
          </a:p>
          <a:p>
            <a:pPr lvl="1">
              <a:lnSpc>
                <a:spcPts val="2760"/>
              </a:lnSpc>
              <a:spcAft>
                <a:spcPts val="0"/>
              </a:spcAft>
            </a:pPr>
            <a:r>
              <a:rPr lang="en-US" sz="2000" dirty="0" smtClean="0">
                <a:latin typeface="Century Gothic"/>
                <a:cs typeface="Century Gothic"/>
              </a:rPr>
              <a:t>Quantum meets classical</a:t>
            </a:r>
          </a:p>
          <a:p>
            <a:pPr lvl="1">
              <a:lnSpc>
                <a:spcPts val="2760"/>
              </a:lnSpc>
              <a:spcAft>
                <a:spcPts val="0"/>
              </a:spcAft>
            </a:pPr>
            <a:r>
              <a:rPr lang="en-US" sz="2000" dirty="0" smtClean="0">
                <a:latin typeface="Century Gothic"/>
                <a:cs typeface="Century Gothic"/>
              </a:rPr>
              <a:t>Top-down meets bottom-up</a:t>
            </a:r>
          </a:p>
          <a:p>
            <a:pPr lvl="1">
              <a:lnSpc>
                <a:spcPts val="2760"/>
              </a:lnSpc>
              <a:spcAft>
                <a:spcPts val="0"/>
              </a:spcAft>
            </a:pPr>
            <a:r>
              <a:rPr lang="en-US" sz="2000" dirty="0" smtClean="0">
                <a:latin typeface="Century Gothic"/>
                <a:cs typeface="Century Gothic"/>
              </a:rPr>
              <a:t>Dynamics far from equilibrium often essential</a:t>
            </a:r>
          </a:p>
          <a:p>
            <a:pPr>
              <a:lnSpc>
                <a:spcPts val="2760"/>
              </a:lnSpc>
              <a:spcAft>
                <a:spcPts val="0"/>
              </a:spcAft>
            </a:pPr>
            <a:endParaRPr lang="en-US" sz="2000" dirty="0" smtClean="0">
              <a:latin typeface="Century Gothic"/>
              <a:cs typeface="Century Gothic"/>
            </a:endParaRPr>
          </a:p>
          <a:p>
            <a:pPr>
              <a:lnSpc>
                <a:spcPts val="2760"/>
              </a:lnSpc>
              <a:spcAft>
                <a:spcPts val="0"/>
              </a:spcAft>
            </a:pPr>
            <a:r>
              <a:rPr lang="en-US" sz="2000" dirty="0" smtClean="0">
                <a:latin typeface="Century Gothic"/>
                <a:cs typeface="Century Gothic"/>
              </a:rPr>
              <a:t>At the </a:t>
            </a:r>
            <a:r>
              <a:rPr lang="en-US" sz="2000" dirty="0" err="1" smtClean="0">
                <a:latin typeface="Century Gothic"/>
                <a:cs typeface="Century Gothic"/>
              </a:rPr>
              <a:t>meso</a:t>
            </a:r>
            <a:r>
              <a:rPr lang="en-US" sz="2000" dirty="0" smtClean="0">
                <a:latin typeface="Century Gothic"/>
                <a:cs typeface="Century Gothic"/>
              </a:rPr>
              <a:t> scale, new organizing principles are needed</a:t>
            </a:r>
          </a:p>
          <a:p>
            <a:pPr lvl="1">
              <a:lnSpc>
                <a:spcPts val="2760"/>
              </a:lnSpc>
              <a:spcAft>
                <a:spcPts val="0"/>
              </a:spcAft>
            </a:pPr>
            <a:r>
              <a:rPr lang="en-US" sz="2000" dirty="0" err="1" smtClean="0">
                <a:latin typeface="Century Gothic"/>
                <a:cs typeface="Century Gothic"/>
              </a:rPr>
              <a:t>Meso</a:t>
            </a:r>
            <a:r>
              <a:rPr lang="en-US" sz="2000" dirty="0" smtClean="0">
                <a:latin typeface="Century Gothic"/>
                <a:cs typeface="Century Gothic"/>
              </a:rPr>
              <a:t> embraces emergent as well as reductionist science</a:t>
            </a:r>
            <a:r>
              <a:rPr lang="en-US" sz="2000" dirty="0">
                <a:latin typeface="Century Gothic"/>
                <a:cs typeface="Century Gothic"/>
              </a:rPr>
              <a:t>	</a:t>
            </a:r>
            <a:endParaRPr lang="en-US" sz="2000" dirty="0" smtClean="0">
              <a:latin typeface="Century Gothic"/>
              <a:cs typeface="Century Gothic"/>
            </a:endParaRPr>
          </a:p>
          <a:p>
            <a:pPr lvl="2">
              <a:lnSpc>
                <a:spcPts val="2760"/>
              </a:lnSpc>
              <a:spcAft>
                <a:spcPts val="0"/>
              </a:spcAft>
            </a:pPr>
            <a:r>
              <a:rPr lang="en-US" sz="2000" i="1" dirty="0" smtClean="0">
                <a:latin typeface="Century Gothic"/>
                <a:cs typeface="Century Gothic"/>
              </a:rPr>
              <a:t>What laws govern self-assembly?</a:t>
            </a:r>
          </a:p>
          <a:p>
            <a:pPr>
              <a:lnSpc>
                <a:spcPts val="2760"/>
              </a:lnSpc>
              <a:spcAft>
                <a:spcPts val="0"/>
              </a:spcAft>
            </a:pPr>
            <a:r>
              <a:rPr lang="en-US" sz="2000" dirty="0" smtClean="0">
                <a:latin typeface="Century Gothic"/>
                <a:cs typeface="Century Gothic"/>
              </a:rPr>
              <a:t>	</a:t>
            </a:r>
          </a:p>
          <a:p>
            <a:pPr lvl="2">
              <a:lnSpc>
                <a:spcPts val="2760"/>
              </a:lnSpc>
              <a:spcAft>
                <a:spcPts val="0"/>
              </a:spcAft>
            </a:pPr>
            <a:endParaRPr lang="en-US" sz="2000" dirty="0" smtClean="0">
              <a:latin typeface="Century Gothic"/>
              <a:cs typeface="Century Gothic"/>
            </a:endParaRPr>
          </a:p>
        </p:txBody>
      </p:sp>
      <p:sp>
        <p:nvSpPr>
          <p:cNvPr id="5" name="TextBox 4"/>
          <p:cNvSpPr txBox="1"/>
          <p:nvPr/>
        </p:nvSpPr>
        <p:spPr>
          <a:xfrm>
            <a:off x="1435100" y="88900"/>
            <a:ext cx="6783070" cy="461665"/>
          </a:xfrm>
          <a:prstGeom prst="rect">
            <a:avLst/>
          </a:prstGeom>
          <a:noFill/>
        </p:spPr>
        <p:txBody>
          <a:bodyPr wrap="square" rtlCol="0">
            <a:spAutoFit/>
          </a:bodyPr>
          <a:lstStyle/>
          <a:p>
            <a:r>
              <a:rPr lang="en-US" sz="2400" b="1" dirty="0" smtClean="0">
                <a:solidFill>
                  <a:srgbClr val="006600"/>
                </a:solidFill>
              </a:rPr>
              <a:t>What is </a:t>
            </a:r>
            <a:r>
              <a:rPr lang="en-US" sz="2400" b="1" dirty="0" err="1" smtClean="0">
                <a:solidFill>
                  <a:srgbClr val="006600"/>
                </a:solidFill>
              </a:rPr>
              <a:t>Meso</a:t>
            </a:r>
            <a:r>
              <a:rPr lang="en-US" sz="2400" b="1" dirty="0" smtClean="0">
                <a:solidFill>
                  <a:srgbClr val="006600"/>
                </a:solidFill>
              </a:rPr>
              <a:t>? An Opportunity </a:t>
            </a:r>
            <a:r>
              <a:rPr lang="en-US" sz="2400" b="1" dirty="0">
                <a:solidFill>
                  <a:srgbClr val="006600"/>
                </a:solidFill>
              </a:rPr>
              <a:t>S</a:t>
            </a:r>
            <a:r>
              <a:rPr lang="en-US" sz="2400" b="1" dirty="0" smtClean="0">
                <a:solidFill>
                  <a:srgbClr val="006600"/>
                </a:solidFill>
              </a:rPr>
              <a:t>pace</a:t>
            </a:r>
            <a:endParaRPr lang="en-US" sz="2400" b="1" dirty="0">
              <a:solidFill>
                <a:srgbClr val="006600"/>
              </a:solidFill>
            </a:endParaRPr>
          </a:p>
        </p:txBody>
      </p:sp>
      <p:sp>
        <p:nvSpPr>
          <p:cNvPr id="3" name="Slide Number Placeholder 2"/>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13</a:t>
            </a:fld>
            <a:endParaRPr lang="en-US">
              <a:solidFill>
                <a:srgbClr val="000000">
                  <a:tint val="75000"/>
                </a:srgbClr>
              </a:solidFill>
            </a:endParaRPr>
          </a:p>
        </p:txBody>
      </p:sp>
    </p:spTree>
    <p:extLst>
      <p:ext uri="{BB962C8B-B14F-4D97-AF65-F5344CB8AC3E}">
        <p14:creationId xmlns:p14="http://schemas.microsoft.com/office/powerpoint/2010/main" xmlns="" val="4268272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14</a:t>
            </a:fld>
            <a:endParaRPr lang="en-US">
              <a:solidFill>
                <a:srgbClr val="000000">
                  <a:tint val="75000"/>
                </a:srgbClr>
              </a:solidFill>
            </a:endParaRPr>
          </a:p>
        </p:txBody>
      </p:sp>
      <p:sp>
        <p:nvSpPr>
          <p:cNvPr id="4" name="TextBox 3"/>
          <p:cNvSpPr txBox="1"/>
          <p:nvPr/>
        </p:nvSpPr>
        <p:spPr>
          <a:xfrm>
            <a:off x="279400" y="2362200"/>
            <a:ext cx="8331200" cy="4062651"/>
          </a:xfrm>
          <a:prstGeom prst="rect">
            <a:avLst/>
          </a:prstGeom>
          <a:noFill/>
        </p:spPr>
        <p:txBody>
          <a:bodyPr wrap="square" rtlCol="0">
            <a:spAutoFit/>
          </a:bodyPr>
          <a:lstStyle/>
          <a:p>
            <a:pPr>
              <a:buNone/>
            </a:pPr>
            <a:r>
              <a:rPr lang="en-US" sz="2000" dirty="0" smtClean="0">
                <a:solidFill>
                  <a:srgbClr val="000000"/>
                </a:solidFill>
                <a:latin typeface="Century Gothic"/>
                <a:cs typeface="Century Gothic"/>
              </a:rPr>
              <a:t>Damage Accumulation and Materials Lifetime</a:t>
            </a:r>
          </a:p>
          <a:p>
            <a:pPr>
              <a:buNone/>
            </a:pPr>
            <a:endParaRPr lang="en-US" sz="2000" dirty="0" smtClean="0">
              <a:solidFill>
                <a:srgbClr val="000000"/>
              </a:solidFill>
              <a:latin typeface="Century Gothic"/>
              <a:cs typeface="Century Gothic"/>
            </a:endParaRPr>
          </a:p>
          <a:p>
            <a:r>
              <a:rPr lang="en-US" sz="2000" dirty="0" smtClean="0">
                <a:solidFill>
                  <a:srgbClr val="000000"/>
                </a:solidFill>
                <a:latin typeface="Century Gothic"/>
                <a:cs typeface="Century Gothic"/>
              </a:rPr>
              <a:t>Functional </a:t>
            </a:r>
            <a:r>
              <a:rPr lang="en-US" sz="2000" dirty="0" err="1" smtClean="0">
                <a:solidFill>
                  <a:srgbClr val="000000"/>
                </a:solidFill>
                <a:latin typeface="Century Gothic"/>
                <a:cs typeface="Century Gothic"/>
              </a:rPr>
              <a:t>Mesoscale</a:t>
            </a:r>
            <a:r>
              <a:rPr lang="en-US" sz="2000" dirty="0" smtClean="0">
                <a:solidFill>
                  <a:srgbClr val="000000"/>
                </a:solidFill>
                <a:latin typeface="Century Gothic"/>
                <a:cs typeface="Century Gothic"/>
              </a:rPr>
              <a:t> Systems</a:t>
            </a:r>
          </a:p>
          <a:p>
            <a:pPr>
              <a:buNone/>
            </a:pPr>
            <a:endParaRPr lang="en-US" sz="2000" dirty="0" smtClean="0">
              <a:solidFill>
                <a:srgbClr val="000000"/>
              </a:solidFill>
              <a:latin typeface="Century Gothic"/>
              <a:cs typeface="Century Gothic"/>
            </a:endParaRPr>
          </a:p>
          <a:p>
            <a:pPr>
              <a:buNone/>
            </a:pPr>
            <a:r>
              <a:rPr lang="en-US" sz="2000" dirty="0" smtClean="0">
                <a:solidFill>
                  <a:srgbClr val="000000"/>
                </a:solidFill>
                <a:latin typeface="Century Gothic"/>
                <a:cs typeface="Century Gothic"/>
              </a:rPr>
              <a:t>Self, guided and deterministic assembly inspired by biology</a:t>
            </a:r>
          </a:p>
          <a:p>
            <a:pPr>
              <a:buNone/>
            </a:pPr>
            <a:endParaRPr lang="en-US" sz="2000" dirty="0" smtClean="0">
              <a:solidFill>
                <a:srgbClr val="000000"/>
              </a:solidFill>
              <a:latin typeface="Century Gothic"/>
              <a:cs typeface="Century Gothic"/>
            </a:endParaRPr>
          </a:p>
          <a:p>
            <a:pPr>
              <a:buNone/>
            </a:pPr>
            <a:r>
              <a:rPr lang="en-US" sz="2000" dirty="0" smtClean="0">
                <a:solidFill>
                  <a:srgbClr val="000000"/>
                </a:solidFill>
                <a:latin typeface="Century Gothic"/>
                <a:cs typeface="Century Gothic"/>
              </a:rPr>
              <a:t>Reactive transport through </a:t>
            </a:r>
            <a:r>
              <a:rPr lang="en-US" sz="2000" dirty="0" err="1" smtClean="0">
                <a:solidFill>
                  <a:srgbClr val="000000"/>
                </a:solidFill>
                <a:latin typeface="Century Gothic"/>
                <a:cs typeface="Century Gothic"/>
              </a:rPr>
              <a:t>mesoporous</a:t>
            </a:r>
            <a:r>
              <a:rPr lang="en-US" sz="2000" dirty="0" smtClean="0">
                <a:solidFill>
                  <a:srgbClr val="000000"/>
                </a:solidFill>
                <a:latin typeface="Century Gothic"/>
                <a:cs typeface="Century Gothic"/>
              </a:rPr>
              <a:t> media</a:t>
            </a:r>
          </a:p>
          <a:p>
            <a:pPr>
              <a:buNone/>
            </a:pPr>
            <a:endParaRPr lang="en-US" sz="2000" dirty="0" smtClean="0">
              <a:solidFill>
                <a:srgbClr val="000000"/>
              </a:solidFill>
              <a:latin typeface="Century Gothic"/>
              <a:cs typeface="Century Gothic"/>
            </a:endParaRPr>
          </a:p>
          <a:p>
            <a:pPr>
              <a:buNone/>
            </a:pPr>
            <a:r>
              <a:rPr lang="en-US" sz="2000" dirty="0" smtClean="0">
                <a:solidFill>
                  <a:srgbClr val="000000"/>
                </a:solidFill>
                <a:latin typeface="Century Gothic"/>
                <a:cs typeface="Century Gothic"/>
              </a:rPr>
              <a:t>Role of fluctuations in driving </a:t>
            </a:r>
            <a:r>
              <a:rPr lang="en-US" sz="2000" dirty="0" err="1" smtClean="0">
                <a:solidFill>
                  <a:srgbClr val="000000"/>
                </a:solidFill>
                <a:latin typeface="Century Gothic"/>
                <a:cs typeface="Century Gothic"/>
              </a:rPr>
              <a:t>mesoscale</a:t>
            </a:r>
            <a:r>
              <a:rPr lang="en-US" sz="2000" dirty="0" smtClean="0">
                <a:solidFill>
                  <a:srgbClr val="000000"/>
                </a:solidFill>
                <a:latin typeface="Century Gothic"/>
                <a:cs typeface="Century Gothic"/>
              </a:rPr>
              <a:t> dynamics</a:t>
            </a:r>
          </a:p>
          <a:p>
            <a:pPr>
              <a:buNone/>
            </a:pPr>
            <a:endParaRPr lang="en-US" sz="2000" dirty="0">
              <a:solidFill>
                <a:srgbClr val="000000"/>
              </a:solidFill>
              <a:latin typeface="Century Gothic"/>
              <a:cs typeface="Century Gothic"/>
            </a:endParaRPr>
          </a:p>
          <a:p>
            <a:pPr>
              <a:buNone/>
            </a:pPr>
            <a:r>
              <a:rPr lang="en-US" sz="2000" dirty="0" smtClean="0">
                <a:solidFill>
                  <a:srgbClr val="000000"/>
                </a:solidFill>
                <a:latin typeface="Century Gothic"/>
                <a:cs typeface="Century Gothic"/>
              </a:rPr>
              <a:t>. . . </a:t>
            </a:r>
          </a:p>
          <a:p>
            <a:pPr>
              <a:buNone/>
            </a:pPr>
            <a:endParaRPr lang="en-US" sz="2000" dirty="0" smtClean="0">
              <a:solidFill>
                <a:srgbClr val="000000"/>
              </a:solidFill>
              <a:latin typeface="Century Gothic"/>
              <a:cs typeface="Century Gothic"/>
            </a:endParaRPr>
          </a:p>
          <a:p>
            <a:pPr>
              <a:buNone/>
            </a:pPr>
            <a:r>
              <a:rPr lang="en-US" sz="2000" dirty="0" smtClean="0">
                <a:solidFill>
                  <a:srgbClr val="000000"/>
                </a:solidFill>
                <a:latin typeface="Century Gothic"/>
                <a:cs typeface="Century Gothic"/>
              </a:rPr>
              <a:t>	</a:t>
            </a:r>
          </a:p>
        </p:txBody>
      </p:sp>
      <p:sp>
        <p:nvSpPr>
          <p:cNvPr id="5" name="TextBox 4"/>
          <p:cNvSpPr txBox="1"/>
          <p:nvPr/>
        </p:nvSpPr>
        <p:spPr>
          <a:xfrm>
            <a:off x="508000" y="1219200"/>
            <a:ext cx="8331200" cy="369332"/>
          </a:xfrm>
          <a:prstGeom prst="rect">
            <a:avLst/>
          </a:prstGeom>
          <a:noFill/>
        </p:spPr>
        <p:txBody>
          <a:bodyPr wrap="square" rtlCol="0">
            <a:spAutoFit/>
          </a:bodyPr>
          <a:lstStyle/>
          <a:p>
            <a:pPr>
              <a:buNone/>
            </a:pPr>
            <a:r>
              <a:rPr lang="en-US" i="1" dirty="0" smtClean="0">
                <a:solidFill>
                  <a:srgbClr val="000000"/>
                </a:solidFill>
                <a:latin typeface="Century Gothic"/>
                <a:cs typeface="Century Gothic"/>
              </a:rPr>
              <a:t>Based on  community input to date . . . </a:t>
            </a:r>
          </a:p>
        </p:txBody>
      </p:sp>
      <p:sp>
        <p:nvSpPr>
          <p:cNvPr id="6" name="Rectangle 5"/>
          <p:cNvSpPr/>
          <p:nvPr/>
        </p:nvSpPr>
        <p:spPr>
          <a:xfrm>
            <a:off x="476249" y="100169"/>
            <a:ext cx="7895167" cy="461665"/>
          </a:xfrm>
          <a:prstGeom prst="rect">
            <a:avLst/>
          </a:prstGeom>
        </p:spPr>
        <p:txBody>
          <a:bodyPr wrap="square">
            <a:spAutoFit/>
          </a:bodyPr>
          <a:lstStyle/>
          <a:p>
            <a:r>
              <a:rPr lang="en-US" sz="2400" b="1" dirty="0"/>
              <a:t>Representative Priority Research Directions</a:t>
            </a:r>
            <a:endParaRPr lang="en-US" sz="2400" dirty="0"/>
          </a:p>
        </p:txBody>
      </p:sp>
    </p:spTree>
    <p:extLst>
      <p:ext uri="{BB962C8B-B14F-4D97-AF65-F5344CB8AC3E}">
        <p14:creationId xmlns:p14="http://schemas.microsoft.com/office/powerpoint/2010/main" xmlns="" val="3462048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400" y="3472"/>
            <a:ext cx="8356600" cy="707886"/>
          </a:xfrm>
          <a:prstGeom prst="rect">
            <a:avLst/>
          </a:prstGeom>
          <a:noFill/>
        </p:spPr>
        <p:txBody>
          <a:bodyPr wrap="square" rtlCol="0">
            <a:spAutoFit/>
          </a:bodyPr>
          <a:lstStyle/>
          <a:p>
            <a:pPr algn="ctr"/>
            <a:r>
              <a:rPr lang="en-US" sz="1600" dirty="0" err="1" smtClean="0">
                <a:solidFill>
                  <a:srgbClr val="006600"/>
                </a:solidFill>
              </a:rPr>
              <a:t>Mesoscale</a:t>
            </a:r>
            <a:r>
              <a:rPr lang="en-US" sz="1600" dirty="0" smtClean="0">
                <a:solidFill>
                  <a:srgbClr val="006600"/>
                </a:solidFill>
              </a:rPr>
              <a:t> Priority Research Direction</a:t>
            </a:r>
            <a:endParaRPr lang="en-US" sz="2000" dirty="0">
              <a:solidFill>
                <a:srgbClr val="006600"/>
              </a:solidFill>
            </a:endParaRPr>
          </a:p>
          <a:p>
            <a:pPr algn="ctr"/>
            <a:r>
              <a:rPr lang="en-US" sz="2400" dirty="0" smtClean="0">
                <a:solidFill>
                  <a:srgbClr val="006600"/>
                </a:solidFill>
              </a:rPr>
              <a:t>(INSERT TITLE)</a:t>
            </a:r>
            <a:endParaRPr lang="en-US" sz="2400" dirty="0">
              <a:solidFill>
                <a:srgbClr val="006600"/>
              </a:solidFill>
            </a:endParaRPr>
          </a:p>
        </p:txBody>
      </p:sp>
      <p:sp>
        <p:nvSpPr>
          <p:cNvPr id="4" name="TextBox 3"/>
          <p:cNvSpPr txBox="1"/>
          <p:nvPr/>
        </p:nvSpPr>
        <p:spPr>
          <a:xfrm>
            <a:off x="317500" y="973660"/>
            <a:ext cx="3149600" cy="369332"/>
          </a:xfrm>
          <a:prstGeom prst="rect">
            <a:avLst/>
          </a:prstGeom>
          <a:solidFill>
            <a:srgbClr val="66FFFF"/>
          </a:solidFill>
        </p:spPr>
        <p:txBody>
          <a:bodyPr wrap="square" rtlCol="0">
            <a:spAutoFit/>
          </a:bodyPr>
          <a:lstStyle/>
          <a:p>
            <a:pPr algn="ctr"/>
            <a:r>
              <a:rPr lang="en-US" dirty="0" smtClean="0"/>
              <a:t>Opportunity</a:t>
            </a:r>
            <a:endParaRPr lang="en-US" dirty="0"/>
          </a:p>
        </p:txBody>
      </p:sp>
      <p:sp>
        <p:nvSpPr>
          <p:cNvPr id="5" name="TextBox 4"/>
          <p:cNvSpPr txBox="1"/>
          <p:nvPr/>
        </p:nvSpPr>
        <p:spPr>
          <a:xfrm>
            <a:off x="317500" y="3797300"/>
            <a:ext cx="3149600" cy="369332"/>
          </a:xfrm>
          <a:prstGeom prst="rect">
            <a:avLst/>
          </a:prstGeom>
          <a:solidFill>
            <a:srgbClr val="66FFFF"/>
          </a:solidFill>
        </p:spPr>
        <p:txBody>
          <a:bodyPr wrap="square" rtlCol="0">
            <a:spAutoFit/>
          </a:bodyPr>
          <a:lstStyle/>
          <a:p>
            <a:pPr algn="ctr"/>
            <a:r>
              <a:rPr lang="en-US" dirty="0" err="1" smtClean="0"/>
              <a:t>Meso</a:t>
            </a:r>
            <a:r>
              <a:rPr lang="en-US" dirty="0" smtClean="0"/>
              <a:t> Challenge</a:t>
            </a:r>
            <a:endParaRPr lang="en-US" dirty="0"/>
          </a:p>
        </p:txBody>
      </p:sp>
      <p:sp>
        <p:nvSpPr>
          <p:cNvPr id="6" name="TextBox 5"/>
          <p:cNvSpPr txBox="1"/>
          <p:nvPr/>
        </p:nvSpPr>
        <p:spPr>
          <a:xfrm>
            <a:off x="5168900" y="965200"/>
            <a:ext cx="3149600" cy="369332"/>
          </a:xfrm>
          <a:prstGeom prst="rect">
            <a:avLst/>
          </a:prstGeom>
          <a:solidFill>
            <a:srgbClr val="66FFFF"/>
          </a:solidFill>
        </p:spPr>
        <p:txBody>
          <a:bodyPr wrap="square" rtlCol="0">
            <a:spAutoFit/>
          </a:bodyPr>
          <a:lstStyle/>
          <a:p>
            <a:pPr algn="ctr"/>
            <a:r>
              <a:rPr lang="en-US" dirty="0" smtClean="0"/>
              <a:t>Approach</a:t>
            </a:r>
            <a:endParaRPr lang="en-US" dirty="0"/>
          </a:p>
        </p:txBody>
      </p:sp>
      <p:sp>
        <p:nvSpPr>
          <p:cNvPr id="7" name="TextBox 6"/>
          <p:cNvSpPr txBox="1"/>
          <p:nvPr/>
        </p:nvSpPr>
        <p:spPr>
          <a:xfrm>
            <a:off x="5283200" y="3822700"/>
            <a:ext cx="3149600" cy="369332"/>
          </a:xfrm>
          <a:prstGeom prst="rect">
            <a:avLst/>
          </a:prstGeom>
          <a:solidFill>
            <a:srgbClr val="66FFFF"/>
          </a:solidFill>
        </p:spPr>
        <p:txBody>
          <a:bodyPr wrap="square" rtlCol="0">
            <a:spAutoFit/>
          </a:bodyPr>
          <a:lstStyle/>
          <a:p>
            <a:pPr algn="ctr"/>
            <a:r>
              <a:rPr lang="en-US" dirty="0" smtClean="0"/>
              <a:t>Impact</a:t>
            </a:r>
            <a:endParaRPr lang="en-US" dirty="0"/>
          </a:p>
        </p:txBody>
      </p:sp>
      <p:sp>
        <p:nvSpPr>
          <p:cNvPr id="8" name="Text Box 4"/>
          <p:cNvSpPr txBox="1">
            <a:spLocks noChangeArrowheads="1"/>
          </p:cNvSpPr>
          <p:nvPr/>
        </p:nvSpPr>
        <p:spPr bwMode="auto">
          <a:xfrm>
            <a:off x="4789488" y="1828800"/>
            <a:ext cx="4354512" cy="1200329"/>
          </a:xfrm>
          <a:prstGeom prst="rect">
            <a:avLst/>
          </a:prstGeom>
          <a:noFill/>
          <a:ln w="9525">
            <a:noFill/>
            <a:miter lim="800000"/>
            <a:headEnd/>
            <a:tailEnd/>
          </a:ln>
        </p:spPr>
        <p:txBody>
          <a:bodyPr>
            <a:spAutoFit/>
          </a:bodyPr>
          <a:lstStyle/>
          <a:p>
            <a:pPr eaLnBrk="0" hangingPunct="0"/>
            <a:r>
              <a:rPr lang="en-US" sz="1600" b="1" dirty="0">
                <a:solidFill>
                  <a:schemeClr val="accent2"/>
                </a:solidFill>
                <a:latin typeface="Calibri" pitchFamily="34" charset="0"/>
              </a:rPr>
              <a:t>What can be done to address the challenge</a:t>
            </a:r>
            <a:r>
              <a:rPr lang="en-US" sz="1600" b="1" dirty="0" smtClean="0">
                <a:solidFill>
                  <a:schemeClr val="accent2"/>
                </a:solidFill>
                <a:latin typeface="Calibri" pitchFamily="34" charset="0"/>
              </a:rPr>
              <a:t>? What are the key steps along the way?</a:t>
            </a:r>
          </a:p>
          <a:p>
            <a:pPr eaLnBrk="0" hangingPunct="0">
              <a:spcBef>
                <a:spcPct val="50000"/>
              </a:spcBef>
            </a:pPr>
            <a:r>
              <a:rPr lang="en-US" sz="1600" b="1" dirty="0" smtClean="0">
                <a:solidFill>
                  <a:schemeClr val="accent2"/>
                </a:solidFill>
                <a:latin typeface="Calibri" pitchFamily="34" charset="0"/>
              </a:rPr>
              <a:t>What new tools and techniques need to be developed to address the challenge?</a:t>
            </a:r>
          </a:p>
        </p:txBody>
      </p:sp>
      <p:sp>
        <p:nvSpPr>
          <p:cNvPr id="9" name="Text Box 5"/>
          <p:cNvSpPr txBox="1">
            <a:spLocks noChangeArrowheads="1"/>
          </p:cNvSpPr>
          <p:nvPr/>
        </p:nvSpPr>
        <p:spPr bwMode="auto">
          <a:xfrm>
            <a:off x="77788" y="1828800"/>
            <a:ext cx="4265612" cy="581025"/>
          </a:xfrm>
          <a:prstGeom prst="rect">
            <a:avLst/>
          </a:prstGeom>
          <a:noFill/>
          <a:ln w="9525">
            <a:noFill/>
            <a:miter lim="800000"/>
            <a:headEnd/>
            <a:tailEnd/>
          </a:ln>
        </p:spPr>
        <p:txBody>
          <a:bodyPr>
            <a:spAutoFit/>
          </a:bodyPr>
          <a:lstStyle/>
          <a:p>
            <a:pPr eaLnBrk="0" hangingPunct="0">
              <a:spcBef>
                <a:spcPct val="50000"/>
              </a:spcBef>
            </a:pPr>
            <a:r>
              <a:rPr lang="en-US" sz="1600" b="1" dirty="0">
                <a:solidFill>
                  <a:schemeClr val="accent2"/>
                </a:solidFill>
                <a:latin typeface="Calibri" pitchFamily="34" charset="0"/>
              </a:rPr>
              <a:t>Brief overview of the underlying scientific </a:t>
            </a:r>
            <a:r>
              <a:rPr lang="en-US" sz="1600" b="1" dirty="0" smtClean="0">
                <a:solidFill>
                  <a:schemeClr val="accent2"/>
                </a:solidFill>
                <a:latin typeface="Calibri" pitchFamily="34" charset="0"/>
              </a:rPr>
              <a:t>challenge/current </a:t>
            </a:r>
            <a:r>
              <a:rPr lang="en-US" sz="1600" b="1" dirty="0">
                <a:solidFill>
                  <a:schemeClr val="accent2"/>
                </a:solidFill>
                <a:latin typeface="Calibri" pitchFamily="34" charset="0"/>
              </a:rPr>
              <a:t>state of understanding</a:t>
            </a:r>
          </a:p>
        </p:txBody>
      </p:sp>
      <p:sp>
        <p:nvSpPr>
          <p:cNvPr id="10" name="Text Box 6"/>
          <p:cNvSpPr txBox="1">
            <a:spLocks noChangeArrowheads="1"/>
          </p:cNvSpPr>
          <p:nvPr/>
        </p:nvSpPr>
        <p:spPr bwMode="auto">
          <a:xfrm>
            <a:off x="63500" y="4395788"/>
            <a:ext cx="4346575" cy="338554"/>
          </a:xfrm>
          <a:prstGeom prst="rect">
            <a:avLst/>
          </a:prstGeom>
          <a:noFill/>
          <a:ln w="9525">
            <a:noFill/>
            <a:miter lim="800000"/>
            <a:headEnd/>
            <a:tailEnd/>
          </a:ln>
        </p:spPr>
        <p:txBody>
          <a:bodyPr>
            <a:spAutoFit/>
          </a:bodyPr>
          <a:lstStyle/>
          <a:p>
            <a:pPr eaLnBrk="0" hangingPunct="0">
              <a:spcBef>
                <a:spcPct val="50000"/>
              </a:spcBef>
            </a:pPr>
            <a:r>
              <a:rPr lang="en-US" sz="1600" b="1" dirty="0" smtClean="0">
                <a:solidFill>
                  <a:schemeClr val="accent2"/>
                </a:solidFill>
                <a:latin typeface="Calibri" pitchFamily="34" charset="0"/>
              </a:rPr>
              <a:t>What makes it </a:t>
            </a:r>
            <a:r>
              <a:rPr lang="en-US" sz="1600" b="1" dirty="0" err="1" smtClean="0">
                <a:solidFill>
                  <a:schemeClr val="accent2"/>
                </a:solidFill>
                <a:latin typeface="Calibri" pitchFamily="34" charset="0"/>
              </a:rPr>
              <a:t>meso</a:t>
            </a:r>
            <a:r>
              <a:rPr lang="en-US" sz="1600" b="1" dirty="0" smtClean="0">
                <a:solidFill>
                  <a:schemeClr val="accent2"/>
                </a:solidFill>
                <a:latin typeface="Calibri" pitchFamily="34" charset="0"/>
              </a:rPr>
              <a:t>?</a:t>
            </a:r>
            <a:endParaRPr lang="en-US" sz="1600" b="1" dirty="0">
              <a:solidFill>
                <a:schemeClr val="accent2"/>
              </a:solidFill>
              <a:latin typeface="Calibri" pitchFamily="34" charset="0"/>
            </a:endParaRPr>
          </a:p>
        </p:txBody>
      </p:sp>
      <p:sp>
        <p:nvSpPr>
          <p:cNvPr id="11" name="Text Box 7"/>
          <p:cNvSpPr txBox="1">
            <a:spLocks noChangeArrowheads="1"/>
          </p:cNvSpPr>
          <p:nvPr/>
        </p:nvSpPr>
        <p:spPr bwMode="auto">
          <a:xfrm>
            <a:off x="4749800" y="4179888"/>
            <a:ext cx="4394200" cy="1077218"/>
          </a:xfrm>
          <a:prstGeom prst="rect">
            <a:avLst/>
          </a:prstGeom>
          <a:noFill/>
          <a:ln w="9525">
            <a:noFill/>
            <a:miter lim="800000"/>
            <a:headEnd/>
            <a:tailEnd/>
          </a:ln>
        </p:spPr>
        <p:txBody>
          <a:bodyPr>
            <a:spAutoFit/>
          </a:bodyPr>
          <a:lstStyle/>
          <a:p>
            <a:pPr eaLnBrk="0" hangingPunct="0"/>
            <a:r>
              <a:rPr lang="en-US" sz="1600" b="1" dirty="0">
                <a:solidFill>
                  <a:schemeClr val="accent2"/>
                </a:solidFill>
                <a:latin typeface="Calibri" pitchFamily="34" charset="0"/>
              </a:rPr>
              <a:t>How  will pursuit of the research direction, including </a:t>
            </a:r>
            <a:r>
              <a:rPr lang="en-US" sz="1600" b="1" dirty="0" smtClean="0">
                <a:solidFill>
                  <a:schemeClr val="accent2"/>
                </a:solidFill>
                <a:latin typeface="Calibri" pitchFamily="34" charset="0"/>
              </a:rPr>
              <a:t>the </a:t>
            </a:r>
            <a:r>
              <a:rPr lang="en-US" sz="1600" b="1" dirty="0" err="1" smtClean="0">
                <a:solidFill>
                  <a:schemeClr val="accent2"/>
                </a:solidFill>
                <a:latin typeface="Calibri" pitchFamily="34" charset="0"/>
              </a:rPr>
              <a:t>meso</a:t>
            </a:r>
            <a:r>
              <a:rPr lang="en-US" sz="1600" b="1" dirty="0" smtClean="0">
                <a:solidFill>
                  <a:schemeClr val="accent2"/>
                </a:solidFill>
                <a:latin typeface="Calibri" pitchFamily="34" charset="0"/>
              </a:rPr>
              <a:t> opportunity, </a:t>
            </a:r>
            <a:r>
              <a:rPr lang="en-US" sz="1600" b="1" dirty="0">
                <a:solidFill>
                  <a:schemeClr val="accent2"/>
                </a:solidFill>
                <a:latin typeface="Calibri" pitchFamily="34" charset="0"/>
              </a:rPr>
              <a:t>impact the scientific challenge?</a:t>
            </a:r>
          </a:p>
          <a:p>
            <a:pPr eaLnBrk="0" hangingPunct="0"/>
            <a:endParaRPr lang="en-US" sz="1600" b="1" dirty="0">
              <a:solidFill>
                <a:schemeClr val="accent2"/>
              </a:solidFill>
              <a:latin typeface="Calibri" pitchFamily="34" charset="0"/>
            </a:endParaRPr>
          </a:p>
        </p:txBody>
      </p:sp>
      <p:sp>
        <p:nvSpPr>
          <p:cNvPr id="12" name="TextBox 11"/>
          <p:cNvSpPr txBox="1"/>
          <p:nvPr/>
        </p:nvSpPr>
        <p:spPr>
          <a:xfrm>
            <a:off x="0" y="5550259"/>
            <a:ext cx="5767799" cy="276999"/>
          </a:xfrm>
          <a:prstGeom prst="rect">
            <a:avLst/>
          </a:prstGeom>
          <a:noFill/>
        </p:spPr>
        <p:txBody>
          <a:bodyPr wrap="square" rtlCol="0">
            <a:spAutoFit/>
          </a:bodyPr>
          <a:lstStyle/>
          <a:p>
            <a:r>
              <a:rPr lang="en-US" sz="1200" dirty="0" smtClean="0"/>
              <a:t>References: </a:t>
            </a:r>
            <a:endParaRPr lang="en-US" sz="1200" dirty="0"/>
          </a:p>
        </p:txBody>
      </p:sp>
      <p:sp>
        <p:nvSpPr>
          <p:cNvPr id="13" name="TextBox 12"/>
          <p:cNvSpPr txBox="1"/>
          <p:nvPr/>
        </p:nvSpPr>
        <p:spPr>
          <a:xfrm>
            <a:off x="4902200" y="6439259"/>
            <a:ext cx="1972733" cy="276999"/>
          </a:xfrm>
          <a:prstGeom prst="rect">
            <a:avLst/>
          </a:prstGeom>
          <a:noFill/>
        </p:spPr>
        <p:txBody>
          <a:bodyPr wrap="square" rtlCol="0">
            <a:spAutoFit/>
          </a:bodyPr>
          <a:lstStyle/>
          <a:p>
            <a:r>
              <a:rPr lang="en-US" sz="1200" dirty="0" smtClean="0"/>
              <a:t>Contact: </a:t>
            </a:r>
            <a:endParaRPr lang="en-US" sz="1200" dirty="0"/>
          </a:p>
        </p:txBody>
      </p:sp>
      <p:sp>
        <p:nvSpPr>
          <p:cNvPr id="14" name="Slide Number Placeholder 13"/>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15</a:t>
            </a:fld>
            <a:endParaRPr lang="en-US">
              <a:solidFill>
                <a:srgbClr val="000000">
                  <a:tint val="75000"/>
                </a:srgbClr>
              </a:solidFill>
            </a:endParaRPr>
          </a:p>
        </p:txBody>
      </p:sp>
    </p:spTree>
    <p:extLst>
      <p:ext uri="{BB962C8B-B14F-4D97-AF65-F5344CB8AC3E}">
        <p14:creationId xmlns:p14="http://schemas.microsoft.com/office/powerpoint/2010/main" xmlns="" val="2974312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400" y="-12700"/>
            <a:ext cx="8356600" cy="738664"/>
          </a:xfrm>
          <a:prstGeom prst="rect">
            <a:avLst/>
          </a:prstGeom>
          <a:noFill/>
        </p:spPr>
        <p:txBody>
          <a:bodyPr wrap="square" rtlCol="0">
            <a:spAutoFit/>
          </a:bodyPr>
          <a:lstStyle/>
          <a:p>
            <a:pPr algn="ctr"/>
            <a:r>
              <a:rPr lang="en-US" dirty="0" err="1" smtClean="0">
                <a:solidFill>
                  <a:srgbClr val="006600"/>
                </a:solidFill>
              </a:rPr>
              <a:t>Mesoscale</a:t>
            </a:r>
            <a:r>
              <a:rPr lang="en-US" dirty="0" smtClean="0">
                <a:solidFill>
                  <a:srgbClr val="006600"/>
                </a:solidFill>
              </a:rPr>
              <a:t> Priority Research Direction</a:t>
            </a:r>
          </a:p>
          <a:p>
            <a:pPr algn="ctr"/>
            <a:r>
              <a:rPr lang="en-US" sz="2400" dirty="0" smtClean="0">
                <a:solidFill>
                  <a:srgbClr val="006600"/>
                </a:solidFill>
              </a:rPr>
              <a:t>Self-assembly of Inorganic Nanoparticles</a:t>
            </a:r>
            <a:endParaRPr lang="en-US" sz="2400" dirty="0">
              <a:solidFill>
                <a:srgbClr val="006600"/>
              </a:solidFill>
            </a:endParaRPr>
          </a:p>
        </p:txBody>
      </p:sp>
      <p:sp>
        <p:nvSpPr>
          <p:cNvPr id="4" name="TextBox 3"/>
          <p:cNvSpPr txBox="1"/>
          <p:nvPr/>
        </p:nvSpPr>
        <p:spPr>
          <a:xfrm>
            <a:off x="317500" y="838200"/>
            <a:ext cx="3149600" cy="369332"/>
          </a:xfrm>
          <a:prstGeom prst="rect">
            <a:avLst/>
          </a:prstGeom>
          <a:solidFill>
            <a:srgbClr val="66FFFF"/>
          </a:solidFill>
        </p:spPr>
        <p:txBody>
          <a:bodyPr wrap="square" rtlCol="0">
            <a:spAutoFit/>
          </a:bodyPr>
          <a:lstStyle/>
          <a:p>
            <a:pPr algn="ctr"/>
            <a:r>
              <a:rPr lang="en-US" dirty="0" smtClean="0"/>
              <a:t>Opportunity</a:t>
            </a:r>
            <a:endParaRPr lang="en-US" dirty="0"/>
          </a:p>
        </p:txBody>
      </p:sp>
      <p:sp>
        <p:nvSpPr>
          <p:cNvPr id="5" name="TextBox 4"/>
          <p:cNvSpPr txBox="1"/>
          <p:nvPr/>
        </p:nvSpPr>
        <p:spPr>
          <a:xfrm>
            <a:off x="317500" y="3149600"/>
            <a:ext cx="3149600" cy="369332"/>
          </a:xfrm>
          <a:prstGeom prst="rect">
            <a:avLst/>
          </a:prstGeom>
          <a:solidFill>
            <a:srgbClr val="66FFFF"/>
          </a:solidFill>
        </p:spPr>
        <p:txBody>
          <a:bodyPr wrap="square" rtlCol="0">
            <a:spAutoFit/>
          </a:bodyPr>
          <a:lstStyle/>
          <a:p>
            <a:pPr algn="ctr"/>
            <a:r>
              <a:rPr lang="en-US" dirty="0" err="1" smtClean="0"/>
              <a:t>Meso</a:t>
            </a:r>
            <a:r>
              <a:rPr lang="en-US" dirty="0" smtClean="0"/>
              <a:t> Challenge</a:t>
            </a:r>
            <a:endParaRPr lang="en-US" dirty="0"/>
          </a:p>
        </p:txBody>
      </p:sp>
      <p:sp>
        <p:nvSpPr>
          <p:cNvPr id="6" name="TextBox 5"/>
          <p:cNvSpPr txBox="1"/>
          <p:nvPr/>
        </p:nvSpPr>
        <p:spPr>
          <a:xfrm>
            <a:off x="5168900" y="800100"/>
            <a:ext cx="3149600" cy="369332"/>
          </a:xfrm>
          <a:prstGeom prst="rect">
            <a:avLst/>
          </a:prstGeom>
          <a:solidFill>
            <a:srgbClr val="66FFFF"/>
          </a:solidFill>
        </p:spPr>
        <p:txBody>
          <a:bodyPr wrap="square" rtlCol="0">
            <a:spAutoFit/>
          </a:bodyPr>
          <a:lstStyle/>
          <a:p>
            <a:pPr algn="ctr"/>
            <a:r>
              <a:rPr lang="en-US" dirty="0" smtClean="0"/>
              <a:t>Approach</a:t>
            </a:r>
            <a:endParaRPr lang="en-US" dirty="0"/>
          </a:p>
        </p:txBody>
      </p:sp>
      <p:sp>
        <p:nvSpPr>
          <p:cNvPr id="7" name="TextBox 6"/>
          <p:cNvSpPr txBox="1"/>
          <p:nvPr/>
        </p:nvSpPr>
        <p:spPr>
          <a:xfrm>
            <a:off x="5283200" y="3175000"/>
            <a:ext cx="3149600" cy="369332"/>
          </a:xfrm>
          <a:prstGeom prst="rect">
            <a:avLst/>
          </a:prstGeom>
          <a:solidFill>
            <a:srgbClr val="66FFFF"/>
          </a:solidFill>
        </p:spPr>
        <p:txBody>
          <a:bodyPr wrap="square" rtlCol="0">
            <a:spAutoFit/>
          </a:bodyPr>
          <a:lstStyle/>
          <a:p>
            <a:pPr algn="ctr"/>
            <a:r>
              <a:rPr lang="en-US" dirty="0" smtClean="0"/>
              <a:t>Impact</a:t>
            </a:r>
            <a:endParaRPr lang="en-US" dirty="0"/>
          </a:p>
        </p:txBody>
      </p:sp>
      <p:sp>
        <p:nvSpPr>
          <p:cNvPr id="8" name="Text Box 4"/>
          <p:cNvSpPr txBox="1">
            <a:spLocks noChangeArrowheads="1"/>
          </p:cNvSpPr>
          <p:nvPr/>
        </p:nvSpPr>
        <p:spPr bwMode="auto">
          <a:xfrm>
            <a:off x="4648200" y="1282700"/>
            <a:ext cx="4354512" cy="1815882"/>
          </a:xfrm>
          <a:prstGeom prst="rect">
            <a:avLst/>
          </a:prstGeom>
          <a:noFill/>
          <a:ln w="9525">
            <a:noFill/>
            <a:miter lim="800000"/>
            <a:headEnd/>
            <a:tailEnd/>
          </a:ln>
        </p:spPr>
        <p:txBody>
          <a:bodyPr>
            <a:spAutoFit/>
          </a:bodyPr>
          <a:lstStyle/>
          <a:p>
            <a:r>
              <a:rPr lang="en-US" sz="1400" dirty="0" smtClean="0"/>
              <a:t>Various assembly approaches are possible, utilizing </a:t>
            </a:r>
            <a:r>
              <a:rPr lang="en-US" sz="1400" dirty="0"/>
              <a:t>electrostatic interactions</a:t>
            </a:r>
            <a:r>
              <a:rPr lang="en-US" sz="1400" dirty="0" smtClean="0"/>
              <a:t>, dipole attractions, </a:t>
            </a:r>
            <a:r>
              <a:rPr lang="en-US" sz="1400" dirty="0"/>
              <a:t>van del Waals forces</a:t>
            </a:r>
            <a:r>
              <a:rPr lang="en-US" sz="1400" dirty="0" smtClean="0"/>
              <a:t>, </a:t>
            </a:r>
            <a:r>
              <a:rPr lang="en-US" sz="1400" dirty="0"/>
              <a:t>hydrogen </a:t>
            </a:r>
            <a:r>
              <a:rPr lang="en-US" sz="1400" dirty="0" smtClean="0"/>
              <a:t>bonding</a:t>
            </a:r>
            <a:r>
              <a:rPr lang="en-US" sz="1400" dirty="0"/>
              <a:t> </a:t>
            </a:r>
            <a:r>
              <a:rPr lang="en-US" sz="1400" dirty="0" smtClean="0"/>
              <a:t>and </a:t>
            </a:r>
            <a:r>
              <a:rPr lang="en-US" sz="1400" dirty="0"/>
              <a:t>hydrophilic/hydrophobic </a:t>
            </a:r>
            <a:r>
              <a:rPr lang="en-US" sz="1400" dirty="0" smtClean="0"/>
              <a:t>interactions.  </a:t>
            </a:r>
            <a:r>
              <a:rPr lang="en-US" sz="1400" dirty="0"/>
              <a:t>P</a:t>
            </a:r>
            <a:r>
              <a:rPr lang="en-US" sz="1400" dirty="0" smtClean="0"/>
              <a:t>olymers or DNA templates that are later removed can force metastable architectures; temperature and laser excitation can be used to promote or limit kinetic exploration of </a:t>
            </a:r>
            <a:r>
              <a:rPr lang="en-US" sz="1400" smtClean="0"/>
              <a:t>complex assemblies. </a:t>
            </a:r>
            <a:endParaRPr lang="en-US" sz="1400" dirty="0" smtClean="0"/>
          </a:p>
        </p:txBody>
      </p:sp>
      <p:sp>
        <p:nvSpPr>
          <p:cNvPr id="9" name="Text Box 5"/>
          <p:cNvSpPr txBox="1">
            <a:spLocks noChangeArrowheads="1"/>
          </p:cNvSpPr>
          <p:nvPr/>
        </p:nvSpPr>
        <p:spPr bwMode="auto">
          <a:xfrm>
            <a:off x="77788" y="1358900"/>
            <a:ext cx="4265612" cy="1815882"/>
          </a:xfrm>
          <a:prstGeom prst="rect">
            <a:avLst/>
          </a:prstGeom>
          <a:noFill/>
          <a:ln w="9525">
            <a:noFill/>
            <a:miter lim="800000"/>
            <a:headEnd/>
            <a:tailEnd/>
          </a:ln>
        </p:spPr>
        <p:txBody>
          <a:bodyPr>
            <a:spAutoFit/>
          </a:bodyPr>
          <a:lstStyle/>
          <a:p>
            <a:r>
              <a:rPr lang="en-US" sz="1400" dirty="0" smtClean="0"/>
              <a:t>Self-assembly of inorganic nanoparticles into larger architectures creates composite functionality and new phenomena of strong basic and applied interest. Architectures can be periodic or glassy, composed of one or various nanoparticle constituents, and extend in 1,2 or 3 dimensions. Phenomena include photonic, electronic, magnetic, catalytic, and acoustic behavior.</a:t>
            </a:r>
            <a:endParaRPr lang="en-US" sz="1400" b="1" dirty="0">
              <a:solidFill>
                <a:schemeClr val="accent2"/>
              </a:solidFill>
              <a:latin typeface="Calibri" pitchFamily="34" charset="0"/>
            </a:endParaRPr>
          </a:p>
        </p:txBody>
      </p:sp>
      <p:sp>
        <p:nvSpPr>
          <p:cNvPr id="10" name="Text Box 6"/>
          <p:cNvSpPr txBox="1">
            <a:spLocks noChangeArrowheads="1"/>
          </p:cNvSpPr>
          <p:nvPr/>
        </p:nvSpPr>
        <p:spPr bwMode="auto">
          <a:xfrm>
            <a:off x="63500" y="3748088"/>
            <a:ext cx="4346575" cy="954107"/>
          </a:xfrm>
          <a:prstGeom prst="rect">
            <a:avLst/>
          </a:prstGeom>
          <a:noFill/>
          <a:ln w="9525">
            <a:noFill/>
            <a:miter lim="800000"/>
            <a:headEnd/>
            <a:tailEnd/>
          </a:ln>
        </p:spPr>
        <p:txBody>
          <a:bodyPr>
            <a:spAutoFit/>
          </a:bodyPr>
          <a:lstStyle/>
          <a:p>
            <a:r>
              <a:rPr lang="en-US" sz="1400" dirty="0" smtClean="0"/>
              <a:t>The challenge is to identify the architectures and compositions that lead to targeted </a:t>
            </a:r>
            <a:r>
              <a:rPr lang="en-US" sz="1400" dirty="0" err="1" smtClean="0"/>
              <a:t>mesoscale</a:t>
            </a:r>
            <a:r>
              <a:rPr lang="en-US" sz="1400" dirty="0" smtClean="0"/>
              <a:t> phenomena and functionalities, then direct self-assembly to express the desired architecture.</a:t>
            </a:r>
            <a:endParaRPr lang="en-US" sz="1400" b="1" dirty="0">
              <a:solidFill>
                <a:schemeClr val="accent2"/>
              </a:solidFill>
              <a:latin typeface="Calibri" pitchFamily="34" charset="0"/>
            </a:endParaRPr>
          </a:p>
        </p:txBody>
      </p:sp>
      <p:sp>
        <p:nvSpPr>
          <p:cNvPr id="11" name="Text Box 7"/>
          <p:cNvSpPr txBox="1">
            <a:spLocks noChangeArrowheads="1"/>
          </p:cNvSpPr>
          <p:nvPr/>
        </p:nvSpPr>
        <p:spPr bwMode="auto">
          <a:xfrm>
            <a:off x="4749800" y="3532188"/>
            <a:ext cx="4394200" cy="1384995"/>
          </a:xfrm>
          <a:prstGeom prst="rect">
            <a:avLst/>
          </a:prstGeom>
          <a:noFill/>
          <a:ln w="9525">
            <a:noFill/>
            <a:miter lim="800000"/>
            <a:headEnd/>
            <a:tailEnd/>
          </a:ln>
        </p:spPr>
        <p:txBody>
          <a:bodyPr>
            <a:spAutoFit/>
          </a:bodyPr>
          <a:lstStyle/>
          <a:p>
            <a:r>
              <a:rPr lang="en-US" sz="1400" dirty="0" smtClean="0"/>
              <a:t>Self-assembled inorganic nanoparticles promise a host of new </a:t>
            </a:r>
            <a:r>
              <a:rPr lang="en-US" sz="1400" dirty="0" err="1" smtClean="0"/>
              <a:t>mesoscale</a:t>
            </a:r>
            <a:r>
              <a:rPr lang="en-US" sz="1400" dirty="0" smtClean="0"/>
              <a:t> phenomena and functionalities that require minimal material and thus reduce cost, place functional units in close proximity and thus increase speed and efficiency, and provide qualitatively new routes to targeted outcomes. </a:t>
            </a:r>
            <a:endParaRPr lang="en-US" sz="1400" b="1" dirty="0">
              <a:solidFill>
                <a:schemeClr val="accent2"/>
              </a:solidFill>
              <a:latin typeface="Calibri" pitchFamily="34" charset="0"/>
            </a:endParaRPr>
          </a:p>
        </p:txBody>
      </p:sp>
      <p:sp>
        <p:nvSpPr>
          <p:cNvPr id="12" name="TextBox 11"/>
          <p:cNvSpPr txBox="1"/>
          <p:nvPr/>
        </p:nvSpPr>
        <p:spPr>
          <a:xfrm>
            <a:off x="114300" y="5054600"/>
            <a:ext cx="8915400" cy="769441"/>
          </a:xfrm>
          <a:prstGeom prst="rect">
            <a:avLst/>
          </a:prstGeom>
          <a:noFill/>
        </p:spPr>
        <p:txBody>
          <a:bodyPr wrap="square" rtlCol="0">
            <a:spAutoFit/>
          </a:bodyPr>
          <a:lstStyle/>
          <a:p>
            <a:r>
              <a:rPr lang="en-US" sz="1100" dirty="0" smtClean="0"/>
              <a:t>M. </a:t>
            </a:r>
            <a:r>
              <a:rPr lang="en-US" sz="1100" dirty="0" err="1" smtClean="0"/>
              <a:t>Antonietti</a:t>
            </a:r>
            <a:r>
              <a:rPr lang="en-US" sz="1100" dirty="0" smtClean="0"/>
              <a:t> and G.A</a:t>
            </a:r>
            <a:r>
              <a:rPr lang="en-US" sz="1100" dirty="0"/>
              <a:t>. </a:t>
            </a:r>
            <a:r>
              <a:rPr lang="en-US" sz="1100" dirty="0" err="1" smtClean="0"/>
              <a:t>Ozin</a:t>
            </a:r>
            <a:r>
              <a:rPr lang="en-US" sz="1100" dirty="0" smtClean="0"/>
              <a:t>, </a:t>
            </a:r>
            <a:r>
              <a:rPr lang="en-US" sz="1100" i="1" dirty="0"/>
              <a:t>Promises and Problems of </a:t>
            </a:r>
            <a:r>
              <a:rPr lang="en-US" sz="1100" i="1" dirty="0" err="1"/>
              <a:t>Mesoscale</a:t>
            </a:r>
            <a:r>
              <a:rPr lang="en-US" sz="1100" i="1" dirty="0"/>
              <a:t> Materials </a:t>
            </a:r>
            <a:r>
              <a:rPr lang="en-US" sz="1100" i="1" dirty="0" smtClean="0"/>
              <a:t>Chemistry or Why </a:t>
            </a:r>
            <a:r>
              <a:rPr lang="en-US" sz="1100" i="1" dirty="0" err="1" smtClean="0"/>
              <a:t>Meso</a:t>
            </a:r>
            <a:r>
              <a:rPr lang="en-US" sz="1100" dirty="0" smtClean="0"/>
              <a:t>?, Chem. Eur. J. 10, 28 (2004)</a:t>
            </a:r>
          </a:p>
          <a:p>
            <a:r>
              <a:rPr lang="tr-TR" sz="1100" dirty="0"/>
              <a:t>F. X. </a:t>
            </a:r>
            <a:r>
              <a:rPr lang="tr-TR" sz="1100" dirty="0" err="1" smtClean="0"/>
              <a:t>Redl</a:t>
            </a:r>
            <a:r>
              <a:rPr lang="tr-TR" sz="1100" dirty="0" smtClean="0"/>
              <a:t>, </a:t>
            </a:r>
            <a:r>
              <a:rPr lang="tr-TR" sz="1100" dirty="0"/>
              <a:t>K.-S. </a:t>
            </a:r>
            <a:r>
              <a:rPr lang="tr-TR" sz="1100" dirty="0" err="1" smtClean="0"/>
              <a:t>Cho</a:t>
            </a:r>
            <a:r>
              <a:rPr lang="tr-TR" sz="1100" dirty="0" smtClean="0"/>
              <a:t>, </a:t>
            </a:r>
            <a:r>
              <a:rPr lang="tr-TR" sz="1100" dirty="0"/>
              <a:t>C. B. </a:t>
            </a:r>
            <a:r>
              <a:rPr lang="tr-TR" sz="1100" dirty="0" err="1" smtClean="0"/>
              <a:t>Murray</a:t>
            </a:r>
            <a:r>
              <a:rPr lang="tr-TR" sz="1100" dirty="0"/>
              <a:t>,</a:t>
            </a:r>
            <a:r>
              <a:rPr lang="tr-TR" sz="1100" dirty="0" smtClean="0"/>
              <a:t> </a:t>
            </a:r>
            <a:r>
              <a:rPr lang="tr-TR" sz="1100" dirty="0"/>
              <a:t>S. </a:t>
            </a:r>
            <a:r>
              <a:rPr lang="tr-TR" sz="1100" dirty="0" err="1" smtClean="0"/>
              <a:t>O’Brien</a:t>
            </a:r>
            <a:r>
              <a:rPr lang="tr-TR" sz="1100" dirty="0" smtClean="0"/>
              <a:t>, </a:t>
            </a:r>
            <a:r>
              <a:rPr lang="en-US" sz="1100" i="1" dirty="0" smtClean="0"/>
              <a:t>3D binary </a:t>
            </a:r>
            <a:r>
              <a:rPr lang="en-US" sz="1100" i="1" dirty="0" err="1" smtClean="0"/>
              <a:t>superlattices</a:t>
            </a:r>
            <a:r>
              <a:rPr lang="en-US" sz="1100" i="1" dirty="0" smtClean="0"/>
              <a:t> </a:t>
            </a:r>
            <a:r>
              <a:rPr lang="en-US" sz="1100" i="1" dirty="0"/>
              <a:t>of </a:t>
            </a:r>
            <a:r>
              <a:rPr lang="en-US" sz="1100" i="1" dirty="0" smtClean="0"/>
              <a:t>magnetic </a:t>
            </a:r>
            <a:r>
              <a:rPr lang="en-US" sz="1100" i="1" dirty="0" err="1" smtClean="0"/>
              <a:t>nanocrystals</a:t>
            </a:r>
            <a:r>
              <a:rPr lang="en-US" sz="1100" i="1" dirty="0" smtClean="0"/>
              <a:t> </a:t>
            </a:r>
            <a:r>
              <a:rPr lang="en-US" sz="1100" i="1" dirty="0"/>
              <a:t>and </a:t>
            </a:r>
            <a:r>
              <a:rPr lang="en-US" sz="1100" i="1" dirty="0" smtClean="0"/>
              <a:t>semiconductor quantum dots</a:t>
            </a:r>
            <a:r>
              <a:rPr lang="en-US" sz="1100" dirty="0" smtClean="0"/>
              <a:t>, Nature 423, 968 (2003)</a:t>
            </a:r>
          </a:p>
          <a:p>
            <a:r>
              <a:rPr lang="en-US" sz="1100" dirty="0" smtClean="0"/>
              <a:t>I</a:t>
            </a:r>
            <a:r>
              <a:rPr lang="en-US" sz="1100" dirty="0"/>
              <a:t>. S. </a:t>
            </a:r>
            <a:r>
              <a:rPr lang="en-US" sz="1100" dirty="0" err="1"/>
              <a:t>Beloborodov</a:t>
            </a:r>
            <a:r>
              <a:rPr lang="en-US" sz="1100" dirty="0"/>
              <a:t>, A. V. </a:t>
            </a:r>
            <a:r>
              <a:rPr lang="en-US" sz="1100" dirty="0" err="1"/>
              <a:t>Lopatin</a:t>
            </a:r>
            <a:r>
              <a:rPr lang="en-US" sz="1100" dirty="0" smtClean="0"/>
              <a:t>, </a:t>
            </a:r>
            <a:r>
              <a:rPr lang="en-US" sz="1100" dirty="0"/>
              <a:t>V. M. </a:t>
            </a:r>
            <a:r>
              <a:rPr lang="en-US" sz="1100" dirty="0" err="1" smtClean="0"/>
              <a:t>Vinokur</a:t>
            </a:r>
            <a:r>
              <a:rPr lang="en-US" sz="1100" dirty="0" smtClean="0"/>
              <a:t>, K</a:t>
            </a:r>
            <a:r>
              <a:rPr lang="en-US" sz="1100" dirty="0"/>
              <a:t>. B. </a:t>
            </a:r>
            <a:r>
              <a:rPr lang="en-US" sz="1100" dirty="0" err="1" smtClean="0"/>
              <a:t>Efetov</a:t>
            </a:r>
            <a:r>
              <a:rPr lang="en-US" sz="1100" dirty="0" smtClean="0"/>
              <a:t>, </a:t>
            </a:r>
            <a:r>
              <a:rPr lang="en-US" sz="1100" i="1" dirty="0"/>
              <a:t>Granular Electronic </a:t>
            </a:r>
            <a:r>
              <a:rPr lang="en-US" sz="1100" i="1" dirty="0" smtClean="0"/>
              <a:t>Systems</a:t>
            </a:r>
            <a:r>
              <a:rPr lang="en-US" sz="1100" dirty="0" smtClean="0"/>
              <a:t>, Rev. Mod. Phys.79, 469 (2007)</a:t>
            </a:r>
          </a:p>
          <a:p>
            <a:r>
              <a:rPr lang="en-US" sz="1100" dirty="0" smtClean="0"/>
              <a:t>Y. </a:t>
            </a:r>
            <a:r>
              <a:rPr lang="en-US" sz="1100" dirty="0" err="1" smtClean="0"/>
              <a:t>Gao</a:t>
            </a:r>
            <a:r>
              <a:rPr lang="en-US" sz="1100" dirty="0" smtClean="0"/>
              <a:t> and Z. Tang, </a:t>
            </a:r>
            <a:r>
              <a:rPr lang="en-US" sz="1100" i="1" dirty="0"/>
              <a:t>Design and Application of Inorganic </a:t>
            </a:r>
            <a:r>
              <a:rPr lang="en-US" sz="1100" i="1" dirty="0" smtClean="0"/>
              <a:t>Nanoparticle Superstructures</a:t>
            </a:r>
            <a:r>
              <a:rPr lang="en-US" sz="1100" i="1" dirty="0"/>
              <a:t>: Current Status and Future C</a:t>
            </a:r>
            <a:r>
              <a:rPr lang="en-US" sz="1100" i="1" dirty="0" smtClean="0"/>
              <a:t>hallenges</a:t>
            </a:r>
            <a:r>
              <a:rPr lang="en-US" sz="1100" dirty="0" smtClean="0"/>
              <a:t>, Small 7, 2133 (2011)</a:t>
            </a:r>
            <a:endParaRPr lang="en-US" sz="1100" dirty="0"/>
          </a:p>
        </p:txBody>
      </p:sp>
      <p:sp>
        <p:nvSpPr>
          <p:cNvPr id="13" name="TextBox 12"/>
          <p:cNvSpPr txBox="1"/>
          <p:nvPr/>
        </p:nvSpPr>
        <p:spPr>
          <a:xfrm>
            <a:off x="5359400" y="6375400"/>
            <a:ext cx="2287806" cy="246221"/>
          </a:xfrm>
          <a:prstGeom prst="rect">
            <a:avLst/>
          </a:prstGeom>
          <a:noFill/>
        </p:spPr>
        <p:txBody>
          <a:bodyPr wrap="none" rtlCol="0">
            <a:spAutoFit/>
          </a:bodyPr>
          <a:lstStyle/>
          <a:p>
            <a:r>
              <a:rPr lang="en-US" sz="1000" dirty="0" smtClean="0"/>
              <a:t>Contact: George Crabtree (ANL/UIC)</a:t>
            </a:r>
            <a:endParaRPr lang="en-US" sz="1000" dirty="0"/>
          </a:p>
        </p:txBody>
      </p:sp>
      <p:sp>
        <p:nvSpPr>
          <p:cNvPr id="14" name="Slide Number Placeholder 13"/>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16</a:t>
            </a:fld>
            <a:endParaRPr lang="en-US">
              <a:solidFill>
                <a:srgbClr val="000000">
                  <a:tint val="75000"/>
                </a:srgbClr>
              </a:solidFill>
            </a:endParaRPr>
          </a:p>
        </p:txBody>
      </p:sp>
    </p:spTree>
    <p:extLst>
      <p:ext uri="{BB962C8B-B14F-4D97-AF65-F5344CB8AC3E}">
        <p14:creationId xmlns:p14="http://schemas.microsoft.com/office/powerpoint/2010/main" xmlns="" val="3663564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81000" y="152400"/>
            <a:ext cx="8242300" cy="400110"/>
          </a:xfrm>
          <a:prstGeom prst="rect">
            <a:avLst/>
          </a:prstGeom>
          <a:noFill/>
        </p:spPr>
        <p:txBody>
          <a:bodyPr wrap="square" rtlCol="0">
            <a:spAutoFit/>
          </a:bodyPr>
          <a:lstStyle/>
          <a:p>
            <a:r>
              <a:rPr lang="en-US" sz="2000" b="1" dirty="0" smtClean="0">
                <a:solidFill>
                  <a:srgbClr val="006600"/>
                </a:solidFill>
              </a:rPr>
              <a:t>Realizing the </a:t>
            </a:r>
            <a:r>
              <a:rPr lang="en-US" sz="2000" b="1" dirty="0" err="1" smtClean="0">
                <a:solidFill>
                  <a:srgbClr val="006600"/>
                </a:solidFill>
              </a:rPr>
              <a:t>Meso</a:t>
            </a:r>
            <a:r>
              <a:rPr lang="en-US" sz="2000" b="1" dirty="0" smtClean="0">
                <a:solidFill>
                  <a:srgbClr val="006600"/>
                </a:solidFill>
              </a:rPr>
              <a:t> Opportunity: Tools and Instruments</a:t>
            </a:r>
            <a:endParaRPr lang="en-US" sz="2000" b="1" dirty="0">
              <a:solidFill>
                <a:srgbClr val="006600"/>
              </a:solidFill>
            </a:endParaRPr>
          </a:p>
        </p:txBody>
      </p:sp>
      <p:grpSp>
        <p:nvGrpSpPr>
          <p:cNvPr id="40" name="Group 39"/>
          <p:cNvGrpSpPr/>
          <p:nvPr/>
        </p:nvGrpSpPr>
        <p:grpSpPr>
          <a:xfrm>
            <a:off x="670135" y="1382757"/>
            <a:ext cx="7755229" cy="4162828"/>
            <a:chOff x="670135" y="1382757"/>
            <a:chExt cx="7755229" cy="4162828"/>
          </a:xfrm>
        </p:grpSpPr>
        <p:grpSp>
          <p:nvGrpSpPr>
            <p:cNvPr id="22" name="Group 21"/>
            <p:cNvGrpSpPr>
              <a:grpSpLocks/>
            </p:cNvGrpSpPr>
            <p:nvPr/>
          </p:nvGrpSpPr>
          <p:grpSpPr bwMode="auto">
            <a:xfrm>
              <a:off x="670135" y="3536950"/>
              <a:ext cx="2246312" cy="1201738"/>
              <a:chOff x="324" y="916"/>
              <a:chExt cx="1415" cy="757"/>
            </a:xfrm>
          </p:grpSpPr>
          <p:sp>
            <p:nvSpPr>
              <p:cNvPr id="23" name="Oval 22"/>
              <p:cNvSpPr>
                <a:spLocks noChangeArrowheads="1"/>
              </p:cNvSpPr>
              <p:nvPr/>
            </p:nvSpPr>
            <p:spPr bwMode="auto">
              <a:xfrm>
                <a:off x="324" y="916"/>
                <a:ext cx="1415" cy="757"/>
              </a:xfrm>
              <a:prstGeom prst="ellipse">
                <a:avLst/>
              </a:prstGeom>
              <a:solidFill>
                <a:srgbClr val="66CCFF"/>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4" name="Rectangle 23"/>
              <p:cNvSpPr>
                <a:spLocks noChangeArrowheads="1"/>
              </p:cNvSpPr>
              <p:nvPr/>
            </p:nvSpPr>
            <p:spPr bwMode="auto">
              <a:xfrm>
                <a:off x="513" y="1128"/>
                <a:ext cx="1023" cy="288"/>
              </a:xfrm>
              <a:prstGeom prst="rect">
                <a:avLst/>
              </a:prstGeom>
              <a:noFill/>
              <a:ln>
                <a:noFill/>
              </a:ln>
              <a:effectLst/>
              <a:extLst>
                <a:ext uri="{909E8E84-426E-40dd-AFC4-6F175D3DCCD1}">
                  <a14:hiddenFill xmlns:a14="http://schemas.microsoft.com/office/drawing/2010/main" xmlns="">
                    <a:solidFill>
                      <a:srgbClr val="FFBF56"/>
                    </a:solidFill>
                  </a14:hiddenFill>
                </a:ext>
                <a:ext uri="{91240B29-F687-4f45-9708-019B960494DF}">
                  <a14:hiddenLine xmlns:a14="http://schemas.microsoft.com/office/drawing/2010/main" xmlns="" w="12700">
                    <a:solidFill>
                      <a:srgbClr val="990033"/>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400" b="1">
                    <a:latin typeface="Arial" charset="0"/>
                  </a:rPr>
                  <a:t>Synthesis</a:t>
                </a:r>
              </a:p>
            </p:txBody>
          </p:sp>
        </p:grpSp>
        <p:grpSp>
          <p:nvGrpSpPr>
            <p:cNvPr id="25" name="Group 24"/>
            <p:cNvGrpSpPr>
              <a:grpSpLocks/>
            </p:cNvGrpSpPr>
            <p:nvPr/>
          </p:nvGrpSpPr>
          <p:grpSpPr bwMode="auto">
            <a:xfrm>
              <a:off x="2939611" y="4035501"/>
              <a:ext cx="3160003" cy="1510084"/>
              <a:chOff x="4102" y="883"/>
              <a:chExt cx="1700" cy="757"/>
            </a:xfrm>
          </p:grpSpPr>
          <p:sp>
            <p:nvSpPr>
              <p:cNvPr id="26" name="Oval 25"/>
              <p:cNvSpPr>
                <a:spLocks noChangeArrowheads="1"/>
              </p:cNvSpPr>
              <p:nvPr/>
            </p:nvSpPr>
            <p:spPr bwMode="auto">
              <a:xfrm>
                <a:off x="4225" y="883"/>
                <a:ext cx="1415" cy="757"/>
              </a:xfrm>
              <a:prstGeom prst="ellipse">
                <a:avLst/>
              </a:prstGeom>
              <a:solidFill>
                <a:srgbClr val="66CCFF"/>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7" name="Rectangle 26"/>
              <p:cNvSpPr>
                <a:spLocks noChangeArrowheads="1"/>
              </p:cNvSpPr>
              <p:nvPr/>
            </p:nvSpPr>
            <p:spPr bwMode="auto">
              <a:xfrm>
                <a:off x="4102" y="1123"/>
                <a:ext cx="1700" cy="291"/>
              </a:xfrm>
              <a:prstGeom prst="rect">
                <a:avLst/>
              </a:prstGeom>
              <a:noFill/>
              <a:ln>
                <a:noFill/>
              </a:ln>
              <a:effectLst/>
              <a:extLst>
                <a:ext uri="{909E8E84-426E-40dd-AFC4-6F175D3DCCD1}">
                  <a14:hiddenFill xmlns:a14="http://schemas.microsoft.com/office/drawing/2010/main" xmlns="">
                    <a:solidFill>
                      <a:srgbClr val="FFBF56"/>
                    </a:solidFill>
                  </a14:hiddenFill>
                </a:ext>
                <a:ext uri="{91240B29-F687-4f45-9708-019B960494DF}">
                  <a14:hiddenLine xmlns:a14="http://schemas.microsoft.com/office/drawing/2010/main" xmlns="" w="12700">
                    <a:solidFill>
                      <a:srgbClr val="990033"/>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400" b="1" dirty="0" smtClean="0">
                    <a:latin typeface="Arial" charset="0"/>
                  </a:rPr>
                  <a:t>Characterization</a:t>
                </a:r>
                <a:endParaRPr lang="en-US" sz="2400" b="1" dirty="0">
                  <a:latin typeface="Arial" charset="0"/>
                </a:endParaRPr>
              </a:p>
            </p:txBody>
          </p:sp>
        </p:grpSp>
        <p:grpSp>
          <p:nvGrpSpPr>
            <p:cNvPr id="28" name="Group 27"/>
            <p:cNvGrpSpPr>
              <a:grpSpLocks/>
            </p:cNvGrpSpPr>
            <p:nvPr/>
          </p:nvGrpSpPr>
          <p:grpSpPr bwMode="auto">
            <a:xfrm>
              <a:off x="6179051" y="3618878"/>
              <a:ext cx="2246313" cy="1201738"/>
              <a:chOff x="308" y="3077"/>
              <a:chExt cx="1415" cy="757"/>
            </a:xfrm>
          </p:grpSpPr>
          <p:sp>
            <p:nvSpPr>
              <p:cNvPr id="29" name="Oval 28"/>
              <p:cNvSpPr>
                <a:spLocks noChangeArrowheads="1"/>
              </p:cNvSpPr>
              <p:nvPr/>
            </p:nvSpPr>
            <p:spPr bwMode="auto">
              <a:xfrm>
                <a:off x="308" y="3077"/>
                <a:ext cx="1415" cy="757"/>
              </a:xfrm>
              <a:prstGeom prst="ellipse">
                <a:avLst/>
              </a:prstGeom>
              <a:solidFill>
                <a:srgbClr val="66CCFF"/>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0" name="Rectangle 29"/>
              <p:cNvSpPr>
                <a:spLocks noChangeArrowheads="1"/>
              </p:cNvSpPr>
              <p:nvPr/>
            </p:nvSpPr>
            <p:spPr bwMode="auto">
              <a:xfrm>
                <a:off x="496" y="3195"/>
                <a:ext cx="1107" cy="523"/>
              </a:xfrm>
              <a:prstGeom prst="rect">
                <a:avLst/>
              </a:prstGeom>
              <a:noFill/>
              <a:ln>
                <a:noFill/>
              </a:ln>
              <a:effectLst/>
              <a:extLst>
                <a:ext uri="{909E8E84-426E-40dd-AFC4-6F175D3DCCD1}">
                  <a14:hiddenFill xmlns:a14="http://schemas.microsoft.com/office/drawing/2010/main" xmlns="">
                    <a:solidFill>
                      <a:srgbClr val="FFBF56"/>
                    </a:solidFill>
                  </a14:hiddenFill>
                </a:ext>
                <a:ext uri="{91240B29-F687-4f45-9708-019B960494DF}">
                  <a14:hiddenLine xmlns:a14="http://schemas.microsoft.com/office/drawing/2010/main" xmlns="" w="12700">
                    <a:solidFill>
                      <a:srgbClr val="990033"/>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spcBef>
                    <a:spcPts val="0"/>
                  </a:spcBef>
                </a:pPr>
                <a:r>
                  <a:rPr lang="en-US" sz="2400" b="1" dirty="0" smtClean="0">
                    <a:latin typeface="Arial" charset="0"/>
                  </a:rPr>
                  <a:t>Theory</a:t>
                </a:r>
              </a:p>
              <a:p>
                <a:pPr algn="ctr">
                  <a:spcBef>
                    <a:spcPts val="0"/>
                  </a:spcBef>
                </a:pPr>
                <a:r>
                  <a:rPr lang="en-US" sz="2400" b="1" dirty="0" smtClean="0"/>
                  <a:t>Simulation</a:t>
                </a:r>
                <a:endParaRPr lang="en-US" sz="2400" b="1" dirty="0"/>
              </a:p>
            </p:txBody>
          </p:sp>
        </p:grpSp>
        <p:grpSp>
          <p:nvGrpSpPr>
            <p:cNvPr id="31" name="Group 15"/>
            <p:cNvGrpSpPr>
              <a:grpSpLocks/>
            </p:cNvGrpSpPr>
            <p:nvPr/>
          </p:nvGrpSpPr>
          <p:grpSpPr bwMode="auto">
            <a:xfrm>
              <a:off x="2501000" y="1382757"/>
              <a:ext cx="3849415" cy="1878298"/>
              <a:chOff x="1969" y="1781"/>
              <a:chExt cx="1879" cy="871"/>
            </a:xfrm>
          </p:grpSpPr>
          <p:sp>
            <p:nvSpPr>
              <p:cNvPr id="32" name="Oval 16"/>
              <p:cNvSpPr>
                <a:spLocks noChangeArrowheads="1"/>
              </p:cNvSpPr>
              <p:nvPr/>
            </p:nvSpPr>
            <p:spPr bwMode="auto">
              <a:xfrm>
                <a:off x="1969" y="1781"/>
                <a:ext cx="1879" cy="871"/>
              </a:xfrm>
              <a:prstGeom prst="ellipse">
                <a:avLst/>
              </a:prstGeom>
              <a:solidFill>
                <a:srgbClr val="FFFF66"/>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33" name="Rectangle 17"/>
              <p:cNvSpPr>
                <a:spLocks noChangeArrowheads="1"/>
              </p:cNvSpPr>
              <p:nvPr/>
            </p:nvSpPr>
            <p:spPr bwMode="auto">
              <a:xfrm>
                <a:off x="2194" y="1826"/>
                <a:ext cx="1430" cy="728"/>
              </a:xfrm>
              <a:prstGeom prst="rect">
                <a:avLst/>
              </a:prstGeom>
              <a:noFill/>
              <a:ln>
                <a:noFill/>
              </a:ln>
              <a:effectLst/>
              <a:extLst>
                <a:ext uri="{909E8E84-426E-40dd-AFC4-6F175D3DCCD1}">
                  <a14:hiddenFill xmlns:a14="http://schemas.microsoft.com/office/drawing/2010/main" xmlns="">
                    <a:solidFill>
                      <a:srgbClr val="FFBF56"/>
                    </a:solidFill>
                  </a14:hiddenFill>
                </a:ext>
                <a:ext uri="{91240B29-F687-4f45-9708-019B960494DF}">
                  <a14:hiddenLine xmlns:a14="http://schemas.microsoft.com/office/drawing/2010/main" xmlns="" w="12700">
                    <a:solidFill>
                      <a:srgbClr val="990033"/>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400" b="1" i="1" dirty="0" err="1" smtClean="0"/>
                  <a:t>Mesoscale</a:t>
                </a:r>
                <a:r>
                  <a:rPr lang="en-US" sz="2400" b="1" i="1" dirty="0" smtClean="0"/>
                  <a:t> </a:t>
                </a:r>
              </a:p>
              <a:p>
                <a:pPr algn="ctr">
                  <a:spcBef>
                    <a:spcPct val="50000"/>
                  </a:spcBef>
                </a:pPr>
                <a:r>
                  <a:rPr lang="en-US" sz="2400" b="1" i="1" dirty="0" smtClean="0"/>
                  <a:t>Physics, Materials</a:t>
                </a:r>
              </a:p>
              <a:p>
                <a:pPr algn="ctr">
                  <a:spcBef>
                    <a:spcPct val="50000"/>
                  </a:spcBef>
                </a:pPr>
                <a:r>
                  <a:rPr lang="en-US" sz="2400" b="1" i="1" dirty="0" smtClean="0"/>
                  <a:t> and Chemistry</a:t>
                </a:r>
                <a:endParaRPr lang="en-US" sz="2400" b="1" dirty="0"/>
              </a:p>
            </p:txBody>
          </p:sp>
        </p:grpSp>
        <p:sp>
          <p:nvSpPr>
            <p:cNvPr id="34" name="Line 19"/>
            <p:cNvSpPr>
              <a:spLocks noChangeShapeType="1"/>
            </p:cNvSpPr>
            <p:nvPr/>
          </p:nvSpPr>
          <p:spPr bwMode="auto">
            <a:xfrm rot="5400000">
              <a:off x="2617787" y="2971761"/>
              <a:ext cx="600247" cy="790824"/>
            </a:xfrm>
            <a:prstGeom prst="line">
              <a:avLst/>
            </a:prstGeom>
            <a:noFill/>
            <a:ln w="12700">
              <a:solidFill>
                <a:schemeClr val="tx1"/>
              </a:solidFill>
              <a:round/>
              <a:headEnd type="triangle"/>
              <a:tailEnd type="triangl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35" name="Line 20"/>
            <p:cNvSpPr>
              <a:spLocks noChangeShapeType="1"/>
            </p:cNvSpPr>
            <p:nvPr/>
          </p:nvSpPr>
          <p:spPr bwMode="auto">
            <a:xfrm>
              <a:off x="5813444" y="3041197"/>
              <a:ext cx="947936" cy="590321"/>
            </a:xfrm>
            <a:prstGeom prst="line">
              <a:avLst/>
            </a:prstGeom>
            <a:noFill/>
            <a:ln w="12700">
              <a:solidFill>
                <a:schemeClr val="tx1"/>
              </a:solidFill>
              <a:round/>
              <a:headEnd type="triangle"/>
              <a:tailEnd type="triangl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36" name="Line 21"/>
            <p:cNvSpPr>
              <a:spLocks noChangeShapeType="1"/>
            </p:cNvSpPr>
            <p:nvPr/>
          </p:nvSpPr>
          <p:spPr bwMode="auto">
            <a:xfrm rot="5400000" flipV="1">
              <a:off x="4094477" y="3637278"/>
              <a:ext cx="641350" cy="8895"/>
            </a:xfrm>
            <a:prstGeom prst="line">
              <a:avLst/>
            </a:prstGeom>
            <a:noFill/>
            <a:ln w="12700">
              <a:solidFill>
                <a:schemeClr val="tx1"/>
              </a:solidFill>
              <a:round/>
              <a:headEnd type="triangle"/>
              <a:tailEnd type="triangl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37" name="Line 21"/>
            <p:cNvSpPr>
              <a:spLocks noChangeShapeType="1"/>
            </p:cNvSpPr>
            <p:nvPr/>
          </p:nvSpPr>
          <p:spPr bwMode="auto">
            <a:xfrm rot="5400000" flipV="1">
              <a:off x="2908455" y="4315703"/>
              <a:ext cx="231353" cy="363559"/>
            </a:xfrm>
            <a:prstGeom prst="line">
              <a:avLst/>
            </a:prstGeom>
            <a:noFill/>
            <a:ln w="12700">
              <a:solidFill>
                <a:schemeClr val="tx1"/>
              </a:solidFill>
              <a:round/>
              <a:headEnd type="triangle"/>
              <a:tailEnd type="triangl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38" name="Line 21"/>
            <p:cNvSpPr>
              <a:spLocks noChangeShapeType="1"/>
            </p:cNvSpPr>
            <p:nvPr/>
          </p:nvSpPr>
          <p:spPr bwMode="auto">
            <a:xfrm rot="5400000">
              <a:off x="5927074" y="4337738"/>
              <a:ext cx="198304" cy="462709"/>
            </a:xfrm>
            <a:prstGeom prst="line">
              <a:avLst/>
            </a:prstGeom>
            <a:noFill/>
            <a:ln w="12700">
              <a:solidFill>
                <a:schemeClr val="tx1"/>
              </a:solidFill>
              <a:round/>
              <a:headEnd type="triangle"/>
              <a:tailEnd type="triangle"/>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grpSp>
      <p:sp>
        <p:nvSpPr>
          <p:cNvPr id="2" name="Slide Number Placeholder 1"/>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17</a:t>
            </a:fld>
            <a:endParaRPr lang="en-US">
              <a:solidFill>
                <a:srgbClr val="000000">
                  <a:tint val="75000"/>
                </a:srgb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8413750" y="6351588"/>
            <a:ext cx="381000" cy="365125"/>
          </a:xfrm>
          <a:prstGeom prst="rect">
            <a:avLst/>
          </a:prstGeom>
        </p:spPr>
        <p:txBody>
          <a:bodyPr vert="horz" lIns="91397" tIns="45698" rIns="91397" bIns="45698" rtlCol="0" anchor="ctr"/>
          <a:lstStyle>
            <a:defPPr>
              <a:defRPr lang="en-US"/>
            </a:defPPr>
            <a:lvl1pPr algn="r" rtl="0" fontAlgn="auto">
              <a:spcBef>
                <a:spcPts val="0"/>
              </a:spcBef>
              <a:spcAft>
                <a:spcPts val="0"/>
              </a:spcAft>
              <a:defRPr sz="1200" kern="1200">
                <a:solidFill>
                  <a:srgbClr val="106636"/>
                </a:solidFill>
                <a:latin typeface="Arial" pitchFamily="34" charset="0"/>
                <a:ea typeface="+mn-ea"/>
                <a:cs typeface="Arial" pitchFamily="34" charset="0"/>
              </a:defRPr>
            </a:lvl1pPr>
            <a:lvl2pPr marL="457039" algn="l" rtl="0" fontAlgn="base">
              <a:spcBef>
                <a:spcPct val="0"/>
              </a:spcBef>
              <a:spcAft>
                <a:spcPct val="0"/>
              </a:spcAft>
              <a:defRPr kern="1200">
                <a:solidFill>
                  <a:schemeClr val="tx1"/>
                </a:solidFill>
                <a:latin typeface="Arial" charset="0"/>
                <a:ea typeface="+mn-ea"/>
                <a:cs typeface="+mn-cs"/>
              </a:defRPr>
            </a:lvl2pPr>
            <a:lvl3pPr marL="914079" algn="l" rtl="0" fontAlgn="base">
              <a:spcBef>
                <a:spcPct val="0"/>
              </a:spcBef>
              <a:spcAft>
                <a:spcPct val="0"/>
              </a:spcAft>
              <a:defRPr kern="1200">
                <a:solidFill>
                  <a:schemeClr val="tx1"/>
                </a:solidFill>
                <a:latin typeface="Arial" charset="0"/>
                <a:ea typeface="+mn-ea"/>
                <a:cs typeface="+mn-cs"/>
              </a:defRPr>
            </a:lvl3pPr>
            <a:lvl4pPr marL="1371119" algn="l" rtl="0" fontAlgn="base">
              <a:spcBef>
                <a:spcPct val="0"/>
              </a:spcBef>
              <a:spcAft>
                <a:spcPct val="0"/>
              </a:spcAft>
              <a:defRPr kern="1200">
                <a:solidFill>
                  <a:schemeClr val="tx1"/>
                </a:solidFill>
                <a:latin typeface="Arial" charset="0"/>
                <a:ea typeface="+mn-ea"/>
                <a:cs typeface="+mn-cs"/>
              </a:defRPr>
            </a:lvl4pPr>
            <a:lvl5pPr marL="1828159" algn="l" rtl="0" fontAlgn="base">
              <a:spcBef>
                <a:spcPct val="0"/>
              </a:spcBef>
              <a:spcAft>
                <a:spcPct val="0"/>
              </a:spcAft>
              <a:defRPr kern="1200">
                <a:solidFill>
                  <a:schemeClr val="tx1"/>
                </a:solidFill>
                <a:latin typeface="Arial" charset="0"/>
                <a:ea typeface="+mn-ea"/>
                <a:cs typeface="+mn-cs"/>
              </a:defRPr>
            </a:lvl5pPr>
            <a:lvl6pPr marL="2285199" algn="l" defTabSz="914079" rtl="0" eaLnBrk="1" latinLnBrk="0" hangingPunct="1">
              <a:defRPr kern="1200">
                <a:solidFill>
                  <a:schemeClr val="tx1"/>
                </a:solidFill>
                <a:latin typeface="Arial" charset="0"/>
                <a:ea typeface="+mn-ea"/>
                <a:cs typeface="+mn-cs"/>
              </a:defRPr>
            </a:lvl6pPr>
            <a:lvl7pPr marL="2742237" algn="l" defTabSz="914079" rtl="0" eaLnBrk="1" latinLnBrk="0" hangingPunct="1">
              <a:defRPr kern="1200">
                <a:solidFill>
                  <a:schemeClr val="tx1"/>
                </a:solidFill>
                <a:latin typeface="Arial" charset="0"/>
                <a:ea typeface="+mn-ea"/>
                <a:cs typeface="+mn-cs"/>
              </a:defRPr>
            </a:lvl7pPr>
            <a:lvl8pPr marL="3199278" algn="l" defTabSz="914079" rtl="0" eaLnBrk="1" latinLnBrk="0" hangingPunct="1">
              <a:defRPr kern="1200">
                <a:solidFill>
                  <a:schemeClr val="tx1"/>
                </a:solidFill>
                <a:latin typeface="Arial" charset="0"/>
                <a:ea typeface="+mn-ea"/>
                <a:cs typeface="+mn-cs"/>
              </a:defRPr>
            </a:lvl8pPr>
            <a:lvl9pPr marL="3656316" algn="l" defTabSz="914079" rtl="0" eaLnBrk="1" latinLnBrk="0" hangingPunct="1">
              <a:defRPr kern="1200">
                <a:solidFill>
                  <a:schemeClr val="tx1"/>
                </a:solidFill>
                <a:latin typeface="Arial" charset="0"/>
                <a:ea typeface="+mn-ea"/>
                <a:cs typeface="+mn-cs"/>
              </a:defRPr>
            </a:lvl9pPr>
          </a:lstStyle>
          <a:p>
            <a:pPr>
              <a:defRPr/>
            </a:pPr>
            <a:fld id="{555A0B7B-82E4-4635-9FDE-53964EE23731}" type="slidenum">
              <a:rPr lang="en-US" smtClean="0">
                <a:solidFill>
                  <a:srgbClr val="000000">
                    <a:tint val="75000"/>
                  </a:srgbClr>
                </a:solidFill>
              </a:rPr>
              <a:pPr>
                <a:defRPr/>
              </a:pPr>
              <a:t>18</a:t>
            </a:fld>
            <a:endParaRPr lang="en-US">
              <a:solidFill>
                <a:srgbClr val="000000">
                  <a:tint val="75000"/>
                </a:srgbClr>
              </a:solidFill>
            </a:endParaRPr>
          </a:p>
        </p:txBody>
      </p:sp>
      <p:sp>
        <p:nvSpPr>
          <p:cNvPr id="4" name="Rectangle 3"/>
          <p:cNvSpPr/>
          <p:nvPr/>
        </p:nvSpPr>
        <p:spPr>
          <a:xfrm>
            <a:off x="1828619" y="145534"/>
            <a:ext cx="5104582" cy="461665"/>
          </a:xfrm>
          <a:prstGeom prst="rect">
            <a:avLst/>
          </a:prstGeom>
        </p:spPr>
        <p:txBody>
          <a:bodyPr wrap="none">
            <a:spAutoFit/>
          </a:bodyPr>
          <a:lstStyle/>
          <a:p>
            <a:r>
              <a:rPr lang="en-US" sz="2400" b="1" dirty="0" err="1" smtClean="0">
                <a:latin typeface="Century Gothic"/>
                <a:cs typeface="Century Gothic"/>
              </a:rPr>
              <a:t>Mesoscale</a:t>
            </a:r>
            <a:r>
              <a:rPr lang="en-US" sz="2400" b="1" dirty="0" smtClean="0">
                <a:latin typeface="Century Gothic"/>
                <a:cs typeface="Century Gothic"/>
              </a:rPr>
              <a:t> Tools and Instruments </a:t>
            </a:r>
            <a:endParaRPr lang="en-US" sz="2400" dirty="0">
              <a:latin typeface="Century Gothic"/>
              <a:cs typeface="Century Gothic"/>
            </a:endParaRPr>
          </a:p>
        </p:txBody>
      </p:sp>
      <p:sp>
        <p:nvSpPr>
          <p:cNvPr id="5" name="Rectangle 4"/>
          <p:cNvSpPr/>
          <p:nvPr/>
        </p:nvSpPr>
        <p:spPr>
          <a:xfrm>
            <a:off x="152400" y="821253"/>
            <a:ext cx="2755900" cy="2923877"/>
          </a:xfrm>
          <a:prstGeom prst="rect">
            <a:avLst/>
          </a:prstGeom>
        </p:spPr>
        <p:txBody>
          <a:bodyPr wrap="square">
            <a:spAutoFit/>
          </a:bodyPr>
          <a:lstStyle/>
          <a:p>
            <a:pPr algn="ctr">
              <a:spcAft>
                <a:spcPts val="600"/>
              </a:spcAft>
              <a:buNone/>
            </a:pPr>
            <a:r>
              <a:rPr lang="en-US" sz="1600" b="1" dirty="0" smtClean="0">
                <a:latin typeface="Century Gothic"/>
                <a:cs typeface="Century Gothic"/>
              </a:rPr>
              <a:t>Synthesis / Assembly </a:t>
            </a:r>
            <a:endParaRPr lang="en-US" sz="1600" b="1" dirty="0">
              <a:latin typeface="Century Gothic"/>
              <a:cs typeface="Century Gothic"/>
            </a:endParaRPr>
          </a:p>
          <a:p>
            <a:pPr marL="285750" indent="-285750">
              <a:spcAft>
                <a:spcPts val="600"/>
              </a:spcAft>
              <a:buFontTx/>
              <a:buChar char="-"/>
            </a:pPr>
            <a:r>
              <a:rPr lang="en-US" sz="1600" dirty="0" smtClean="0">
                <a:latin typeface="Century Gothic"/>
                <a:cs typeface="Century Gothic"/>
              </a:rPr>
              <a:t>Rational </a:t>
            </a:r>
            <a:r>
              <a:rPr lang="en-US" sz="1600" dirty="0">
                <a:latin typeface="Century Gothic"/>
                <a:cs typeface="Century Gothic"/>
              </a:rPr>
              <a:t>synthesis </a:t>
            </a:r>
            <a:r>
              <a:rPr lang="en-US" sz="1600" dirty="0" smtClean="0">
                <a:latin typeface="Century Gothic"/>
                <a:cs typeface="Century Gothic"/>
              </a:rPr>
              <a:t>of complex inorganic materials  </a:t>
            </a:r>
          </a:p>
          <a:p>
            <a:pPr marL="285750" indent="-285750">
              <a:spcAft>
                <a:spcPts val="600"/>
              </a:spcAft>
              <a:buFontTx/>
              <a:buChar char="-"/>
            </a:pPr>
            <a:r>
              <a:rPr lang="en-US" sz="1600" dirty="0">
                <a:latin typeface="Century Gothic"/>
                <a:cs typeface="Century Gothic"/>
              </a:rPr>
              <a:t>M</a:t>
            </a:r>
            <a:r>
              <a:rPr lang="en-US" sz="1600" dirty="0" smtClean="0">
                <a:latin typeface="Century Gothic"/>
                <a:cs typeface="Century Gothic"/>
              </a:rPr>
              <a:t>ulti</a:t>
            </a:r>
            <a:r>
              <a:rPr lang="en-US" sz="1600" dirty="0">
                <a:latin typeface="Century Gothic"/>
                <a:cs typeface="Century Gothic"/>
              </a:rPr>
              <a:t>-step </a:t>
            </a:r>
            <a:r>
              <a:rPr lang="en-US" sz="1600" dirty="0" smtClean="0">
                <a:latin typeface="Century Gothic"/>
                <a:cs typeface="Century Gothic"/>
              </a:rPr>
              <a:t>assembly processes</a:t>
            </a:r>
          </a:p>
          <a:p>
            <a:pPr marL="285750" indent="-285750">
              <a:spcAft>
                <a:spcPts val="600"/>
              </a:spcAft>
              <a:buFontTx/>
              <a:buChar char="-"/>
            </a:pPr>
            <a:r>
              <a:rPr lang="en-US" sz="1600" dirty="0" smtClean="0">
                <a:latin typeface="Century Gothic"/>
                <a:cs typeface="Century Gothic"/>
              </a:rPr>
              <a:t>Synthesis that scales to manufacturing</a:t>
            </a:r>
          </a:p>
          <a:p>
            <a:pPr marL="285750" indent="-285750">
              <a:spcAft>
                <a:spcPts val="600"/>
              </a:spcAft>
              <a:buFontTx/>
              <a:buChar char="-"/>
            </a:pPr>
            <a:r>
              <a:rPr lang="en-US" sz="1600" dirty="0" smtClean="0">
                <a:latin typeface="Century Gothic"/>
                <a:cs typeface="Century Gothic"/>
              </a:rPr>
              <a:t>Computational synthesis / assembly  </a:t>
            </a:r>
          </a:p>
        </p:txBody>
      </p:sp>
      <p:sp>
        <p:nvSpPr>
          <p:cNvPr id="6" name="Rectangle 5"/>
          <p:cNvSpPr/>
          <p:nvPr/>
        </p:nvSpPr>
        <p:spPr>
          <a:xfrm>
            <a:off x="2933700" y="807353"/>
            <a:ext cx="3187700" cy="2600712"/>
          </a:xfrm>
          <a:prstGeom prst="rect">
            <a:avLst/>
          </a:prstGeom>
        </p:spPr>
        <p:txBody>
          <a:bodyPr wrap="square">
            <a:spAutoFit/>
          </a:bodyPr>
          <a:lstStyle/>
          <a:p>
            <a:pPr algn="ctr">
              <a:spcAft>
                <a:spcPts val="600"/>
              </a:spcAft>
              <a:buNone/>
            </a:pPr>
            <a:r>
              <a:rPr lang="en-US" sz="1600" b="1" dirty="0">
                <a:latin typeface="Century Gothic"/>
                <a:cs typeface="Century Gothic"/>
              </a:rPr>
              <a:t>Characterization</a:t>
            </a:r>
          </a:p>
          <a:p>
            <a:pPr marL="285750" indent="-285750">
              <a:spcAft>
                <a:spcPts val="0"/>
              </a:spcAft>
              <a:buFontTx/>
              <a:buChar char="-"/>
            </a:pPr>
            <a:r>
              <a:rPr lang="en-US" sz="1600" dirty="0" smtClean="0">
                <a:latin typeface="Century Gothic"/>
                <a:cs typeface="Century Gothic"/>
              </a:rPr>
              <a:t>In situ, </a:t>
            </a:r>
            <a:r>
              <a:rPr lang="en-US" sz="1600" dirty="0">
                <a:latin typeface="Century Gothic"/>
                <a:cs typeface="Century Gothic"/>
              </a:rPr>
              <a:t>real </a:t>
            </a:r>
            <a:r>
              <a:rPr lang="en-US" sz="1600" dirty="0" smtClean="0">
                <a:latin typeface="Century Gothic"/>
                <a:cs typeface="Century Gothic"/>
              </a:rPr>
              <a:t>time dynamic measurements: </a:t>
            </a:r>
          </a:p>
          <a:p>
            <a:pPr>
              <a:spcAft>
                <a:spcPts val="600"/>
              </a:spcAft>
            </a:pPr>
            <a:r>
              <a:rPr lang="en-US" sz="1600" dirty="0">
                <a:latin typeface="Century Gothic"/>
                <a:cs typeface="Century Gothic"/>
              </a:rPr>
              <a:t> </a:t>
            </a:r>
            <a:r>
              <a:rPr lang="en-US" sz="1600" dirty="0" smtClean="0">
                <a:latin typeface="Century Gothic"/>
                <a:cs typeface="Century Gothic"/>
              </a:rPr>
              <a:t>    4D materials science</a:t>
            </a:r>
          </a:p>
          <a:p>
            <a:pPr marL="285750" indent="-285750">
              <a:spcAft>
                <a:spcPts val="600"/>
              </a:spcAft>
              <a:buFontTx/>
              <a:buChar char="-"/>
            </a:pPr>
            <a:r>
              <a:rPr lang="en-US" sz="1600" dirty="0" smtClean="0">
                <a:latin typeface="Century Gothic"/>
                <a:cs typeface="Century Gothic"/>
              </a:rPr>
              <a:t>Multi-modal experiments, e.g. structure + excitation + energy transfer</a:t>
            </a:r>
            <a:endParaRPr lang="en-US" sz="1600" dirty="0">
              <a:latin typeface="Century Gothic"/>
              <a:cs typeface="Century Gothic"/>
            </a:endParaRPr>
          </a:p>
          <a:p>
            <a:pPr marL="285750" indent="-285750">
              <a:spcAft>
                <a:spcPts val="600"/>
              </a:spcAft>
              <a:buFontTx/>
              <a:buChar char="-"/>
            </a:pPr>
            <a:r>
              <a:rPr lang="en-US" sz="1600" dirty="0" smtClean="0">
                <a:latin typeface="Century Gothic"/>
                <a:cs typeface="Century Gothic"/>
              </a:rPr>
              <a:t>Multi-scale energy, time and space </a:t>
            </a:r>
          </a:p>
        </p:txBody>
      </p:sp>
      <p:sp>
        <p:nvSpPr>
          <p:cNvPr id="7" name="Rectangle 6"/>
          <p:cNvSpPr/>
          <p:nvPr/>
        </p:nvSpPr>
        <p:spPr>
          <a:xfrm>
            <a:off x="5943600" y="812850"/>
            <a:ext cx="3086100" cy="2369880"/>
          </a:xfrm>
          <a:prstGeom prst="rect">
            <a:avLst/>
          </a:prstGeom>
        </p:spPr>
        <p:txBody>
          <a:bodyPr wrap="square">
            <a:spAutoFit/>
          </a:bodyPr>
          <a:lstStyle/>
          <a:p>
            <a:pPr algn="ctr">
              <a:spcAft>
                <a:spcPts val="600"/>
              </a:spcAft>
              <a:buNone/>
            </a:pPr>
            <a:r>
              <a:rPr lang="en-US" sz="1600" b="1" dirty="0">
                <a:latin typeface="Century Gothic"/>
                <a:cs typeface="Century Gothic"/>
              </a:rPr>
              <a:t>Theory </a:t>
            </a:r>
            <a:r>
              <a:rPr lang="en-US" sz="1600" b="1" dirty="0" smtClean="0">
                <a:latin typeface="Century Gothic"/>
                <a:cs typeface="Century Gothic"/>
              </a:rPr>
              <a:t>/ Simulation </a:t>
            </a:r>
          </a:p>
          <a:p>
            <a:pPr marL="285750" indent="-285750">
              <a:spcAft>
                <a:spcPts val="600"/>
              </a:spcAft>
              <a:buFontTx/>
              <a:buChar char="-"/>
            </a:pPr>
            <a:r>
              <a:rPr lang="en-US" sz="1600" dirty="0" smtClean="0">
                <a:latin typeface="Century Gothic"/>
                <a:cs typeface="Century Gothic"/>
              </a:rPr>
              <a:t>Far from equilibrium behavior</a:t>
            </a:r>
          </a:p>
          <a:p>
            <a:pPr marL="285750" indent="-285750">
              <a:spcAft>
                <a:spcPts val="600"/>
              </a:spcAft>
              <a:buFontTx/>
              <a:buChar char="-"/>
            </a:pPr>
            <a:r>
              <a:rPr lang="en-US" sz="1600" dirty="0" smtClean="0">
                <a:latin typeface="Century Gothic"/>
                <a:cs typeface="Century Gothic"/>
              </a:rPr>
              <a:t>Synthesis / self-assembly</a:t>
            </a:r>
          </a:p>
          <a:p>
            <a:pPr marL="285750" indent="-285750">
              <a:spcAft>
                <a:spcPts val="600"/>
              </a:spcAft>
              <a:buFontTx/>
              <a:buChar char="-"/>
            </a:pPr>
            <a:r>
              <a:rPr lang="en-US" sz="1600" dirty="0" smtClean="0">
                <a:latin typeface="Century Gothic"/>
                <a:cs typeface="Century Gothic"/>
              </a:rPr>
              <a:t>Heterogeneous/disordered systems</a:t>
            </a:r>
          </a:p>
          <a:p>
            <a:pPr marL="285750" indent="-285750">
              <a:spcAft>
                <a:spcPts val="600"/>
              </a:spcAft>
              <a:buFontTx/>
              <a:buChar char="-"/>
            </a:pPr>
            <a:r>
              <a:rPr lang="en-US" sz="1600" dirty="0">
                <a:latin typeface="Century Gothic"/>
                <a:cs typeface="Century Gothic"/>
              </a:rPr>
              <a:t>D</a:t>
            </a:r>
            <a:r>
              <a:rPr lang="en-US" sz="1600" dirty="0" smtClean="0">
                <a:latin typeface="Century Gothic"/>
                <a:cs typeface="Century Gothic"/>
              </a:rPr>
              <a:t>ynamic functionality of composite systems </a:t>
            </a:r>
          </a:p>
        </p:txBody>
      </p:sp>
      <p:sp>
        <p:nvSpPr>
          <p:cNvPr id="8" name="Rectangle 7"/>
          <p:cNvSpPr/>
          <p:nvPr/>
        </p:nvSpPr>
        <p:spPr>
          <a:xfrm>
            <a:off x="279400" y="4013250"/>
            <a:ext cx="8648700" cy="2046714"/>
          </a:xfrm>
          <a:prstGeom prst="rect">
            <a:avLst/>
          </a:prstGeom>
        </p:spPr>
        <p:txBody>
          <a:bodyPr wrap="square">
            <a:spAutoFit/>
          </a:bodyPr>
          <a:lstStyle/>
          <a:p>
            <a:pPr algn="ctr">
              <a:spcAft>
                <a:spcPts val="600"/>
              </a:spcAft>
              <a:buNone/>
            </a:pPr>
            <a:r>
              <a:rPr lang="en-US" sz="1600" b="1" i="1" dirty="0" smtClean="0">
                <a:latin typeface="Century Gothic"/>
                <a:cs typeface="Century Gothic"/>
              </a:rPr>
              <a:t>Cross-cutting Challenges</a:t>
            </a:r>
          </a:p>
          <a:p>
            <a:pPr marL="285750" indent="-285750">
              <a:spcAft>
                <a:spcPts val="0"/>
              </a:spcAft>
              <a:buFont typeface="Arial"/>
              <a:buChar char="•"/>
            </a:pPr>
            <a:r>
              <a:rPr lang="en-US" sz="1600" dirty="0" smtClean="0">
                <a:latin typeface="Century Gothic"/>
                <a:cs typeface="Century Gothic"/>
              </a:rPr>
              <a:t>Co-design/co-location of Synthesis </a:t>
            </a:r>
            <a:r>
              <a:rPr lang="en-US" sz="1100" dirty="0" smtClean="0">
                <a:latin typeface="Century Gothic"/>
                <a:cs typeface="Century Gothic"/>
                <a:sym typeface="Wingdings"/>
              </a:rPr>
              <a:t> </a:t>
            </a:r>
            <a:r>
              <a:rPr lang="en-US" sz="1600" dirty="0" smtClean="0">
                <a:latin typeface="Century Gothic"/>
                <a:cs typeface="Century Gothic"/>
                <a:sym typeface="Wingdings"/>
              </a:rPr>
              <a:t>Characterization </a:t>
            </a:r>
            <a:r>
              <a:rPr lang="en-US" sz="1200" dirty="0" smtClean="0">
                <a:latin typeface="Century Gothic"/>
                <a:cs typeface="Century Gothic"/>
                <a:sym typeface="Wingdings"/>
              </a:rPr>
              <a:t> </a:t>
            </a:r>
            <a:r>
              <a:rPr lang="en-US" sz="1600" dirty="0" smtClean="0">
                <a:latin typeface="Century Gothic"/>
                <a:cs typeface="Century Gothic"/>
                <a:sym typeface="Wingdings"/>
              </a:rPr>
              <a:t>Theory/Simulation </a:t>
            </a:r>
          </a:p>
          <a:p>
            <a:pPr lvl="1">
              <a:spcAft>
                <a:spcPts val="600"/>
              </a:spcAft>
            </a:pPr>
            <a:r>
              <a:rPr lang="en-US" sz="1600" i="1" dirty="0" smtClean="0">
                <a:latin typeface="Century Gothic"/>
                <a:cs typeface="Century Gothic"/>
                <a:sym typeface="Wingdings"/>
              </a:rPr>
              <a:t>in single framework </a:t>
            </a:r>
            <a:endParaRPr lang="en-US" sz="1600" i="1" dirty="0" smtClean="0">
              <a:latin typeface="Century Gothic"/>
              <a:cs typeface="Century Gothic"/>
            </a:endParaRPr>
          </a:p>
          <a:p>
            <a:pPr marL="285750" indent="-285750">
              <a:buFont typeface="Arial"/>
              <a:buChar char="•"/>
            </a:pPr>
            <a:r>
              <a:rPr lang="en-US" sz="1600" dirty="0" smtClean="0">
                <a:solidFill>
                  <a:srgbClr val="000000"/>
                </a:solidFill>
                <a:latin typeface="Century Gothic"/>
                <a:cs typeface="Century Gothic"/>
              </a:rPr>
              <a:t>Multi-modal simultaneous and sequential measurements</a:t>
            </a:r>
            <a:endParaRPr lang="en-US" sz="1600" dirty="0">
              <a:solidFill>
                <a:srgbClr val="000000"/>
              </a:solidFill>
              <a:latin typeface="Century Gothic"/>
              <a:cs typeface="Century Gothic"/>
            </a:endParaRPr>
          </a:p>
          <a:p>
            <a:pPr lvl="1">
              <a:spcAft>
                <a:spcPts val="600"/>
              </a:spcAft>
            </a:pPr>
            <a:r>
              <a:rPr lang="en-US" sz="1600" i="1" dirty="0">
                <a:solidFill>
                  <a:srgbClr val="000000"/>
                </a:solidFill>
                <a:latin typeface="Century Gothic"/>
                <a:cs typeface="Century Gothic"/>
              </a:rPr>
              <a:t>s</a:t>
            </a:r>
            <a:r>
              <a:rPr lang="en-US" sz="1600" i="1" dirty="0" smtClean="0">
                <a:solidFill>
                  <a:srgbClr val="000000"/>
                </a:solidFill>
                <a:latin typeface="Century Gothic"/>
                <a:cs typeface="Century Gothic"/>
              </a:rPr>
              <a:t>panning energy, length </a:t>
            </a:r>
            <a:r>
              <a:rPr lang="en-US" sz="1600" i="1" dirty="0">
                <a:solidFill>
                  <a:srgbClr val="000000"/>
                </a:solidFill>
                <a:latin typeface="Century Gothic"/>
                <a:cs typeface="Century Gothic"/>
              </a:rPr>
              <a:t>&amp; time </a:t>
            </a:r>
            <a:r>
              <a:rPr lang="en-US" sz="1600" i="1" dirty="0" smtClean="0">
                <a:solidFill>
                  <a:srgbClr val="000000"/>
                </a:solidFill>
                <a:latin typeface="Century Gothic"/>
                <a:cs typeface="Century Gothic"/>
              </a:rPr>
              <a:t>scales; embracing complexity</a:t>
            </a:r>
            <a:endParaRPr lang="en-US" sz="1600" i="1" dirty="0">
              <a:solidFill>
                <a:srgbClr val="000000"/>
              </a:solidFill>
              <a:latin typeface="Century Gothic"/>
              <a:cs typeface="Century Gothic"/>
            </a:endParaRPr>
          </a:p>
          <a:p>
            <a:pPr marL="285750" indent="-285750">
              <a:spcAft>
                <a:spcPts val="0"/>
              </a:spcAft>
              <a:buFont typeface="Arial"/>
              <a:buChar char="•"/>
            </a:pPr>
            <a:r>
              <a:rPr lang="en-US" sz="1600" dirty="0" smtClean="0">
                <a:latin typeface="Century Gothic"/>
                <a:cs typeface="Century Gothic"/>
              </a:rPr>
              <a:t>Complete suite of static and dynamic measurements on same / similar samples</a:t>
            </a:r>
          </a:p>
          <a:p>
            <a:pPr lvl="1">
              <a:spcAft>
                <a:spcPts val="600"/>
              </a:spcAft>
            </a:pPr>
            <a:r>
              <a:rPr lang="en-US" sz="1600" i="1" dirty="0">
                <a:solidFill>
                  <a:srgbClr val="000000"/>
                </a:solidFill>
                <a:latin typeface="Century Gothic"/>
                <a:cs typeface="Century Gothic"/>
              </a:rPr>
              <a:t>including sample </a:t>
            </a:r>
            <a:r>
              <a:rPr lang="en-US" sz="1600" i="1" dirty="0" smtClean="0">
                <a:solidFill>
                  <a:srgbClr val="000000"/>
                </a:solidFill>
                <a:latin typeface="Century Gothic"/>
                <a:cs typeface="Century Gothic"/>
              </a:rPr>
              <a:t>transport / interchangeability among </a:t>
            </a:r>
            <a:r>
              <a:rPr lang="en-US" sz="1600" i="1" dirty="0">
                <a:solidFill>
                  <a:srgbClr val="000000"/>
                </a:solidFill>
                <a:latin typeface="Century Gothic"/>
                <a:cs typeface="Century Gothic"/>
              </a:rPr>
              <a:t>beam </a:t>
            </a:r>
            <a:r>
              <a:rPr lang="en-US" sz="1600" i="1" dirty="0" smtClean="0">
                <a:solidFill>
                  <a:srgbClr val="000000"/>
                </a:solidFill>
                <a:latin typeface="Century Gothic"/>
                <a:cs typeface="Century Gothic"/>
              </a:rPr>
              <a:t>lines / facilities</a:t>
            </a:r>
          </a:p>
        </p:txBody>
      </p:sp>
      <p:sp>
        <p:nvSpPr>
          <p:cNvPr id="9" name="Slide Number Placeholder 8"/>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18</a:t>
            </a:fld>
            <a:endParaRPr lang="en-US" dirty="0">
              <a:solidFill>
                <a:srgbClr val="000000">
                  <a:tint val="75000"/>
                </a:srgbClr>
              </a:solidFill>
            </a:endParaRPr>
          </a:p>
        </p:txBody>
      </p:sp>
    </p:spTree>
    <p:extLst>
      <p:ext uri="{BB962C8B-B14F-4D97-AF65-F5344CB8AC3E}">
        <p14:creationId xmlns:p14="http://schemas.microsoft.com/office/powerpoint/2010/main" xmlns="" val="3115112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8413750" y="6351588"/>
            <a:ext cx="381000" cy="365125"/>
          </a:xfrm>
          <a:prstGeom prst="rect">
            <a:avLst/>
          </a:prstGeom>
        </p:spPr>
        <p:txBody>
          <a:bodyPr vert="horz" lIns="91397" tIns="45698" rIns="91397" bIns="45698" rtlCol="0" anchor="ctr"/>
          <a:lstStyle>
            <a:defPPr>
              <a:defRPr lang="en-US"/>
            </a:defPPr>
            <a:lvl1pPr algn="r" rtl="0" fontAlgn="auto">
              <a:spcBef>
                <a:spcPts val="0"/>
              </a:spcBef>
              <a:spcAft>
                <a:spcPts val="0"/>
              </a:spcAft>
              <a:defRPr sz="1200" kern="1200">
                <a:solidFill>
                  <a:srgbClr val="106636"/>
                </a:solidFill>
                <a:latin typeface="Arial" pitchFamily="34" charset="0"/>
                <a:ea typeface="+mn-ea"/>
                <a:cs typeface="Arial" pitchFamily="34" charset="0"/>
              </a:defRPr>
            </a:lvl1pPr>
            <a:lvl2pPr marL="457039" algn="l" rtl="0" fontAlgn="base">
              <a:spcBef>
                <a:spcPct val="0"/>
              </a:spcBef>
              <a:spcAft>
                <a:spcPct val="0"/>
              </a:spcAft>
              <a:defRPr kern="1200">
                <a:solidFill>
                  <a:schemeClr val="tx1"/>
                </a:solidFill>
                <a:latin typeface="Arial" charset="0"/>
                <a:ea typeface="+mn-ea"/>
                <a:cs typeface="+mn-cs"/>
              </a:defRPr>
            </a:lvl2pPr>
            <a:lvl3pPr marL="914079" algn="l" rtl="0" fontAlgn="base">
              <a:spcBef>
                <a:spcPct val="0"/>
              </a:spcBef>
              <a:spcAft>
                <a:spcPct val="0"/>
              </a:spcAft>
              <a:defRPr kern="1200">
                <a:solidFill>
                  <a:schemeClr val="tx1"/>
                </a:solidFill>
                <a:latin typeface="Arial" charset="0"/>
                <a:ea typeface="+mn-ea"/>
                <a:cs typeface="+mn-cs"/>
              </a:defRPr>
            </a:lvl3pPr>
            <a:lvl4pPr marL="1371119" algn="l" rtl="0" fontAlgn="base">
              <a:spcBef>
                <a:spcPct val="0"/>
              </a:spcBef>
              <a:spcAft>
                <a:spcPct val="0"/>
              </a:spcAft>
              <a:defRPr kern="1200">
                <a:solidFill>
                  <a:schemeClr val="tx1"/>
                </a:solidFill>
                <a:latin typeface="Arial" charset="0"/>
                <a:ea typeface="+mn-ea"/>
                <a:cs typeface="+mn-cs"/>
              </a:defRPr>
            </a:lvl4pPr>
            <a:lvl5pPr marL="1828159" algn="l" rtl="0" fontAlgn="base">
              <a:spcBef>
                <a:spcPct val="0"/>
              </a:spcBef>
              <a:spcAft>
                <a:spcPct val="0"/>
              </a:spcAft>
              <a:defRPr kern="1200">
                <a:solidFill>
                  <a:schemeClr val="tx1"/>
                </a:solidFill>
                <a:latin typeface="Arial" charset="0"/>
                <a:ea typeface="+mn-ea"/>
                <a:cs typeface="+mn-cs"/>
              </a:defRPr>
            </a:lvl5pPr>
            <a:lvl6pPr marL="2285199" algn="l" defTabSz="914079" rtl="0" eaLnBrk="1" latinLnBrk="0" hangingPunct="1">
              <a:defRPr kern="1200">
                <a:solidFill>
                  <a:schemeClr val="tx1"/>
                </a:solidFill>
                <a:latin typeface="Arial" charset="0"/>
                <a:ea typeface="+mn-ea"/>
                <a:cs typeface="+mn-cs"/>
              </a:defRPr>
            </a:lvl6pPr>
            <a:lvl7pPr marL="2742237" algn="l" defTabSz="914079" rtl="0" eaLnBrk="1" latinLnBrk="0" hangingPunct="1">
              <a:defRPr kern="1200">
                <a:solidFill>
                  <a:schemeClr val="tx1"/>
                </a:solidFill>
                <a:latin typeface="Arial" charset="0"/>
                <a:ea typeface="+mn-ea"/>
                <a:cs typeface="+mn-cs"/>
              </a:defRPr>
            </a:lvl7pPr>
            <a:lvl8pPr marL="3199278" algn="l" defTabSz="914079" rtl="0" eaLnBrk="1" latinLnBrk="0" hangingPunct="1">
              <a:defRPr kern="1200">
                <a:solidFill>
                  <a:schemeClr val="tx1"/>
                </a:solidFill>
                <a:latin typeface="Arial" charset="0"/>
                <a:ea typeface="+mn-ea"/>
                <a:cs typeface="+mn-cs"/>
              </a:defRPr>
            </a:lvl8pPr>
            <a:lvl9pPr marL="3656316" algn="l" defTabSz="914079" rtl="0" eaLnBrk="1" latinLnBrk="0" hangingPunct="1">
              <a:defRPr kern="1200">
                <a:solidFill>
                  <a:schemeClr val="tx1"/>
                </a:solidFill>
                <a:latin typeface="Arial" charset="0"/>
                <a:ea typeface="+mn-ea"/>
                <a:cs typeface="+mn-cs"/>
              </a:defRPr>
            </a:lvl9pPr>
          </a:lstStyle>
          <a:p>
            <a:pPr>
              <a:defRPr/>
            </a:pPr>
            <a:fld id="{555A0B7B-82E4-4635-9FDE-53964EE23731}" type="slidenum">
              <a:rPr lang="en-US" smtClean="0">
                <a:solidFill>
                  <a:srgbClr val="000000">
                    <a:tint val="75000"/>
                  </a:srgbClr>
                </a:solidFill>
              </a:rPr>
              <a:pPr>
                <a:defRPr/>
              </a:pPr>
              <a:t>19</a:t>
            </a:fld>
            <a:endParaRPr lang="en-US" dirty="0">
              <a:solidFill>
                <a:srgbClr val="000000">
                  <a:tint val="75000"/>
                </a:srgbClr>
              </a:solidFill>
            </a:endParaRPr>
          </a:p>
        </p:txBody>
      </p:sp>
      <p:sp>
        <p:nvSpPr>
          <p:cNvPr id="6" name="TextBox 5"/>
          <p:cNvSpPr txBox="1"/>
          <p:nvPr/>
        </p:nvSpPr>
        <p:spPr>
          <a:xfrm>
            <a:off x="1028700" y="137160"/>
            <a:ext cx="7493000" cy="461665"/>
          </a:xfrm>
          <a:prstGeom prst="rect">
            <a:avLst/>
          </a:prstGeom>
          <a:noFill/>
        </p:spPr>
        <p:txBody>
          <a:bodyPr wrap="square" rtlCol="0">
            <a:spAutoFit/>
          </a:bodyPr>
          <a:lstStyle/>
          <a:p>
            <a:r>
              <a:rPr lang="en-US" sz="2400" b="1" dirty="0" smtClean="0">
                <a:solidFill>
                  <a:srgbClr val="006600"/>
                </a:solidFill>
                <a:latin typeface="Century Gothic"/>
                <a:cs typeface="Century Gothic"/>
              </a:rPr>
              <a:t>What is </a:t>
            </a:r>
            <a:r>
              <a:rPr lang="en-US" sz="2400" b="1" dirty="0" err="1" smtClean="0">
                <a:solidFill>
                  <a:srgbClr val="006600"/>
                </a:solidFill>
                <a:latin typeface="Century Gothic"/>
                <a:cs typeface="Century Gothic"/>
              </a:rPr>
              <a:t>Meso</a:t>
            </a:r>
            <a:r>
              <a:rPr lang="en-US" sz="2400" b="1" dirty="0" smtClean="0">
                <a:solidFill>
                  <a:srgbClr val="006600"/>
                </a:solidFill>
                <a:latin typeface="Century Gothic"/>
                <a:cs typeface="Century Gothic"/>
              </a:rPr>
              <a:t>?    Visionary Outcomes</a:t>
            </a:r>
            <a:endParaRPr lang="en-US" sz="2400" b="1" dirty="0">
              <a:solidFill>
                <a:srgbClr val="006600"/>
              </a:solidFill>
              <a:latin typeface="Century Gothic"/>
              <a:cs typeface="Century Gothic"/>
            </a:endParaRPr>
          </a:p>
        </p:txBody>
      </p:sp>
      <p:sp>
        <p:nvSpPr>
          <p:cNvPr id="7" name="TextBox 6"/>
          <p:cNvSpPr txBox="1"/>
          <p:nvPr/>
        </p:nvSpPr>
        <p:spPr>
          <a:xfrm>
            <a:off x="154236" y="1610761"/>
            <a:ext cx="8791460" cy="3416320"/>
          </a:xfrm>
          <a:prstGeom prst="rect">
            <a:avLst/>
          </a:prstGeom>
          <a:noFill/>
        </p:spPr>
        <p:txBody>
          <a:bodyPr wrap="square" rtlCol="0">
            <a:spAutoFit/>
          </a:bodyPr>
          <a:lstStyle/>
          <a:p>
            <a:r>
              <a:rPr lang="en-US" dirty="0" smtClean="0">
                <a:latin typeface="Century Gothic"/>
                <a:cs typeface="Century Gothic"/>
              </a:rPr>
              <a:t>Biologically</a:t>
            </a:r>
            <a:r>
              <a:rPr lang="en-US" dirty="0">
                <a:latin typeface="Century Gothic"/>
                <a:cs typeface="Century Gothic"/>
              </a:rPr>
              <a:t>-inspired complexity and </a:t>
            </a:r>
            <a:r>
              <a:rPr lang="en-US" dirty="0" smtClean="0">
                <a:latin typeface="Century Gothic"/>
                <a:cs typeface="Century Gothic"/>
              </a:rPr>
              <a:t>functionality with inorganic earth-abundant materials</a:t>
            </a:r>
          </a:p>
          <a:p>
            <a:endParaRPr lang="en-US" dirty="0">
              <a:latin typeface="Century Gothic"/>
              <a:cs typeface="Century Gothic"/>
            </a:endParaRPr>
          </a:p>
          <a:p>
            <a:r>
              <a:rPr lang="en-US" dirty="0" smtClean="0">
                <a:latin typeface="Century Gothic"/>
                <a:cs typeface="Century Gothic"/>
              </a:rPr>
              <a:t>Paradigm shift from top down design with classical building blocks to bottom up design with atomic, molecular and </a:t>
            </a:r>
            <a:r>
              <a:rPr lang="en-US" dirty="0" err="1" smtClean="0">
                <a:latin typeface="Century Gothic"/>
                <a:cs typeface="Century Gothic"/>
              </a:rPr>
              <a:t>nano</a:t>
            </a:r>
            <a:r>
              <a:rPr lang="en-US" dirty="0" smtClean="0">
                <a:latin typeface="Century Gothic"/>
                <a:cs typeface="Century Gothic"/>
              </a:rPr>
              <a:t> functional units</a:t>
            </a:r>
          </a:p>
          <a:p>
            <a:endParaRPr lang="en-US" dirty="0">
              <a:latin typeface="Century Gothic"/>
              <a:cs typeface="Century Gothic"/>
            </a:endParaRPr>
          </a:p>
          <a:p>
            <a:r>
              <a:rPr lang="en-US" dirty="0" smtClean="0">
                <a:latin typeface="Century Gothic"/>
                <a:cs typeface="Century Gothic"/>
              </a:rPr>
              <a:t>Discover and exploit </a:t>
            </a:r>
            <a:r>
              <a:rPr lang="en-US" dirty="0" err="1" smtClean="0">
                <a:latin typeface="Century Gothic"/>
                <a:cs typeface="Century Gothic"/>
              </a:rPr>
              <a:t>mesoscale</a:t>
            </a:r>
            <a:r>
              <a:rPr lang="en-US" dirty="0" smtClean="0">
                <a:latin typeface="Century Gothic"/>
                <a:cs typeface="Century Gothic"/>
              </a:rPr>
              <a:t> organizing principles – e.g., what governs self-, directed- and deterministic-assembly?</a:t>
            </a:r>
          </a:p>
          <a:p>
            <a:endParaRPr lang="en-US" dirty="0" smtClean="0">
              <a:latin typeface="Century Gothic"/>
              <a:cs typeface="Century Gothic"/>
            </a:endParaRPr>
          </a:p>
          <a:p>
            <a:r>
              <a:rPr lang="en-US" dirty="0">
                <a:latin typeface="Century Gothic"/>
                <a:cs typeface="Century Gothic"/>
              </a:rPr>
              <a:t>M</a:t>
            </a:r>
            <a:r>
              <a:rPr lang="en-US" dirty="0" smtClean="0">
                <a:latin typeface="Century Gothic"/>
                <a:cs typeface="Century Gothic"/>
              </a:rPr>
              <a:t>anufacturing at the </a:t>
            </a:r>
            <a:r>
              <a:rPr lang="en-US" dirty="0" err="1" smtClean="0">
                <a:latin typeface="Century Gothic"/>
                <a:cs typeface="Century Gothic"/>
              </a:rPr>
              <a:t>mesoscale</a:t>
            </a:r>
            <a:r>
              <a:rPr lang="en-US" dirty="0" smtClean="0">
                <a:latin typeface="Century Gothic"/>
                <a:cs typeface="Century Gothic"/>
              </a:rPr>
              <a:t> -  complex, interacting and functional assemblies without classical interconnects – faster, cheaper, higher efficiency, longer lasting</a:t>
            </a:r>
            <a:endParaRPr lang="en-US" dirty="0">
              <a:latin typeface="Century Gothic"/>
              <a:cs typeface="Century Gothic"/>
            </a:endParaRPr>
          </a:p>
        </p:txBody>
      </p:sp>
      <p:sp>
        <p:nvSpPr>
          <p:cNvPr id="3" name="Slide Number Placeholder 2"/>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19</a:t>
            </a:fld>
            <a:endParaRPr lang="en-US">
              <a:solidFill>
                <a:srgbClr val="000000">
                  <a:tint val="75000"/>
                </a:srgbClr>
              </a:solidFill>
            </a:endParaRPr>
          </a:p>
        </p:txBody>
      </p:sp>
    </p:spTree>
    <p:extLst>
      <p:ext uri="{BB962C8B-B14F-4D97-AF65-F5344CB8AC3E}">
        <p14:creationId xmlns:p14="http://schemas.microsoft.com/office/powerpoint/2010/main" xmlns="" val="1806104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0" y="125730"/>
            <a:ext cx="9144000" cy="723900"/>
          </a:xfrm>
          <a:prstGeom prst="rect">
            <a:avLst/>
          </a:prstGeom>
        </p:spPr>
        <p:txBody>
          <a:bodyPr lIns="91216" tIns="45609" rIns="91216" bIns="45609"/>
          <a:lstStyle/>
          <a:p>
            <a:pPr marL="0" marR="0" lvl="0" indent="0" algn="ctr" defTabSz="1017033" rtl="0" eaLnBrk="0" fontAlgn="base" latinLnBrk="0" hangingPunct="0">
              <a:lnSpc>
                <a:spcPct val="100000"/>
              </a:lnSpc>
              <a:spcBef>
                <a:spcPct val="0"/>
              </a:spcBef>
              <a:spcAft>
                <a:spcPct val="0"/>
              </a:spcAft>
              <a:buClrTx/>
              <a:buSzTx/>
              <a:buFontTx/>
              <a:buNone/>
              <a:tabLst>
                <a:tab pos="1886739" algn="l"/>
              </a:tabLst>
              <a:defRPr/>
            </a:pPr>
            <a:r>
              <a:rPr lang="en-US" sz="2400" b="1" dirty="0" smtClean="0">
                <a:solidFill>
                  <a:srgbClr val="006600"/>
                </a:solidFill>
                <a:latin typeface="Arial" pitchFamily="34" charset="0"/>
                <a:ea typeface="+mj-ea"/>
                <a:cs typeface="Arial" pitchFamily="34" charset="0"/>
              </a:rPr>
              <a:t>The</a:t>
            </a:r>
            <a:r>
              <a:rPr kumimoji="0" lang="en-US" sz="2400" b="1" i="0" u="none" strike="noStrike" kern="1200" cap="none" spc="0" normalizeH="0" noProof="0" dirty="0" smtClean="0">
                <a:ln>
                  <a:noFill/>
                </a:ln>
                <a:solidFill>
                  <a:srgbClr val="006600"/>
                </a:solidFill>
                <a:effectLst/>
                <a:uLnTx/>
                <a:uFillTx/>
                <a:latin typeface="Arial" pitchFamily="34" charset="0"/>
                <a:ea typeface="+mj-ea"/>
                <a:cs typeface="Arial" pitchFamily="34" charset="0"/>
              </a:rPr>
              <a:t> BESAC Charge on </a:t>
            </a:r>
            <a:r>
              <a:rPr kumimoji="0" lang="en-US" sz="2400" b="1" i="0" u="none" strike="noStrike" kern="1200" cap="none" spc="0" normalizeH="0" noProof="0" dirty="0" err="1" smtClean="0">
                <a:ln>
                  <a:noFill/>
                </a:ln>
                <a:solidFill>
                  <a:srgbClr val="006600"/>
                </a:solidFill>
                <a:effectLst/>
                <a:uLnTx/>
                <a:uFillTx/>
                <a:latin typeface="Arial" pitchFamily="34" charset="0"/>
                <a:ea typeface="+mj-ea"/>
                <a:cs typeface="Arial" pitchFamily="34" charset="0"/>
              </a:rPr>
              <a:t>Mesoscale</a:t>
            </a:r>
            <a:r>
              <a:rPr kumimoji="0" lang="en-US" sz="2400" b="1" i="0" u="none" strike="noStrike" kern="1200" cap="none" spc="0" normalizeH="0" noProof="0" dirty="0" smtClean="0">
                <a:ln>
                  <a:noFill/>
                </a:ln>
                <a:solidFill>
                  <a:srgbClr val="006600"/>
                </a:solidFill>
                <a:effectLst/>
                <a:uLnTx/>
                <a:uFillTx/>
                <a:latin typeface="Arial" pitchFamily="34" charset="0"/>
                <a:ea typeface="+mj-ea"/>
                <a:cs typeface="Arial" pitchFamily="34" charset="0"/>
              </a:rPr>
              <a:t> Science</a:t>
            </a:r>
          </a:p>
        </p:txBody>
      </p:sp>
      <p:sp>
        <p:nvSpPr>
          <p:cNvPr id="5" name="Rectangle 4"/>
          <p:cNvSpPr/>
          <p:nvPr/>
        </p:nvSpPr>
        <p:spPr>
          <a:xfrm>
            <a:off x="1502087" y="952528"/>
            <a:ext cx="5963930" cy="369332"/>
          </a:xfrm>
          <a:prstGeom prst="rect">
            <a:avLst/>
          </a:prstGeom>
        </p:spPr>
        <p:txBody>
          <a:bodyPr wrap="none">
            <a:spAutoFit/>
          </a:bodyPr>
          <a:lstStyle/>
          <a:p>
            <a:pPr lvl="0" algn="ctr" defTabSz="1017033" eaLnBrk="0" hangingPunct="0">
              <a:tabLst>
                <a:tab pos="1886739" algn="l"/>
              </a:tabLst>
              <a:defRPr/>
            </a:pPr>
            <a:r>
              <a:rPr lang="en-US" b="1" dirty="0" smtClean="0">
                <a:latin typeface="Arial Narrow" pitchFamily="34" charset="0"/>
                <a:cs typeface="Arial" pitchFamily="34" charset="0"/>
              </a:rPr>
              <a:t>Excerpts from Dr. Brinkman’s charge letter of February 14, 2011:  </a:t>
            </a:r>
          </a:p>
        </p:txBody>
      </p:sp>
      <p:sp>
        <p:nvSpPr>
          <p:cNvPr id="2" name="TextBox 1"/>
          <p:cNvSpPr txBox="1"/>
          <p:nvPr/>
        </p:nvSpPr>
        <p:spPr>
          <a:xfrm>
            <a:off x="3106825" y="5461000"/>
            <a:ext cx="2904949" cy="369332"/>
          </a:xfrm>
          <a:prstGeom prst="rect">
            <a:avLst/>
          </a:prstGeom>
          <a:noFill/>
        </p:spPr>
        <p:txBody>
          <a:bodyPr wrap="none" rtlCol="0">
            <a:spAutoFit/>
          </a:bodyPr>
          <a:lstStyle/>
          <a:p>
            <a:r>
              <a:rPr lang="en-US" dirty="0" smtClean="0"/>
              <a:t>Report due early Fall 2012</a:t>
            </a:r>
            <a:endParaRPr lang="en-US" dirty="0"/>
          </a:p>
        </p:txBody>
      </p:sp>
      <p:sp>
        <p:nvSpPr>
          <p:cNvPr id="3" name="TextBox 2"/>
          <p:cNvSpPr txBox="1"/>
          <p:nvPr/>
        </p:nvSpPr>
        <p:spPr>
          <a:xfrm>
            <a:off x="254000" y="1511300"/>
            <a:ext cx="8788400" cy="3570209"/>
          </a:xfrm>
          <a:prstGeom prst="rect">
            <a:avLst/>
          </a:prstGeom>
          <a:noFill/>
          <a:ln>
            <a:solidFill>
              <a:srgbClr val="000000"/>
            </a:solidFill>
          </a:ln>
        </p:spPr>
        <p:txBody>
          <a:bodyPr wrap="square" rtlCol="0">
            <a:spAutoFit/>
          </a:bodyPr>
          <a:lstStyle/>
          <a:p>
            <a:pPr>
              <a:spcAft>
                <a:spcPts val="600"/>
              </a:spcAft>
            </a:pPr>
            <a:r>
              <a:rPr lang="en-US" dirty="0" smtClean="0"/>
              <a:t>A central theme of these reports is the importance of atomic and molecular scale understanding of how nature works and how this relates to advancing the frontiers of science and innovation.  I would now like BESAC to extend this work by addressing the research agenda for </a:t>
            </a:r>
            <a:r>
              <a:rPr lang="en-US" dirty="0" err="1" smtClean="0"/>
              <a:t>mesoscale</a:t>
            </a:r>
            <a:r>
              <a:rPr lang="en-US" dirty="0" smtClean="0"/>
              <a:t> science, the regime where classical, </a:t>
            </a:r>
            <a:r>
              <a:rPr lang="en-US" dirty="0" err="1" smtClean="0"/>
              <a:t>microscale</a:t>
            </a:r>
            <a:r>
              <a:rPr lang="en-US" dirty="0" smtClean="0"/>
              <a:t> science and nanoscale science meet. I see two parts to this new study:</a:t>
            </a:r>
          </a:p>
          <a:p>
            <a:pPr lvl="1">
              <a:spcAft>
                <a:spcPts val="600"/>
              </a:spcAft>
            </a:pPr>
            <a:r>
              <a:rPr lang="en-US" dirty="0" smtClean="0"/>
              <a:t>1. Identify </a:t>
            </a:r>
            <a:r>
              <a:rPr lang="en-US" dirty="0" err="1" smtClean="0"/>
              <a:t>mesoscale</a:t>
            </a:r>
            <a:r>
              <a:rPr lang="en-US" dirty="0" smtClean="0"/>
              <a:t> science directions that are most promising for advancing the Department’s energy mission.</a:t>
            </a:r>
          </a:p>
          <a:p>
            <a:pPr lvl="1"/>
            <a:r>
              <a:rPr lang="en-US" dirty="0" smtClean="0"/>
              <a:t>2. Identify how current and future BES facilities can impact </a:t>
            </a:r>
            <a:r>
              <a:rPr lang="en-US" dirty="0" err="1" smtClean="0"/>
              <a:t>mesoscale</a:t>
            </a:r>
            <a:r>
              <a:rPr lang="en-US" dirty="0" smtClean="0"/>
              <a:t> science. </a:t>
            </a:r>
          </a:p>
          <a:p>
            <a:endParaRPr lang="en-US" dirty="0"/>
          </a:p>
          <a:p>
            <a:r>
              <a:rPr lang="en-US" dirty="0" smtClean="0"/>
              <a:t>This study could prompt a national discussion of </a:t>
            </a:r>
            <a:r>
              <a:rPr lang="en-US" dirty="0" err="1" smtClean="0"/>
              <a:t>mesoscale</a:t>
            </a:r>
            <a:r>
              <a:rPr lang="en-US" dirty="0" smtClean="0"/>
              <a:t> science at the level heard during the initial formulation of the National Nanotechnology Initiative a decade ago. </a:t>
            </a:r>
            <a:endParaRPr lang="en-US" dirty="0"/>
          </a:p>
        </p:txBody>
      </p:sp>
      <p:sp>
        <p:nvSpPr>
          <p:cNvPr id="6" name="Slide Number Placeholder 5"/>
          <p:cNvSpPr>
            <a:spLocks noGrp="1"/>
          </p:cNvSpPr>
          <p:nvPr>
            <p:ph type="sldNum" sz="quarter" idx="11"/>
          </p:nvPr>
        </p:nvSpPr>
        <p:spPr/>
        <p:txBody>
          <a:bodyPr/>
          <a:lstStyle/>
          <a:p>
            <a:pPr>
              <a:defRPr/>
            </a:pPr>
            <a:fld id="{D1C3E240-9EB6-4604-A43D-9910B3F588E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0900" y="3180645"/>
            <a:ext cx="7442200" cy="2893100"/>
          </a:xfrm>
          <a:prstGeom prst="rect">
            <a:avLst/>
          </a:prstGeom>
        </p:spPr>
        <p:txBody>
          <a:bodyPr wrap="square">
            <a:spAutoFit/>
          </a:bodyPr>
          <a:lstStyle/>
          <a:p>
            <a:r>
              <a:rPr lang="en-US" sz="1600" i="1" dirty="0">
                <a:latin typeface="Century Gothic"/>
                <a:cs typeface="Century Gothic"/>
              </a:rPr>
              <a:t>Special </a:t>
            </a:r>
            <a:r>
              <a:rPr lang="en-US" sz="1600" i="1" dirty="0" err="1">
                <a:latin typeface="Century Gothic"/>
                <a:cs typeface="Century Gothic"/>
              </a:rPr>
              <a:t>Kavli</a:t>
            </a:r>
            <a:r>
              <a:rPr lang="en-US" sz="1600" i="1" dirty="0">
                <a:latin typeface="Century Gothic"/>
                <a:cs typeface="Century Gothic"/>
              </a:rPr>
              <a:t> Symposium on Emergent Physics at the </a:t>
            </a:r>
            <a:r>
              <a:rPr lang="en-US" sz="1600" i="1" dirty="0" err="1">
                <a:latin typeface="Century Gothic"/>
                <a:cs typeface="Century Gothic"/>
              </a:rPr>
              <a:t>Mesoscale</a:t>
            </a:r>
            <a:endParaRPr lang="en-US" sz="1600" i="1" dirty="0">
              <a:latin typeface="Century Gothic"/>
              <a:cs typeface="Century Gothic"/>
            </a:endParaRPr>
          </a:p>
          <a:p>
            <a:r>
              <a:rPr lang="en-US" sz="1400" dirty="0">
                <a:latin typeface="Century Gothic"/>
                <a:cs typeface="Century Gothic"/>
              </a:rPr>
              <a:t> 	</a:t>
            </a:r>
            <a:r>
              <a:rPr lang="en-US" sz="1400" i="1" dirty="0">
                <a:latin typeface="Century Gothic"/>
                <a:cs typeface="Century Gothic"/>
              </a:rPr>
              <a:t>Wednesday, February 29th, 2012 at 2:30 pm (Boston Convention Center) </a:t>
            </a:r>
          </a:p>
          <a:p>
            <a:r>
              <a:rPr lang="en-US" sz="1400" i="1" dirty="0">
                <a:latin typeface="Century Gothic"/>
                <a:cs typeface="Century Gothic"/>
              </a:rPr>
              <a:t>	</a:t>
            </a:r>
            <a:r>
              <a:rPr lang="en-US" sz="1200" i="1" dirty="0">
                <a:latin typeface="Century Gothic"/>
                <a:cs typeface="Century Gothic"/>
              </a:rPr>
              <a:t>Session Chair: Kate Kirby (APS)</a:t>
            </a:r>
          </a:p>
          <a:p>
            <a:r>
              <a:rPr lang="en-US" sz="1200" dirty="0">
                <a:latin typeface="Century Gothic"/>
                <a:cs typeface="Century Gothic"/>
              </a:rPr>
              <a:t> </a:t>
            </a:r>
          </a:p>
          <a:p>
            <a:r>
              <a:rPr lang="en-US" sz="1400" dirty="0">
                <a:latin typeface="Century Gothic"/>
                <a:cs typeface="Century Gothic"/>
              </a:rPr>
              <a:t>Robert Laughlin M-02-20-02 - Perspectives in Emergent </a:t>
            </a:r>
            <a:r>
              <a:rPr lang="en-US" sz="1400" dirty="0" err="1">
                <a:latin typeface="Century Gothic"/>
                <a:cs typeface="Century Gothic"/>
              </a:rPr>
              <a:t>Mesocopic</a:t>
            </a:r>
            <a:r>
              <a:rPr lang="en-US" sz="1400" dirty="0">
                <a:latin typeface="Century Gothic"/>
                <a:cs typeface="Century Gothic"/>
              </a:rPr>
              <a:t> Physics</a:t>
            </a:r>
          </a:p>
          <a:p>
            <a:r>
              <a:rPr lang="en-US" sz="1400" dirty="0">
                <a:latin typeface="Century Gothic"/>
                <a:cs typeface="Century Gothic"/>
              </a:rPr>
              <a:t> </a:t>
            </a:r>
          </a:p>
          <a:p>
            <a:r>
              <a:rPr lang="en-US" sz="1400" dirty="0">
                <a:latin typeface="Century Gothic"/>
                <a:cs typeface="Century Gothic"/>
              </a:rPr>
              <a:t>William Phillips M-02-20-03 - Quantum Information and </a:t>
            </a:r>
            <a:r>
              <a:rPr lang="en-US" sz="1400" dirty="0" err="1">
                <a:latin typeface="Century Gothic"/>
                <a:cs typeface="Century Gothic"/>
              </a:rPr>
              <a:t>Mesoscale</a:t>
            </a:r>
            <a:r>
              <a:rPr lang="en-US" sz="1400" dirty="0">
                <a:latin typeface="Century Gothic"/>
                <a:cs typeface="Century Gothic"/>
              </a:rPr>
              <a:t> </a:t>
            </a:r>
            <a:r>
              <a:rPr lang="en-US" sz="1400" dirty="0" smtClean="0">
                <a:latin typeface="Century Gothic"/>
                <a:cs typeface="Century Gothic"/>
              </a:rPr>
              <a:t>Physics</a:t>
            </a:r>
            <a:endParaRPr lang="en-US" sz="1400" dirty="0">
              <a:latin typeface="Century Gothic"/>
              <a:cs typeface="Century Gothic"/>
            </a:endParaRPr>
          </a:p>
          <a:p>
            <a:r>
              <a:rPr lang="en-US" sz="1400" dirty="0">
                <a:latin typeface="Century Gothic"/>
                <a:cs typeface="Century Gothic"/>
              </a:rPr>
              <a:t> </a:t>
            </a:r>
          </a:p>
          <a:p>
            <a:r>
              <a:rPr lang="en-US" sz="1400" dirty="0">
                <a:latin typeface="Century Gothic"/>
                <a:cs typeface="Century Gothic"/>
              </a:rPr>
              <a:t>Angela Belcher M-02-20-04 - Self Assembly on the </a:t>
            </a:r>
            <a:r>
              <a:rPr lang="en-US" sz="1400" dirty="0" err="1">
                <a:latin typeface="Century Gothic"/>
                <a:cs typeface="Century Gothic"/>
              </a:rPr>
              <a:t>Mesoscale</a:t>
            </a:r>
            <a:endParaRPr lang="en-US" sz="1400" dirty="0">
              <a:latin typeface="Century Gothic"/>
              <a:cs typeface="Century Gothic"/>
            </a:endParaRPr>
          </a:p>
          <a:p>
            <a:r>
              <a:rPr lang="en-US" sz="1400" dirty="0">
                <a:latin typeface="Century Gothic"/>
                <a:cs typeface="Century Gothic"/>
              </a:rPr>
              <a:t> </a:t>
            </a:r>
          </a:p>
          <a:p>
            <a:r>
              <a:rPr lang="en-US" sz="1400" dirty="0">
                <a:latin typeface="Century Gothic"/>
                <a:cs typeface="Century Gothic"/>
              </a:rPr>
              <a:t>William </a:t>
            </a:r>
            <a:r>
              <a:rPr lang="en-US" sz="1400" dirty="0" err="1">
                <a:latin typeface="Century Gothic"/>
                <a:cs typeface="Century Gothic"/>
              </a:rPr>
              <a:t>Bialek</a:t>
            </a:r>
            <a:r>
              <a:rPr lang="en-US" sz="1400" dirty="0">
                <a:latin typeface="Century Gothic"/>
                <a:cs typeface="Century Gothic"/>
              </a:rPr>
              <a:t> M-02-20-05 - The </a:t>
            </a:r>
            <a:r>
              <a:rPr lang="en-US" sz="1400" dirty="0" err="1">
                <a:latin typeface="Century Gothic"/>
                <a:cs typeface="Century Gothic"/>
              </a:rPr>
              <a:t>Mesoscale</a:t>
            </a:r>
            <a:r>
              <a:rPr lang="en-US" sz="1400" dirty="0">
                <a:latin typeface="Century Gothic"/>
                <a:cs typeface="Century Gothic"/>
              </a:rPr>
              <a:t> Interface between Physics and Biology</a:t>
            </a:r>
          </a:p>
          <a:p>
            <a:r>
              <a:rPr lang="en-US" sz="1400" dirty="0">
                <a:latin typeface="Century Gothic"/>
                <a:cs typeface="Century Gothic"/>
              </a:rPr>
              <a:t> </a:t>
            </a:r>
          </a:p>
          <a:p>
            <a:r>
              <a:rPr lang="en-US" sz="1400" dirty="0">
                <a:latin typeface="Century Gothic"/>
                <a:cs typeface="Century Gothic"/>
              </a:rPr>
              <a:t>George </a:t>
            </a:r>
            <a:r>
              <a:rPr lang="en-US" sz="1400" dirty="0" err="1">
                <a:latin typeface="Century Gothic"/>
                <a:cs typeface="Century Gothic"/>
              </a:rPr>
              <a:t>Whitesides</a:t>
            </a:r>
            <a:r>
              <a:rPr lang="en-US" sz="1400" dirty="0">
                <a:latin typeface="Century Gothic"/>
                <a:cs typeface="Century Gothic"/>
              </a:rPr>
              <a:t> M-02-20-06 - Biological Physics on the </a:t>
            </a:r>
            <a:r>
              <a:rPr lang="en-US" sz="1400" dirty="0" err="1">
                <a:latin typeface="Century Gothic"/>
                <a:cs typeface="Century Gothic"/>
              </a:rPr>
              <a:t>Mesoscale</a:t>
            </a:r>
            <a:endParaRPr lang="en-US" sz="1400" dirty="0">
              <a:latin typeface="Century Gothic"/>
              <a:cs typeface="Century Gothic"/>
            </a:endParaRPr>
          </a:p>
        </p:txBody>
      </p:sp>
      <p:sp>
        <p:nvSpPr>
          <p:cNvPr id="4" name="TextBox 3"/>
          <p:cNvSpPr txBox="1"/>
          <p:nvPr/>
        </p:nvSpPr>
        <p:spPr>
          <a:xfrm>
            <a:off x="393700" y="241300"/>
            <a:ext cx="8051800" cy="400110"/>
          </a:xfrm>
          <a:prstGeom prst="rect">
            <a:avLst/>
          </a:prstGeom>
          <a:noFill/>
        </p:spPr>
        <p:txBody>
          <a:bodyPr wrap="square" rtlCol="0">
            <a:spAutoFit/>
          </a:bodyPr>
          <a:lstStyle/>
          <a:p>
            <a:r>
              <a:rPr lang="en-US" sz="2000" b="1" dirty="0" err="1" smtClean="0">
                <a:latin typeface="Century Gothic"/>
                <a:cs typeface="Century Gothic"/>
              </a:rPr>
              <a:t>Meso</a:t>
            </a:r>
            <a:r>
              <a:rPr lang="en-US" sz="2000" b="1" dirty="0" smtClean="0">
                <a:latin typeface="Century Gothic"/>
                <a:cs typeface="Century Gothic"/>
              </a:rPr>
              <a:t> Town Halls for Community Input</a:t>
            </a:r>
            <a:endParaRPr lang="en-US" sz="2000" b="1" dirty="0">
              <a:latin typeface="Century Gothic"/>
              <a:cs typeface="Century Gothic"/>
            </a:endParaRPr>
          </a:p>
        </p:txBody>
      </p:sp>
      <p:sp>
        <p:nvSpPr>
          <p:cNvPr id="5" name="TextBox 4"/>
          <p:cNvSpPr txBox="1"/>
          <p:nvPr/>
        </p:nvSpPr>
        <p:spPr>
          <a:xfrm>
            <a:off x="355600" y="863600"/>
            <a:ext cx="8051800" cy="2446824"/>
          </a:xfrm>
          <a:prstGeom prst="rect">
            <a:avLst/>
          </a:prstGeom>
          <a:noFill/>
        </p:spPr>
        <p:txBody>
          <a:bodyPr wrap="square" rtlCol="0">
            <a:spAutoFit/>
          </a:bodyPr>
          <a:lstStyle/>
          <a:p>
            <a:pPr algn="ctr">
              <a:spcAft>
                <a:spcPts val="0"/>
              </a:spcAft>
            </a:pPr>
            <a:r>
              <a:rPr lang="en-US" dirty="0" smtClean="0">
                <a:latin typeface="Century Gothic"/>
                <a:cs typeface="Century Gothic"/>
              </a:rPr>
              <a:t>Boston APS Wed Feb 29 5:45 PM Convention Center 253C</a:t>
            </a:r>
          </a:p>
          <a:p>
            <a:pPr algn="ctr">
              <a:spcAft>
                <a:spcPts val="600"/>
              </a:spcAft>
            </a:pPr>
            <a:r>
              <a:rPr lang="en-US" sz="1400" dirty="0" smtClean="0">
                <a:latin typeface="Century Gothic"/>
                <a:cs typeface="Century Gothic"/>
              </a:rPr>
              <a:t>Marc </a:t>
            </a:r>
            <a:r>
              <a:rPr lang="en-US" sz="1400" dirty="0" err="1" smtClean="0">
                <a:latin typeface="Century Gothic"/>
                <a:cs typeface="Century Gothic"/>
              </a:rPr>
              <a:t>Kastner</a:t>
            </a:r>
            <a:r>
              <a:rPr lang="en-US" sz="1400" dirty="0" smtClean="0">
                <a:latin typeface="Century Gothic"/>
                <a:cs typeface="Century Gothic"/>
              </a:rPr>
              <a:t> and William Barletta (MIT), hosts</a:t>
            </a:r>
          </a:p>
          <a:p>
            <a:pPr algn="ctr">
              <a:spcAft>
                <a:spcPts val="600"/>
              </a:spcAft>
            </a:pPr>
            <a:r>
              <a:rPr lang="en-US" dirty="0" smtClean="0">
                <a:latin typeface="Century Gothic"/>
                <a:cs typeface="Century Gothic"/>
              </a:rPr>
              <a:t>MRS San Francisco Mon Apr 9</a:t>
            </a:r>
          </a:p>
          <a:p>
            <a:pPr algn="ctr">
              <a:spcAft>
                <a:spcPts val="0"/>
              </a:spcAft>
            </a:pPr>
            <a:r>
              <a:rPr lang="en-US" sz="1400" dirty="0" smtClean="0">
                <a:latin typeface="Century Gothic"/>
                <a:cs typeface="Century Gothic"/>
              </a:rPr>
              <a:t>Cynthia Friend, Gordon Brown (Stanford/SLAC)</a:t>
            </a:r>
          </a:p>
          <a:p>
            <a:pPr algn="ctr">
              <a:spcAft>
                <a:spcPts val="600"/>
              </a:spcAft>
            </a:pPr>
            <a:r>
              <a:rPr lang="en-US" sz="1400" dirty="0" smtClean="0">
                <a:latin typeface="Century Gothic"/>
                <a:cs typeface="Century Gothic"/>
              </a:rPr>
              <a:t>Don </a:t>
            </a:r>
            <a:r>
              <a:rPr lang="en-US" sz="1400" dirty="0" err="1" smtClean="0">
                <a:latin typeface="Century Gothic"/>
                <a:cs typeface="Century Gothic"/>
              </a:rPr>
              <a:t>DePaolo</a:t>
            </a:r>
            <a:r>
              <a:rPr lang="en-US" sz="1400" dirty="0" smtClean="0">
                <a:latin typeface="Century Gothic"/>
                <a:cs typeface="Century Gothic"/>
              </a:rPr>
              <a:t>, Paul </a:t>
            </a:r>
            <a:r>
              <a:rPr lang="en-US" sz="1400" dirty="0" err="1" smtClean="0">
                <a:latin typeface="Century Gothic"/>
                <a:cs typeface="Century Gothic"/>
              </a:rPr>
              <a:t>Alivisatos</a:t>
            </a:r>
            <a:r>
              <a:rPr lang="en-US" sz="1400" dirty="0" smtClean="0">
                <a:latin typeface="Century Gothic"/>
                <a:cs typeface="Century Gothic"/>
              </a:rPr>
              <a:t> (Berkeley/LBNL), hosts</a:t>
            </a:r>
          </a:p>
          <a:p>
            <a:pPr algn="ctr">
              <a:spcAft>
                <a:spcPts val="0"/>
              </a:spcAft>
            </a:pPr>
            <a:r>
              <a:rPr lang="en-US" dirty="0" smtClean="0">
                <a:latin typeface="Century Gothic"/>
                <a:cs typeface="Century Gothic"/>
              </a:rPr>
              <a:t>ACS Webinar Thu April 12</a:t>
            </a:r>
          </a:p>
          <a:p>
            <a:pPr algn="ctr">
              <a:spcAft>
                <a:spcPts val="600"/>
              </a:spcAft>
            </a:pPr>
            <a:r>
              <a:rPr lang="en-US" sz="1400" dirty="0" smtClean="0">
                <a:latin typeface="Century Gothic"/>
                <a:cs typeface="Century Gothic"/>
              </a:rPr>
              <a:t>John </a:t>
            </a:r>
            <a:r>
              <a:rPr lang="en-US" sz="1400" dirty="0" err="1" smtClean="0">
                <a:latin typeface="Century Gothic"/>
                <a:cs typeface="Century Gothic"/>
              </a:rPr>
              <a:t>Hemminger</a:t>
            </a:r>
            <a:r>
              <a:rPr lang="en-US" sz="1400" dirty="0" smtClean="0">
                <a:latin typeface="Century Gothic"/>
                <a:cs typeface="Century Gothic"/>
              </a:rPr>
              <a:t>, Douglas Tobias (UCI), hosts </a:t>
            </a:r>
          </a:p>
          <a:p>
            <a:pPr algn="ctr">
              <a:spcAft>
                <a:spcPts val="600"/>
              </a:spcAft>
            </a:pPr>
            <a:r>
              <a:rPr lang="en-US" dirty="0" smtClean="0">
                <a:latin typeface="Century Gothic"/>
                <a:cs typeface="Century Gothic"/>
              </a:rPr>
              <a:t>Chicago middle May</a:t>
            </a:r>
            <a:endParaRPr lang="en-US" dirty="0">
              <a:latin typeface="Century Gothic"/>
              <a:cs typeface="Century Gothic"/>
            </a:endParaRPr>
          </a:p>
        </p:txBody>
      </p:sp>
      <p:sp>
        <p:nvSpPr>
          <p:cNvPr id="6" name="Slide Number Placeholder 5"/>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20</a:t>
            </a:fld>
            <a:endParaRPr lang="en-US">
              <a:solidFill>
                <a:srgbClr val="000000">
                  <a:tint val="75000"/>
                </a:srgbClr>
              </a:solidFill>
            </a:endParaRPr>
          </a:p>
        </p:txBody>
      </p:sp>
    </p:spTree>
    <p:extLst>
      <p:ext uri="{BB962C8B-B14F-4D97-AF65-F5344CB8AC3E}">
        <p14:creationId xmlns:p14="http://schemas.microsoft.com/office/powerpoint/2010/main" xmlns="" val="718874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3600" y="2260600"/>
            <a:ext cx="7175500" cy="1846659"/>
          </a:xfrm>
          <a:prstGeom prst="rect">
            <a:avLst/>
          </a:prstGeom>
          <a:noFill/>
        </p:spPr>
        <p:txBody>
          <a:bodyPr wrap="square" rtlCol="0">
            <a:spAutoFit/>
          </a:bodyPr>
          <a:lstStyle/>
          <a:p>
            <a:pPr algn="ctr"/>
            <a:endParaRPr lang="en-US" dirty="0" smtClean="0"/>
          </a:p>
          <a:p>
            <a:pPr algn="ctr"/>
            <a:r>
              <a:rPr lang="en-US" sz="3200" dirty="0">
                <a:hlinkClick r:id="rId2"/>
              </a:rPr>
              <a:t>http://www.meso2012.</a:t>
            </a:r>
            <a:r>
              <a:rPr lang="en-US" sz="3200" dirty="0" smtClean="0">
                <a:hlinkClick r:id="rId2"/>
              </a:rPr>
              <a:t>com</a:t>
            </a:r>
            <a:endParaRPr lang="en-US" sz="3200" dirty="0" smtClean="0"/>
          </a:p>
          <a:p>
            <a:pPr algn="ctr"/>
            <a:endParaRPr lang="en-US" sz="3200" dirty="0"/>
          </a:p>
          <a:p>
            <a:pPr algn="ctr"/>
            <a:r>
              <a:rPr lang="en-US" sz="3200" dirty="0" smtClean="0"/>
              <a:t>Input wanted!</a:t>
            </a:r>
            <a:endParaRPr lang="en-US" sz="3200" dirty="0"/>
          </a:p>
        </p:txBody>
      </p:sp>
      <p:sp>
        <p:nvSpPr>
          <p:cNvPr id="4" name="TextBox 3"/>
          <p:cNvSpPr txBox="1"/>
          <p:nvPr/>
        </p:nvSpPr>
        <p:spPr>
          <a:xfrm>
            <a:off x="762000" y="177800"/>
            <a:ext cx="7581900" cy="461665"/>
          </a:xfrm>
          <a:prstGeom prst="rect">
            <a:avLst/>
          </a:prstGeom>
          <a:noFill/>
        </p:spPr>
        <p:txBody>
          <a:bodyPr wrap="square" rtlCol="0">
            <a:spAutoFit/>
          </a:bodyPr>
          <a:lstStyle/>
          <a:p>
            <a:pPr algn="ctr"/>
            <a:r>
              <a:rPr lang="en-US" sz="2400" i="1" dirty="0" err="1"/>
              <a:t>Meso</a:t>
            </a:r>
            <a:r>
              <a:rPr lang="en-US" sz="2400" i="1" dirty="0"/>
              <a:t> Web Page for Background and Input</a:t>
            </a:r>
          </a:p>
        </p:txBody>
      </p:sp>
      <p:sp>
        <p:nvSpPr>
          <p:cNvPr id="5" name="Slide Number Placeholder 4"/>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21</a:t>
            </a:fld>
            <a:endParaRPr lang="en-US">
              <a:solidFill>
                <a:srgbClr val="000000">
                  <a:tint val="75000"/>
                </a:srgbClr>
              </a:solidFill>
            </a:endParaRPr>
          </a:p>
        </p:txBody>
      </p:sp>
    </p:spTree>
    <p:extLst>
      <p:ext uri="{BB962C8B-B14F-4D97-AF65-F5344CB8AC3E}">
        <p14:creationId xmlns:p14="http://schemas.microsoft.com/office/powerpoint/2010/main" xmlns="" val="1082275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491490" y="-152400"/>
            <a:ext cx="8046720" cy="1066800"/>
          </a:xfrm>
          <a:prstGeom prst="rect">
            <a:avLst/>
          </a:prstGeom>
          <a:noFill/>
          <a:ln w="9525">
            <a:noFill/>
            <a:miter lim="800000"/>
            <a:headEnd/>
            <a:tailEnd/>
          </a:ln>
        </p:spPr>
        <p:txBody>
          <a:bodyPr lIns="91429" tIns="45714" rIns="91429" bIns="45714" anchor="ctr"/>
          <a:lstStyle/>
          <a:p>
            <a:pPr algn="ctr">
              <a:buNone/>
              <a:defRPr/>
            </a:pPr>
            <a:r>
              <a:rPr lang="en-US" sz="2400" b="1" dirty="0" smtClean="0">
                <a:solidFill>
                  <a:srgbClr val="006600"/>
                </a:solidFill>
                <a:latin typeface="Arial" pitchFamily="34" charset="0"/>
                <a:ea typeface="ＭＳ Ｐゴシック" pitchFamily="-107" charset="-128"/>
                <a:cs typeface="Arial" pitchFamily="34" charset="0"/>
              </a:rPr>
              <a:t>The BESAC </a:t>
            </a:r>
            <a:r>
              <a:rPr lang="en-US" sz="2400" b="1" dirty="0" err="1" smtClean="0">
                <a:solidFill>
                  <a:srgbClr val="006600"/>
                </a:solidFill>
                <a:latin typeface="Arial" pitchFamily="34" charset="0"/>
                <a:ea typeface="ＭＳ Ｐゴシック" pitchFamily="-107" charset="-128"/>
                <a:cs typeface="Arial" pitchFamily="34" charset="0"/>
              </a:rPr>
              <a:t>Meso</a:t>
            </a:r>
            <a:r>
              <a:rPr lang="en-US" sz="2400" b="1" dirty="0" smtClean="0">
                <a:solidFill>
                  <a:srgbClr val="006600"/>
                </a:solidFill>
                <a:latin typeface="Arial" pitchFamily="34" charset="0"/>
                <a:ea typeface="ＭＳ Ｐゴシック" pitchFamily="-107" charset="-128"/>
                <a:cs typeface="Arial" pitchFamily="34" charset="0"/>
              </a:rPr>
              <a:t> Subcommittee</a:t>
            </a:r>
            <a:endParaRPr lang="en-US" sz="2400" b="1" dirty="0">
              <a:solidFill>
                <a:srgbClr val="006600"/>
              </a:solidFill>
              <a:latin typeface="Arial" pitchFamily="34" charset="0"/>
              <a:ea typeface="ＭＳ Ｐゴシック" pitchFamily="-107" charset="-128"/>
              <a:cs typeface="Arial" pitchFamily="34" charset="0"/>
            </a:endParaRPr>
          </a:p>
        </p:txBody>
      </p:sp>
      <p:sp>
        <p:nvSpPr>
          <p:cNvPr id="12291" name="Slide Number Placeholder 4"/>
          <p:cNvSpPr txBox="1">
            <a:spLocks/>
          </p:cNvSpPr>
          <p:nvPr/>
        </p:nvSpPr>
        <p:spPr bwMode="auto">
          <a:xfrm>
            <a:off x="7010400" y="0"/>
            <a:ext cx="2133600" cy="365125"/>
          </a:xfrm>
          <a:prstGeom prst="rect">
            <a:avLst/>
          </a:prstGeom>
          <a:noFill/>
          <a:ln w="9525">
            <a:noFill/>
            <a:miter lim="800000"/>
            <a:headEnd/>
            <a:tailEnd/>
          </a:ln>
        </p:spPr>
        <p:txBody>
          <a:bodyPr lIns="91429" tIns="45714" rIns="91429" bIns="45714"/>
          <a:lstStyle/>
          <a:p>
            <a:pPr algn="r"/>
            <a:fld id="{E1B3277C-F9FF-40CE-8CAB-FF3012BFC1D2}" type="slidenum">
              <a:rPr lang="en-US" sz="1200">
                <a:latin typeface="Times New Roman" pitchFamily="18" charset="0"/>
              </a:rPr>
              <a:pPr algn="r"/>
              <a:t>3</a:t>
            </a:fld>
            <a:endParaRPr lang="en-US" sz="1200">
              <a:latin typeface="Times New Roman" pitchFamily="18" charset="0"/>
            </a:endParaRPr>
          </a:p>
        </p:txBody>
      </p:sp>
      <p:sp>
        <p:nvSpPr>
          <p:cNvPr id="5" name="TextBox 4"/>
          <p:cNvSpPr txBox="1"/>
          <p:nvPr/>
        </p:nvSpPr>
        <p:spPr>
          <a:xfrm>
            <a:off x="0" y="685800"/>
            <a:ext cx="4561185" cy="5016758"/>
          </a:xfrm>
          <a:prstGeom prst="rect">
            <a:avLst/>
          </a:prstGeom>
          <a:noFill/>
        </p:spPr>
        <p:txBody>
          <a:bodyPr wrap="none" rtlCol="0">
            <a:spAutoFit/>
          </a:bodyPr>
          <a:lstStyle/>
          <a:p>
            <a:pPr>
              <a:spcBef>
                <a:spcPts val="300"/>
              </a:spcBef>
              <a:spcAft>
                <a:spcPts val="300"/>
              </a:spcAft>
            </a:pPr>
            <a:r>
              <a:rPr lang="en-US" sz="2000" dirty="0" smtClean="0"/>
              <a:t>  </a:t>
            </a:r>
          </a:p>
          <a:p>
            <a:pPr>
              <a:spcBef>
                <a:spcPts val="300"/>
              </a:spcBef>
              <a:spcAft>
                <a:spcPts val="300"/>
              </a:spcAft>
            </a:pPr>
            <a:endParaRPr lang="en-US" sz="2000" dirty="0" smtClean="0"/>
          </a:p>
          <a:p>
            <a:pPr>
              <a:spcBef>
                <a:spcPts val="300"/>
              </a:spcBef>
              <a:spcAft>
                <a:spcPts val="300"/>
              </a:spcAft>
            </a:pPr>
            <a:endParaRPr lang="en-US" sz="2000" dirty="0" smtClean="0"/>
          </a:p>
          <a:p>
            <a:pPr>
              <a:spcBef>
                <a:spcPts val="300"/>
              </a:spcBef>
              <a:spcAft>
                <a:spcPts val="300"/>
              </a:spcAft>
            </a:pPr>
            <a:r>
              <a:rPr lang="en-US" sz="2000" dirty="0" smtClean="0"/>
              <a:t>John Hemminger, Irvine, BESAC chair</a:t>
            </a:r>
          </a:p>
          <a:p>
            <a:pPr>
              <a:spcBef>
                <a:spcPts val="300"/>
              </a:spcBef>
              <a:spcAft>
                <a:spcPts val="300"/>
              </a:spcAft>
            </a:pPr>
            <a:r>
              <a:rPr lang="en-US" sz="2000" dirty="0" smtClean="0"/>
              <a:t>William Barletta, MIT, BESAC</a:t>
            </a:r>
          </a:p>
          <a:p>
            <a:pPr>
              <a:spcBef>
                <a:spcPts val="300"/>
              </a:spcBef>
              <a:spcAft>
                <a:spcPts val="300"/>
              </a:spcAft>
            </a:pPr>
            <a:r>
              <a:rPr lang="en-US" sz="2000" dirty="0" smtClean="0"/>
              <a:t>Gordon Brown, Stanford, BESAC</a:t>
            </a:r>
          </a:p>
          <a:p>
            <a:pPr>
              <a:spcBef>
                <a:spcPts val="300"/>
              </a:spcBef>
              <a:spcAft>
                <a:spcPts val="300"/>
              </a:spcAft>
            </a:pPr>
            <a:r>
              <a:rPr lang="en-US" sz="2000" dirty="0" smtClean="0"/>
              <a:t>Roger French, CWRU, BESAC</a:t>
            </a:r>
          </a:p>
          <a:p>
            <a:pPr>
              <a:spcBef>
                <a:spcPts val="300"/>
              </a:spcBef>
              <a:spcAft>
                <a:spcPts val="300"/>
              </a:spcAft>
            </a:pPr>
            <a:r>
              <a:rPr lang="en-US" sz="2000" dirty="0" smtClean="0"/>
              <a:t>Laura Greene, UIUC, BESAC</a:t>
            </a:r>
          </a:p>
          <a:p>
            <a:pPr>
              <a:spcBef>
                <a:spcPts val="300"/>
              </a:spcBef>
              <a:spcAft>
                <a:spcPts val="300"/>
              </a:spcAft>
            </a:pPr>
            <a:r>
              <a:rPr lang="en-US" sz="2000" dirty="0" smtClean="0"/>
              <a:t>Bruce Kay, PNNL, BESAC</a:t>
            </a:r>
          </a:p>
          <a:p>
            <a:pPr>
              <a:spcBef>
                <a:spcPts val="300"/>
              </a:spcBef>
              <a:spcAft>
                <a:spcPts val="300"/>
              </a:spcAft>
            </a:pPr>
            <a:r>
              <a:rPr lang="en-US" sz="2000" dirty="0" smtClean="0"/>
              <a:t>Mark Ratner, Northwestern, BESAC</a:t>
            </a:r>
          </a:p>
          <a:p>
            <a:pPr>
              <a:spcBef>
                <a:spcPts val="300"/>
              </a:spcBef>
              <a:spcAft>
                <a:spcPts val="300"/>
              </a:spcAft>
            </a:pPr>
            <a:r>
              <a:rPr lang="en-US" sz="2000" dirty="0" smtClean="0"/>
              <a:t>John Spence, Arizona, BESAC</a:t>
            </a:r>
          </a:p>
          <a:p>
            <a:pPr>
              <a:spcBef>
                <a:spcPts val="300"/>
              </a:spcBef>
              <a:spcAft>
                <a:spcPts val="300"/>
              </a:spcAft>
            </a:pPr>
            <a:r>
              <a:rPr lang="en-US" sz="2000" dirty="0" smtClean="0"/>
              <a:t>Doug Tobias, Irvine, BESAC</a:t>
            </a:r>
          </a:p>
          <a:p>
            <a:pPr>
              <a:spcBef>
                <a:spcPts val="300"/>
              </a:spcBef>
              <a:spcAft>
                <a:spcPts val="300"/>
              </a:spcAft>
            </a:pPr>
            <a:r>
              <a:rPr lang="en-US" sz="2000" dirty="0" smtClean="0"/>
              <a:t>John Tranquada, Brookhaven, BESAC</a:t>
            </a:r>
          </a:p>
        </p:txBody>
      </p:sp>
      <p:sp>
        <p:nvSpPr>
          <p:cNvPr id="6" name="TextBox 5"/>
          <p:cNvSpPr txBox="1"/>
          <p:nvPr/>
        </p:nvSpPr>
        <p:spPr>
          <a:xfrm>
            <a:off x="5715000" y="704850"/>
            <a:ext cx="2893240" cy="4978286"/>
          </a:xfrm>
          <a:prstGeom prst="rect">
            <a:avLst/>
          </a:prstGeom>
          <a:noFill/>
        </p:spPr>
        <p:txBody>
          <a:bodyPr wrap="none" rtlCol="0">
            <a:spAutoFit/>
          </a:bodyPr>
          <a:lstStyle/>
          <a:p>
            <a:pPr>
              <a:spcBef>
                <a:spcPts val="300"/>
              </a:spcBef>
              <a:spcAft>
                <a:spcPts val="300"/>
              </a:spcAft>
            </a:pPr>
            <a:endParaRPr lang="en-US" sz="2000" dirty="0" smtClean="0"/>
          </a:p>
          <a:p>
            <a:pPr>
              <a:spcBef>
                <a:spcPts val="300"/>
              </a:spcBef>
              <a:spcAft>
                <a:spcPts val="300"/>
              </a:spcAft>
            </a:pPr>
            <a:endParaRPr lang="en-US" sz="2000" dirty="0" smtClean="0"/>
          </a:p>
          <a:p>
            <a:pPr>
              <a:spcBef>
                <a:spcPts val="300"/>
              </a:spcBef>
              <a:spcAft>
                <a:spcPts val="300"/>
              </a:spcAft>
            </a:pPr>
            <a:r>
              <a:rPr lang="en-US" sz="2000" dirty="0" smtClean="0"/>
              <a:t> </a:t>
            </a:r>
          </a:p>
          <a:p>
            <a:pPr>
              <a:spcBef>
                <a:spcPts val="300"/>
              </a:spcBef>
              <a:spcAft>
                <a:spcPts val="300"/>
              </a:spcAft>
            </a:pPr>
            <a:r>
              <a:rPr lang="en-US" sz="2000" dirty="0" smtClean="0"/>
              <a:t>Paul </a:t>
            </a:r>
            <a:r>
              <a:rPr lang="en-US" sz="2000" dirty="0" err="1" smtClean="0"/>
              <a:t>Alivisatos</a:t>
            </a:r>
            <a:r>
              <a:rPr lang="en-US" sz="2000" dirty="0" smtClean="0"/>
              <a:t>, LBNL</a:t>
            </a:r>
          </a:p>
          <a:p>
            <a:pPr>
              <a:spcBef>
                <a:spcPts val="300"/>
              </a:spcBef>
              <a:spcAft>
                <a:spcPts val="300"/>
              </a:spcAft>
            </a:pPr>
            <a:r>
              <a:rPr lang="en-US" sz="2000" dirty="0" smtClean="0"/>
              <a:t>Frank Bates, Minnesota</a:t>
            </a:r>
          </a:p>
          <a:p>
            <a:pPr>
              <a:spcBef>
                <a:spcPts val="300"/>
              </a:spcBef>
              <a:spcAft>
                <a:spcPts val="300"/>
              </a:spcAft>
            </a:pPr>
            <a:r>
              <a:rPr lang="en-US" sz="2000" dirty="0" smtClean="0"/>
              <a:t>Marc </a:t>
            </a:r>
            <a:r>
              <a:rPr lang="en-US" sz="2000" dirty="0" err="1" smtClean="0"/>
              <a:t>Kastner</a:t>
            </a:r>
            <a:r>
              <a:rPr lang="en-US" sz="2000" dirty="0" smtClean="0"/>
              <a:t>, MIT</a:t>
            </a:r>
            <a:endParaRPr lang="en-US" sz="2000" u="sng" dirty="0" smtClean="0"/>
          </a:p>
          <a:p>
            <a:pPr>
              <a:spcBef>
                <a:spcPts val="300"/>
              </a:spcBef>
              <a:spcAft>
                <a:spcPts val="300"/>
              </a:spcAft>
            </a:pPr>
            <a:r>
              <a:rPr lang="en-US" sz="2000" dirty="0" smtClean="0"/>
              <a:t>Jennifer Lewis, UIUC</a:t>
            </a:r>
          </a:p>
          <a:p>
            <a:pPr>
              <a:spcBef>
                <a:spcPts val="300"/>
              </a:spcBef>
              <a:spcAft>
                <a:spcPts val="300"/>
              </a:spcAft>
            </a:pPr>
            <a:r>
              <a:rPr lang="en-US" sz="2000" dirty="0" smtClean="0"/>
              <a:t>Tony Rollett, CMU</a:t>
            </a:r>
            <a:endParaRPr lang="en-US" sz="2000" u="sng" dirty="0" smtClean="0"/>
          </a:p>
          <a:p>
            <a:pPr>
              <a:spcBef>
                <a:spcPts val="300"/>
              </a:spcBef>
              <a:spcAft>
                <a:spcPts val="300"/>
              </a:spcAft>
            </a:pPr>
            <a:r>
              <a:rPr lang="en-US" sz="2000" dirty="0" smtClean="0"/>
              <a:t>Gary Rubloff, Maryland</a:t>
            </a:r>
          </a:p>
          <a:p>
            <a:pPr>
              <a:spcBef>
                <a:spcPts val="300"/>
              </a:spcBef>
              <a:spcAft>
                <a:spcPts val="300"/>
              </a:spcAft>
            </a:pPr>
            <a:endParaRPr lang="en-US" sz="2000" dirty="0" smtClean="0"/>
          </a:p>
          <a:p>
            <a:pPr>
              <a:spcBef>
                <a:spcPts val="300"/>
              </a:spcBef>
              <a:spcAft>
                <a:spcPts val="300"/>
              </a:spcAft>
            </a:pPr>
            <a:endParaRPr lang="en-US" sz="2000" dirty="0" smtClean="0"/>
          </a:p>
          <a:p>
            <a:pPr>
              <a:spcBef>
                <a:spcPts val="300"/>
              </a:spcBef>
              <a:spcAft>
                <a:spcPts val="300"/>
              </a:spcAft>
            </a:pPr>
            <a:r>
              <a:rPr lang="en-US" sz="2000" dirty="0" smtClean="0"/>
              <a:t> </a:t>
            </a:r>
          </a:p>
          <a:p>
            <a:endParaRPr lang="en-US" sz="2000" dirty="0"/>
          </a:p>
        </p:txBody>
      </p:sp>
      <p:sp>
        <p:nvSpPr>
          <p:cNvPr id="8" name="Rectangle 7"/>
          <p:cNvSpPr/>
          <p:nvPr/>
        </p:nvSpPr>
        <p:spPr>
          <a:xfrm>
            <a:off x="1028700" y="738113"/>
            <a:ext cx="7235190" cy="784830"/>
          </a:xfrm>
          <a:prstGeom prst="rect">
            <a:avLst/>
          </a:prstGeom>
        </p:spPr>
        <p:txBody>
          <a:bodyPr wrap="square">
            <a:spAutoFit/>
          </a:bodyPr>
          <a:lstStyle/>
          <a:p>
            <a:pPr algn="ctr">
              <a:spcBef>
                <a:spcPts val="300"/>
              </a:spcBef>
              <a:spcAft>
                <a:spcPts val="300"/>
              </a:spcAft>
            </a:pPr>
            <a:r>
              <a:rPr lang="en-US" sz="2000" b="1" dirty="0" smtClean="0"/>
              <a:t>John Sarrao, LANL, co-chair</a:t>
            </a:r>
          </a:p>
          <a:p>
            <a:pPr algn="ctr">
              <a:spcBef>
                <a:spcPts val="300"/>
              </a:spcBef>
              <a:spcAft>
                <a:spcPts val="300"/>
              </a:spcAft>
            </a:pPr>
            <a:r>
              <a:rPr lang="en-US" sz="2000" b="1" dirty="0" smtClean="0"/>
              <a:t>George Crabtree, ANL &amp; UI</a:t>
            </a:r>
            <a:r>
              <a:rPr lang="en-US" sz="2000" b="1" dirty="0"/>
              <a:t>C</a:t>
            </a:r>
            <a:r>
              <a:rPr lang="en-US" sz="2000" b="1" dirty="0" smtClean="0"/>
              <a:t>, BESAC, co-chair</a:t>
            </a:r>
          </a:p>
        </p:txBody>
      </p:sp>
      <p:sp>
        <p:nvSpPr>
          <p:cNvPr id="2" name="Slide Number Placeholder 1"/>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3</a:t>
            </a:fld>
            <a:endParaRPr lang="en-US">
              <a:solidFill>
                <a:srgbClr val="000000">
                  <a:tint val="75000"/>
                </a:srgb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8524399" y="6430931"/>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4</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sp>
        <p:nvSpPr>
          <p:cNvPr id="5" name="TextBox 4"/>
          <p:cNvSpPr txBox="1"/>
          <p:nvPr/>
        </p:nvSpPr>
        <p:spPr>
          <a:xfrm>
            <a:off x="190501" y="849928"/>
            <a:ext cx="8803941" cy="2339102"/>
          </a:xfrm>
          <a:prstGeom prst="rect">
            <a:avLst/>
          </a:prstGeom>
          <a:noFill/>
        </p:spPr>
        <p:txBody>
          <a:bodyPr wrap="square" rtlCol="0">
            <a:spAutoFit/>
          </a:bodyPr>
          <a:lstStyle/>
          <a:p>
            <a:pPr marL="457200" indent="-457200">
              <a:spcAft>
                <a:spcPts val="1200"/>
              </a:spcAft>
              <a:buFont typeface="Wingdings" pitchFamily="2" charset="2"/>
              <a:buChar char="Ø"/>
            </a:pPr>
            <a:r>
              <a:rPr lang="en-US" dirty="0" smtClean="0">
                <a:latin typeface="Century Gothic"/>
                <a:cs typeface="Century Gothic"/>
              </a:rPr>
              <a:t>Why: the need for innovation, as articulated in </a:t>
            </a:r>
            <a:r>
              <a:rPr lang="en-US" i="1" dirty="0" smtClean="0">
                <a:latin typeface="Century Gothic"/>
                <a:cs typeface="Century Gothic"/>
              </a:rPr>
              <a:t>Science for Energy Technology</a:t>
            </a:r>
            <a:endParaRPr lang="en-US" dirty="0" smtClean="0">
              <a:latin typeface="Century Gothic"/>
              <a:cs typeface="Century Gothic"/>
            </a:endParaRPr>
          </a:p>
          <a:p>
            <a:pPr marL="457200" indent="-457200">
              <a:spcAft>
                <a:spcPts val="1200"/>
              </a:spcAft>
              <a:buFont typeface="Wingdings" pitchFamily="2" charset="2"/>
              <a:buChar char="Ø"/>
            </a:pPr>
            <a:r>
              <a:rPr lang="en-US" dirty="0" smtClean="0">
                <a:latin typeface="Century Gothic"/>
                <a:cs typeface="Century Gothic"/>
              </a:rPr>
              <a:t>Why now: the insights and tools we’ve gained (and are still gaining) from nanoscience, as articulated in </a:t>
            </a:r>
            <a:r>
              <a:rPr lang="en-US" i="1" dirty="0" smtClean="0">
                <a:latin typeface="Century Gothic"/>
                <a:cs typeface="Century Gothic"/>
              </a:rPr>
              <a:t>New Science for a Secure and Sustainable Energy Future</a:t>
            </a:r>
            <a:endParaRPr lang="en-US" dirty="0" smtClean="0">
              <a:latin typeface="Century Gothic"/>
              <a:cs typeface="Century Gothic"/>
            </a:endParaRPr>
          </a:p>
          <a:p>
            <a:pPr marL="457200" indent="-457200">
              <a:buFont typeface="Wingdings" pitchFamily="2" charset="2"/>
              <a:buChar char="Ø"/>
            </a:pPr>
            <a:r>
              <a:rPr lang="en-US" dirty="0" smtClean="0">
                <a:latin typeface="Century Gothic"/>
                <a:cs typeface="Century Gothic"/>
              </a:rPr>
              <a:t>What: build on basic science challenges, as articulated in </a:t>
            </a:r>
            <a:r>
              <a:rPr lang="en-US" i="1" dirty="0" smtClean="0">
                <a:latin typeface="Century Gothic"/>
                <a:cs typeface="Century Gothic"/>
              </a:rPr>
              <a:t>Directing Matter and Energy: Five Challenges for Science and the Imagination</a:t>
            </a:r>
            <a:endParaRPr lang="en-US" i="1" dirty="0">
              <a:latin typeface="Century Gothic"/>
              <a:cs typeface="Century Gothic"/>
            </a:endParaRPr>
          </a:p>
        </p:txBody>
      </p:sp>
      <p:sp>
        <p:nvSpPr>
          <p:cNvPr id="6" name="Rectangle 2"/>
          <p:cNvSpPr>
            <a:spLocks noGrp="1" noChangeArrowheads="1"/>
          </p:cNvSpPr>
          <p:nvPr>
            <p:ph type="title"/>
          </p:nvPr>
        </p:nvSpPr>
        <p:spPr>
          <a:xfrm>
            <a:off x="0" y="0"/>
            <a:ext cx="9144000" cy="723900"/>
          </a:xfrm>
        </p:spPr>
        <p:txBody>
          <a:bodyPr lIns="91216" tIns="45609" rIns="91216" bIns="45609"/>
          <a:lstStyle/>
          <a:p>
            <a:pPr defTabSz="1017033">
              <a:tabLst>
                <a:tab pos="1886739" algn="l"/>
              </a:tabLst>
            </a:pPr>
            <a:r>
              <a:rPr lang="en-US" b="1" dirty="0" smtClean="0">
                <a:solidFill>
                  <a:srgbClr val="006600"/>
                </a:solidFill>
              </a:rPr>
              <a:t>Background</a:t>
            </a:r>
          </a:p>
        </p:txBody>
      </p:sp>
      <p:pic>
        <p:nvPicPr>
          <p:cNvPr id="7" name="Picture 41"/>
          <p:cNvPicPr preferRelativeResize="0">
            <a:picLocks noChangeAspect="1" noChangeArrowheads="1"/>
          </p:cNvPicPr>
          <p:nvPr/>
        </p:nvPicPr>
        <p:blipFill>
          <a:blip r:embed="rId2" cstate="print"/>
          <a:srcRect/>
          <a:stretch>
            <a:fillRect/>
          </a:stretch>
        </p:blipFill>
        <p:spPr bwMode="auto">
          <a:xfrm>
            <a:off x="3602037" y="3480247"/>
            <a:ext cx="1934143" cy="2498725"/>
          </a:xfrm>
          <a:prstGeom prst="rect">
            <a:avLst/>
          </a:prstGeom>
          <a:noFill/>
          <a:ln w="19050">
            <a:noFill/>
            <a:miter lim="800000"/>
            <a:headEnd/>
            <a:tailEnd/>
          </a:ln>
        </p:spPr>
      </p:pic>
      <p:pic>
        <p:nvPicPr>
          <p:cNvPr id="9" name="Picture 43" descr="GC_xlg"/>
          <p:cNvPicPr preferRelativeResize="0">
            <a:picLocks noChangeAspect="1" noChangeArrowheads="1"/>
          </p:cNvPicPr>
          <p:nvPr/>
        </p:nvPicPr>
        <p:blipFill>
          <a:blip r:embed="rId3" cstate="print"/>
          <a:srcRect/>
          <a:stretch>
            <a:fillRect/>
          </a:stretch>
        </p:blipFill>
        <p:spPr bwMode="auto">
          <a:xfrm>
            <a:off x="6540499" y="3488766"/>
            <a:ext cx="1956453" cy="2471156"/>
          </a:xfrm>
          <a:prstGeom prst="rect">
            <a:avLst/>
          </a:prstGeom>
          <a:noFill/>
          <a:ln w="38100">
            <a:solidFill>
              <a:schemeClr val="tx1"/>
            </a:solidFill>
            <a:miter lim="800000"/>
            <a:headEnd/>
            <a:tailEnd/>
          </a:ln>
        </p:spPr>
      </p:pic>
      <p:pic>
        <p:nvPicPr>
          <p:cNvPr id="2" name="Picture 1"/>
          <p:cNvPicPr>
            <a:picLocks noChangeAspect="1"/>
          </p:cNvPicPr>
          <p:nvPr/>
        </p:nvPicPr>
        <p:blipFill>
          <a:blip r:embed="rId4" cstate="print"/>
          <a:stretch>
            <a:fillRect/>
          </a:stretch>
        </p:blipFill>
        <p:spPr>
          <a:xfrm>
            <a:off x="723901" y="3456570"/>
            <a:ext cx="1968500" cy="254780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5100" y="88900"/>
            <a:ext cx="6783070" cy="461665"/>
          </a:xfrm>
          <a:prstGeom prst="rect">
            <a:avLst/>
          </a:prstGeom>
          <a:noFill/>
        </p:spPr>
        <p:txBody>
          <a:bodyPr wrap="square" rtlCol="0">
            <a:spAutoFit/>
          </a:bodyPr>
          <a:lstStyle/>
          <a:p>
            <a:r>
              <a:rPr lang="en-US" sz="2400" b="1" dirty="0" smtClean="0">
                <a:solidFill>
                  <a:srgbClr val="006600"/>
                </a:solidFill>
              </a:rPr>
              <a:t>What is </a:t>
            </a:r>
            <a:r>
              <a:rPr lang="en-US" sz="2400" b="1" dirty="0" err="1" smtClean="0">
                <a:solidFill>
                  <a:srgbClr val="006600"/>
                </a:solidFill>
              </a:rPr>
              <a:t>Meso</a:t>
            </a:r>
            <a:r>
              <a:rPr lang="en-US" sz="2400" b="1" dirty="0" smtClean="0">
                <a:solidFill>
                  <a:srgbClr val="006600"/>
                </a:solidFill>
              </a:rPr>
              <a:t>?</a:t>
            </a:r>
            <a:endParaRPr lang="en-US" sz="2400" b="1" dirty="0">
              <a:solidFill>
                <a:srgbClr val="006600"/>
              </a:solidFill>
            </a:endParaRPr>
          </a:p>
        </p:txBody>
      </p:sp>
      <p:sp>
        <p:nvSpPr>
          <p:cNvPr id="4" name="Slide Number Placeholder 3"/>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5</a:t>
            </a:fld>
            <a:endParaRPr lang="en-US">
              <a:solidFill>
                <a:srgbClr val="000000">
                  <a:tint val="75000"/>
                </a:srgb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5100" y="88900"/>
            <a:ext cx="6783070" cy="461665"/>
          </a:xfrm>
          <a:prstGeom prst="rect">
            <a:avLst/>
          </a:prstGeom>
          <a:noFill/>
        </p:spPr>
        <p:txBody>
          <a:bodyPr wrap="square" rtlCol="0">
            <a:spAutoFit/>
          </a:bodyPr>
          <a:lstStyle/>
          <a:p>
            <a:r>
              <a:rPr lang="en-US" sz="2400" b="1" dirty="0" smtClean="0">
                <a:solidFill>
                  <a:srgbClr val="006600"/>
                </a:solidFill>
              </a:rPr>
              <a:t>What is </a:t>
            </a:r>
            <a:r>
              <a:rPr lang="en-US" sz="2400" b="1" dirty="0" err="1" smtClean="0">
                <a:solidFill>
                  <a:srgbClr val="006600"/>
                </a:solidFill>
              </a:rPr>
              <a:t>Meso</a:t>
            </a:r>
            <a:r>
              <a:rPr lang="en-US" sz="2400" b="1" dirty="0" smtClean="0">
                <a:solidFill>
                  <a:srgbClr val="006600"/>
                </a:solidFill>
              </a:rPr>
              <a:t>?</a:t>
            </a:r>
            <a:endParaRPr lang="en-US" sz="2400" b="1" dirty="0">
              <a:solidFill>
                <a:srgbClr val="006600"/>
              </a:solidFill>
            </a:endParaRPr>
          </a:p>
        </p:txBody>
      </p:sp>
      <p:sp>
        <p:nvSpPr>
          <p:cNvPr id="4" name="TextBox 3"/>
          <p:cNvSpPr txBox="1"/>
          <p:nvPr/>
        </p:nvSpPr>
        <p:spPr>
          <a:xfrm>
            <a:off x="1026025" y="680453"/>
            <a:ext cx="6783070" cy="738664"/>
          </a:xfrm>
          <a:prstGeom prst="rect">
            <a:avLst/>
          </a:prstGeom>
          <a:noFill/>
        </p:spPr>
        <p:txBody>
          <a:bodyPr wrap="square" rtlCol="0">
            <a:spAutoFit/>
          </a:bodyPr>
          <a:lstStyle/>
          <a:p>
            <a:pPr algn="ctr"/>
            <a:r>
              <a:rPr lang="en-US" dirty="0">
                <a:solidFill>
                  <a:srgbClr val="000000"/>
                </a:solidFill>
                <a:latin typeface="Century Gothic"/>
                <a:cs typeface="Century Gothic"/>
              </a:rPr>
              <a:t>f</a:t>
            </a:r>
            <a:r>
              <a:rPr lang="en-US" dirty="0" smtClean="0">
                <a:solidFill>
                  <a:srgbClr val="000000"/>
                </a:solidFill>
                <a:latin typeface="Century Gothic"/>
                <a:cs typeface="Century Gothic"/>
              </a:rPr>
              <a:t>rom the Greek</a:t>
            </a:r>
            <a:endParaRPr lang="en-US" dirty="0">
              <a:solidFill>
                <a:srgbClr val="000000"/>
              </a:solidFill>
              <a:latin typeface="Century Gothic"/>
              <a:cs typeface="Century Gothic"/>
            </a:endParaRPr>
          </a:p>
          <a:p>
            <a:pPr algn="ctr"/>
            <a:r>
              <a:rPr lang="en-US" sz="2400" dirty="0" smtClean="0">
                <a:solidFill>
                  <a:srgbClr val="000000"/>
                </a:solidFill>
                <a:latin typeface="Century Gothic"/>
                <a:cs typeface="Century Gothic"/>
              </a:rPr>
              <a:t>In between, intermediate, middle</a:t>
            </a:r>
            <a:endParaRPr lang="en-US" sz="2400" dirty="0">
              <a:solidFill>
                <a:srgbClr val="000000"/>
              </a:solidFill>
              <a:latin typeface="Century Gothic"/>
              <a:cs typeface="Century Gothic"/>
            </a:endParaRPr>
          </a:p>
        </p:txBody>
      </p:sp>
      <p:sp>
        <p:nvSpPr>
          <p:cNvPr id="15" name="TextBox 14"/>
          <p:cNvSpPr txBox="1"/>
          <p:nvPr/>
        </p:nvSpPr>
        <p:spPr>
          <a:xfrm>
            <a:off x="1165725" y="1429753"/>
            <a:ext cx="6783070" cy="400110"/>
          </a:xfrm>
          <a:prstGeom prst="rect">
            <a:avLst/>
          </a:prstGeom>
          <a:noFill/>
        </p:spPr>
        <p:txBody>
          <a:bodyPr wrap="square" rtlCol="0">
            <a:spAutoFit/>
          </a:bodyPr>
          <a:lstStyle/>
          <a:p>
            <a:pPr algn="ctr"/>
            <a:r>
              <a:rPr lang="en-US" sz="2000" i="1" dirty="0" smtClean="0">
                <a:solidFill>
                  <a:srgbClr val="000000"/>
                </a:solidFill>
                <a:latin typeface="Century Gothic"/>
                <a:cs typeface="Century Gothic"/>
              </a:rPr>
              <a:t>Relative, not absolute</a:t>
            </a:r>
          </a:p>
        </p:txBody>
      </p:sp>
      <p:sp>
        <p:nvSpPr>
          <p:cNvPr id="6" name="TextBox 5"/>
          <p:cNvSpPr txBox="1"/>
          <p:nvPr/>
        </p:nvSpPr>
        <p:spPr>
          <a:xfrm>
            <a:off x="1270000" y="2502108"/>
            <a:ext cx="1536699" cy="400110"/>
          </a:xfrm>
          <a:prstGeom prst="rect">
            <a:avLst/>
          </a:prstGeom>
          <a:noFill/>
        </p:spPr>
        <p:txBody>
          <a:bodyPr wrap="square" rtlCol="0">
            <a:spAutoFit/>
          </a:bodyPr>
          <a:lstStyle/>
          <a:p>
            <a:r>
              <a:rPr lang="en-US" sz="2000" dirty="0" smtClean="0">
                <a:latin typeface="Century Gothic"/>
                <a:cs typeface="Century Gothic"/>
              </a:rPr>
              <a:t>quantum</a:t>
            </a:r>
            <a:endParaRPr lang="en-US" sz="2000" dirty="0">
              <a:latin typeface="Century Gothic"/>
              <a:cs typeface="Century Gothic"/>
            </a:endParaRPr>
          </a:p>
        </p:txBody>
      </p:sp>
      <p:sp>
        <p:nvSpPr>
          <p:cNvPr id="16" name="TextBox 15"/>
          <p:cNvSpPr txBox="1"/>
          <p:nvPr/>
        </p:nvSpPr>
        <p:spPr>
          <a:xfrm>
            <a:off x="6616700" y="2324308"/>
            <a:ext cx="1358900" cy="400110"/>
          </a:xfrm>
          <a:prstGeom prst="rect">
            <a:avLst/>
          </a:prstGeom>
          <a:noFill/>
        </p:spPr>
        <p:txBody>
          <a:bodyPr wrap="square" rtlCol="0">
            <a:spAutoFit/>
          </a:bodyPr>
          <a:lstStyle/>
          <a:p>
            <a:r>
              <a:rPr lang="en-US" sz="2000" dirty="0" smtClean="0">
                <a:latin typeface="Century Gothic"/>
                <a:cs typeface="Century Gothic"/>
              </a:rPr>
              <a:t>classical</a:t>
            </a:r>
            <a:endParaRPr lang="en-US" sz="2000" dirty="0">
              <a:latin typeface="Century Gothic"/>
              <a:cs typeface="Century Gothic"/>
            </a:endParaRPr>
          </a:p>
        </p:txBody>
      </p:sp>
      <p:sp>
        <p:nvSpPr>
          <p:cNvPr id="17" name="TextBox 16"/>
          <p:cNvSpPr txBox="1"/>
          <p:nvPr/>
        </p:nvSpPr>
        <p:spPr>
          <a:xfrm>
            <a:off x="1320800" y="3708608"/>
            <a:ext cx="1371599" cy="400110"/>
          </a:xfrm>
          <a:prstGeom prst="rect">
            <a:avLst/>
          </a:prstGeom>
          <a:noFill/>
        </p:spPr>
        <p:txBody>
          <a:bodyPr wrap="square" rtlCol="0">
            <a:spAutoFit/>
          </a:bodyPr>
          <a:lstStyle/>
          <a:p>
            <a:r>
              <a:rPr lang="en-US" sz="2000" dirty="0" smtClean="0">
                <a:latin typeface="Century Gothic"/>
                <a:cs typeface="Century Gothic"/>
              </a:rPr>
              <a:t>isolated</a:t>
            </a:r>
            <a:endParaRPr lang="en-US" sz="2000" dirty="0">
              <a:latin typeface="Century Gothic"/>
              <a:cs typeface="Century Gothic"/>
            </a:endParaRPr>
          </a:p>
        </p:txBody>
      </p:sp>
      <p:sp>
        <p:nvSpPr>
          <p:cNvPr id="18" name="TextBox 17"/>
          <p:cNvSpPr txBox="1"/>
          <p:nvPr/>
        </p:nvSpPr>
        <p:spPr>
          <a:xfrm>
            <a:off x="6464300" y="3822908"/>
            <a:ext cx="1714500" cy="400110"/>
          </a:xfrm>
          <a:prstGeom prst="rect">
            <a:avLst/>
          </a:prstGeom>
          <a:noFill/>
        </p:spPr>
        <p:txBody>
          <a:bodyPr wrap="square" rtlCol="0">
            <a:spAutoFit/>
          </a:bodyPr>
          <a:lstStyle/>
          <a:p>
            <a:r>
              <a:rPr lang="en-US" sz="2000" dirty="0" smtClean="0">
                <a:latin typeface="Century Gothic"/>
                <a:cs typeface="Century Gothic"/>
              </a:rPr>
              <a:t>interacting</a:t>
            </a:r>
            <a:endParaRPr lang="en-US" sz="2000" dirty="0">
              <a:latin typeface="Century Gothic"/>
              <a:cs typeface="Century Gothic"/>
            </a:endParaRPr>
          </a:p>
        </p:txBody>
      </p:sp>
      <p:sp>
        <p:nvSpPr>
          <p:cNvPr id="19" name="TextBox 18"/>
          <p:cNvSpPr txBox="1"/>
          <p:nvPr/>
        </p:nvSpPr>
        <p:spPr>
          <a:xfrm>
            <a:off x="1397000" y="5473908"/>
            <a:ext cx="1130300" cy="400110"/>
          </a:xfrm>
          <a:prstGeom prst="rect">
            <a:avLst/>
          </a:prstGeom>
          <a:noFill/>
        </p:spPr>
        <p:txBody>
          <a:bodyPr wrap="square" rtlCol="0">
            <a:spAutoFit/>
          </a:bodyPr>
          <a:lstStyle/>
          <a:p>
            <a:r>
              <a:rPr lang="en-US" sz="2000" dirty="0" smtClean="0">
                <a:latin typeface="Century Gothic"/>
                <a:cs typeface="Century Gothic"/>
              </a:rPr>
              <a:t>simple</a:t>
            </a:r>
            <a:endParaRPr lang="en-US" sz="2000" dirty="0">
              <a:latin typeface="Century Gothic"/>
              <a:cs typeface="Century Gothic"/>
            </a:endParaRPr>
          </a:p>
        </p:txBody>
      </p:sp>
      <p:sp>
        <p:nvSpPr>
          <p:cNvPr id="20" name="TextBox 19"/>
          <p:cNvSpPr txBox="1"/>
          <p:nvPr/>
        </p:nvSpPr>
        <p:spPr>
          <a:xfrm>
            <a:off x="6591300" y="5473908"/>
            <a:ext cx="1498600" cy="400110"/>
          </a:xfrm>
          <a:prstGeom prst="rect">
            <a:avLst/>
          </a:prstGeom>
          <a:noFill/>
        </p:spPr>
        <p:txBody>
          <a:bodyPr wrap="square" rtlCol="0">
            <a:spAutoFit/>
          </a:bodyPr>
          <a:lstStyle/>
          <a:p>
            <a:r>
              <a:rPr lang="en-US" sz="2000" dirty="0" smtClean="0">
                <a:latin typeface="Century Gothic"/>
                <a:cs typeface="Century Gothic"/>
              </a:rPr>
              <a:t>complex</a:t>
            </a:r>
            <a:endParaRPr lang="en-US" sz="2000" dirty="0">
              <a:latin typeface="Century Gothic"/>
              <a:cs typeface="Century Gothic"/>
            </a:endParaRPr>
          </a:p>
        </p:txBody>
      </p:sp>
      <p:pic>
        <p:nvPicPr>
          <p:cNvPr id="24" name="Picture 23" descr="Bond_orbital_diagram3.png"/>
          <p:cNvPicPr>
            <a:picLocks noChangeAspect="1"/>
          </p:cNvPicPr>
          <p:nvPr/>
        </p:nvPicPr>
        <p:blipFill rotWithShape="1">
          <a:blip r:embed="rId2" cstate="print">
            <a:extLst>
              <a:ext uri="{28A0092B-C50C-407E-A947-70E740481C1C}">
                <a14:useLocalDpi xmlns:a14="http://schemas.microsoft.com/office/drawing/2010/main" xmlns="" val="0"/>
              </a:ext>
            </a:extLst>
          </a:blip>
          <a:srcRect l="12980" t="6667" r="68050" b="79073"/>
          <a:stretch/>
        </p:blipFill>
        <p:spPr>
          <a:xfrm>
            <a:off x="1219200" y="1791521"/>
            <a:ext cx="1183144" cy="684978"/>
          </a:xfrm>
          <a:prstGeom prst="rect">
            <a:avLst/>
          </a:prstGeom>
        </p:spPr>
      </p:pic>
      <p:sp>
        <p:nvSpPr>
          <p:cNvPr id="30" name="Oval 29"/>
          <p:cNvSpPr/>
          <p:nvPr/>
        </p:nvSpPr>
        <p:spPr>
          <a:xfrm>
            <a:off x="1809750" y="3366176"/>
            <a:ext cx="134171" cy="126324"/>
          </a:xfrm>
          <a:prstGeom prst="ellipse">
            <a:avLst/>
          </a:prstGeom>
          <a:solidFill>
            <a:srgbClr val="39E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a:off x="6472767" y="1917700"/>
            <a:ext cx="1540933" cy="359834"/>
            <a:chOff x="5926667" y="2236478"/>
            <a:chExt cx="2404533" cy="752256"/>
          </a:xfrm>
        </p:grpSpPr>
        <p:cxnSp>
          <p:nvCxnSpPr>
            <p:cNvPr id="37" name="Straight Connector 36"/>
            <p:cNvCxnSpPr/>
            <p:nvPr/>
          </p:nvCxnSpPr>
          <p:spPr>
            <a:xfrm>
              <a:off x="5926667" y="2980267"/>
              <a:ext cx="2404533" cy="84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933011" y="2236478"/>
              <a:ext cx="10590" cy="74378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0" name="Freeform 39"/>
            <p:cNvSpPr/>
            <p:nvPr/>
          </p:nvSpPr>
          <p:spPr>
            <a:xfrm>
              <a:off x="5952060" y="2444406"/>
              <a:ext cx="1397000" cy="464889"/>
            </a:xfrm>
            <a:custGeom>
              <a:avLst/>
              <a:gdLst>
                <a:gd name="connsiteX0" fmla="*/ 0 w 1397000"/>
                <a:gd name="connsiteY0" fmla="*/ 264927 h 464889"/>
                <a:gd name="connsiteX1" fmla="*/ 135467 w 1397000"/>
                <a:gd name="connsiteY1" fmla="*/ 256460 h 464889"/>
                <a:gd name="connsiteX2" fmla="*/ 245534 w 1397000"/>
                <a:gd name="connsiteY2" fmla="*/ 459660 h 464889"/>
                <a:gd name="connsiteX3" fmla="*/ 397934 w 1397000"/>
                <a:gd name="connsiteY3" fmla="*/ 10927 h 464889"/>
                <a:gd name="connsiteX4" fmla="*/ 541867 w 1397000"/>
                <a:gd name="connsiteY4" fmla="*/ 451194 h 464889"/>
                <a:gd name="connsiteX5" fmla="*/ 685800 w 1397000"/>
                <a:gd name="connsiteY5" fmla="*/ 10927 h 464889"/>
                <a:gd name="connsiteX6" fmla="*/ 787400 w 1397000"/>
                <a:gd name="connsiteY6" fmla="*/ 451194 h 464889"/>
                <a:gd name="connsiteX7" fmla="*/ 897467 w 1397000"/>
                <a:gd name="connsiteY7" fmla="*/ 19394 h 464889"/>
                <a:gd name="connsiteX8" fmla="*/ 1016000 w 1397000"/>
                <a:gd name="connsiteY8" fmla="*/ 442727 h 464889"/>
                <a:gd name="connsiteX9" fmla="*/ 1159934 w 1397000"/>
                <a:gd name="connsiteY9" fmla="*/ 2460 h 464889"/>
                <a:gd name="connsiteX10" fmla="*/ 1227667 w 1397000"/>
                <a:gd name="connsiteY10" fmla="*/ 264927 h 464889"/>
                <a:gd name="connsiteX11" fmla="*/ 1397000 w 1397000"/>
                <a:gd name="connsiteY11" fmla="*/ 273394 h 464889"/>
                <a:gd name="connsiteX12" fmla="*/ 1397000 w 1397000"/>
                <a:gd name="connsiteY12" fmla="*/ 273394 h 46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7000" h="464889">
                  <a:moveTo>
                    <a:pt x="0" y="264927"/>
                  </a:moveTo>
                  <a:cubicBezTo>
                    <a:pt x="47272" y="244466"/>
                    <a:pt x="94545" y="224005"/>
                    <a:pt x="135467" y="256460"/>
                  </a:cubicBezTo>
                  <a:cubicBezTo>
                    <a:pt x="176389" y="288915"/>
                    <a:pt x="201790" y="500582"/>
                    <a:pt x="245534" y="459660"/>
                  </a:cubicBezTo>
                  <a:cubicBezTo>
                    <a:pt x="289279" y="418738"/>
                    <a:pt x="348545" y="12338"/>
                    <a:pt x="397934" y="10927"/>
                  </a:cubicBezTo>
                  <a:cubicBezTo>
                    <a:pt x="447323" y="9516"/>
                    <a:pt x="493889" y="451194"/>
                    <a:pt x="541867" y="451194"/>
                  </a:cubicBezTo>
                  <a:cubicBezTo>
                    <a:pt x="589845" y="451194"/>
                    <a:pt x="644878" y="10927"/>
                    <a:pt x="685800" y="10927"/>
                  </a:cubicBezTo>
                  <a:cubicBezTo>
                    <a:pt x="726722" y="10927"/>
                    <a:pt x="752122" y="449783"/>
                    <a:pt x="787400" y="451194"/>
                  </a:cubicBezTo>
                  <a:cubicBezTo>
                    <a:pt x="822678" y="452605"/>
                    <a:pt x="859367" y="20805"/>
                    <a:pt x="897467" y="19394"/>
                  </a:cubicBezTo>
                  <a:cubicBezTo>
                    <a:pt x="935567" y="17983"/>
                    <a:pt x="972256" y="445549"/>
                    <a:pt x="1016000" y="442727"/>
                  </a:cubicBezTo>
                  <a:cubicBezTo>
                    <a:pt x="1059744" y="439905"/>
                    <a:pt x="1124656" y="32093"/>
                    <a:pt x="1159934" y="2460"/>
                  </a:cubicBezTo>
                  <a:cubicBezTo>
                    <a:pt x="1195212" y="-27173"/>
                    <a:pt x="1188156" y="219771"/>
                    <a:pt x="1227667" y="264927"/>
                  </a:cubicBezTo>
                  <a:cubicBezTo>
                    <a:pt x="1267178" y="310083"/>
                    <a:pt x="1397000" y="273394"/>
                    <a:pt x="1397000" y="273394"/>
                  </a:cubicBezTo>
                  <a:lnTo>
                    <a:pt x="1397000" y="273394"/>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Rectangle 44"/>
            <p:cNvSpPr/>
            <p:nvPr/>
          </p:nvSpPr>
          <p:spPr>
            <a:xfrm>
              <a:off x="7357532" y="2438400"/>
              <a:ext cx="668867" cy="55033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6" name="Picture 55" descr="Leaf-Vein-Fractal-Network-009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6715611" y="4274185"/>
            <a:ext cx="1036776" cy="1440666"/>
          </a:xfrm>
          <a:prstGeom prst="rect">
            <a:avLst/>
          </a:prstGeom>
        </p:spPr>
      </p:pic>
      <p:pic>
        <p:nvPicPr>
          <p:cNvPr id="60" name="Picture 59" descr="Ice-300x236.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57300" y="4530259"/>
            <a:ext cx="1183144" cy="930740"/>
          </a:xfrm>
          <a:prstGeom prst="rect">
            <a:avLst/>
          </a:prstGeom>
        </p:spPr>
      </p:pic>
      <p:sp>
        <p:nvSpPr>
          <p:cNvPr id="61" name="Oval 60"/>
          <p:cNvSpPr/>
          <p:nvPr/>
        </p:nvSpPr>
        <p:spPr>
          <a:xfrm>
            <a:off x="3492500" y="1891354"/>
            <a:ext cx="1890591" cy="3709346"/>
          </a:xfrm>
          <a:prstGeom prst="ellipse">
            <a:avLst/>
          </a:prstGeom>
          <a:solidFill>
            <a:srgbClr val="FAFFD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err="1">
                <a:solidFill>
                  <a:srgbClr val="000000"/>
                </a:solidFill>
              </a:rPr>
              <a:t>m</a:t>
            </a:r>
            <a:r>
              <a:rPr lang="en-US" sz="3600" dirty="0" err="1" smtClean="0">
                <a:solidFill>
                  <a:srgbClr val="000000"/>
                </a:solidFill>
              </a:rPr>
              <a:t>eso</a:t>
            </a:r>
            <a:endParaRPr lang="en-US" sz="3600" dirty="0" smtClean="0">
              <a:solidFill>
                <a:srgbClr val="000000"/>
              </a:solidFill>
            </a:endParaRPr>
          </a:p>
          <a:p>
            <a:pPr algn="ctr"/>
            <a:endParaRPr lang="en-US" sz="3600" dirty="0">
              <a:solidFill>
                <a:srgbClr val="000000"/>
              </a:solidFill>
            </a:endParaRPr>
          </a:p>
        </p:txBody>
      </p:sp>
      <p:pic>
        <p:nvPicPr>
          <p:cNvPr id="62" name="Picture 61" descr="amorph.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731001" y="2918614"/>
            <a:ext cx="1085564" cy="984676"/>
          </a:xfrm>
          <a:prstGeom prst="rect">
            <a:avLst/>
          </a:prstGeom>
        </p:spPr>
      </p:pic>
      <p:sp>
        <p:nvSpPr>
          <p:cNvPr id="22" name="TextBox 21"/>
          <p:cNvSpPr txBox="1"/>
          <p:nvPr/>
        </p:nvSpPr>
        <p:spPr>
          <a:xfrm>
            <a:off x="1229225" y="5836653"/>
            <a:ext cx="6783070" cy="400110"/>
          </a:xfrm>
          <a:prstGeom prst="rect">
            <a:avLst/>
          </a:prstGeom>
          <a:noFill/>
        </p:spPr>
        <p:txBody>
          <a:bodyPr wrap="square" rtlCol="0">
            <a:spAutoFit/>
          </a:bodyPr>
          <a:lstStyle/>
          <a:p>
            <a:pPr algn="ctr"/>
            <a:r>
              <a:rPr lang="en-US" sz="2000" i="1" dirty="0">
                <a:solidFill>
                  <a:srgbClr val="000000"/>
                </a:solidFill>
                <a:latin typeface="Century Gothic"/>
                <a:cs typeface="Century Gothic"/>
              </a:rPr>
              <a:t>a</a:t>
            </a:r>
            <a:r>
              <a:rPr lang="en-US" sz="2000" i="1" dirty="0" smtClean="0">
                <a:solidFill>
                  <a:srgbClr val="000000"/>
                </a:solidFill>
                <a:latin typeface="Century Gothic"/>
                <a:cs typeface="Century Gothic"/>
              </a:rPr>
              <a:t>ctive since 1970s</a:t>
            </a:r>
          </a:p>
        </p:txBody>
      </p:sp>
      <p:sp>
        <p:nvSpPr>
          <p:cNvPr id="2" name="Slide Number Placeholder 1"/>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6</a:t>
            </a:fld>
            <a:endParaRPr lang="en-US">
              <a:solidFill>
                <a:srgbClr val="000000">
                  <a:tint val="75000"/>
                </a:srgbClr>
              </a:solidFill>
            </a:endParaRPr>
          </a:p>
        </p:txBody>
      </p:sp>
    </p:spTree>
    <p:extLst>
      <p:ext uri="{BB962C8B-B14F-4D97-AF65-F5344CB8AC3E}">
        <p14:creationId xmlns:p14="http://schemas.microsoft.com/office/powerpoint/2010/main" xmlns="" val="900538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8413750" y="6351588"/>
            <a:ext cx="381000" cy="365125"/>
          </a:xfrm>
          <a:prstGeom prst="rect">
            <a:avLst/>
          </a:prstGeom>
        </p:spPr>
        <p:txBody>
          <a:bodyPr vert="horz" lIns="91397" tIns="45698" rIns="91397" bIns="45698" rtlCol="0" anchor="ctr"/>
          <a:lstStyle>
            <a:defPPr>
              <a:defRPr lang="en-US"/>
            </a:defPPr>
            <a:lvl1pPr algn="r" rtl="0" fontAlgn="auto">
              <a:spcBef>
                <a:spcPts val="0"/>
              </a:spcBef>
              <a:spcAft>
                <a:spcPts val="0"/>
              </a:spcAft>
              <a:defRPr sz="1200" kern="1200">
                <a:solidFill>
                  <a:srgbClr val="106636"/>
                </a:solidFill>
                <a:latin typeface="Arial" pitchFamily="34" charset="0"/>
                <a:ea typeface="+mn-ea"/>
                <a:cs typeface="Arial" pitchFamily="34" charset="0"/>
              </a:defRPr>
            </a:lvl1pPr>
            <a:lvl2pPr marL="457039" algn="l" rtl="0" fontAlgn="base">
              <a:spcBef>
                <a:spcPct val="0"/>
              </a:spcBef>
              <a:spcAft>
                <a:spcPct val="0"/>
              </a:spcAft>
              <a:defRPr kern="1200">
                <a:solidFill>
                  <a:schemeClr val="tx1"/>
                </a:solidFill>
                <a:latin typeface="Arial" charset="0"/>
                <a:ea typeface="+mn-ea"/>
                <a:cs typeface="+mn-cs"/>
              </a:defRPr>
            </a:lvl2pPr>
            <a:lvl3pPr marL="914079" algn="l" rtl="0" fontAlgn="base">
              <a:spcBef>
                <a:spcPct val="0"/>
              </a:spcBef>
              <a:spcAft>
                <a:spcPct val="0"/>
              </a:spcAft>
              <a:defRPr kern="1200">
                <a:solidFill>
                  <a:schemeClr val="tx1"/>
                </a:solidFill>
                <a:latin typeface="Arial" charset="0"/>
                <a:ea typeface="+mn-ea"/>
                <a:cs typeface="+mn-cs"/>
              </a:defRPr>
            </a:lvl3pPr>
            <a:lvl4pPr marL="1371119" algn="l" rtl="0" fontAlgn="base">
              <a:spcBef>
                <a:spcPct val="0"/>
              </a:spcBef>
              <a:spcAft>
                <a:spcPct val="0"/>
              </a:spcAft>
              <a:defRPr kern="1200">
                <a:solidFill>
                  <a:schemeClr val="tx1"/>
                </a:solidFill>
                <a:latin typeface="Arial" charset="0"/>
                <a:ea typeface="+mn-ea"/>
                <a:cs typeface="+mn-cs"/>
              </a:defRPr>
            </a:lvl4pPr>
            <a:lvl5pPr marL="1828159" algn="l" rtl="0" fontAlgn="base">
              <a:spcBef>
                <a:spcPct val="0"/>
              </a:spcBef>
              <a:spcAft>
                <a:spcPct val="0"/>
              </a:spcAft>
              <a:defRPr kern="1200">
                <a:solidFill>
                  <a:schemeClr val="tx1"/>
                </a:solidFill>
                <a:latin typeface="Arial" charset="0"/>
                <a:ea typeface="+mn-ea"/>
                <a:cs typeface="+mn-cs"/>
              </a:defRPr>
            </a:lvl5pPr>
            <a:lvl6pPr marL="2285199" algn="l" defTabSz="914079" rtl="0" eaLnBrk="1" latinLnBrk="0" hangingPunct="1">
              <a:defRPr kern="1200">
                <a:solidFill>
                  <a:schemeClr val="tx1"/>
                </a:solidFill>
                <a:latin typeface="Arial" charset="0"/>
                <a:ea typeface="+mn-ea"/>
                <a:cs typeface="+mn-cs"/>
              </a:defRPr>
            </a:lvl6pPr>
            <a:lvl7pPr marL="2742237" algn="l" defTabSz="914079" rtl="0" eaLnBrk="1" latinLnBrk="0" hangingPunct="1">
              <a:defRPr kern="1200">
                <a:solidFill>
                  <a:schemeClr val="tx1"/>
                </a:solidFill>
                <a:latin typeface="Arial" charset="0"/>
                <a:ea typeface="+mn-ea"/>
                <a:cs typeface="+mn-cs"/>
              </a:defRPr>
            </a:lvl7pPr>
            <a:lvl8pPr marL="3199278" algn="l" defTabSz="914079" rtl="0" eaLnBrk="1" latinLnBrk="0" hangingPunct="1">
              <a:defRPr kern="1200">
                <a:solidFill>
                  <a:schemeClr val="tx1"/>
                </a:solidFill>
                <a:latin typeface="Arial" charset="0"/>
                <a:ea typeface="+mn-ea"/>
                <a:cs typeface="+mn-cs"/>
              </a:defRPr>
            </a:lvl8pPr>
            <a:lvl9pPr marL="3656316" algn="l" defTabSz="914079" rtl="0" eaLnBrk="1" latinLnBrk="0" hangingPunct="1">
              <a:defRPr kern="1200">
                <a:solidFill>
                  <a:schemeClr val="tx1"/>
                </a:solidFill>
                <a:latin typeface="Arial" charset="0"/>
                <a:ea typeface="+mn-ea"/>
                <a:cs typeface="+mn-cs"/>
              </a:defRPr>
            </a:lvl9pPr>
          </a:lstStyle>
          <a:p>
            <a:pPr>
              <a:defRPr/>
            </a:pPr>
            <a:fld id="{555A0B7B-82E4-4635-9FDE-53964EE23731}" type="slidenum">
              <a:rPr lang="en-US" smtClean="0">
                <a:solidFill>
                  <a:srgbClr val="000000">
                    <a:tint val="75000"/>
                  </a:srgbClr>
                </a:solidFill>
              </a:rPr>
              <a:pPr>
                <a:defRPr/>
              </a:pPr>
              <a:t>7</a:t>
            </a:fld>
            <a:endParaRPr lang="en-US">
              <a:solidFill>
                <a:srgbClr val="000000">
                  <a:tint val="75000"/>
                </a:srgbClr>
              </a:solidFill>
            </a:endParaRPr>
          </a:p>
        </p:txBody>
      </p:sp>
      <p:pic>
        <p:nvPicPr>
          <p:cNvPr id="4" name="Picture 3" descr="H_Atom.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93975" y="2835355"/>
            <a:ext cx="1574800" cy="1574800"/>
          </a:xfrm>
          <a:prstGeom prst="rect">
            <a:avLst/>
          </a:prstGeom>
        </p:spPr>
      </p:pic>
      <p:sp>
        <p:nvSpPr>
          <p:cNvPr id="8" name="Rectangle 7"/>
          <p:cNvSpPr/>
          <p:nvPr/>
        </p:nvSpPr>
        <p:spPr>
          <a:xfrm>
            <a:off x="6636749" y="1213839"/>
            <a:ext cx="1974214" cy="8184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Cube 8"/>
          <p:cNvSpPr/>
          <p:nvPr/>
        </p:nvSpPr>
        <p:spPr>
          <a:xfrm>
            <a:off x="6924842" y="2735585"/>
            <a:ext cx="1831474" cy="1577474"/>
          </a:xfrm>
          <a:prstGeom prst="cube">
            <a:avLst/>
          </a:prstGeom>
          <a:solidFill>
            <a:srgbClr val="B3B3B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394073" y="4642184"/>
            <a:ext cx="1349543" cy="461665"/>
          </a:xfrm>
          <a:prstGeom prst="rect">
            <a:avLst/>
          </a:prstGeom>
          <a:noFill/>
        </p:spPr>
        <p:txBody>
          <a:bodyPr wrap="square" rtlCol="0">
            <a:spAutoFit/>
          </a:bodyPr>
          <a:lstStyle/>
          <a:p>
            <a:r>
              <a:rPr lang="en-US" sz="2400" dirty="0" smtClean="0">
                <a:latin typeface="Century Gothic"/>
                <a:cs typeface="Century Gothic"/>
              </a:rPr>
              <a:t>bulk</a:t>
            </a:r>
            <a:endParaRPr lang="en-US" sz="2400" dirty="0">
              <a:latin typeface="Century Gothic"/>
              <a:cs typeface="Century Gothic"/>
            </a:endParaRPr>
          </a:p>
        </p:txBody>
      </p:sp>
      <p:sp>
        <p:nvSpPr>
          <p:cNvPr id="11" name="TextBox 10"/>
          <p:cNvSpPr txBox="1"/>
          <p:nvPr/>
        </p:nvSpPr>
        <p:spPr>
          <a:xfrm>
            <a:off x="3687010" y="5366971"/>
            <a:ext cx="1349543" cy="461665"/>
          </a:xfrm>
          <a:prstGeom prst="rect">
            <a:avLst/>
          </a:prstGeom>
          <a:noFill/>
        </p:spPr>
        <p:txBody>
          <a:bodyPr wrap="square" rtlCol="0">
            <a:spAutoFit/>
          </a:bodyPr>
          <a:lstStyle/>
          <a:p>
            <a:r>
              <a:rPr lang="en-US" sz="2400" dirty="0" err="1" smtClean="0">
                <a:latin typeface="Century Gothic"/>
                <a:cs typeface="Century Gothic"/>
              </a:rPr>
              <a:t>meso</a:t>
            </a:r>
            <a:endParaRPr lang="en-US" sz="2400" dirty="0">
              <a:latin typeface="Century Gothic"/>
              <a:cs typeface="Century Gothic"/>
            </a:endParaRPr>
          </a:p>
        </p:txBody>
      </p:sp>
      <p:sp>
        <p:nvSpPr>
          <p:cNvPr id="12" name="TextBox 11"/>
          <p:cNvSpPr txBox="1"/>
          <p:nvPr/>
        </p:nvSpPr>
        <p:spPr>
          <a:xfrm>
            <a:off x="542757" y="4652210"/>
            <a:ext cx="1349543" cy="461665"/>
          </a:xfrm>
          <a:prstGeom prst="rect">
            <a:avLst/>
          </a:prstGeom>
          <a:noFill/>
        </p:spPr>
        <p:txBody>
          <a:bodyPr wrap="square" rtlCol="0">
            <a:spAutoFit/>
          </a:bodyPr>
          <a:lstStyle/>
          <a:p>
            <a:r>
              <a:rPr lang="en-US" sz="2400" dirty="0" smtClean="0">
                <a:latin typeface="Century Gothic"/>
                <a:cs typeface="Century Gothic"/>
              </a:rPr>
              <a:t>atomic</a:t>
            </a:r>
            <a:endParaRPr lang="en-US" sz="2400" dirty="0">
              <a:latin typeface="Century Gothic"/>
              <a:cs typeface="Century Gothic"/>
            </a:endParaRPr>
          </a:p>
        </p:txBody>
      </p:sp>
      <p:sp>
        <p:nvSpPr>
          <p:cNvPr id="16" name="TextBox 15"/>
          <p:cNvSpPr txBox="1"/>
          <p:nvPr/>
        </p:nvSpPr>
        <p:spPr>
          <a:xfrm>
            <a:off x="1435100" y="88900"/>
            <a:ext cx="6783070" cy="461665"/>
          </a:xfrm>
          <a:prstGeom prst="rect">
            <a:avLst/>
          </a:prstGeom>
          <a:noFill/>
        </p:spPr>
        <p:txBody>
          <a:bodyPr wrap="square" rtlCol="0">
            <a:spAutoFit/>
          </a:bodyPr>
          <a:lstStyle/>
          <a:p>
            <a:r>
              <a:rPr lang="en-US" sz="2400" b="1" dirty="0" smtClean="0">
                <a:solidFill>
                  <a:srgbClr val="006600"/>
                </a:solidFill>
              </a:rPr>
              <a:t>What is </a:t>
            </a:r>
            <a:r>
              <a:rPr lang="en-US" sz="2400" b="1" dirty="0" err="1" smtClean="0">
                <a:solidFill>
                  <a:srgbClr val="006600"/>
                </a:solidFill>
              </a:rPr>
              <a:t>Meso</a:t>
            </a:r>
            <a:r>
              <a:rPr lang="en-US" sz="2400" b="1" dirty="0" smtClean="0">
                <a:solidFill>
                  <a:srgbClr val="006600"/>
                </a:solidFill>
              </a:rPr>
              <a:t>?</a:t>
            </a:r>
            <a:endParaRPr lang="en-US" sz="2400" b="1" dirty="0">
              <a:solidFill>
                <a:srgbClr val="006600"/>
              </a:solidFill>
            </a:endParaRPr>
          </a:p>
        </p:txBody>
      </p:sp>
      <p:sp>
        <p:nvSpPr>
          <p:cNvPr id="17" name="TextBox 16"/>
          <p:cNvSpPr txBox="1"/>
          <p:nvPr/>
        </p:nvSpPr>
        <p:spPr>
          <a:xfrm>
            <a:off x="1140325" y="1112253"/>
            <a:ext cx="6783070" cy="523220"/>
          </a:xfrm>
          <a:prstGeom prst="rect">
            <a:avLst/>
          </a:prstGeom>
          <a:noFill/>
        </p:spPr>
        <p:txBody>
          <a:bodyPr wrap="square" rtlCol="0">
            <a:spAutoFit/>
          </a:bodyPr>
          <a:lstStyle/>
          <a:p>
            <a:pPr algn="ctr"/>
            <a:r>
              <a:rPr lang="en-US" sz="2800" dirty="0" smtClean="0">
                <a:solidFill>
                  <a:srgbClr val="000000"/>
                </a:solidFill>
                <a:latin typeface="Century Gothic"/>
                <a:cs typeface="Century Gothic"/>
              </a:rPr>
              <a:t>Structure, Dynamics, Function</a:t>
            </a:r>
            <a:endParaRPr lang="en-US" sz="3600" dirty="0">
              <a:solidFill>
                <a:srgbClr val="000000"/>
              </a:solidFill>
              <a:latin typeface="Century Gothic"/>
              <a:cs typeface="Century Gothic"/>
            </a:endParaRPr>
          </a:p>
        </p:txBody>
      </p:sp>
      <p:pic>
        <p:nvPicPr>
          <p:cNvPr id="21" name="Picture 13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9056" t="26992" r="58155" b="46374"/>
          <a:stretch/>
        </p:blipFill>
        <p:spPr bwMode="auto">
          <a:xfrm>
            <a:off x="3215844" y="1866900"/>
            <a:ext cx="2244487" cy="1512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7</a:t>
            </a:fld>
            <a:endParaRPr lang="en-US">
              <a:solidFill>
                <a:srgbClr val="000000">
                  <a:tint val="75000"/>
                </a:srgbClr>
              </a:solidFill>
            </a:endParaRPr>
          </a:p>
        </p:txBody>
      </p:sp>
      <p:grpSp>
        <p:nvGrpSpPr>
          <p:cNvPr id="18" name="Group 17"/>
          <p:cNvGrpSpPr/>
          <p:nvPr/>
        </p:nvGrpSpPr>
        <p:grpSpPr>
          <a:xfrm>
            <a:off x="2057400" y="2870200"/>
            <a:ext cx="4508500" cy="2374899"/>
            <a:chOff x="2057400" y="2870200"/>
            <a:chExt cx="4508500" cy="2374899"/>
          </a:xfrm>
        </p:grpSpPr>
        <p:pic>
          <p:nvPicPr>
            <p:cNvPr id="7" name="Picture 3"/>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50387"/>
            <a:stretch/>
          </p:blipFill>
          <p:spPr bwMode="auto">
            <a:xfrm>
              <a:off x="2057400" y="3884082"/>
              <a:ext cx="4508500" cy="1361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3"/>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82687" t="17070" b="56017"/>
            <a:stretch/>
          </p:blipFill>
          <p:spPr bwMode="auto">
            <a:xfrm>
              <a:off x="5610368" y="3291417"/>
              <a:ext cx="780575" cy="73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8336" r="86567" b="57545"/>
            <a:stretch/>
          </p:blipFill>
          <p:spPr bwMode="auto">
            <a:xfrm>
              <a:off x="2138150" y="2870200"/>
              <a:ext cx="605620" cy="935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5609167" y="3947583"/>
              <a:ext cx="613833" cy="232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180648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TextBox 18"/>
          <p:cNvSpPr txBox="1">
            <a:spLocks noChangeArrowheads="1"/>
          </p:cNvSpPr>
          <p:nvPr/>
        </p:nvSpPr>
        <p:spPr bwMode="auto">
          <a:xfrm>
            <a:off x="484578" y="5587586"/>
            <a:ext cx="1215973" cy="369332"/>
          </a:xfrm>
          <a:prstGeom prst="rect">
            <a:avLst/>
          </a:prstGeom>
          <a:noFill/>
          <a:ln w="9525">
            <a:noFill/>
            <a:miter lim="800000"/>
            <a:headEnd/>
            <a:tailEnd/>
          </a:ln>
        </p:spPr>
        <p:txBody>
          <a:bodyPr wrap="none">
            <a:spAutoFit/>
          </a:bodyPr>
          <a:lstStyle/>
          <a:p>
            <a:r>
              <a:rPr lang="en-US" sz="1800" dirty="0">
                <a:latin typeface="Century Gothic"/>
                <a:cs typeface="Century Gothic"/>
              </a:rPr>
              <a:t>quantum</a:t>
            </a:r>
          </a:p>
        </p:txBody>
      </p:sp>
      <p:sp>
        <p:nvSpPr>
          <p:cNvPr id="3084" name="TextBox 19"/>
          <p:cNvSpPr txBox="1">
            <a:spLocks noChangeArrowheads="1"/>
          </p:cNvSpPr>
          <p:nvPr/>
        </p:nvSpPr>
        <p:spPr bwMode="auto">
          <a:xfrm>
            <a:off x="7450001" y="5632312"/>
            <a:ext cx="1412541" cy="369332"/>
          </a:xfrm>
          <a:prstGeom prst="rect">
            <a:avLst/>
          </a:prstGeom>
          <a:noFill/>
          <a:ln w="9525">
            <a:noFill/>
            <a:miter lim="800000"/>
            <a:headEnd/>
            <a:tailEnd/>
          </a:ln>
        </p:spPr>
        <p:txBody>
          <a:bodyPr wrap="none">
            <a:spAutoFit/>
          </a:bodyPr>
          <a:lstStyle/>
          <a:p>
            <a:r>
              <a:rPr lang="en-US" sz="1800" dirty="0" smtClean="0">
                <a:latin typeface="Century Gothic"/>
                <a:cs typeface="Century Gothic"/>
              </a:rPr>
              <a:t>continuous</a:t>
            </a:r>
            <a:endParaRPr lang="en-US" sz="1800" dirty="0">
              <a:latin typeface="Century Gothic"/>
              <a:cs typeface="Century Gothic"/>
            </a:endParaRPr>
          </a:p>
        </p:txBody>
      </p:sp>
      <p:sp>
        <p:nvSpPr>
          <p:cNvPr id="23" name="TextBox 22"/>
          <p:cNvSpPr txBox="1"/>
          <p:nvPr/>
        </p:nvSpPr>
        <p:spPr>
          <a:xfrm>
            <a:off x="1295400" y="99060"/>
            <a:ext cx="6783070" cy="461665"/>
          </a:xfrm>
          <a:prstGeom prst="rect">
            <a:avLst/>
          </a:prstGeom>
          <a:noFill/>
        </p:spPr>
        <p:txBody>
          <a:bodyPr wrap="square" rtlCol="0">
            <a:spAutoFit/>
          </a:bodyPr>
          <a:lstStyle/>
          <a:p>
            <a:r>
              <a:rPr lang="en-US" sz="2400" b="1" dirty="0" smtClean="0">
                <a:solidFill>
                  <a:srgbClr val="006600"/>
                </a:solidFill>
                <a:latin typeface="Century Gothic"/>
                <a:cs typeface="Century Gothic"/>
              </a:rPr>
              <a:t>What is </a:t>
            </a:r>
            <a:r>
              <a:rPr lang="en-US" sz="2400" b="1" dirty="0" err="1" smtClean="0">
                <a:solidFill>
                  <a:srgbClr val="006600"/>
                </a:solidFill>
                <a:latin typeface="Century Gothic"/>
                <a:cs typeface="Century Gothic"/>
              </a:rPr>
              <a:t>Meso</a:t>
            </a:r>
            <a:r>
              <a:rPr lang="en-US" sz="2400" b="1" dirty="0" smtClean="0">
                <a:solidFill>
                  <a:srgbClr val="006600"/>
                </a:solidFill>
                <a:latin typeface="Century Gothic"/>
                <a:cs typeface="Century Gothic"/>
              </a:rPr>
              <a:t>?      An Energy Scale </a:t>
            </a:r>
            <a:endParaRPr lang="en-US" sz="2400" b="1" dirty="0">
              <a:solidFill>
                <a:srgbClr val="006600"/>
              </a:solidFill>
              <a:latin typeface="Century Gothic"/>
              <a:cs typeface="Century Gothic"/>
            </a:endParaRPr>
          </a:p>
        </p:txBody>
      </p:sp>
      <p:sp>
        <p:nvSpPr>
          <p:cNvPr id="24" name="TextBox 23"/>
          <p:cNvSpPr txBox="1"/>
          <p:nvPr/>
        </p:nvSpPr>
        <p:spPr>
          <a:xfrm>
            <a:off x="1465434" y="2582599"/>
            <a:ext cx="1791301" cy="400110"/>
          </a:xfrm>
          <a:prstGeom prst="rect">
            <a:avLst/>
          </a:prstGeom>
          <a:noFill/>
        </p:spPr>
        <p:txBody>
          <a:bodyPr wrap="none" rtlCol="0">
            <a:spAutoFit/>
          </a:bodyPr>
          <a:lstStyle/>
          <a:p>
            <a:r>
              <a:rPr lang="en-US" sz="2000" dirty="0" smtClean="0">
                <a:latin typeface="Century Gothic"/>
                <a:cs typeface="Century Gothic"/>
              </a:rPr>
              <a:t>ΔE = 13.6 </a:t>
            </a:r>
            <a:r>
              <a:rPr lang="en-US" sz="2000" dirty="0" err="1" smtClean="0">
                <a:latin typeface="Century Gothic"/>
                <a:cs typeface="Century Gothic"/>
              </a:rPr>
              <a:t>eV</a:t>
            </a:r>
            <a:endParaRPr lang="en-US" sz="2000" dirty="0">
              <a:latin typeface="Century Gothic"/>
              <a:cs typeface="Century Gothic"/>
            </a:endParaRPr>
          </a:p>
        </p:txBody>
      </p:sp>
      <p:pic>
        <p:nvPicPr>
          <p:cNvPr id="7" name="Picture 6" descr="H_Atom.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168400" y="2857946"/>
            <a:ext cx="1955354" cy="1955354"/>
          </a:xfrm>
          <a:prstGeom prst="rect">
            <a:avLst/>
          </a:prstGeom>
        </p:spPr>
      </p:pic>
      <p:grpSp>
        <p:nvGrpSpPr>
          <p:cNvPr id="22" name="Group 21"/>
          <p:cNvGrpSpPr/>
          <p:nvPr/>
        </p:nvGrpSpPr>
        <p:grpSpPr>
          <a:xfrm>
            <a:off x="5981701" y="1244600"/>
            <a:ext cx="3648590" cy="5297178"/>
            <a:chOff x="5981701" y="965200"/>
            <a:chExt cx="3648590" cy="5297178"/>
          </a:xfrm>
        </p:grpSpPr>
        <p:grpSp>
          <p:nvGrpSpPr>
            <p:cNvPr id="9" name="Group 8"/>
            <p:cNvGrpSpPr/>
            <p:nvPr/>
          </p:nvGrpSpPr>
          <p:grpSpPr>
            <a:xfrm>
              <a:off x="5981701" y="965200"/>
              <a:ext cx="3648590" cy="5297178"/>
              <a:chOff x="6637129" y="839114"/>
              <a:chExt cx="3107461" cy="4585064"/>
            </a:xfrm>
          </p:grpSpPr>
          <p:sp>
            <p:nvSpPr>
              <p:cNvPr id="2" name="Rectangle 1"/>
              <p:cNvSpPr/>
              <p:nvPr/>
            </p:nvSpPr>
            <p:spPr>
              <a:xfrm>
                <a:off x="7421217" y="2650067"/>
                <a:ext cx="1170609" cy="950107"/>
              </a:xfrm>
              <a:prstGeom prst="rect">
                <a:avLst/>
              </a:prstGeom>
              <a:solidFill>
                <a:srgbClr val="66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a:cs typeface="Century Gothic"/>
                </a:endParaRPr>
              </a:p>
            </p:txBody>
          </p:sp>
          <p:grpSp>
            <p:nvGrpSpPr>
              <p:cNvPr id="8" name="Group 7"/>
              <p:cNvGrpSpPr/>
              <p:nvPr/>
            </p:nvGrpSpPr>
            <p:grpSpPr>
              <a:xfrm>
                <a:off x="6637129" y="839114"/>
                <a:ext cx="3103216" cy="3670724"/>
                <a:chOff x="6637129" y="839114"/>
                <a:chExt cx="3103216" cy="3670724"/>
              </a:xfrm>
            </p:grpSpPr>
            <p:sp>
              <p:nvSpPr>
                <p:cNvPr id="41" name="Arc 40"/>
                <p:cNvSpPr/>
                <p:nvPr/>
              </p:nvSpPr>
              <p:spPr>
                <a:xfrm flipH="1" flipV="1">
                  <a:off x="7501467" y="839114"/>
                  <a:ext cx="2238878" cy="2280850"/>
                </a:xfrm>
                <a:prstGeom prst="arc">
                  <a:avLst>
                    <a:gd name="adj1" fmla="val 16322727"/>
                    <a:gd name="adj2" fmla="val 1838434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Century Gothic"/>
                    <a:cs typeface="Century Gothic"/>
                  </a:endParaRPr>
                </a:p>
              </p:txBody>
            </p:sp>
            <p:sp>
              <p:nvSpPr>
                <p:cNvPr id="42" name="Arc 41"/>
                <p:cNvSpPr/>
                <p:nvPr/>
              </p:nvSpPr>
              <p:spPr>
                <a:xfrm>
                  <a:off x="6637129" y="2667731"/>
                  <a:ext cx="1588051" cy="1842107"/>
                </a:xfrm>
                <a:prstGeom prst="arc">
                  <a:avLst>
                    <a:gd name="adj1" fmla="val 16144560"/>
                    <a:gd name="adj2" fmla="val 1844850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Century Gothic"/>
                    <a:cs typeface="Century Gothic"/>
                  </a:endParaRPr>
                </a:p>
              </p:txBody>
            </p:sp>
          </p:grpSp>
          <p:grpSp>
            <p:nvGrpSpPr>
              <p:cNvPr id="44" name="Group 43"/>
              <p:cNvGrpSpPr/>
              <p:nvPr/>
            </p:nvGrpSpPr>
            <p:grpSpPr>
              <a:xfrm flipV="1">
                <a:off x="6641374" y="1753454"/>
                <a:ext cx="3103216" cy="3670724"/>
                <a:chOff x="6637129" y="839114"/>
                <a:chExt cx="3103216" cy="3670724"/>
              </a:xfrm>
            </p:grpSpPr>
            <p:sp>
              <p:nvSpPr>
                <p:cNvPr id="45" name="Arc 44"/>
                <p:cNvSpPr/>
                <p:nvPr/>
              </p:nvSpPr>
              <p:spPr>
                <a:xfrm flipH="1" flipV="1">
                  <a:off x="7501467" y="839114"/>
                  <a:ext cx="2238878" cy="2280850"/>
                </a:xfrm>
                <a:prstGeom prst="arc">
                  <a:avLst>
                    <a:gd name="adj1" fmla="val 16322727"/>
                    <a:gd name="adj2" fmla="val 1838434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Century Gothic"/>
                    <a:cs typeface="Century Gothic"/>
                  </a:endParaRPr>
                </a:p>
              </p:txBody>
            </p:sp>
            <p:sp>
              <p:nvSpPr>
                <p:cNvPr id="46" name="Arc 45"/>
                <p:cNvSpPr/>
                <p:nvPr/>
              </p:nvSpPr>
              <p:spPr>
                <a:xfrm>
                  <a:off x="6637129" y="2667731"/>
                  <a:ext cx="1588051" cy="1842107"/>
                </a:xfrm>
                <a:prstGeom prst="arc">
                  <a:avLst>
                    <a:gd name="adj1" fmla="val 16144560"/>
                    <a:gd name="adj2" fmla="val 1844850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Century Gothic"/>
                    <a:cs typeface="Century Gothic"/>
                  </a:endParaRPr>
                </a:p>
              </p:txBody>
            </p:sp>
          </p:grpSp>
        </p:grpSp>
        <p:sp>
          <p:nvSpPr>
            <p:cNvPr id="10" name="TextBox 9"/>
            <p:cNvSpPr txBox="1"/>
            <p:nvPr/>
          </p:nvSpPr>
          <p:spPr>
            <a:xfrm>
              <a:off x="6515100" y="3352800"/>
              <a:ext cx="457200" cy="369332"/>
            </a:xfrm>
            <a:prstGeom prst="rect">
              <a:avLst/>
            </a:prstGeom>
            <a:noFill/>
          </p:spPr>
          <p:txBody>
            <a:bodyPr wrap="square" rtlCol="0">
              <a:spAutoFit/>
            </a:bodyPr>
            <a:lstStyle/>
            <a:p>
              <a:r>
                <a:rPr lang="en-US" dirty="0" smtClean="0">
                  <a:latin typeface="Century Gothic"/>
                  <a:cs typeface="Century Gothic"/>
                </a:rPr>
                <a:t>E </a:t>
              </a:r>
              <a:endParaRPr lang="en-US" dirty="0">
                <a:latin typeface="Century Gothic"/>
                <a:cs typeface="Century Gothic"/>
              </a:endParaRPr>
            </a:p>
          </p:txBody>
        </p:sp>
        <p:sp>
          <p:nvSpPr>
            <p:cNvPr id="47" name="TextBox 46"/>
            <p:cNvSpPr txBox="1"/>
            <p:nvPr/>
          </p:nvSpPr>
          <p:spPr>
            <a:xfrm>
              <a:off x="7505700" y="4165600"/>
              <a:ext cx="457200" cy="369332"/>
            </a:xfrm>
            <a:prstGeom prst="rect">
              <a:avLst/>
            </a:prstGeom>
            <a:noFill/>
          </p:spPr>
          <p:txBody>
            <a:bodyPr wrap="square" rtlCol="0">
              <a:spAutoFit/>
            </a:bodyPr>
            <a:lstStyle/>
            <a:p>
              <a:r>
                <a:rPr lang="en-US" dirty="0">
                  <a:latin typeface="Century Gothic"/>
                  <a:cs typeface="Century Gothic"/>
                </a:rPr>
                <a:t>k</a:t>
              </a:r>
              <a:r>
                <a:rPr lang="en-US" dirty="0" smtClean="0">
                  <a:latin typeface="Century Gothic"/>
                  <a:cs typeface="Century Gothic"/>
                </a:rPr>
                <a:t> </a:t>
              </a:r>
              <a:endParaRPr lang="en-US" dirty="0">
                <a:latin typeface="Century Gothic"/>
                <a:cs typeface="Century Gothic"/>
              </a:endParaRPr>
            </a:p>
          </p:txBody>
        </p:sp>
      </p:grpSp>
      <p:sp>
        <p:nvSpPr>
          <p:cNvPr id="48" name="TextBox 47"/>
          <p:cNvSpPr txBox="1"/>
          <p:nvPr/>
        </p:nvSpPr>
        <p:spPr>
          <a:xfrm>
            <a:off x="7180434" y="2709599"/>
            <a:ext cx="1018227" cy="400110"/>
          </a:xfrm>
          <a:prstGeom prst="rect">
            <a:avLst/>
          </a:prstGeom>
          <a:noFill/>
        </p:spPr>
        <p:txBody>
          <a:bodyPr wrap="none" rtlCol="0">
            <a:spAutoFit/>
          </a:bodyPr>
          <a:lstStyle/>
          <a:p>
            <a:r>
              <a:rPr lang="en-US" sz="2000" dirty="0" smtClean="0">
                <a:latin typeface="Century Gothic"/>
                <a:cs typeface="Century Gothic"/>
              </a:rPr>
              <a:t>ΔE ~ 0</a:t>
            </a:r>
            <a:endParaRPr lang="en-US" sz="2000" dirty="0">
              <a:latin typeface="Century Gothic"/>
              <a:cs typeface="Century Gothic"/>
            </a:endParaRPr>
          </a:p>
        </p:txBody>
      </p:sp>
      <p:sp>
        <p:nvSpPr>
          <p:cNvPr id="52" name="TextBox 51"/>
          <p:cNvSpPr txBox="1"/>
          <p:nvPr/>
        </p:nvSpPr>
        <p:spPr>
          <a:xfrm>
            <a:off x="3675234" y="868099"/>
            <a:ext cx="2168132" cy="1046440"/>
          </a:xfrm>
          <a:prstGeom prst="rect">
            <a:avLst/>
          </a:prstGeom>
          <a:noFill/>
        </p:spPr>
        <p:txBody>
          <a:bodyPr wrap="none" rtlCol="0">
            <a:spAutoFit/>
          </a:bodyPr>
          <a:lstStyle/>
          <a:p>
            <a:pPr>
              <a:spcBef>
                <a:spcPts val="0"/>
              </a:spcBef>
            </a:pPr>
            <a:r>
              <a:rPr lang="en-US" sz="2000" dirty="0" smtClean="0">
                <a:latin typeface="Century Gothic"/>
                <a:cs typeface="Century Gothic"/>
              </a:rPr>
              <a:t>ΔE ~ </a:t>
            </a:r>
            <a:r>
              <a:rPr lang="en-US" sz="2000" dirty="0" err="1" smtClean="0">
                <a:latin typeface="Century Gothic"/>
                <a:cs typeface="Century Gothic"/>
              </a:rPr>
              <a:t>kT</a:t>
            </a:r>
            <a:r>
              <a:rPr lang="en-US" sz="2000" dirty="0" smtClean="0">
                <a:latin typeface="Century Gothic"/>
                <a:cs typeface="Century Gothic"/>
              </a:rPr>
              <a:t>  or  h/</a:t>
            </a:r>
            <a:r>
              <a:rPr lang="en-US" sz="2000" dirty="0" err="1" smtClean="0">
                <a:latin typeface="Century Gothic"/>
                <a:cs typeface="Century Gothic"/>
              </a:rPr>
              <a:t>τ</a:t>
            </a:r>
            <a:endParaRPr lang="en-US" sz="2000" dirty="0" smtClean="0">
              <a:latin typeface="Century Gothic"/>
              <a:cs typeface="Century Gothic"/>
            </a:endParaRPr>
          </a:p>
          <a:p>
            <a:pPr>
              <a:spcBef>
                <a:spcPts val="0"/>
              </a:spcBef>
            </a:pPr>
            <a:r>
              <a:rPr lang="en-US" sz="2000" dirty="0" smtClean="0">
                <a:latin typeface="Century Gothic"/>
                <a:cs typeface="Century Gothic"/>
              </a:rPr>
              <a:t>     </a:t>
            </a:r>
            <a:r>
              <a:rPr lang="en-US" sz="2400" dirty="0" smtClean="0">
                <a:latin typeface="Century Gothic"/>
                <a:cs typeface="Century Gothic"/>
              </a:rPr>
              <a:t>  </a:t>
            </a:r>
            <a:r>
              <a:rPr lang="en-US" dirty="0" smtClean="0">
                <a:latin typeface="Century Gothic"/>
                <a:cs typeface="Century Gothic"/>
              </a:rPr>
              <a:t>~ .025 </a:t>
            </a:r>
            <a:r>
              <a:rPr lang="en-US" dirty="0" err="1" smtClean="0">
                <a:latin typeface="Century Gothic"/>
                <a:cs typeface="Century Gothic"/>
              </a:rPr>
              <a:t>eV</a:t>
            </a:r>
            <a:r>
              <a:rPr lang="en-US" dirty="0" smtClean="0">
                <a:latin typeface="Century Gothic"/>
                <a:cs typeface="Century Gothic"/>
              </a:rPr>
              <a:t> </a:t>
            </a:r>
          </a:p>
          <a:p>
            <a:pPr>
              <a:spcBef>
                <a:spcPts val="0"/>
              </a:spcBef>
            </a:pPr>
            <a:r>
              <a:rPr lang="en-US" dirty="0" smtClean="0">
                <a:latin typeface="Century Gothic"/>
                <a:cs typeface="Century Gothic"/>
              </a:rPr>
              <a:t>        ~  300 K</a:t>
            </a:r>
            <a:endParaRPr lang="en-US" dirty="0">
              <a:latin typeface="Century Gothic"/>
              <a:cs typeface="Century Gothic"/>
            </a:endParaRPr>
          </a:p>
        </p:txBody>
      </p:sp>
      <p:sp>
        <p:nvSpPr>
          <p:cNvPr id="19" name="TextBox 18"/>
          <p:cNvSpPr txBox="1"/>
          <p:nvPr/>
        </p:nvSpPr>
        <p:spPr>
          <a:xfrm>
            <a:off x="3653031" y="1892300"/>
            <a:ext cx="2427054" cy="646331"/>
          </a:xfrm>
          <a:prstGeom prst="rect">
            <a:avLst/>
          </a:prstGeom>
          <a:noFill/>
        </p:spPr>
        <p:txBody>
          <a:bodyPr wrap="none" rtlCol="0">
            <a:spAutoFit/>
          </a:bodyPr>
          <a:lstStyle/>
          <a:p>
            <a:pPr algn="ctr"/>
            <a:r>
              <a:rPr lang="en-US" dirty="0">
                <a:latin typeface="Century Gothic"/>
                <a:cs typeface="Century Gothic"/>
              </a:rPr>
              <a:t>thermal fluctuations</a:t>
            </a:r>
          </a:p>
          <a:p>
            <a:pPr algn="ctr"/>
            <a:r>
              <a:rPr lang="en-US" dirty="0">
                <a:latin typeface="Century Gothic"/>
                <a:cs typeface="Century Gothic"/>
              </a:rPr>
              <a:t>m</a:t>
            </a:r>
            <a:r>
              <a:rPr lang="en-US" dirty="0" smtClean="0">
                <a:latin typeface="Century Gothic"/>
                <a:cs typeface="Century Gothic"/>
              </a:rPr>
              <a:t>ix energy states</a:t>
            </a:r>
          </a:p>
        </p:txBody>
      </p:sp>
      <p:grpSp>
        <p:nvGrpSpPr>
          <p:cNvPr id="57" name="Group 56"/>
          <p:cNvGrpSpPr/>
          <p:nvPr/>
        </p:nvGrpSpPr>
        <p:grpSpPr>
          <a:xfrm>
            <a:off x="0" y="917529"/>
            <a:ext cx="2416548" cy="1547303"/>
            <a:chOff x="0" y="917529"/>
            <a:chExt cx="2416548" cy="1547303"/>
          </a:xfrm>
        </p:grpSpPr>
        <p:sp>
          <p:nvSpPr>
            <p:cNvPr id="30" name="Rectangle 2"/>
            <p:cNvSpPr>
              <a:spLocks noChangeArrowheads="1"/>
            </p:cNvSpPr>
            <p:nvPr/>
          </p:nvSpPr>
          <p:spPr bwMode="auto">
            <a:xfrm>
              <a:off x="431800" y="917529"/>
              <a:ext cx="685800" cy="1139825"/>
            </a:xfrm>
            <a:prstGeom prst="rect">
              <a:avLst/>
            </a:prstGeom>
            <a:solidFill>
              <a:srgbClr val="66FFFF"/>
            </a:solidFill>
            <a:ln w="9525">
              <a:solidFill>
                <a:schemeClr val="tx1"/>
              </a:solidFill>
              <a:round/>
              <a:headEnd/>
              <a:tailEnd/>
            </a:ln>
          </p:spPr>
          <p:txBody>
            <a:bodyPr/>
            <a:lstStyle/>
            <a:p>
              <a:endParaRPr lang="en-US" sz="3200">
                <a:latin typeface="Century Gothic"/>
                <a:cs typeface="Century Gothic"/>
              </a:endParaRPr>
            </a:p>
          </p:txBody>
        </p:sp>
        <p:sp>
          <p:nvSpPr>
            <p:cNvPr id="31" name="TextBox 3"/>
            <p:cNvSpPr txBox="1">
              <a:spLocks noChangeArrowheads="1"/>
            </p:cNvSpPr>
            <p:nvPr/>
          </p:nvSpPr>
          <p:spPr bwMode="auto">
            <a:xfrm>
              <a:off x="0" y="1298529"/>
              <a:ext cx="322174" cy="400110"/>
            </a:xfrm>
            <a:prstGeom prst="rect">
              <a:avLst/>
            </a:prstGeom>
            <a:noFill/>
            <a:ln w="9525">
              <a:noFill/>
              <a:miter lim="800000"/>
              <a:headEnd/>
              <a:tailEnd/>
            </a:ln>
          </p:spPr>
          <p:txBody>
            <a:bodyPr wrap="none">
              <a:spAutoFit/>
            </a:bodyPr>
            <a:lstStyle/>
            <a:p>
              <a:r>
                <a:rPr lang="en-US" sz="2000">
                  <a:latin typeface="Century Gothic"/>
                  <a:cs typeface="Century Gothic"/>
                </a:rPr>
                <a:t>E</a:t>
              </a:r>
            </a:p>
          </p:txBody>
        </p:sp>
        <p:sp>
          <p:nvSpPr>
            <p:cNvPr id="32" name="Arc 31"/>
            <p:cNvSpPr/>
            <p:nvPr/>
          </p:nvSpPr>
          <p:spPr bwMode="auto">
            <a:xfrm>
              <a:off x="431800" y="1607580"/>
              <a:ext cx="685800" cy="301625"/>
            </a:xfrm>
            <a:prstGeom prst="arc">
              <a:avLst>
                <a:gd name="adj1" fmla="val 11028844"/>
                <a:gd name="adj2" fmla="val 0"/>
              </a:avLst>
            </a:prstGeom>
            <a:solidFill>
              <a:srgbClr val="66FFFF"/>
            </a:solidFill>
            <a:ln w="9525" cap="flat" cmpd="sng" algn="ctr">
              <a:solidFill>
                <a:schemeClr val="tx1"/>
              </a:solidFill>
              <a:prstDash val="solid"/>
              <a:round/>
              <a:headEnd type="none" w="med" len="med"/>
              <a:tailEnd type="none" w="med" len="med"/>
            </a:ln>
            <a:effectLst/>
          </p:spPr>
          <p:txBody>
            <a:bodyPr/>
            <a:lstStyle/>
            <a:p>
              <a:pPr>
                <a:defRPr/>
              </a:pPr>
              <a:endParaRPr lang="en-US" sz="3200">
                <a:latin typeface="Century Gothic"/>
                <a:ea typeface="ＭＳ Ｐゴシック" charset="0"/>
                <a:cs typeface="Century Gothic"/>
              </a:endParaRPr>
            </a:p>
          </p:txBody>
        </p:sp>
        <p:grpSp>
          <p:nvGrpSpPr>
            <p:cNvPr id="33" name="Group 12"/>
            <p:cNvGrpSpPr>
              <a:grpSpLocks/>
            </p:cNvGrpSpPr>
            <p:nvPr/>
          </p:nvGrpSpPr>
          <p:grpSpPr bwMode="auto">
            <a:xfrm>
              <a:off x="414868" y="921786"/>
              <a:ext cx="720725" cy="530225"/>
              <a:chOff x="4156075" y="1381126"/>
              <a:chExt cx="492125" cy="219074"/>
            </a:xfrm>
          </p:grpSpPr>
          <p:sp>
            <p:nvSpPr>
              <p:cNvPr id="36" name="Arc 35"/>
              <p:cNvSpPr/>
              <p:nvPr/>
            </p:nvSpPr>
            <p:spPr bwMode="auto">
              <a:xfrm flipV="1">
                <a:off x="4370702" y="1381126"/>
                <a:ext cx="277498" cy="135117"/>
              </a:xfrm>
              <a:prstGeom prst="arc">
                <a:avLst>
                  <a:gd name="adj1" fmla="val 12082564"/>
                  <a:gd name="adj2" fmla="val 20317763"/>
                </a:avLst>
              </a:prstGeom>
              <a:noFill/>
              <a:ln w="9525" cap="flat" cmpd="sng" algn="ctr">
                <a:solidFill>
                  <a:schemeClr val="tx1"/>
                </a:solidFill>
                <a:prstDash val="solid"/>
                <a:round/>
                <a:headEnd type="none" w="med" len="med"/>
                <a:tailEnd type="none" w="med" len="med"/>
              </a:ln>
              <a:effectLst/>
            </p:spPr>
            <p:txBody>
              <a:bodyPr/>
              <a:lstStyle/>
              <a:p>
                <a:pPr>
                  <a:defRPr/>
                </a:pPr>
                <a:endParaRPr lang="en-US" sz="3200">
                  <a:latin typeface="Century Gothic"/>
                  <a:ea typeface="ＭＳ Ｐゴシック" charset="0"/>
                  <a:cs typeface="Century Gothic"/>
                </a:endParaRPr>
              </a:p>
            </p:txBody>
          </p:sp>
          <p:sp>
            <p:nvSpPr>
              <p:cNvPr id="37" name="Arc 36"/>
              <p:cNvSpPr/>
              <p:nvPr/>
            </p:nvSpPr>
            <p:spPr bwMode="auto">
              <a:xfrm>
                <a:off x="4156075" y="1465083"/>
                <a:ext cx="277498" cy="135117"/>
              </a:xfrm>
              <a:prstGeom prst="arc">
                <a:avLst>
                  <a:gd name="adj1" fmla="val 12082564"/>
                  <a:gd name="adj2" fmla="val 20317763"/>
                </a:avLst>
              </a:prstGeom>
              <a:noFill/>
              <a:ln w="9525" cap="flat" cmpd="sng" algn="ctr">
                <a:solidFill>
                  <a:schemeClr val="tx1"/>
                </a:solidFill>
                <a:prstDash val="solid"/>
                <a:round/>
                <a:headEnd type="none" w="med" len="med"/>
                <a:tailEnd type="none" w="med" len="med"/>
              </a:ln>
              <a:effectLst/>
            </p:spPr>
            <p:txBody>
              <a:bodyPr/>
              <a:lstStyle/>
              <a:p>
                <a:pPr>
                  <a:defRPr/>
                </a:pPr>
                <a:endParaRPr lang="en-US" sz="3200">
                  <a:latin typeface="Century Gothic"/>
                  <a:ea typeface="ＭＳ Ｐゴシック" charset="0"/>
                  <a:cs typeface="Century Gothic"/>
                </a:endParaRPr>
              </a:p>
            </p:txBody>
          </p:sp>
        </p:grpSp>
        <p:cxnSp>
          <p:nvCxnSpPr>
            <p:cNvPr id="35" name="Straight Arrow Connector 15"/>
            <p:cNvCxnSpPr>
              <a:cxnSpLocks noChangeShapeType="1"/>
            </p:cNvCxnSpPr>
            <p:nvPr/>
          </p:nvCxnSpPr>
          <p:spPr bwMode="auto">
            <a:xfrm>
              <a:off x="1193800" y="1180017"/>
              <a:ext cx="0" cy="530225"/>
            </a:xfrm>
            <a:prstGeom prst="straightConnector1">
              <a:avLst/>
            </a:prstGeom>
            <a:noFill/>
            <a:ln w="9525">
              <a:solidFill>
                <a:schemeClr val="tx1"/>
              </a:solidFill>
              <a:round/>
              <a:headEnd type="stealth" w="lg" len="lg"/>
              <a:tailEnd type="stealth" w="lg" len="lg"/>
            </a:ln>
          </p:spPr>
        </p:cxnSp>
        <p:cxnSp>
          <p:nvCxnSpPr>
            <p:cNvPr id="13" name="Straight Arrow Connector 12"/>
            <p:cNvCxnSpPr/>
            <p:nvPr/>
          </p:nvCxnSpPr>
          <p:spPr>
            <a:xfrm>
              <a:off x="406400" y="2171700"/>
              <a:ext cx="749300" cy="12700"/>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35000" y="2095500"/>
              <a:ext cx="508000" cy="369332"/>
            </a:xfrm>
            <a:prstGeom prst="rect">
              <a:avLst/>
            </a:prstGeom>
            <a:noFill/>
          </p:spPr>
          <p:txBody>
            <a:bodyPr wrap="square" rtlCol="0">
              <a:spAutoFit/>
            </a:bodyPr>
            <a:lstStyle/>
            <a:p>
              <a:r>
                <a:rPr lang="en-US" dirty="0" smtClean="0">
                  <a:latin typeface="Century Gothic"/>
                  <a:cs typeface="Century Gothic"/>
                </a:rPr>
                <a:t>a</a:t>
              </a:r>
              <a:endParaRPr lang="en-US" dirty="0">
                <a:latin typeface="Century Gothic"/>
                <a:cs typeface="Century Gothic"/>
              </a:endParaRPr>
            </a:p>
          </p:txBody>
        </p:sp>
        <p:grpSp>
          <p:nvGrpSpPr>
            <p:cNvPr id="21" name="Group 20"/>
            <p:cNvGrpSpPr/>
            <p:nvPr/>
          </p:nvGrpSpPr>
          <p:grpSpPr>
            <a:xfrm>
              <a:off x="1127372" y="1057229"/>
              <a:ext cx="1289176" cy="661720"/>
              <a:chOff x="1330572" y="1273129"/>
              <a:chExt cx="1289176" cy="661720"/>
            </a:xfrm>
          </p:grpSpPr>
          <p:grpSp>
            <p:nvGrpSpPr>
              <p:cNvPr id="17" name="Group 16"/>
              <p:cNvGrpSpPr/>
              <p:nvPr/>
            </p:nvGrpSpPr>
            <p:grpSpPr>
              <a:xfrm>
                <a:off x="1912938" y="1273129"/>
                <a:ext cx="706810" cy="661720"/>
                <a:chOff x="1874838" y="1298529"/>
                <a:chExt cx="706810" cy="661720"/>
              </a:xfrm>
            </p:grpSpPr>
            <p:sp>
              <p:nvSpPr>
                <p:cNvPr id="34" name="TextBox 13"/>
                <p:cNvSpPr txBox="1">
                  <a:spLocks noChangeArrowheads="1"/>
                </p:cNvSpPr>
                <p:nvPr/>
              </p:nvSpPr>
              <p:spPr bwMode="auto">
                <a:xfrm>
                  <a:off x="1874838" y="1298529"/>
                  <a:ext cx="706810" cy="661720"/>
                </a:xfrm>
                <a:prstGeom prst="rect">
                  <a:avLst/>
                </a:prstGeom>
                <a:noFill/>
                <a:ln w="9525">
                  <a:noFill/>
                  <a:miter lim="800000"/>
                  <a:headEnd/>
                  <a:tailEnd/>
                </a:ln>
              </p:spPr>
              <p:txBody>
                <a:bodyPr wrap="none">
                  <a:spAutoFit/>
                </a:bodyPr>
                <a:lstStyle/>
                <a:p>
                  <a:pPr>
                    <a:spcAft>
                      <a:spcPts val="600"/>
                    </a:spcAft>
                  </a:pPr>
                  <a:r>
                    <a:rPr lang="en-US" sz="1600" dirty="0" smtClean="0">
                      <a:latin typeface="Century Gothic"/>
                      <a:cs typeface="Century Gothic"/>
                    </a:rPr>
                    <a:t> n</a:t>
                  </a:r>
                  <a:r>
                    <a:rPr lang="en-US" sz="1600" baseline="30000" dirty="0" smtClean="0">
                      <a:latin typeface="Century Gothic"/>
                      <a:cs typeface="Century Gothic"/>
                    </a:rPr>
                    <a:t>2</a:t>
                  </a:r>
                  <a:r>
                    <a:rPr lang="en-US" sz="1600" dirty="0" smtClean="0">
                      <a:latin typeface="Century Gothic"/>
                      <a:cs typeface="Century Gothic"/>
                    </a:rPr>
                    <a:t>h</a:t>
                  </a:r>
                  <a:r>
                    <a:rPr lang="en-US" sz="1600" baseline="30000" dirty="0" smtClean="0">
                      <a:latin typeface="Century Gothic"/>
                      <a:cs typeface="Century Gothic"/>
                    </a:rPr>
                    <a:t>2 </a:t>
                  </a:r>
                </a:p>
                <a:p>
                  <a:pPr>
                    <a:spcAft>
                      <a:spcPts val="600"/>
                    </a:spcAft>
                  </a:pPr>
                  <a:r>
                    <a:rPr lang="en-US" sz="1600" dirty="0" smtClean="0">
                      <a:latin typeface="Century Gothic"/>
                      <a:cs typeface="Century Gothic"/>
                    </a:rPr>
                    <a:t>8ma</a:t>
                  </a:r>
                  <a:r>
                    <a:rPr lang="en-US" sz="1600" baseline="30000" dirty="0" smtClean="0">
                      <a:latin typeface="Century Gothic"/>
                      <a:cs typeface="Century Gothic"/>
                    </a:rPr>
                    <a:t>2</a:t>
                  </a:r>
                  <a:r>
                    <a:rPr lang="en-US" sz="1600" dirty="0" smtClean="0">
                      <a:latin typeface="Century Gothic"/>
                      <a:cs typeface="Century Gothic"/>
                    </a:rPr>
                    <a:t> </a:t>
                  </a:r>
                  <a:endParaRPr lang="en-US" sz="1600" dirty="0">
                    <a:latin typeface="Century Gothic"/>
                    <a:cs typeface="Century Gothic"/>
                  </a:endParaRPr>
                </a:p>
              </p:txBody>
            </p:sp>
            <p:cxnSp>
              <p:nvCxnSpPr>
                <p:cNvPr id="12" name="Straight Connector 11"/>
                <p:cNvCxnSpPr/>
                <p:nvPr/>
              </p:nvCxnSpPr>
              <p:spPr>
                <a:xfrm>
                  <a:off x="2019300" y="1663700"/>
                  <a:ext cx="533400"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0" name="Rectangle 19"/>
              <p:cNvSpPr/>
              <p:nvPr/>
            </p:nvSpPr>
            <p:spPr>
              <a:xfrm>
                <a:off x="1330572" y="1428234"/>
                <a:ext cx="680996" cy="338554"/>
              </a:xfrm>
              <a:prstGeom prst="rect">
                <a:avLst/>
              </a:prstGeom>
            </p:spPr>
            <p:txBody>
              <a:bodyPr wrap="none">
                <a:spAutoFit/>
              </a:bodyPr>
              <a:lstStyle/>
              <a:p>
                <a:r>
                  <a:rPr lang="en-US" sz="1600" dirty="0" smtClean="0">
                    <a:latin typeface="Century Gothic"/>
                    <a:cs typeface="Century Gothic"/>
                  </a:rPr>
                  <a:t>ΔE =</a:t>
                </a:r>
                <a:endParaRPr lang="en-US" sz="1600" dirty="0"/>
              </a:p>
            </p:txBody>
          </p:sp>
        </p:grpSp>
      </p:grpSp>
      <p:sp>
        <p:nvSpPr>
          <p:cNvPr id="3" name="Rectangle 2"/>
          <p:cNvSpPr/>
          <p:nvPr/>
        </p:nvSpPr>
        <p:spPr>
          <a:xfrm>
            <a:off x="1772276" y="4514334"/>
            <a:ext cx="806205" cy="523220"/>
          </a:xfrm>
          <a:prstGeom prst="rect">
            <a:avLst/>
          </a:prstGeom>
        </p:spPr>
        <p:txBody>
          <a:bodyPr wrap="none">
            <a:spAutoFit/>
          </a:bodyPr>
          <a:lstStyle/>
          <a:p>
            <a:pPr algn="ctr">
              <a:spcAft>
                <a:spcPts val="0"/>
              </a:spcAft>
            </a:pPr>
            <a:r>
              <a:rPr lang="en-US" sz="1400" dirty="0">
                <a:latin typeface="Century Gothic"/>
                <a:cs typeface="Century Gothic"/>
              </a:rPr>
              <a:t>atomic</a:t>
            </a:r>
          </a:p>
          <a:p>
            <a:pPr algn="ctr">
              <a:spcAft>
                <a:spcPts val="0"/>
              </a:spcAft>
            </a:pPr>
            <a:r>
              <a:rPr lang="en-US" sz="1400" dirty="0" smtClean="0">
                <a:latin typeface="Century Gothic"/>
                <a:cs typeface="Century Gothic"/>
              </a:rPr>
              <a:t>0.1 </a:t>
            </a:r>
            <a:r>
              <a:rPr lang="en-US" sz="1400" dirty="0">
                <a:latin typeface="Century Gothic"/>
                <a:cs typeface="Century Gothic"/>
              </a:rPr>
              <a:t>nm </a:t>
            </a:r>
          </a:p>
        </p:txBody>
      </p:sp>
      <p:sp>
        <p:nvSpPr>
          <p:cNvPr id="4" name="Rectangle 3"/>
          <p:cNvSpPr/>
          <p:nvPr/>
        </p:nvSpPr>
        <p:spPr>
          <a:xfrm>
            <a:off x="7164868" y="4742934"/>
            <a:ext cx="910263" cy="523220"/>
          </a:xfrm>
          <a:prstGeom prst="rect">
            <a:avLst/>
          </a:prstGeom>
        </p:spPr>
        <p:txBody>
          <a:bodyPr wrap="none">
            <a:spAutoFit/>
          </a:bodyPr>
          <a:lstStyle/>
          <a:p>
            <a:pPr algn="ctr">
              <a:spcAft>
                <a:spcPts val="0"/>
              </a:spcAft>
            </a:pPr>
            <a:r>
              <a:rPr lang="en-US" sz="1400" dirty="0">
                <a:latin typeface="Century Gothic"/>
                <a:cs typeface="Century Gothic"/>
              </a:rPr>
              <a:t>m</a:t>
            </a:r>
            <a:r>
              <a:rPr lang="en-US" sz="1400" dirty="0" smtClean="0">
                <a:latin typeface="Century Gothic"/>
                <a:cs typeface="Century Gothic"/>
              </a:rPr>
              <a:t>acro</a:t>
            </a:r>
          </a:p>
          <a:p>
            <a:pPr algn="ctr">
              <a:spcAft>
                <a:spcPts val="0"/>
              </a:spcAft>
            </a:pPr>
            <a:r>
              <a:rPr lang="en-US" sz="1400" dirty="0" smtClean="0">
                <a:latin typeface="Century Gothic"/>
                <a:cs typeface="Century Gothic"/>
              </a:rPr>
              <a:t>1000 </a:t>
            </a:r>
            <a:r>
              <a:rPr lang="en-US" sz="1400" dirty="0">
                <a:latin typeface="Century Gothic"/>
                <a:cs typeface="Century Gothic"/>
              </a:rPr>
              <a:t>nm </a:t>
            </a:r>
          </a:p>
        </p:txBody>
      </p:sp>
      <p:grpSp>
        <p:nvGrpSpPr>
          <p:cNvPr id="62" name="Group 61"/>
          <p:cNvGrpSpPr/>
          <p:nvPr/>
        </p:nvGrpSpPr>
        <p:grpSpPr>
          <a:xfrm>
            <a:off x="3302000" y="3937000"/>
            <a:ext cx="3356827" cy="2336794"/>
            <a:chOff x="3683000" y="4076700"/>
            <a:chExt cx="3090127" cy="2092104"/>
          </a:xfrm>
        </p:grpSpPr>
        <p:sp>
          <p:nvSpPr>
            <p:cNvPr id="59" name="TextBox 58"/>
            <p:cNvSpPr txBox="1"/>
            <p:nvPr/>
          </p:nvSpPr>
          <p:spPr>
            <a:xfrm>
              <a:off x="4595974" y="5891805"/>
              <a:ext cx="1168484" cy="276999"/>
            </a:xfrm>
            <a:prstGeom prst="rect">
              <a:avLst/>
            </a:prstGeom>
            <a:noFill/>
          </p:spPr>
          <p:txBody>
            <a:bodyPr wrap="none" rtlCol="0">
              <a:spAutoFit/>
            </a:bodyPr>
            <a:lstStyle/>
            <a:p>
              <a:r>
                <a:rPr lang="en-US" sz="1200" dirty="0" smtClean="0"/>
                <a:t>Protein folding</a:t>
              </a:r>
              <a:endParaRPr lang="en-US" sz="1200" dirty="0"/>
            </a:p>
          </p:txBody>
        </p:sp>
        <p:grpSp>
          <p:nvGrpSpPr>
            <p:cNvPr id="56" name="Group 55"/>
            <p:cNvGrpSpPr/>
            <p:nvPr/>
          </p:nvGrpSpPr>
          <p:grpSpPr>
            <a:xfrm>
              <a:off x="3683000" y="4076700"/>
              <a:ext cx="2273300" cy="1855573"/>
              <a:chOff x="3479800" y="3898900"/>
              <a:chExt cx="2273300" cy="1855573"/>
            </a:xfrm>
          </p:grpSpPr>
          <p:pic>
            <p:nvPicPr>
              <p:cNvPr id="11" name="Picture 10" descr="Slide1.jp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6390" t="5371" r="27360" b="6296"/>
              <a:stretch/>
            </p:blipFill>
            <p:spPr>
              <a:xfrm>
                <a:off x="4457700" y="3898900"/>
                <a:ext cx="1295400" cy="1855573"/>
              </a:xfrm>
              <a:prstGeom prst="rect">
                <a:avLst/>
              </a:prstGeom>
            </p:spPr>
          </p:pic>
          <p:sp>
            <p:nvSpPr>
              <p:cNvPr id="55" name="TextBox 54"/>
              <p:cNvSpPr txBox="1"/>
              <p:nvPr/>
            </p:nvSpPr>
            <p:spPr>
              <a:xfrm>
                <a:off x="3975100" y="5368836"/>
                <a:ext cx="1346200" cy="261610"/>
              </a:xfrm>
              <a:prstGeom prst="rect">
                <a:avLst/>
              </a:prstGeom>
              <a:noFill/>
            </p:spPr>
            <p:txBody>
              <a:bodyPr wrap="square" rtlCol="0">
                <a:spAutoFit/>
              </a:bodyPr>
              <a:lstStyle/>
              <a:p>
                <a:r>
                  <a:rPr lang="en-US" sz="1050" dirty="0" smtClean="0"/>
                  <a:t>Native structure</a:t>
                </a:r>
                <a:endParaRPr lang="en-US" sz="1050" dirty="0"/>
              </a:p>
            </p:txBody>
          </p:sp>
          <p:pic>
            <p:nvPicPr>
              <p:cNvPr id="18" name="Picture 17" descr="Slide1.jpg"/>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63333" t="17592" r="15278" b="19630"/>
              <a:stretch/>
            </p:blipFill>
            <p:spPr>
              <a:xfrm>
                <a:off x="3670862" y="3911600"/>
                <a:ext cx="813474" cy="1790700"/>
              </a:xfrm>
              <a:prstGeom prst="rect">
                <a:avLst/>
              </a:prstGeom>
            </p:spPr>
          </p:pic>
          <p:cxnSp>
            <p:nvCxnSpPr>
              <p:cNvPr id="28" name="Straight Arrow Connector 27"/>
              <p:cNvCxnSpPr/>
              <p:nvPr/>
            </p:nvCxnSpPr>
            <p:spPr>
              <a:xfrm>
                <a:off x="4241800" y="5080000"/>
                <a:ext cx="546100" cy="0"/>
              </a:xfrm>
              <a:prstGeom prst="straightConnector1">
                <a:avLst/>
              </a:prstGeom>
              <a:ln w="12700" cmpd="sng">
                <a:solidFill>
                  <a:srgbClr val="800000"/>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479800" y="4276636"/>
                <a:ext cx="774700" cy="253916"/>
              </a:xfrm>
              <a:prstGeom prst="rect">
                <a:avLst/>
              </a:prstGeom>
              <a:noFill/>
            </p:spPr>
            <p:txBody>
              <a:bodyPr wrap="square" rtlCol="0">
                <a:spAutoFit/>
              </a:bodyPr>
              <a:lstStyle/>
              <a:p>
                <a:r>
                  <a:rPr lang="en-US" sz="1050" dirty="0" smtClean="0"/>
                  <a:t>Unfolded</a:t>
                </a:r>
                <a:endParaRPr lang="en-US" sz="1050" dirty="0"/>
              </a:p>
            </p:txBody>
          </p:sp>
          <p:sp>
            <p:nvSpPr>
              <p:cNvPr id="61" name="TextBox 60"/>
              <p:cNvSpPr txBox="1"/>
              <p:nvPr/>
            </p:nvSpPr>
            <p:spPr>
              <a:xfrm>
                <a:off x="3975100" y="4797336"/>
                <a:ext cx="990600" cy="253916"/>
              </a:xfrm>
              <a:prstGeom prst="rect">
                <a:avLst/>
              </a:prstGeom>
              <a:noFill/>
            </p:spPr>
            <p:txBody>
              <a:bodyPr wrap="square" rtlCol="0">
                <a:spAutoFit/>
              </a:bodyPr>
              <a:lstStyle/>
              <a:p>
                <a:r>
                  <a:rPr lang="en-US" sz="1050" dirty="0" smtClean="0"/>
                  <a:t>Intermediate</a:t>
                </a:r>
                <a:endParaRPr lang="en-US" sz="1050" dirty="0"/>
              </a:p>
            </p:txBody>
          </p:sp>
        </p:grpSp>
        <p:sp>
          <p:nvSpPr>
            <p:cNvPr id="63" name="TextBox 62"/>
            <p:cNvSpPr txBox="1"/>
            <p:nvPr/>
          </p:nvSpPr>
          <p:spPr>
            <a:xfrm>
              <a:off x="5303628" y="5448300"/>
              <a:ext cx="1469499" cy="369332"/>
            </a:xfrm>
            <a:prstGeom prst="rect">
              <a:avLst/>
            </a:prstGeom>
            <a:noFill/>
          </p:spPr>
          <p:txBody>
            <a:bodyPr wrap="none" rtlCol="0">
              <a:spAutoFit/>
            </a:bodyPr>
            <a:lstStyle/>
            <a:p>
              <a:pPr algn="ctr"/>
              <a:r>
                <a:rPr lang="en-US" sz="900" dirty="0" smtClean="0"/>
                <a:t>Brooks et al, </a:t>
              </a:r>
            </a:p>
            <a:p>
              <a:pPr algn="ctr"/>
              <a:r>
                <a:rPr lang="en-US" sz="900" i="1" dirty="0" smtClean="0"/>
                <a:t>Science 293, 612 (2001)</a:t>
              </a:r>
            </a:p>
          </p:txBody>
        </p:sp>
      </p:grpSp>
      <p:grpSp>
        <p:nvGrpSpPr>
          <p:cNvPr id="3073" name="Group 3072"/>
          <p:cNvGrpSpPr/>
          <p:nvPr/>
        </p:nvGrpSpPr>
        <p:grpSpPr>
          <a:xfrm>
            <a:off x="3646134" y="2603500"/>
            <a:ext cx="1909693" cy="1318399"/>
            <a:chOff x="3646134" y="2603500"/>
            <a:chExt cx="1909693" cy="1318399"/>
          </a:xfrm>
        </p:grpSpPr>
        <p:grpSp>
          <p:nvGrpSpPr>
            <p:cNvPr id="58" name="Group 57"/>
            <p:cNvGrpSpPr/>
            <p:nvPr/>
          </p:nvGrpSpPr>
          <p:grpSpPr>
            <a:xfrm>
              <a:off x="4191000" y="2603500"/>
              <a:ext cx="1364827" cy="1318399"/>
              <a:chOff x="4406900" y="2603500"/>
              <a:chExt cx="1364827" cy="1318399"/>
            </a:xfrm>
          </p:grpSpPr>
          <p:pic>
            <p:nvPicPr>
              <p:cNvPr id="6" name="Picture 5" descr="Epitaxial_molecule1_03.jpg"/>
              <p:cNvPicPr>
                <a:picLocks noChangeAspect="1"/>
              </p:cNvPicPr>
              <p:nvPr/>
            </p:nvPicPr>
            <p:blipFill rotWithShape="1">
              <a:blip r:embed="rId5" cstate="print">
                <a:extLst>
                  <a:ext uri="{28A0092B-C50C-407E-A947-70E740481C1C}">
                    <a14:useLocalDpi xmlns:a14="http://schemas.microsoft.com/office/drawing/2010/main" xmlns="" val="0"/>
                  </a:ext>
                </a:extLst>
              </a:blip>
              <a:srcRect l="51779" t="19008"/>
              <a:stretch/>
            </p:blipFill>
            <p:spPr>
              <a:xfrm>
                <a:off x="4559301" y="2603500"/>
                <a:ext cx="1054100" cy="1062279"/>
              </a:xfrm>
              <a:prstGeom prst="rect">
                <a:avLst/>
              </a:prstGeom>
            </p:spPr>
          </p:pic>
          <p:sp>
            <p:nvSpPr>
              <p:cNvPr id="38" name="TextBox 37"/>
              <p:cNvSpPr txBox="1"/>
              <p:nvPr/>
            </p:nvSpPr>
            <p:spPr>
              <a:xfrm>
                <a:off x="4406900" y="3644900"/>
                <a:ext cx="1364827" cy="276999"/>
              </a:xfrm>
              <a:prstGeom prst="rect">
                <a:avLst/>
              </a:prstGeom>
              <a:noFill/>
            </p:spPr>
            <p:txBody>
              <a:bodyPr wrap="none" rtlCol="0">
                <a:spAutoFit/>
              </a:bodyPr>
              <a:lstStyle/>
              <a:p>
                <a:r>
                  <a:rPr lang="en-US" sz="1200" dirty="0" smtClean="0"/>
                  <a:t>Block co-polymer</a:t>
                </a:r>
                <a:endParaRPr lang="en-US" sz="1200" dirty="0"/>
              </a:p>
            </p:txBody>
          </p:sp>
        </p:grpSp>
        <p:sp>
          <p:nvSpPr>
            <p:cNvPr id="3072" name="TextBox 3071"/>
            <p:cNvSpPr txBox="1"/>
            <p:nvPr/>
          </p:nvSpPr>
          <p:spPr>
            <a:xfrm>
              <a:off x="3646134" y="3365500"/>
              <a:ext cx="600946" cy="338554"/>
            </a:xfrm>
            <a:prstGeom prst="rect">
              <a:avLst/>
            </a:prstGeom>
            <a:noFill/>
          </p:spPr>
          <p:txBody>
            <a:bodyPr wrap="none" rtlCol="0">
              <a:spAutoFit/>
            </a:bodyPr>
            <a:lstStyle/>
            <a:p>
              <a:pPr algn="ctr"/>
              <a:r>
                <a:rPr lang="en-US" sz="800" dirty="0" smtClean="0"/>
                <a:t>Source:</a:t>
              </a:r>
            </a:p>
            <a:p>
              <a:pPr algn="ctr"/>
              <a:r>
                <a:rPr lang="en-US" sz="800" dirty="0" err="1" smtClean="0"/>
                <a:t>Subtilitas</a:t>
              </a:r>
              <a:endParaRPr lang="en-US" sz="800" dirty="0"/>
            </a:p>
          </p:txBody>
        </p:sp>
      </p:grpSp>
      <p:sp>
        <p:nvSpPr>
          <p:cNvPr id="5" name="Slide Number Placeholder 4"/>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8</a:t>
            </a:fld>
            <a:endParaRPr lang="en-US">
              <a:solidFill>
                <a:srgbClr val="000000">
                  <a:tint val="75000"/>
                </a:srgbClr>
              </a:solidFill>
            </a:endParaRPr>
          </a:p>
        </p:txBody>
      </p:sp>
    </p:spTree>
    <p:extLst>
      <p:ext uri="{BB962C8B-B14F-4D97-AF65-F5344CB8AC3E}">
        <p14:creationId xmlns:p14="http://schemas.microsoft.com/office/powerpoint/2010/main" xmlns="" val="281942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8700" y="137160"/>
            <a:ext cx="7493000" cy="461665"/>
          </a:xfrm>
          <a:prstGeom prst="rect">
            <a:avLst/>
          </a:prstGeom>
          <a:noFill/>
        </p:spPr>
        <p:txBody>
          <a:bodyPr wrap="square" rtlCol="0">
            <a:spAutoFit/>
          </a:bodyPr>
          <a:lstStyle/>
          <a:p>
            <a:r>
              <a:rPr lang="en-US" sz="2400" b="1" dirty="0" smtClean="0">
                <a:solidFill>
                  <a:srgbClr val="006600"/>
                </a:solidFill>
              </a:rPr>
              <a:t>What is </a:t>
            </a:r>
            <a:r>
              <a:rPr lang="en-US" sz="2400" b="1" dirty="0" err="1" smtClean="0">
                <a:solidFill>
                  <a:srgbClr val="006600"/>
                </a:solidFill>
              </a:rPr>
              <a:t>Meso</a:t>
            </a:r>
            <a:r>
              <a:rPr lang="en-US" sz="2400" b="1" dirty="0" smtClean="0">
                <a:solidFill>
                  <a:srgbClr val="006600"/>
                </a:solidFill>
              </a:rPr>
              <a:t>? Interacting Degrees of Freedom</a:t>
            </a:r>
            <a:endParaRPr lang="en-US" sz="2400" b="1" dirty="0">
              <a:solidFill>
                <a:srgbClr val="006600"/>
              </a:solidFill>
            </a:endParaRPr>
          </a:p>
        </p:txBody>
      </p:sp>
      <p:grpSp>
        <p:nvGrpSpPr>
          <p:cNvPr id="141" name="Group 140"/>
          <p:cNvGrpSpPr/>
          <p:nvPr/>
        </p:nvGrpSpPr>
        <p:grpSpPr>
          <a:xfrm>
            <a:off x="3053080" y="990600"/>
            <a:ext cx="3436620" cy="2967032"/>
            <a:chOff x="589280" y="1020451"/>
            <a:chExt cx="3627120" cy="3114981"/>
          </a:xfrm>
        </p:grpSpPr>
        <p:pic>
          <p:nvPicPr>
            <p:cNvPr id="5" name="Picture 44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17044"/>
            <a:stretch>
              <a:fillRect/>
            </a:stretch>
          </p:blipFill>
          <p:spPr bwMode="auto">
            <a:xfrm>
              <a:off x="1330277" y="1020451"/>
              <a:ext cx="1872471" cy="875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Bent Arrow 5"/>
            <p:cNvSpPr/>
            <p:nvPr/>
          </p:nvSpPr>
          <p:spPr bwMode="auto">
            <a:xfrm flipH="1">
              <a:off x="3306763" y="1428750"/>
              <a:ext cx="520700" cy="681038"/>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12" charset="0"/>
                <a:ea typeface="ＭＳ Ｐゴシック" charset="-128"/>
                <a:cs typeface="ＭＳ Ｐゴシック" charset="-128"/>
              </a:endParaRPr>
            </a:p>
          </p:txBody>
        </p:sp>
        <p:sp>
          <p:nvSpPr>
            <p:cNvPr id="7" name="Bent Arrow 6"/>
            <p:cNvSpPr/>
            <p:nvPr/>
          </p:nvSpPr>
          <p:spPr bwMode="auto">
            <a:xfrm rot="16200000" flipH="1">
              <a:off x="730250" y="1579563"/>
              <a:ext cx="679450" cy="520700"/>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12" charset="0"/>
                <a:ea typeface="ＭＳ Ｐゴシック" charset="-128"/>
                <a:cs typeface="ＭＳ Ｐゴシック" charset="-128"/>
              </a:endParaRPr>
            </a:p>
          </p:txBody>
        </p:sp>
        <p:sp>
          <p:nvSpPr>
            <p:cNvPr id="8" name="TextBox 452"/>
            <p:cNvSpPr txBox="1">
              <a:spLocks noChangeArrowheads="1"/>
            </p:cNvSpPr>
            <p:nvPr/>
          </p:nvSpPr>
          <p:spPr bwMode="auto">
            <a:xfrm>
              <a:off x="3045496" y="1114425"/>
              <a:ext cx="1109944" cy="36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r>
                <a:rPr lang="en-US" dirty="0"/>
                <a:t>electrons</a:t>
              </a:r>
            </a:p>
          </p:txBody>
        </p:sp>
        <p:grpSp>
          <p:nvGrpSpPr>
            <p:cNvPr id="12" name="Group 991"/>
            <p:cNvGrpSpPr>
              <a:grpSpLocks/>
            </p:cNvGrpSpPr>
            <p:nvPr/>
          </p:nvGrpSpPr>
          <p:grpSpPr bwMode="auto">
            <a:xfrm>
              <a:off x="589280" y="2180757"/>
              <a:ext cx="3627120" cy="1954675"/>
              <a:chOff x="3718560" y="2971243"/>
              <a:chExt cx="3627120" cy="1954513"/>
            </a:xfrm>
          </p:grpSpPr>
          <p:sp>
            <p:nvSpPr>
              <p:cNvPr id="13" name="Rectangle 302"/>
              <p:cNvSpPr>
                <a:spLocks noChangeArrowheads="1"/>
              </p:cNvSpPr>
              <p:nvPr/>
            </p:nvSpPr>
            <p:spPr bwMode="auto">
              <a:xfrm>
                <a:off x="3718560" y="3007360"/>
                <a:ext cx="1230648" cy="1869440"/>
              </a:xfrm>
              <a:prstGeom prst="rect">
                <a:avLst/>
              </a:prstGeom>
              <a:solidFill>
                <a:srgbClr val="FFCC66"/>
              </a:solidFill>
              <a:ln w="9525">
                <a:solidFill>
                  <a:schemeClr val="tx1"/>
                </a:solidFill>
                <a:round/>
                <a:headEnd/>
                <a:tailEnd/>
              </a:ln>
            </p:spPr>
            <p:txBody>
              <a:bodyPr/>
              <a:lstStyle/>
              <a:p>
                <a:endParaRPr lang="en-US"/>
              </a:p>
            </p:txBody>
          </p:sp>
          <p:sp>
            <p:nvSpPr>
              <p:cNvPr id="14" name="Rectangle 301"/>
              <p:cNvSpPr>
                <a:spLocks noChangeArrowheads="1"/>
              </p:cNvSpPr>
              <p:nvPr/>
            </p:nvSpPr>
            <p:spPr bwMode="auto">
              <a:xfrm>
                <a:off x="5913667" y="3007360"/>
                <a:ext cx="1432013" cy="1869440"/>
              </a:xfrm>
              <a:prstGeom prst="rect">
                <a:avLst/>
              </a:prstGeom>
              <a:solidFill>
                <a:srgbClr val="66CCFF"/>
              </a:solidFill>
              <a:ln w="9525">
                <a:solidFill>
                  <a:schemeClr val="tx1"/>
                </a:solidFill>
                <a:round/>
                <a:headEnd/>
                <a:tailEnd/>
              </a:ln>
            </p:spPr>
            <p:txBody>
              <a:bodyPr/>
              <a:lstStyle/>
              <a:p>
                <a:endParaRPr lang="en-US"/>
              </a:p>
            </p:txBody>
          </p:sp>
          <p:grpSp>
            <p:nvGrpSpPr>
              <p:cNvPr id="15" name="Group 439"/>
              <p:cNvGrpSpPr>
                <a:grpSpLocks/>
              </p:cNvGrpSpPr>
              <p:nvPr/>
            </p:nvGrpSpPr>
            <p:grpSpPr bwMode="auto">
              <a:xfrm>
                <a:off x="5964470" y="3272662"/>
                <a:ext cx="1302585" cy="1528939"/>
                <a:chOff x="4798949" y="3314702"/>
                <a:chExt cx="954154" cy="1198358"/>
              </a:xfrm>
            </p:grpSpPr>
            <p:sp>
              <p:nvSpPr>
                <p:cNvPr id="91" name="Oval 88"/>
                <p:cNvSpPr>
                  <a:spLocks noChangeArrowheads="1"/>
                </p:cNvSpPr>
                <p:nvPr/>
              </p:nvSpPr>
              <p:spPr bwMode="auto">
                <a:xfrm>
                  <a:off x="5050408" y="3614730"/>
                  <a:ext cx="80970" cy="80970"/>
                </a:xfrm>
                <a:prstGeom prst="ellipse">
                  <a:avLst/>
                </a:prstGeom>
                <a:solidFill>
                  <a:srgbClr val="FFFF66"/>
                </a:solidFill>
                <a:ln w="9525">
                  <a:solidFill>
                    <a:schemeClr val="tx1"/>
                  </a:solidFill>
                  <a:round/>
                  <a:headEnd/>
                  <a:tailEnd/>
                </a:ln>
              </p:spPr>
              <p:txBody>
                <a:bodyPr/>
                <a:lstStyle/>
                <a:p>
                  <a:endParaRPr lang="en-US"/>
                </a:p>
              </p:txBody>
            </p:sp>
            <p:sp>
              <p:nvSpPr>
                <p:cNvPr id="92" name="Oval 90"/>
                <p:cNvSpPr>
                  <a:spLocks noChangeArrowheads="1"/>
                </p:cNvSpPr>
                <p:nvPr/>
              </p:nvSpPr>
              <p:spPr bwMode="auto">
                <a:xfrm>
                  <a:off x="5088127" y="4119373"/>
                  <a:ext cx="80970" cy="80970"/>
                </a:xfrm>
                <a:prstGeom prst="ellipse">
                  <a:avLst/>
                </a:prstGeom>
                <a:solidFill>
                  <a:srgbClr val="FFFF66"/>
                </a:solidFill>
                <a:ln w="9525">
                  <a:solidFill>
                    <a:schemeClr val="tx1"/>
                  </a:solidFill>
                  <a:round/>
                  <a:headEnd/>
                  <a:tailEnd/>
                </a:ln>
              </p:spPr>
              <p:txBody>
                <a:bodyPr/>
                <a:lstStyle/>
                <a:p>
                  <a:endParaRPr lang="en-US"/>
                </a:p>
              </p:txBody>
            </p:sp>
            <p:sp>
              <p:nvSpPr>
                <p:cNvPr id="93" name="Oval 91"/>
                <p:cNvSpPr>
                  <a:spLocks noChangeArrowheads="1"/>
                </p:cNvSpPr>
                <p:nvPr/>
              </p:nvSpPr>
              <p:spPr bwMode="auto">
                <a:xfrm>
                  <a:off x="5444362" y="4119373"/>
                  <a:ext cx="80970" cy="80970"/>
                </a:xfrm>
                <a:prstGeom prst="ellipse">
                  <a:avLst/>
                </a:prstGeom>
                <a:solidFill>
                  <a:srgbClr val="FFFF66"/>
                </a:solidFill>
                <a:ln w="9525">
                  <a:solidFill>
                    <a:schemeClr val="tx1"/>
                  </a:solidFill>
                  <a:round/>
                  <a:headEnd/>
                  <a:tailEnd/>
                </a:ln>
              </p:spPr>
              <p:txBody>
                <a:bodyPr/>
                <a:lstStyle/>
                <a:p>
                  <a:endParaRPr lang="en-US"/>
                </a:p>
              </p:txBody>
            </p:sp>
            <p:sp>
              <p:nvSpPr>
                <p:cNvPr id="94" name="Oval 94"/>
                <p:cNvSpPr>
                  <a:spLocks noChangeArrowheads="1"/>
                </p:cNvSpPr>
                <p:nvPr/>
              </p:nvSpPr>
              <p:spPr bwMode="auto">
                <a:xfrm>
                  <a:off x="5402452" y="3614730"/>
                  <a:ext cx="80970" cy="80970"/>
                </a:xfrm>
                <a:prstGeom prst="ellipse">
                  <a:avLst/>
                </a:prstGeom>
                <a:solidFill>
                  <a:srgbClr val="FFFF66"/>
                </a:solidFill>
                <a:ln w="9525">
                  <a:solidFill>
                    <a:schemeClr val="tx1"/>
                  </a:solidFill>
                  <a:round/>
                  <a:headEnd/>
                  <a:tailEnd/>
                </a:ln>
              </p:spPr>
              <p:txBody>
                <a:bodyPr/>
                <a:lstStyle/>
                <a:p>
                  <a:endParaRPr lang="en-US"/>
                </a:p>
              </p:txBody>
            </p:sp>
            <p:grpSp>
              <p:nvGrpSpPr>
                <p:cNvPr id="95" name="Group 189"/>
                <p:cNvGrpSpPr>
                  <a:grpSpLocks/>
                </p:cNvGrpSpPr>
                <p:nvPr/>
              </p:nvGrpSpPr>
              <p:grpSpPr bwMode="auto">
                <a:xfrm>
                  <a:off x="4798949" y="3314702"/>
                  <a:ext cx="872742" cy="254000"/>
                  <a:chOff x="2749550" y="1492250"/>
                  <a:chExt cx="1701800" cy="495300"/>
                </a:xfrm>
              </p:grpSpPr>
              <p:sp>
                <p:nvSpPr>
                  <p:cNvPr id="122" name="Freeform 176"/>
                  <p:cNvSpPr>
                    <a:spLocks noChangeArrowheads="1"/>
                  </p:cNvSpPr>
                  <p:nvPr/>
                </p:nvSpPr>
                <p:spPr bwMode="auto">
                  <a:xfrm>
                    <a:off x="2863850" y="1600200"/>
                    <a:ext cx="800100" cy="228600"/>
                  </a:xfrm>
                  <a:custGeom>
                    <a:avLst/>
                    <a:gdLst>
                      <a:gd name="T0" fmla="*/ 0 w 800100"/>
                      <a:gd name="T1" fmla="*/ 139700 h 228600"/>
                      <a:gd name="T2" fmla="*/ 139700 w 800100"/>
                      <a:gd name="T3" fmla="*/ 25400 h 228600"/>
                      <a:gd name="T4" fmla="*/ 533400 w 800100"/>
                      <a:gd name="T5" fmla="*/ 0 h 228600"/>
                      <a:gd name="T6" fmla="*/ 800100 w 800100"/>
                      <a:gd name="T7" fmla="*/ 88900 h 228600"/>
                      <a:gd name="T8" fmla="*/ 666750 w 800100"/>
                      <a:gd name="T9" fmla="*/ 203200 h 228600"/>
                      <a:gd name="T10" fmla="*/ 266700 w 800100"/>
                      <a:gd name="T11" fmla="*/ 228600 h 228600"/>
                      <a:gd name="T12" fmla="*/ 0 w 800100"/>
                      <a:gd name="T13" fmla="*/ 139700 h 228600"/>
                      <a:gd name="T14" fmla="*/ 0 60000 65536"/>
                      <a:gd name="T15" fmla="*/ 0 60000 65536"/>
                      <a:gd name="T16" fmla="*/ 0 60000 65536"/>
                      <a:gd name="T17" fmla="*/ 0 60000 65536"/>
                      <a:gd name="T18" fmla="*/ 0 60000 65536"/>
                      <a:gd name="T19" fmla="*/ 0 60000 65536"/>
                      <a:gd name="T20" fmla="*/ 0 60000 65536"/>
                      <a:gd name="T21" fmla="*/ 0 w 800100"/>
                      <a:gd name="T22" fmla="*/ 0 h 228600"/>
                      <a:gd name="T23" fmla="*/ 800100 w 800100"/>
                      <a:gd name="T24" fmla="*/ 228600 h 228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0100" h="228600">
                        <a:moveTo>
                          <a:pt x="0" y="139700"/>
                        </a:moveTo>
                        <a:lnTo>
                          <a:pt x="139700" y="25400"/>
                        </a:lnTo>
                        <a:lnTo>
                          <a:pt x="533400" y="0"/>
                        </a:lnTo>
                        <a:lnTo>
                          <a:pt x="800100" y="88900"/>
                        </a:lnTo>
                        <a:lnTo>
                          <a:pt x="666750" y="203200"/>
                        </a:lnTo>
                        <a:lnTo>
                          <a:pt x="266700" y="228600"/>
                        </a:lnTo>
                        <a:lnTo>
                          <a:pt x="0" y="139700"/>
                        </a:lnTo>
                        <a:close/>
                      </a:path>
                    </a:pathLst>
                  </a:custGeom>
                  <a:solidFill>
                    <a:schemeClr val="accent1"/>
                  </a:solidFill>
                  <a:ln w="9525">
                    <a:solidFill>
                      <a:schemeClr val="tx1"/>
                    </a:solidFill>
                    <a:round/>
                    <a:headEnd/>
                    <a:tailEnd/>
                  </a:ln>
                </p:spPr>
                <p:txBody>
                  <a:bodyPr/>
                  <a:lstStyle/>
                  <a:p>
                    <a:endParaRPr lang="en-US"/>
                  </a:p>
                </p:txBody>
              </p:sp>
              <p:sp>
                <p:nvSpPr>
                  <p:cNvPr id="123" name="Freeform 177"/>
                  <p:cNvSpPr>
                    <a:spLocks noChangeArrowheads="1"/>
                  </p:cNvSpPr>
                  <p:nvPr/>
                </p:nvSpPr>
                <p:spPr bwMode="auto">
                  <a:xfrm>
                    <a:off x="3524250" y="1663700"/>
                    <a:ext cx="800100" cy="228600"/>
                  </a:xfrm>
                  <a:custGeom>
                    <a:avLst/>
                    <a:gdLst>
                      <a:gd name="T0" fmla="*/ 0 w 800100"/>
                      <a:gd name="T1" fmla="*/ 139700 h 228600"/>
                      <a:gd name="T2" fmla="*/ 139700 w 800100"/>
                      <a:gd name="T3" fmla="*/ 25400 h 228600"/>
                      <a:gd name="T4" fmla="*/ 533400 w 800100"/>
                      <a:gd name="T5" fmla="*/ 0 h 228600"/>
                      <a:gd name="T6" fmla="*/ 800100 w 800100"/>
                      <a:gd name="T7" fmla="*/ 88900 h 228600"/>
                      <a:gd name="T8" fmla="*/ 666750 w 800100"/>
                      <a:gd name="T9" fmla="*/ 203200 h 228600"/>
                      <a:gd name="T10" fmla="*/ 266700 w 800100"/>
                      <a:gd name="T11" fmla="*/ 228600 h 228600"/>
                      <a:gd name="T12" fmla="*/ 0 w 800100"/>
                      <a:gd name="T13" fmla="*/ 139700 h 228600"/>
                      <a:gd name="T14" fmla="*/ 0 60000 65536"/>
                      <a:gd name="T15" fmla="*/ 0 60000 65536"/>
                      <a:gd name="T16" fmla="*/ 0 60000 65536"/>
                      <a:gd name="T17" fmla="*/ 0 60000 65536"/>
                      <a:gd name="T18" fmla="*/ 0 60000 65536"/>
                      <a:gd name="T19" fmla="*/ 0 60000 65536"/>
                      <a:gd name="T20" fmla="*/ 0 60000 65536"/>
                      <a:gd name="T21" fmla="*/ 0 w 800100"/>
                      <a:gd name="T22" fmla="*/ 0 h 228600"/>
                      <a:gd name="T23" fmla="*/ 800100 w 800100"/>
                      <a:gd name="T24" fmla="*/ 228600 h 228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0100" h="228600">
                        <a:moveTo>
                          <a:pt x="0" y="139700"/>
                        </a:moveTo>
                        <a:lnTo>
                          <a:pt x="139700" y="25400"/>
                        </a:lnTo>
                        <a:lnTo>
                          <a:pt x="533400" y="0"/>
                        </a:lnTo>
                        <a:lnTo>
                          <a:pt x="800100" y="88900"/>
                        </a:lnTo>
                        <a:lnTo>
                          <a:pt x="666750" y="203200"/>
                        </a:lnTo>
                        <a:lnTo>
                          <a:pt x="266700" y="228600"/>
                        </a:lnTo>
                        <a:lnTo>
                          <a:pt x="0" y="139700"/>
                        </a:lnTo>
                        <a:close/>
                      </a:path>
                    </a:pathLst>
                  </a:custGeom>
                  <a:solidFill>
                    <a:schemeClr val="accent1"/>
                  </a:solidFill>
                  <a:ln w="9525">
                    <a:solidFill>
                      <a:schemeClr val="tx1"/>
                    </a:solidFill>
                    <a:round/>
                    <a:headEnd/>
                    <a:tailEnd/>
                  </a:ln>
                </p:spPr>
                <p:txBody>
                  <a:bodyPr/>
                  <a:lstStyle/>
                  <a:p>
                    <a:endParaRPr lang="en-US"/>
                  </a:p>
                </p:txBody>
              </p:sp>
              <p:sp>
                <p:nvSpPr>
                  <p:cNvPr id="124" name="Oval 178"/>
                  <p:cNvSpPr>
                    <a:spLocks noChangeArrowheads="1"/>
                  </p:cNvSpPr>
                  <p:nvPr/>
                </p:nvSpPr>
                <p:spPr bwMode="auto">
                  <a:xfrm>
                    <a:off x="3022600" y="170815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25" name="Oval 179"/>
                  <p:cNvSpPr>
                    <a:spLocks noChangeArrowheads="1"/>
                  </p:cNvSpPr>
                  <p:nvPr/>
                </p:nvSpPr>
                <p:spPr bwMode="auto">
                  <a:xfrm>
                    <a:off x="2895600" y="149860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26" name="Oval 180"/>
                  <p:cNvSpPr>
                    <a:spLocks noChangeArrowheads="1"/>
                  </p:cNvSpPr>
                  <p:nvPr/>
                </p:nvSpPr>
                <p:spPr bwMode="auto">
                  <a:xfrm>
                    <a:off x="3581400" y="156210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27" name="Oval 181"/>
                  <p:cNvSpPr>
                    <a:spLocks noChangeArrowheads="1"/>
                  </p:cNvSpPr>
                  <p:nvPr/>
                </p:nvSpPr>
                <p:spPr bwMode="auto">
                  <a:xfrm>
                    <a:off x="3429000" y="170180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28" name="Oval 182"/>
                  <p:cNvSpPr>
                    <a:spLocks noChangeArrowheads="1"/>
                  </p:cNvSpPr>
                  <p:nvPr/>
                </p:nvSpPr>
                <p:spPr bwMode="auto">
                  <a:xfrm>
                    <a:off x="3676650" y="175895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29" name="Oval 183"/>
                  <p:cNvSpPr>
                    <a:spLocks noChangeArrowheads="1"/>
                  </p:cNvSpPr>
                  <p:nvPr/>
                </p:nvSpPr>
                <p:spPr bwMode="auto">
                  <a:xfrm>
                    <a:off x="3962400" y="154940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30" name="Oval 184"/>
                  <p:cNvSpPr>
                    <a:spLocks noChangeArrowheads="1"/>
                  </p:cNvSpPr>
                  <p:nvPr/>
                </p:nvSpPr>
                <p:spPr bwMode="auto">
                  <a:xfrm>
                    <a:off x="4222750" y="161925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31" name="Oval 185"/>
                  <p:cNvSpPr>
                    <a:spLocks noChangeArrowheads="1"/>
                  </p:cNvSpPr>
                  <p:nvPr/>
                </p:nvSpPr>
                <p:spPr bwMode="auto">
                  <a:xfrm>
                    <a:off x="2749550" y="163830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32" name="Oval 186"/>
                  <p:cNvSpPr>
                    <a:spLocks noChangeArrowheads="1"/>
                  </p:cNvSpPr>
                  <p:nvPr/>
                </p:nvSpPr>
                <p:spPr bwMode="auto">
                  <a:xfrm>
                    <a:off x="3276600" y="149225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33" name="Oval 187"/>
                  <p:cNvSpPr>
                    <a:spLocks noChangeArrowheads="1"/>
                  </p:cNvSpPr>
                  <p:nvPr/>
                </p:nvSpPr>
                <p:spPr bwMode="auto">
                  <a:xfrm>
                    <a:off x="4083050" y="1752600"/>
                    <a:ext cx="228600" cy="228600"/>
                  </a:xfrm>
                  <a:prstGeom prst="ellipse">
                    <a:avLst/>
                  </a:prstGeom>
                  <a:solidFill>
                    <a:srgbClr val="000000"/>
                  </a:solidFill>
                  <a:ln w="9525">
                    <a:solidFill>
                      <a:schemeClr val="tx1"/>
                    </a:solidFill>
                    <a:round/>
                    <a:headEnd/>
                    <a:tailEnd/>
                  </a:ln>
                </p:spPr>
                <p:txBody>
                  <a:bodyPr/>
                  <a:lstStyle/>
                  <a:p>
                    <a:endParaRPr lang="en-US"/>
                  </a:p>
                </p:txBody>
              </p:sp>
            </p:grpSp>
            <p:grpSp>
              <p:nvGrpSpPr>
                <p:cNvPr id="96" name="Group 190"/>
                <p:cNvGrpSpPr>
                  <a:grpSpLocks/>
                </p:cNvGrpSpPr>
                <p:nvPr/>
              </p:nvGrpSpPr>
              <p:grpSpPr bwMode="auto">
                <a:xfrm>
                  <a:off x="4880361" y="3779066"/>
                  <a:ext cx="872742" cy="254000"/>
                  <a:chOff x="2749550" y="1492250"/>
                  <a:chExt cx="1701800" cy="495300"/>
                </a:xfrm>
              </p:grpSpPr>
              <p:sp>
                <p:nvSpPr>
                  <p:cNvPr id="110" name="Freeform 164"/>
                  <p:cNvSpPr>
                    <a:spLocks noChangeArrowheads="1"/>
                  </p:cNvSpPr>
                  <p:nvPr/>
                </p:nvSpPr>
                <p:spPr bwMode="auto">
                  <a:xfrm>
                    <a:off x="2863850" y="1600200"/>
                    <a:ext cx="800100" cy="228600"/>
                  </a:xfrm>
                  <a:custGeom>
                    <a:avLst/>
                    <a:gdLst>
                      <a:gd name="T0" fmla="*/ 0 w 800100"/>
                      <a:gd name="T1" fmla="*/ 139700 h 228600"/>
                      <a:gd name="T2" fmla="*/ 139700 w 800100"/>
                      <a:gd name="T3" fmla="*/ 25400 h 228600"/>
                      <a:gd name="T4" fmla="*/ 533400 w 800100"/>
                      <a:gd name="T5" fmla="*/ 0 h 228600"/>
                      <a:gd name="T6" fmla="*/ 800100 w 800100"/>
                      <a:gd name="T7" fmla="*/ 88900 h 228600"/>
                      <a:gd name="T8" fmla="*/ 666750 w 800100"/>
                      <a:gd name="T9" fmla="*/ 203200 h 228600"/>
                      <a:gd name="T10" fmla="*/ 266700 w 800100"/>
                      <a:gd name="T11" fmla="*/ 228600 h 228600"/>
                      <a:gd name="T12" fmla="*/ 0 w 800100"/>
                      <a:gd name="T13" fmla="*/ 139700 h 228600"/>
                      <a:gd name="T14" fmla="*/ 0 60000 65536"/>
                      <a:gd name="T15" fmla="*/ 0 60000 65536"/>
                      <a:gd name="T16" fmla="*/ 0 60000 65536"/>
                      <a:gd name="T17" fmla="*/ 0 60000 65536"/>
                      <a:gd name="T18" fmla="*/ 0 60000 65536"/>
                      <a:gd name="T19" fmla="*/ 0 60000 65536"/>
                      <a:gd name="T20" fmla="*/ 0 60000 65536"/>
                      <a:gd name="T21" fmla="*/ 0 w 800100"/>
                      <a:gd name="T22" fmla="*/ 0 h 228600"/>
                      <a:gd name="T23" fmla="*/ 800100 w 800100"/>
                      <a:gd name="T24" fmla="*/ 228600 h 228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0100" h="228600">
                        <a:moveTo>
                          <a:pt x="0" y="139700"/>
                        </a:moveTo>
                        <a:lnTo>
                          <a:pt x="139700" y="25400"/>
                        </a:lnTo>
                        <a:lnTo>
                          <a:pt x="533400" y="0"/>
                        </a:lnTo>
                        <a:lnTo>
                          <a:pt x="800100" y="88900"/>
                        </a:lnTo>
                        <a:lnTo>
                          <a:pt x="666750" y="203200"/>
                        </a:lnTo>
                        <a:lnTo>
                          <a:pt x="266700" y="228600"/>
                        </a:lnTo>
                        <a:lnTo>
                          <a:pt x="0" y="139700"/>
                        </a:lnTo>
                        <a:close/>
                      </a:path>
                    </a:pathLst>
                  </a:custGeom>
                  <a:solidFill>
                    <a:schemeClr val="accent1"/>
                  </a:solidFill>
                  <a:ln w="9525">
                    <a:solidFill>
                      <a:schemeClr val="tx1"/>
                    </a:solidFill>
                    <a:round/>
                    <a:headEnd/>
                    <a:tailEnd/>
                  </a:ln>
                </p:spPr>
                <p:txBody>
                  <a:bodyPr/>
                  <a:lstStyle/>
                  <a:p>
                    <a:endParaRPr lang="en-US"/>
                  </a:p>
                </p:txBody>
              </p:sp>
              <p:sp>
                <p:nvSpPr>
                  <p:cNvPr id="111" name="Freeform 165"/>
                  <p:cNvSpPr>
                    <a:spLocks noChangeArrowheads="1"/>
                  </p:cNvSpPr>
                  <p:nvPr/>
                </p:nvSpPr>
                <p:spPr bwMode="auto">
                  <a:xfrm>
                    <a:off x="3524250" y="1663700"/>
                    <a:ext cx="800100" cy="228600"/>
                  </a:xfrm>
                  <a:custGeom>
                    <a:avLst/>
                    <a:gdLst>
                      <a:gd name="T0" fmla="*/ 0 w 800100"/>
                      <a:gd name="T1" fmla="*/ 139700 h 228600"/>
                      <a:gd name="T2" fmla="*/ 139700 w 800100"/>
                      <a:gd name="T3" fmla="*/ 25400 h 228600"/>
                      <a:gd name="T4" fmla="*/ 533400 w 800100"/>
                      <a:gd name="T5" fmla="*/ 0 h 228600"/>
                      <a:gd name="T6" fmla="*/ 800100 w 800100"/>
                      <a:gd name="T7" fmla="*/ 88900 h 228600"/>
                      <a:gd name="T8" fmla="*/ 666750 w 800100"/>
                      <a:gd name="T9" fmla="*/ 203200 h 228600"/>
                      <a:gd name="T10" fmla="*/ 266700 w 800100"/>
                      <a:gd name="T11" fmla="*/ 228600 h 228600"/>
                      <a:gd name="T12" fmla="*/ 0 w 800100"/>
                      <a:gd name="T13" fmla="*/ 139700 h 228600"/>
                      <a:gd name="T14" fmla="*/ 0 60000 65536"/>
                      <a:gd name="T15" fmla="*/ 0 60000 65536"/>
                      <a:gd name="T16" fmla="*/ 0 60000 65536"/>
                      <a:gd name="T17" fmla="*/ 0 60000 65536"/>
                      <a:gd name="T18" fmla="*/ 0 60000 65536"/>
                      <a:gd name="T19" fmla="*/ 0 60000 65536"/>
                      <a:gd name="T20" fmla="*/ 0 60000 65536"/>
                      <a:gd name="T21" fmla="*/ 0 w 800100"/>
                      <a:gd name="T22" fmla="*/ 0 h 228600"/>
                      <a:gd name="T23" fmla="*/ 800100 w 800100"/>
                      <a:gd name="T24" fmla="*/ 228600 h 228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0100" h="228600">
                        <a:moveTo>
                          <a:pt x="0" y="139700"/>
                        </a:moveTo>
                        <a:lnTo>
                          <a:pt x="139700" y="25400"/>
                        </a:lnTo>
                        <a:lnTo>
                          <a:pt x="533400" y="0"/>
                        </a:lnTo>
                        <a:lnTo>
                          <a:pt x="800100" y="88900"/>
                        </a:lnTo>
                        <a:lnTo>
                          <a:pt x="666750" y="203200"/>
                        </a:lnTo>
                        <a:lnTo>
                          <a:pt x="266700" y="228600"/>
                        </a:lnTo>
                        <a:lnTo>
                          <a:pt x="0" y="139700"/>
                        </a:lnTo>
                        <a:close/>
                      </a:path>
                    </a:pathLst>
                  </a:custGeom>
                  <a:solidFill>
                    <a:schemeClr val="accent1"/>
                  </a:solidFill>
                  <a:ln w="9525">
                    <a:solidFill>
                      <a:schemeClr val="tx1"/>
                    </a:solidFill>
                    <a:round/>
                    <a:headEnd/>
                    <a:tailEnd/>
                  </a:ln>
                </p:spPr>
                <p:txBody>
                  <a:bodyPr/>
                  <a:lstStyle/>
                  <a:p>
                    <a:endParaRPr lang="en-US"/>
                  </a:p>
                </p:txBody>
              </p:sp>
              <p:sp>
                <p:nvSpPr>
                  <p:cNvPr id="112" name="Oval 166"/>
                  <p:cNvSpPr>
                    <a:spLocks noChangeArrowheads="1"/>
                  </p:cNvSpPr>
                  <p:nvPr/>
                </p:nvSpPr>
                <p:spPr bwMode="auto">
                  <a:xfrm>
                    <a:off x="3022600" y="170815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13" name="Oval 167"/>
                  <p:cNvSpPr>
                    <a:spLocks noChangeArrowheads="1"/>
                  </p:cNvSpPr>
                  <p:nvPr/>
                </p:nvSpPr>
                <p:spPr bwMode="auto">
                  <a:xfrm>
                    <a:off x="2895600" y="149860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14" name="Oval 168"/>
                  <p:cNvSpPr>
                    <a:spLocks noChangeArrowheads="1"/>
                  </p:cNvSpPr>
                  <p:nvPr/>
                </p:nvSpPr>
                <p:spPr bwMode="auto">
                  <a:xfrm>
                    <a:off x="3581400" y="156210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15" name="Oval 169"/>
                  <p:cNvSpPr>
                    <a:spLocks noChangeArrowheads="1"/>
                  </p:cNvSpPr>
                  <p:nvPr/>
                </p:nvSpPr>
                <p:spPr bwMode="auto">
                  <a:xfrm>
                    <a:off x="3429000" y="170180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16" name="Oval 170"/>
                  <p:cNvSpPr>
                    <a:spLocks noChangeArrowheads="1"/>
                  </p:cNvSpPr>
                  <p:nvPr/>
                </p:nvSpPr>
                <p:spPr bwMode="auto">
                  <a:xfrm>
                    <a:off x="3676650" y="175895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17" name="Oval 171"/>
                  <p:cNvSpPr>
                    <a:spLocks noChangeArrowheads="1"/>
                  </p:cNvSpPr>
                  <p:nvPr/>
                </p:nvSpPr>
                <p:spPr bwMode="auto">
                  <a:xfrm>
                    <a:off x="3962400" y="154940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18" name="Oval 172"/>
                  <p:cNvSpPr>
                    <a:spLocks noChangeArrowheads="1"/>
                  </p:cNvSpPr>
                  <p:nvPr/>
                </p:nvSpPr>
                <p:spPr bwMode="auto">
                  <a:xfrm>
                    <a:off x="4222750" y="161925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19" name="Oval 173"/>
                  <p:cNvSpPr>
                    <a:spLocks noChangeArrowheads="1"/>
                  </p:cNvSpPr>
                  <p:nvPr/>
                </p:nvSpPr>
                <p:spPr bwMode="auto">
                  <a:xfrm>
                    <a:off x="2749550" y="163830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20" name="Oval 174"/>
                  <p:cNvSpPr>
                    <a:spLocks noChangeArrowheads="1"/>
                  </p:cNvSpPr>
                  <p:nvPr/>
                </p:nvSpPr>
                <p:spPr bwMode="auto">
                  <a:xfrm>
                    <a:off x="3276600" y="149225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21" name="Oval 175"/>
                  <p:cNvSpPr>
                    <a:spLocks noChangeArrowheads="1"/>
                  </p:cNvSpPr>
                  <p:nvPr/>
                </p:nvSpPr>
                <p:spPr bwMode="auto">
                  <a:xfrm>
                    <a:off x="4083050" y="1752600"/>
                    <a:ext cx="228600" cy="228600"/>
                  </a:xfrm>
                  <a:prstGeom prst="ellipse">
                    <a:avLst/>
                  </a:prstGeom>
                  <a:solidFill>
                    <a:srgbClr val="000000"/>
                  </a:solidFill>
                  <a:ln w="9525">
                    <a:solidFill>
                      <a:schemeClr val="tx1"/>
                    </a:solidFill>
                    <a:round/>
                    <a:headEnd/>
                    <a:tailEnd/>
                  </a:ln>
                </p:spPr>
                <p:txBody>
                  <a:bodyPr/>
                  <a:lstStyle/>
                  <a:p>
                    <a:endParaRPr lang="en-US"/>
                  </a:p>
                </p:txBody>
              </p:sp>
            </p:grpSp>
            <p:grpSp>
              <p:nvGrpSpPr>
                <p:cNvPr id="97" name="Group 203"/>
                <p:cNvGrpSpPr>
                  <a:grpSpLocks/>
                </p:cNvGrpSpPr>
                <p:nvPr/>
              </p:nvGrpSpPr>
              <p:grpSpPr bwMode="auto">
                <a:xfrm>
                  <a:off x="4821744" y="4259060"/>
                  <a:ext cx="872742" cy="254000"/>
                  <a:chOff x="2749550" y="1492250"/>
                  <a:chExt cx="1701800" cy="495300"/>
                </a:xfrm>
              </p:grpSpPr>
              <p:sp>
                <p:nvSpPr>
                  <p:cNvPr id="98" name="Freeform 152"/>
                  <p:cNvSpPr>
                    <a:spLocks noChangeArrowheads="1"/>
                  </p:cNvSpPr>
                  <p:nvPr/>
                </p:nvSpPr>
                <p:spPr bwMode="auto">
                  <a:xfrm>
                    <a:off x="2863850" y="1600200"/>
                    <a:ext cx="800100" cy="228600"/>
                  </a:xfrm>
                  <a:custGeom>
                    <a:avLst/>
                    <a:gdLst>
                      <a:gd name="T0" fmla="*/ 0 w 800100"/>
                      <a:gd name="T1" fmla="*/ 139700 h 228600"/>
                      <a:gd name="T2" fmla="*/ 139700 w 800100"/>
                      <a:gd name="T3" fmla="*/ 25400 h 228600"/>
                      <a:gd name="T4" fmla="*/ 533400 w 800100"/>
                      <a:gd name="T5" fmla="*/ 0 h 228600"/>
                      <a:gd name="T6" fmla="*/ 800100 w 800100"/>
                      <a:gd name="T7" fmla="*/ 88900 h 228600"/>
                      <a:gd name="T8" fmla="*/ 666750 w 800100"/>
                      <a:gd name="T9" fmla="*/ 203200 h 228600"/>
                      <a:gd name="T10" fmla="*/ 266700 w 800100"/>
                      <a:gd name="T11" fmla="*/ 228600 h 228600"/>
                      <a:gd name="T12" fmla="*/ 0 w 800100"/>
                      <a:gd name="T13" fmla="*/ 139700 h 228600"/>
                      <a:gd name="T14" fmla="*/ 0 60000 65536"/>
                      <a:gd name="T15" fmla="*/ 0 60000 65536"/>
                      <a:gd name="T16" fmla="*/ 0 60000 65536"/>
                      <a:gd name="T17" fmla="*/ 0 60000 65536"/>
                      <a:gd name="T18" fmla="*/ 0 60000 65536"/>
                      <a:gd name="T19" fmla="*/ 0 60000 65536"/>
                      <a:gd name="T20" fmla="*/ 0 60000 65536"/>
                      <a:gd name="T21" fmla="*/ 0 w 800100"/>
                      <a:gd name="T22" fmla="*/ 0 h 228600"/>
                      <a:gd name="T23" fmla="*/ 800100 w 800100"/>
                      <a:gd name="T24" fmla="*/ 228600 h 228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0100" h="228600">
                        <a:moveTo>
                          <a:pt x="0" y="139700"/>
                        </a:moveTo>
                        <a:lnTo>
                          <a:pt x="139700" y="25400"/>
                        </a:lnTo>
                        <a:lnTo>
                          <a:pt x="533400" y="0"/>
                        </a:lnTo>
                        <a:lnTo>
                          <a:pt x="800100" y="88900"/>
                        </a:lnTo>
                        <a:lnTo>
                          <a:pt x="666750" y="203200"/>
                        </a:lnTo>
                        <a:lnTo>
                          <a:pt x="266700" y="228600"/>
                        </a:lnTo>
                        <a:lnTo>
                          <a:pt x="0" y="139700"/>
                        </a:lnTo>
                        <a:close/>
                      </a:path>
                    </a:pathLst>
                  </a:custGeom>
                  <a:solidFill>
                    <a:schemeClr val="accent1"/>
                  </a:solidFill>
                  <a:ln w="9525">
                    <a:solidFill>
                      <a:schemeClr val="tx1"/>
                    </a:solidFill>
                    <a:round/>
                    <a:headEnd/>
                    <a:tailEnd/>
                  </a:ln>
                </p:spPr>
                <p:txBody>
                  <a:bodyPr/>
                  <a:lstStyle/>
                  <a:p>
                    <a:endParaRPr lang="en-US"/>
                  </a:p>
                </p:txBody>
              </p:sp>
              <p:sp>
                <p:nvSpPr>
                  <p:cNvPr id="99" name="Freeform 153"/>
                  <p:cNvSpPr>
                    <a:spLocks noChangeArrowheads="1"/>
                  </p:cNvSpPr>
                  <p:nvPr/>
                </p:nvSpPr>
                <p:spPr bwMode="auto">
                  <a:xfrm>
                    <a:off x="3524250" y="1663700"/>
                    <a:ext cx="800100" cy="228600"/>
                  </a:xfrm>
                  <a:custGeom>
                    <a:avLst/>
                    <a:gdLst>
                      <a:gd name="T0" fmla="*/ 0 w 800100"/>
                      <a:gd name="T1" fmla="*/ 139700 h 228600"/>
                      <a:gd name="T2" fmla="*/ 139700 w 800100"/>
                      <a:gd name="T3" fmla="*/ 25400 h 228600"/>
                      <a:gd name="T4" fmla="*/ 533400 w 800100"/>
                      <a:gd name="T5" fmla="*/ 0 h 228600"/>
                      <a:gd name="T6" fmla="*/ 800100 w 800100"/>
                      <a:gd name="T7" fmla="*/ 88900 h 228600"/>
                      <a:gd name="T8" fmla="*/ 666750 w 800100"/>
                      <a:gd name="T9" fmla="*/ 203200 h 228600"/>
                      <a:gd name="T10" fmla="*/ 266700 w 800100"/>
                      <a:gd name="T11" fmla="*/ 228600 h 228600"/>
                      <a:gd name="T12" fmla="*/ 0 w 800100"/>
                      <a:gd name="T13" fmla="*/ 139700 h 228600"/>
                      <a:gd name="T14" fmla="*/ 0 60000 65536"/>
                      <a:gd name="T15" fmla="*/ 0 60000 65536"/>
                      <a:gd name="T16" fmla="*/ 0 60000 65536"/>
                      <a:gd name="T17" fmla="*/ 0 60000 65536"/>
                      <a:gd name="T18" fmla="*/ 0 60000 65536"/>
                      <a:gd name="T19" fmla="*/ 0 60000 65536"/>
                      <a:gd name="T20" fmla="*/ 0 60000 65536"/>
                      <a:gd name="T21" fmla="*/ 0 w 800100"/>
                      <a:gd name="T22" fmla="*/ 0 h 228600"/>
                      <a:gd name="T23" fmla="*/ 800100 w 800100"/>
                      <a:gd name="T24" fmla="*/ 228600 h 228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0100" h="228600">
                        <a:moveTo>
                          <a:pt x="0" y="139700"/>
                        </a:moveTo>
                        <a:lnTo>
                          <a:pt x="139700" y="25400"/>
                        </a:lnTo>
                        <a:lnTo>
                          <a:pt x="533400" y="0"/>
                        </a:lnTo>
                        <a:lnTo>
                          <a:pt x="800100" y="88900"/>
                        </a:lnTo>
                        <a:lnTo>
                          <a:pt x="666750" y="203200"/>
                        </a:lnTo>
                        <a:lnTo>
                          <a:pt x="266700" y="228600"/>
                        </a:lnTo>
                        <a:lnTo>
                          <a:pt x="0" y="139700"/>
                        </a:lnTo>
                        <a:close/>
                      </a:path>
                    </a:pathLst>
                  </a:custGeom>
                  <a:solidFill>
                    <a:schemeClr val="accent1"/>
                  </a:solidFill>
                  <a:ln w="9525">
                    <a:solidFill>
                      <a:schemeClr val="tx1"/>
                    </a:solidFill>
                    <a:round/>
                    <a:headEnd/>
                    <a:tailEnd/>
                  </a:ln>
                </p:spPr>
                <p:txBody>
                  <a:bodyPr/>
                  <a:lstStyle/>
                  <a:p>
                    <a:endParaRPr lang="en-US"/>
                  </a:p>
                </p:txBody>
              </p:sp>
              <p:sp>
                <p:nvSpPr>
                  <p:cNvPr id="100" name="Oval 154"/>
                  <p:cNvSpPr>
                    <a:spLocks noChangeArrowheads="1"/>
                  </p:cNvSpPr>
                  <p:nvPr/>
                </p:nvSpPr>
                <p:spPr bwMode="auto">
                  <a:xfrm>
                    <a:off x="3022600" y="170815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01" name="Oval 155"/>
                  <p:cNvSpPr>
                    <a:spLocks noChangeArrowheads="1"/>
                  </p:cNvSpPr>
                  <p:nvPr/>
                </p:nvSpPr>
                <p:spPr bwMode="auto">
                  <a:xfrm>
                    <a:off x="2895600" y="149860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02" name="Oval 156"/>
                  <p:cNvSpPr>
                    <a:spLocks noChangeArrowheads="1"/>
                  </p:cNvSpPr>
                  <p:nvPr/>
                </p:nvSpPr>
                <p:spPr bwMode="auto">
                  <a:xfrm>
                    <a:off x="3581400" y="156210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03" name="Oval 157"/>
                  <p:cNvSpPr>
                    <a:spLocks noChangeArrowheads="1"/>
                  </p:cNvSpPr>
                  <p:nvPr/>
                </p:nvSpPr>
                <p:spPr bwMode="auto">
                  <a:xfrm>
                    <a:off x="3429000" y="170180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04" name="Oval 158"/>
                  <p:cNvSpPr>
                    <a:spLocks noChangeArrowheads="1"/>
                  </p:cNvSpPr>
                  <p:nvPr/>
                </p:nvSpPr>
                <p:spPr bwMode="auto">
                  <a:xfrm>
                    <a:off x="3676650" y="175895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05" name="Oval 159"/>
                  <p:cNvSpPr>
                    <a:spLocks noChangeArrowheads="1"/>
                  </p:cNvSpPr>
                  <p:nvPr/>
                </p:nvSpPr>
                <p:spPr bwMode="auto">
                  <a:xfrm>
                    <a:off x="3962400" y="154940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06" name="Oval 160"/>
                  <p:cNvSpPr>
                    <a:spLocks noChangeArrowheads="1"/>
                  </p:cNvSpPr>
                  <p:nvPr/>
                </p:nvSpPr>
                <p:spPr bwMode="auto">
                  <a:xfrm>
                    <a:off x="4222750" y="161925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07" name="Oval 161"/>
                  <p:cNvSpPr>
                    <a:spLocks noChangeArrowheads="1"/>
                  </p:cNvSpPr>
                  <p:nvPr/>
                </p:nvSpPr>
                <p:spPr bwMode="auto">
                  <a:xfrm>
                    <a:off x="2749550" y="163830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08" name="Oval 162"/>
                  <p:cNvSpPr>
                    <a:spLocks noChangeArrowheads="1"/>
                  </p:cNvSpPr>
                  <p:nvPr/>
                </p:nvSpPr>
                <p:spPr bwMode="auto">
                  <a:xfrm>
                    <a:off x="3276600" y="1492250"/>
                    <a:ext cx="228600" cy="228600"/>
                  </a:xfrm>
                  <a:prstGeom prst="ellipse">
                    <a:avLst/>
                  </a:prstGeom>
                  <a:solidFill>
                    <a:srgbClr val="000000"/>
                  </a:solidFill>
                  <a:ln w="9525">
                    <a:solidFill>
                      <a:schemeClr val="tx1"/>
                    </a:solidFill>
                    <a:round/>
                    <a:headEnd/>
                    <a:tailEnd/>
                  </a:ln>
                </p:spPr>
                <p:txBody>
                  <a:bodyPr/>
                  <a:lstStyle/>
                  <a:p>
                    <a:endParaRPr lang="en-US"/>
                  </a:p>
                </p:txBody>
              </p:sp>
              <p:sp>
                <p:nvSpPr>
                  <p:cNvPr id="109" name="Oval 163"/>
                  <p:cNvSpPr>
                    <a:spLocks noChangeArrowheads="1"/>
                  </p:cNvSpPr>
                  <p:nvPr/>
                </p:nvSpPr>
                <p:spPr bwMode="auto">
                  <a:xfrm>
                    <a:off x="4083050" y="1752600"/>
                    <a:ext cx="228600" cy="228600"/>
                  </a:xfrm>
                  <a:prstGeom prst="ellipse">
                    <a:avLst/>
                  </a:prstGeom>
                  <a:solidFill>
                    <a:srgbClr val="000000"/>
                  </a:solidFill>
                  <a:ln w="9525">
                    <a:solidFill>
                      <a:schemeClr val="tx1"/>
                    </a:solidFill>
                    <a:round/>
                    <a:headEnd/>
                    <a:tailEnd/>
                  </a:ln>
                </p:spPr>
                <p:txBody>
                  <a:bodyPr/>
                  <a:lstStyle/>
                  <a:p>
                    <a:endParaRPr lang="en-US"/>
                  </a:p>
                </p:txBody>
              </p:sp>
            </p:grpSp>
          </p:grpSp>
          <p:sp>
            <p:nvSpPr>
              <p:cNvPr id="16" name="Rectangle 300"/>
              <p:cNvSpPr>
                <a:spLocks noChangeArrowheads="1"/>
              </p:cNvSpPr>
              <p:nvPr/>
            </p:nvSpPr>
            <p:spPr bwMode="auto">
              <a:xfrm>
                <a:off x="4979688" y="3007360"/>
                <a:ext cx="936236" cy="1869440"/>
              </a:xfrm>
              <a:prstGeom prst="rect">
                <a:avLst/>
              </a:prstGeom>
              <a:solidFill>
                <a:srgbClr val="FF0000">
                  <a:alpha val="21176"/>
                </a:srgbClr>
              </a:solidFill>
              <a:ln w="9525">
                <a:solidFill>
                  <a:schemeClr val="tx1"/>
                </a:solidFill>
                <a:round/>
                <a:headEnd/>
                <a:tailEnd/>
              </a:ln>
            </p:spPr>
            <p:txBody>
              <a:bodyPr/>
              <a:lstStyle/>
              <a:p>
                <a:endParaRPr lang="en-US"/>
              </a:p>
            </p:txBody>
          </p:sp>
          <p:grpSp>
            <p:nvGrpSpPr>
              <p:cNvPr id="17" name="Group 36"/>
              <p:cNvGrpSpPr>
                <a:grpSpLocks/>
              </p:cNvGrpSpPr>
              <p:nvPr/>
            </p:nvGrpSpPr>
            <p:grpSpPr bwMode="auto">
              <a:xfrm>
                <a:off x="3807752" y="3811581"/>
                <a:ext cx="1084561" cy="375813"/>
                <a:chOff x="842427" y="2142066"/>
                <a:chExt cx="1621329" cy="601134"/>
              </a:xfrm>
            </p:grpSpPr>
            <p:sp>
              <p:nvSpPr>
                <p:cNvPr id="74" name="Oval 416"/>
                <p:cNvSpPr>
                  <a:spLocks noChangeArrowheads="1"/>
                </p:cNvSpPr>
                <p:nvPr/>
              </p:nvSpPr>
              <p:spPr bwMode="auto">
                <a:xfrm>
                  <a:off x="977901" y="2158998"/>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75" name="Oval 417"/>
                <p:cNvSpPr>
                  <a:spLocks noChangeArrowheads="1"/>
                </p:cNvSpPr>
                <p:nvPr/>
              </p:nvSpPr>
              <p:spPr bwMode="auto">
                <a:xfrm>
                  <a:off x="1388532" y="2158998"/>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76" name="Oval 418"/>
                <p:cNvSpPr>
                  <a:spLocks noChangeArrowheads="1"/>
                </p:cNvSpPr>
                <p:nvPr/>
              </p:nvSpPr>
              <p:spPr bwMode="auto">
                <a:xfrm>
                  <a:off x="1807611" y="2150532"/>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77" name="Oval 419"/>
                <p:cNvSpPr>
                  <a:spLocks noChangeArrowheads="1"/>
                </p:cNvSpPr>
                <p:nvPr/>
              </p:nvSpPr>
              <p:spPr bwMode="auto">
                <a:xfrm>
                  <a:off x="2235156" y="2142066"/>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78" name="Oval 420"/>
                <p:cNvSpPr>
                  <a:spLocks noChangeArrowheads="1"/>
                </p:cNvSpPr>
                <p:nvPr/>
              </p:nvSpPr>
              <p:spPr bwMode="auto">
                <a:xfrm>
                  <a:off x="2103969" y="2514600"/>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79" name="Oval 421"/>
                <p:cNvSpPr>
                  <a:spLocks noChangeArrowheads="1"/>
                </p:cNvSpPr>
                <p:nvPr/>
              </p:nvSpPr>
              <p:spPr bwMode="auto">
                <a:xfrm>
                  <a:off x="1676400" y="2506134"/>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80" name="Oval 422"/>
                <p:cNvSpPr>
                  <a:spLocks noChangeArrowheads="1"/>
                </p:cNvSpPr>
                <p:nvPr/>
              </p:nvSpPr>
              <p:spPr bwMode="auto">
                <a:xfrm>
                  <a:off x="1248831" y="2506134"/>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81" name="Oval 423"/>
                <p:cNvSpPr>
                  <a:spLocks noChangeArrowheads="1"/>
                </p:cNvSpPr>
                <p:nvPr/>
              </p:nvSpPr>
              <p:spPr bwMode="auto">
                <a:xfrm>
                  <a:off x="842427" y="2506134"/>
                  <a:ext cx="228600" cy="228600"/>
                </a:xfrm>
                <a:prstGeom prst="ellipse">
                  <a:avLst/>
                </a:prstGeom>
                <a:solidFill>
                  <a:srgbClr val="FF0000"/>
                </a:solidFill>
                <a:ln w="9525">
                  <a:solidFill>
                    <a:schemeClr val="tx1"/>
                  </a:solidFill>
                  <a:round/>
                  <a:headEnd/>
                  <a:tailEnd/>
                </a:ln>
              </p:spPr>
              <p:txBody>
                <a:bodyPr/>
                <a:lstStyle/>
                <a:p>
                  <a:endParaRPr lang="en-US"/>
                </a:p>
              </p:txBody>
            </p:sp>
            <p:cxnSp>
              <p:nvCxnSpPr>
                <p:cNvPr id="82" name="Straight Connector 424"/>
                <p:cNvCxnSpPr>
                  <a:cxnSpLocks noChangeShapeType="1"/>
                </p:cNvCxnSpPr>
                <p:nvPr/>
              </p:nvCxnSpPr>
              <p:spPr bwMode="auto">
                <a:xfrm rot="16200000" flipH="1">
                  <a:off x="1145505" y="2385870"/>
                  <a:ext cx="160480" cy="122377"/>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cxnSp>
              <p:nvCxnSpPr>
                <p:cNvPr id="83" name="Straight Connector 425"/>
                <p:cNvCxnSpPr>
                  <a:cxnSpLocks noChangeShapeType="1"/>
                </p:cNvCxnSpPr>
                <p:nvPr/>
              </p:nvCxnSpPr>
              <p:spPr bwMode="auto">
                <a:xfrm flipV="1">
                  <a:off x="1054095" y="2336802"/>
                  <a:ext cx="355606" cy="228601"/>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cxnSp>
              <p:nvCxnSpPr>
                <p:cNvPr id="84" name="Straight Connector 426"/>
                <p:cNvCxnSpPr>
                  <a:cxnSpLocks noChangeShapeType="1"/>
                </p:cNvCxnSpPr>
                <p:nvPr/>
              </p:nvCxnSpPr>
              <p:spPr bwMode="auto">
                <a:xfrm flipV="1">
                  <a:off x="1464732" y="2324103"/>
                  <a:ext cx="355606" cy="228601"/>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cxnSp>
              <p:nvCxnSpPr>
                <p:cNvPr id="85" name="Straight Connector 427"/>
                <p:cNvCxnSpPr>
                  <a:cxnSpLocks noChangeAspect="1"/>
                </p:cNvCxnSpPr>
                <p:nvPr/>
              </p:nvCxnSpPr>
              <p:spPr bwMode="auto">
                <a:xfrm flipV="1">
                  <a:off x="1888068" y="2328336"/>
                  <a:ext cx="369830" cy="237745"/>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cxnSp>
              <p:nvCxnSpPr>
                <p:cNvPr id="86" name="Straight Connector 428"/>
                <p:cNvCxnSpPr>
                  <a:cxnSpLocks noChangeAspect="1"/>
                </p:cNvCxnSpPr>
                <p:nvPr/>
              </p:nvCxnSpPr>
              <p:spPr bwMode="auto">
                <a:xfrm rot="16200000" flipH="1">
                  <a:off x="1557515" y="2368895"/>
                  <a:ext cx="184550" cy="140734"/>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cxnSp>
              <p:nvCxnSpPr>
                <p:cNvPr id="87" name="Straight Connector 429"/>
                <p:cNvCxnSpPr>
                  <a:cxnSpLocks noChangeAspect="1"/>
                </p:cNvCxnSpPr>
                <p:nvPr/>
              </p:nvCxnSpPr>
              <p:spPr bwMode="auto">
                <a:xfrm rot="16200000" flipH="1">
                  <a:off x="1971028" y="2371556"/>
                  <a:ext cx="195944" cy="149422"/>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sp>
              <p:nvSpPr>
                <p:cNvPr id="88" name="Oval 430"/>
                <p:cNvSpPr>
                  <a:spLocks noChangeArrowheads="1"/>
                </p:cNvSpPr>
                <p:nvPr/>
              </p:nvSpPr>
              <p:spPr bwMode="auto">
                <a:xfrm>
                  <a:off x="1147233" y="2366439"/>
                  <a:ext cx="152400" cy="152400"/>
                </a:xfrm>
                <a:prstGeom prst="ellipse">
                  <a:avLst/>
                </a:prstGeom>
                <a:solidFill>
                  <a:srgbClr val="000080"/>
                </a:solidFill>
                <a:ln w="9525">
                  <a:solidFill>
                    <a:schemeClr val="tx1"/>
                  </a:solidFill>
                  <a:round/>
                  <a:headEnd/>
                  <a:tailEnd/>
                </a:ln>
              </p:spPr>
              <p:txBody>
                <a:bodyPr/>
                <a:lstStyle/>
                <a:p>
                  <a:endParaRPr lang="en-US"/>
                </a:p>
              </p:txBody>
            </p:sp>
            <p:sp>
              <p:nvSpPr>
                <p:cNvPr id="89" name="Oval 431"/>
                <p:cNvSpPr>
                  <a:spLocks noChangeArrowheads="1"/>
                </p:cNvSpPr>
                <p:nvPr/>
              </p:nvSpPr>
              <p:spPr bwMode="auto">
                <a:xfrm>
                  <a:off x="1570569" y="2362200"/>
                  <a:ext cx="152400" cy="152400"/>
                </a:xfrm>
                <a:prstGeom prst="ellipse">
                  <a:avLst/>
                </a:prstGeom>
                <a:solidFill>
                  <a:srgbClr val="000080"/>
                </a:solidFill>
                <a:ln w="9525">
                  <a:solidFill>
                    <a:schemeClr val="tx1"/>
                  </a:solidFill>
                  <a:round/>
                  <a:headEnd/>
                  <a:tailEnd/>
                </a:ln>
              </p:spPr>
              <p:txBody>
                <a:bodyPr/>
                <a:lstStyle/>
                <a:p>
                  <a:endParaRPr lang="en-US"/>
                </a:p>
              </p:txBody>
            </p:sp>
            <p:sp>
              <p:nvSpPr>
                <p:cNvPr id="90" name="Oval 432"/>
                <p:cNvSpPr>
                  <a:spLocks noChangeArrowheads="1"/>
                </p:cNvSpPr>
                <p:nvPr/>
              </p:nvSpPr>
              <p:spPr bwMode="auto">
                <a:xfrm>
                  <a:off x="1989672" y="2370660"/>
                  <a:ext cx="152400" cy="152400"/>
                </a:xfrm>
                <a:prstGeom prst="ellipse">
                  <a:avLst/>
                </a:prstGeom>
                <a:solidFill>
                  <a:srgbClr val="000080"/>
                </a:solidFill>
                <a:ln w="9525">
                  <a:solidFill>
                    <a:schemeClr val="tx1"/>
                  </a:solidFill>
                  <a:round/>
                  <a:headEnd/>
                  <a:tailEnd/>
                </a:ln>
              </p:spPr>
              <p:txBody>
                <a:bodyPr/>
                <a:lstStyle/>
                <a:p>
                  <a:endParaRPr lang="en-US"/>
                </a:p>
              </p:txBody>
            </p:sp>
          </p:grpSp>
          <p:grpSp>
            <p:nvGrpSpPr>
              <p:cNvPr id="18" name="Group 55"/>
              <p:cNvGrpSpPr>
                <a:grpSpLocks/>
              </p:cNvGrpSpPr>
              <p:nvPr/>
            </p:nvGrpSpPr>
            <p:grpSpPr bwMode="auto">
              <a:xfrm flipH="1">
                <a:off x="3810587" y="4383239"/>
                <a:ext cx="1084561" cy="375813"/>
                <a:chOff x="842427" y="2142066"/>
                <a:chExt cx="1621329" cy="601134"/>
              </a:xfrm>
            </p:grpSpPr>
            <p:sp>
              <p:nvSpPr>
                <p:cNvPr id="57" name="Oval 399"/>
                <p:cNvSpPr>
                  <a:spLocks noChangeArrowheads="1"/>
                </p:cNvSpPr>
                <p:nvPr/>
              </p:nvSpPr>
              <p:spPr bwMode="auto">
                <a:xfrm>
                  <a:off x="977901" y="2158998"/>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58" name="Oval 400"/>
                <p:cNvSpPr>
                  <a:spLocks noChangeArrowheads="1"/>
                </p:cNvSpPr>
                <p:nvPr/>
              </p:nvSpPr>
              <p:spPr bwMode="auto">
                <a:xfrm>
                  <a:off x="1388532" y="2158998"/>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59" name="Oval 401"/>
                <p:cNvSpPr>
                  <a:spLocks noChangeArrowheads="1"/>
                </p:cNvSpPr>
                <p:nvPr/>
              </p:nvSpPr>
              <p:spPr bwMode="auto">
                <a:xfrm>
                  <a:off x="1807611" y="2150532"/>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60" name="Oval 402"/>
                <p:cNvSpPr>
                  <a:spLocks noChangeArrowheads="1"/>
                </p:cNvSpPr>
                <p:nvPr/>
              </p:nvSpPr>
              <p:spPr bwMode="auto">
                <a:xfrm>
                  <a:off x="2235156" y="2142066"/>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61" name="Oval 403"/>
                <p:cNvSpPr>
                  <a:spLocks noChangeArrowheads="1"/>
                </p:cNvSpPr>
                <p:nvPr/>
              </p:nvSpPr>
              <p:spPr bwMode="auto">
                <a:xfrm>
                  <a:off x="2103969" y="2514600"/>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62" name="Oval 404"/>
                <p:cNvSpPr>
                  <a:spLocks noChangeArrowheads="1"/>
                </p:cNvSpPr>
                <p:nvPr/>
              </p:nvSpPr>
              <p:spPr bwMode="auto">
                <a:xfrm>
                  <a:off x="1676400" y="2506134"/>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63" name="Oval 405"/>
                <p:cNvSpPr>
                  <a:spLocks noChangeArrowheads="1"/>
                </p:cNvSpPr>
                <p:nvPr/>
              </p:nvSpPr>
              <p:spPr bwMode="auto">
                <a:xfrm>
                  <a:off x="1248831" y="2506134"/>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64" name="Oval 406"/>
                <p:cNvSpPr>
                  <a:spLocks noChangeArrowheads="1"/>
                </p:cNvSpPr>
                <p:nvPr/>
              </p:nvSpPr>
              <p:spPr bwMode="auto">
                <a:xfrm>
                  <a:off x="842427" y="2506134"/>
                  <a:ext cx="228600" cy="228600"/>
                </a:xfrm>
                <a:prstGeom prst="ellipse">
                  <a:avLst/>
                </a:prstGeom>
                <a:solidFill>
                  <a:srgbClr val="FF0000"/>
                </a:solidFill>
                <a:ln w="9525">
                  <a:solidFill>
                    <a:schemeClr val="tx1"/>
                  </a:solidFill>
                  <a:round/>
                  <a:headEnd/>
                  <a:tailEnd/>
                </a:ln>
              </p:spPr>
              <p:txBody>
                <a:bodyPr/>
                <a:lstStyle/>
                <a:p>
                  <a:endParaRPr lang="en-US"/>
                </a:p>
              </p:txBody>
            </p:sp>
            <p:cxnSp>
              <p:nvCxnSpPr>
                <p:cNvPr id="65" name="Straight Connector 407"/>
                <p:cNvCxnSpPr>
                  <a:cxnSpLocks noChangeShapeType="1"/>
                </p:cNvCxnSpPr>
                <p:nvPr/>
              </p:nvCxnSpPr>
              <p:spPr bwMode="auto">
                <a:xfrm rot="16200000" flipH="1">
                  <a:off x="1145505" y="2385870"/>
                  <a:ext cx="160480" cy="122377"/>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cxnSp>
              <p:nvCxnSpPr>
                <p:cNvPr id="66" name="Straight Connector 408"/>
                <p:cNvCxnSpPr>
                  <a:cxnSpLocks noChangeShapeType="1"/>
                </p:cNvCxnSpPr>
                <p:nvPr/>
              </p:nvCxnSpPr>
              <p:spPr bwMode="auto">
                <a:xfrm flipV="1">
                  <a:off x="1054095" y="2336802"/>
                  <a:ext cx="355606" cy="228601"/>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cxnSp>
              <p:nvCxnSpPr>
                <p:cNvPr id="67" name="Straight Connector 409"/>
                <p:cNvCxnSpPr>
                  <a:cxnSpLocks noChangeShapeType="1"/>
                </p:cNvCxnSpPr>
                <p:nvPr/>
              </p:nvCxnSpPr>
              <p:spPr bwMode="auto">
                <a:xfrm flipV="1">
                  <a:off x="1464732" y="2324103"/>
                  <a:ext cx="355606" cy="228601"/>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cxnSp>
              <p:nvCxnSpPr>
                <p:cNvPr id="68" name="Straight Connector 410"/>
                <p:cNvCxnSpPr>
                  <a:cxnSpLocks noChangeAspect="1"/>
                </p:cNvCxnSpPr>
                <p:nvPr/>
              </p:nvCxnSpPr>
              <p:spPr bwMode="auto">
                <a:xfrm flipV="1">
                  <a:off x="1888068" y="2328336"/>
                  <a:ext cx="369830" cy="237745"/>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cxnSp>
              <p:nvCxnSpPr>
                <p:cNvPr id="69" name="Straight Connector 411"/>
                <p:cNvCxnSpPr>
                  <a:cxnSpLocks noChangeAspect="1"/>
                </p:cNvCxnSpPr>
                <p:nvPr/>
              </p:nvCxnSpPr>
              <p:spPr bwMode="auto">
                <a:xfrm rot="16200000" flipH="1">
                  <a:off x="1557515" y="2368895"/>
                  <a:ext cx="184550" cy="140734"/>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cxnSp>
              <p:nvCxnSpPr>
                <p:cNvPr id="70" name="Straight Connector 412"/>
                <p:cNvCxnSpPr>
                  <a:cxnSpLocks noChangeAspect="1"/>
                </p:cNvCxnSpPr>
                <p:nvPr/>
              </p:nvCxnSpPr>
              <p:spPr bwMode="auto">
                <a:xfrm rot="16200000" flipH="1">
                  <a:off x="1971028" y="2371556"/>
                  <a:ext cx="195944" cy="149422"/>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sp>
              <p:nvSpPr>
                <p:cNvPr id="71" name="Oval 413"/>
                <p:cNvSpPr>
                  <a:spLocks noChangeArrowheads="1"/>
                </p:cNvSpPr>
                <p:nvPr/>
              </p:nvSpPr>
              <p:spPr bwMode="auto">
                <a:xfrm>
                  <a:off x="1147233" y="2366439"/>
                  <a:ext cx="152400" cy="152400"/>
                </a:xfrm>
                <a:prstGeom prst="ellipse">
                  <a:avLst/>
                </a:prstGeom>
                <a:solidFill>
                  <a:srgbClr val="000080"/>
                </a:solidFill>
                <a:ln w="9525">
                  <a:solidFill>
                    <a:schemeClr val="tx1"/>
                  </a:solidFill>
                  <a:round/>
                  <a:headEnd/>
                  <a:tailEnd/>
                </a:ln>
              </p:spPr>
              <p:txBody>
                <a:bodyPr/>
                <a:lstStyle/>
                <a:p>
                  <a:endParaRPr lang="en-US"/>
                </a:p>
              </p:txBody>
            </p:sp>
            <p:sp>
              <p:nvSpPr>
                <p:cNvPr id="72" name="Oval 414"/>
                <p:cNvSpPr>
                  <a:spLocks noChangeArrowheads="1"/>
                </p:cNvSpPr>
                <p:nvPr/>
              </p:nvSpPr>
              <p:spPr bwMode="auto">
                <a:xfrm>
                  <a:off x="1570569" y="2362200"/>
                  <a:ext cx="152400" cy="152400"/>
                </a:xfrm>
                <a:prstGeom prst="ellipse">
                  <a:avLst/>
                </a:prstGeom>
                <a:solidFill>
                  <a:srgbClr val="000080"/>
                </a:solidFill>
                <a:ln w="9525">
                  <a:solidFill>
                    <a:schemeClr val="tx1"/>
                  </a:solidFill>
                  <a:round/>
                  <a:headEnd/>
                  <a:tailEnd/>
                </a:ln>
              </p:spPr>
              <p:txBody>
                <a:bodyPr/>
                <a:lstStyle/>
                <a:p>
                  <a:endParaRPr lang="en-US"/>
                </a:p>
              </p:txBody>
            </p:sp>
            <p:sp>
              <p:nvSpPr>
                <p:cNvPr id="73" name="Oval 415"/>
                <p:cNvSpPr>
                  <a:spLocks noChangeArrowheads="1"/>
                </p:cNvSpPr>
                <p:nvPr/>
              </p:nvSpPr>
              <p:spPr bwMode="auto">
                <a:xfrm>
                  <a:off x="1989672" y="2370660"/>
                  <a:ext cx="152400" cy="152400"/>
                </a:xfrm>
                <a:prstGeom prst="ellipse">
                  <a:avLst/>
                </a:prstGeom>
                <a:solidFill>
                  <a:srgbClr val="000080"/>
                </a:solidFill>
                <a:ln w="9525">
                  <a:solidFill>
                    <a:schemeClr val="tx1"/>
                  </a:solidFill>
                  <a:round/>
                  <a:headEnd/>
                  <a:tailEnd/>
                </a:ln>
              </p:spPr>
              <p:txBody>
                <a:bodyPr/>
                <a:lstStyle/>
                <a:p>
                  <a:endParaRPr lang="en-US"/>
                </a:p>
              </p:txBody>
            </p:sp>
          </p:grpSp>
          <p:grpSp>
            <p:nvGrpSpPr>
              <p:cNvPr id="19" name="Group 73"/>
              <p:cNvGrpSpPr>
                <a:grpSpLocks/>
              </p:cNvGrpSpPr>
              <p:nvPr/>
            </p:nvGrpSpPr>
            <p:grpSpPr bwMode="auto">
              <a:xfrm flipH="1">
                <a:off x="3804920" y="3224049"/>
                <a:ext cx="1084561" cy="375813"/>
                <a:chOff x="842427" y="2142066"/>
                <a:chExt cx="1621329" cy="601134"/>
              </a:xfrm>
            </p:grpSpPr>
            <p:sp>
              <p:nvSpPr>
                <p:cNvPr id="40" name="Oval 382"/>
                <p:cNvSpPr>
                  <a:spLocks noChangeArrowheads="1"/>
                </p:cNvSpPr>
                <p:nvPr/>
              </p:nvSpPr>
              <p:spPr bwMode="auto">
                <a:xfrm>
                  <a:off x="977901" y="2158998"/>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41" name="Oval 383"/>
                <p:cNvSpPr>
                  <a:spLocks noChangeArrowheads="1"/>
                </p:cNvSpPr>
                <p:nvPr/>
              </p:nvSpPr>
              <p:spPr bwMode="auto">
                <a:xfrm>
                  <a:off x="1388532" y="2158998"/>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42" name="Oval 384"/>
                <p:cNvSpPr>
                  <a:spLocks noChangeArrowheads="1"/>
                </p:cNvSpPr>
                <p:nvPr/>
              </p:nvSpPr>
              <p:spPr bwMode="auto">
                <a:xfrm>
                  <a:off x="1807611" y="2150532"/>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43" name="Oval 385"/>
                <p:cNvSpPr>
                  <a:spLocks noChangeArrowheads="1"/>
                </p:cNvSpPr>
                <p:nvPr/>
              </p:nvSpPr>
              <p:spPr bwMode="auto">
                <a:xfrm>
                  <a:off x="2235156" y="2142066"/>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44" name="Oval 386"/>
                <p:cNvSpPr>
                  <a:spLocks noChangeArrowheads="1"/>
                </p:cNvSpPr>
                <p:nvPr/>
              </p:nvSpPr>
              <p:spPr bwMode="auto">
                <a:xfrm>
                  <a:off x="2103969" y="2514600"/>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45" name="Oval 387"/>
                <p:cNvSpPr>
                  <a:spLocks noChangeArrowheads="1"/>
                </p:cNvSpPr>
                <p:nvPr/>
              </p:nvSpPr>
              <p:spPr bwMode="auto">
                <a:xfrm>
                  <a:off x="1676400" y="2506134"/>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46" name="Oval 388"/>
                <p:cNvSpPr>
                  <a:spLocks noChangeArrowheads="1"/>
                </p:cNvSpPr>
                <p:nvPr/>
              </p:nvSpPr>
              <p:spPr bwMode="auto">
                <a:xfrm>
                  <a:off x="1248831" y="2506134"/>
                  <a:ext cx="228600" cy="228600"/>
                </a:xfrm>
                <a:prstGeom prst="ellipse">
                  <a:avLst/>
                </a:prstGeom>
                <a:solidFill>
                  <a:srgbClr val="FF0000"/>
                </a:solidFill>
                <a:ln w="9525">
                  <a:solidFill>
                    <a:schemeClr val="tx1"/>
                  </a:solidFill>
                  <a:round/>
                  <a:headEnd/>
                  <a:tailEnd/>
                </a:ln>
              </p:spPr>
              <p:txBody>
                <a:bodyPr/>
                <a:lstStyle/>
                <a:p>
                  <a:endParaRPr lang="en-US"/>
                </a:p>
              </p:txBody>
            </p:sp>
            <p:sp>
              <p:nvSpPr>
                <p:cNvPr id="47" name="Oval 389"/>
                <p:cNvSpPr>
                  <a:spLocks noChangeArrowheads="1"/>
                </p:cNvSpPr>
                <p:nvPr/>
              </p:nvSpPr>
              <p:spPr bwMode="auto">
                <a:xfrm>
                  <a:off x="842427" y="2506134"/>
                  <a:ext cx="228600" cy="228600"/>
                </a:xfrm>
                <a:prstGeom prst="ellipse">
                  <a:avLst/>
                </a:prstGeom>
                <a:solidFill>
                  <a:srgbClr val="FF0000"/>
                </a:solidFill>
                <a:ln w="9525">
                  <a:solidFill>
                    <a:schemeClr val="tx1"/>
                  </a:solidFill>
                  <a:round/>
                  <a:headEnd/>
                  <a:tailEnd/>
                </a:ln>
              </p:spPr>
              <p:txBody>
                <a:bodyPr/>
                <a:lstStyle/>
                <a:p>
                  <a:endParaRPr lang="en-US"/>
                </a:p>
              </p:txBody>
            </p:sp>
            <p:cxnSp>
              <p:nvCxnSpPr>
                <p:cNvPr id="48" name="Straight Connector 390"/>
                <p:cNvCxnSpPr>
                  <a:cxnSpLocks noChangeShapeType="1"/>
                </p:cNvCxnSpPr>
                <p:nvPr/>
              </p:nvCxnSpPr>
              <p:spPr bwMode="auto">
                <a:xfrm rot="16200000" flipH="1">
                  <a:off x="1145505" y="2385870"/>
                  <a:ext cx="160480" cy="122377"/>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cxnSp>
              <p:nvCxnSpPr>
                <p:cNvPr id="49" name="Straight Connector 391"/>
                <p:cNvCxnSpPr>
                  <a:cxnSpLocks noChangeShapeType="1"/>
                </p:cNvCxnSpPr>
                <p:nvPr/>
              </p:nvCxnSpPr>
              <p:spPr bwMode="auto">
                <a:xfrm flipV="1">
                  <a:off x="1054095" y="2336802"/>
                  <a:ext cx="355606" cy="228601"/>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cxnSp>
              <p:nvCxnSpPr>
                <p:cNvPr id="50" name="Straight Connector 392"/>
                <p:cNvCxnSpPr>
                  <a:cxnSpLocks noChangeShapeType="1"/>
                </p:cNvCxnSpPr>
                <p:nvPr/>
              </p:nvCxnSpPr>
              <p:spPr bwMode="auto">
                <a:xfrm flipV="1">
                  <a:off x="1464732" y="2324103"/>
                  <a:ext cx="355606" cy="228601"/>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cxnSp>
              <p:nvCxnSpPr>
                <p:cNvPr id="51" name="Straight Connector 393"/>
                <p:cNvCxnSpPr>
                  <a:cxnSpLocks noChangeAspect="1"/>
                </p:cNvCxnSpPr>
                <p:nvPr/>
              </p:nvCxnSpPr>
              <p:spPr bwMode="auto">
                <a:xfrm flipV="1">
                  <a:off x="1888068" y="2328336"/>
                  <a:ext cx="369830" cy="237745"/>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cxnSp>
              <p:nvCxnSpPr>
                <p:cNvPr id="52" name="Straight Connector 394"/>
                <p:cNvCxnSpPr>
                  <a:cxnSpLocks noChangeAspect="1"/>
                </p:cNvCxnSpPr>
                <p:nvPr/>
              </p:nvCxnSpPr>
              <p:spPr bwMode="auto">
                <a:xfrm rot="16200000" flipH="1">
                  <a:off x="1557515" y="2368895"/>
                  <a:ext cx="184550" cy="140734"/>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cxnSp>
              <p:nvCxnSpPr>
                <p:cNvPr id="53" name="Straight Connector 395"/>
                <p:cNvCxnSpPr>
                  <a:cxnSpLocks noChangeAspect="1"/>
                </p:cNvCxnSpPr>
                <p:nvPr/>
              </p:nvCxnSpPr>
              <p:spPr bwMode="auto">
                <a:xfrm rot="16200000" flipH="1">
                  <a:off x="1971028" y="2371556"/>
                  <a:ext cx="195944" cy="149422"/>
                </a:xfrm>
                <a:prstGeom prst="line">
                  <a:avLst/>
                </a:prstGeom>
                <a:noFill/>
                <a:ln w="57150">
                  <a:solidFill>
                    <a:srgbClr val="000080"/>
                  </a:solidFill>
                  <a:round/>
                  <a:headEnd/>
                  <a:tailEnd/>
                </a:ln>
                <a:extLst>
                  <a:ext uri="{909E8E84-426E-40dd-AFC4-6F175D3DCCD1}">
                    <a14:hiddenFill xmlns:a14="http://schemas.microsoft.com/office/drawing/2010/main" xmlns="">
                      <a:noFill/>
                    </a14:hiddenFill>
                  </a:ext>
                </a:extLst>
              </p:spPr>
            </p:cxnSp>
            <p:sp>
              <p:nvSpPr>
                <p:cNvPr id="54" name="Oval 396"/>
                <p:cNvSpPr>
                  <a:spLocks noChangeArrowheads="1"/>
                </p:cNvSpPr>
                <p:nvPr/>
              </p:nvSpPr>
              <p:spPr bwMode="auto">
                <a:xfrm>
                  <a:off x="1147233" y="2366439"/>
                  <a:ext cx="152400" cy="152400"/>
                </a:xfrm>
                <a:prstGeom prst="ellipse">
                  <a:avLst/>
                </a:prstGeom>
                <a:solidFill>
                  <a:srgbClr val="000080"/>
                </a:solidFill>
                <a:ln w="9525">
                  <a:solidFill>
                    <a:schemeClr val="tx1"/>
                  </a:solidFill>
                  <a:round/>
                  <a:headEnd/>
                  <a:tailEnd/>
                </a:ln>
              </p:spPr>
              <p:txBody>
                <a:bodyPr/>
                <a:lstStyle/>
                <a:p>
                  <a:endParaRPr lang="en-US"/>
                </a:p>
              </p:txBody>
            </p:sp>
            <p:sp>
              <p:nvSpPr>
                <p:cNvPr id="55" name="Oval 397"/>
                <p:cNvSpPr>
                  <a:spLocks noChangeArrowheads="1"/>
                </p:cNvSpPr>
                <p:nvPr/>
              </p:nvSpPr>
              <p:spPr bwMode="auto">
                <a:xfrm>
                  <a:off x="1570569" y="2362200"/>
                  <a:ext cx="152400" cy="152400"/>
                </a:xfrm>
                <a:prstGeom prst="ellipse">
                  <a:avLst/>
                </a:prstGeom>
                <a:solidFill>
                  <a:srgbClr val="000080"/>
                </a:solidFill>
                <a:ln w="9525">
                  <a:solidFill>
                    <a:schemeClr val="tx1"/>
                  </a:solidFill>
                  <a:round/>
                  <a:headEnd/>
                  <a:tailEnd/>
                </a:ln>
              </p:spPr>
              <p:txBody>
                <a:bodyPr/>
                <a:lstStyle/>
                <a:p>
                  <a:endParaRPr lang="en-US"/>
                </a:p>
              </p:txBody>
            </p:sp>
            <p:sp>
              <p:nvSpPr>
                <p:cNvPr id="56" name="Oval 398"/>
                <p:cNvSpPr>
                  <a:spLocks noChangeArrowheads="1"/>
                </p:cNvSpPr>
                <p:nvPr/>
              </p:nvSpPr>
              <p:spPr bwMode="auto">
                <a:xfrm>
                  <a:off x="1989672" y="2370660"/>
                  <a:ext cx="152400" cy="152400"/>
                </a:xfrm>
                <a:prstGeom prst="ellipse">
                  <a:avLst/>
                </a:prstGeom>
                <a:solidFill>
                  <a:srgbClr val="000080"/>
                </a:solidFill>
                <a:ln w="9525">
                  <a:solidFill>
                    <a:schemeClr val="tx1"/>
                  </a:solidFill>
                  <a:round/>
                  <a:headEnd/>
                  <a:tailEnd/>
                </a:ln>
              </p:spPr>
              <p:txBody>
                <a:bodyPr/>
                <a:lstStyle/>
                <a:p>
                  <a:endParaRPr lang="en-US"/>
                </a:p>
              </p:txBody>
            </p:sp>
          </p:grpSp>
          <p:sp>
            <p:nvSpPr>
              <p:cNvPr id="20" name="Oval 372"/>
              <p:cNvSpPr>
                <a:spLocks noChangeArrowheads="1"/>
              </p:cNvSpPr>
              <p:nvPr/>
            </p:nvSpPr>
            <p:spPr bwMode="auto">
              <a:xfrm>
                <a:off x="4020137" y="3655435"/>
                <a:ext cx="101945" cy="95276"/>
              </a:xfrm>
              <a:prstGeom prst="ellipse">
                <a:avLst/>
              </a:prstGeom>
              <a:solidFill>
                <a:srgbClr val="FFFF66"/>
              </a:solidFill>
              <a:ln w="9525">
                <a:solidFill>
                  <a:schemeClr val="tx1"/>
                </a:solidFill>
                <a:round/>
                <a:headEnd/>
                <a:tailEnd/>
              </a:ln>
            </p:spPr>
            <p:txBody>
              <a:bodyPr/>
              <a:lstStyle/>
              <a:p>
                <a:endParaRPr lang="en-US"/>
              </a:p>
            </p:txBody>
          </p:sp>
          <p:sp>
            <p:nvSpPr>
              <p:cNvPr id="21" name="Oval 373"/>
              <p:cNvSpPr>
                <a:spLocks noChangeArrowheads="1"/>
              </p:cNvSpPr>
              <p:nvPr/>
            </p:nvSpPr>
            <p:spPr bwMode="auto">
              <a:xfrm>
                <a:off x="4308984" y="3660728"/>
                <a:ext cx="101945" cy="95276"/>
              </a:xfrm>
              <a:prstGeom prst="ellipse">
                <a:avLst/>
              </a:prstGeom>
              <a:solidFill>
                <a:srgbClr val="FFFF66"/>
              </a:solidFill>
              <a:ln w="9525">
                <a:solidFill>
                  <a:schemeClr val="tx1"/>
                </a:solidFill>
                <a:round/>
                <a:headEnd/>
                <a:tailEnd/>
              </a:ln>
            </p:spPr>
            <p:txBody>
              <a:bodyPr/>
              <a:lstStyle/>
              <a:p>
                <a:endParaRPr lang="en-US"/>
              </a:p>
            </p:txBody>
          </p:sp>
          <p:sp>
            <p:nvSpPr>
              <p:cNvPr id="22" name="Oval 374"/>
              <p:cNvSpPr>
                <a:spLocks noChangeArrowheads="1"/>
              </p:cNvSpPr>
              <p:nvPr/>
            </p:nvSpPr>
            <p:spPr bwMode="auto">
              <a:xfrm>
                <a:off x="4592167" y="3660728"/>
                <a:ext cx="101945" cy="95276"/>
              </a:xfrm>
              <a:prstGeom prst="ellipse">
                <a:avLst/>
              </a:prstGeom>
              <a:solidFill>
                <a:srgbClr val="FFFF66"/>
              </a:solidFill>
              <a:ln w="9525">
                <a:solidFill>
                  <a:schemeClr val="tx1"/>
                </a:solidFill>
                <a:round/>
                <a:headEnd/>
                <a:tailEnd/>
              </a:ln>
            </p:spPr>
            <p:txBody>
              <a:bodyPr/>
              <a:lstStyle/>
              <a:p>
                <a:endParaRPr lang="en-US"/>
              </a:p>
            </p:txBody>
          </p:sp>
          <p:sp>
            <p:nvSpPr>
              <p:cNvPr id="23" name="Oval 375"/>
              <p:cNvSpPr>
                <a:spLocks noChangeArrowheads="1"/>
              </p:cNvSpPr>
              <p:nvPr/>
            </p:nvSpPr>
            <p:spPr bwMode="auto">
              <a:xfrm>
                <a:off x="4405266" y="3644850"/>
                <a:ext cx="101945" cy="95276"/>
              </a:xfrm>
              <a:prstGeom prst="ellipse">
                <a:avLst/>
              </a:prstGeom>
              <a:solidFill>
                <a:srgbClr val="FFFF66"/>
              </a:solidFill>
              <a:ln w="9525">
                <a:solidFill>
                  <a:schemeClr val="tx1"/>
                </a:solidFill>
                <a:round/>
                <a:headEnd/>
                <a:tailEnd/>
              </a:ln>
            </p:spPr>
            <p:txBody>
              <a:bodyPr/>
              <a:lstStyle/>
              <a:p>
                <a:endParaRPr lang="en-US"/>
              </a:p>
            </p:txBody>
          </p:sp>
          <p:sp>
            <p:nvSpPr>
              <p:cNvPr id="24" name="Oval 376"/>
              <p:cNvSpPr>
                <a:spLocks noChangeArrowheads="1"/>
              </p:cNvSpPr>
              <p:nvPr/>
            </p:nvSpPr>
            <p:spPr bwMode="auto">
              <a:xfrm>
                <a:off x="4580837" y="4232386"/>
                <a:ext cx="101945" cy="95276"/>
              </a:xfrm>
              <a:prstGeom prst="ellipse">
                <a:avLst/>
              </a:prstGeom>
              <a:solidFill>
                <a:srgbClr val="FFFF66"/>
              </a:solidFill>
              <a:ln w="9525">
                <a:solidFill>
                  <a:schemeClr val="tx1"/>
                </a:solidFill>
                <a:round/>
                <a:headEnd/>
                <a:tailEnd/>
              </a:ln>
            </p:spPr>
            <p:txBody>
              <a:bodyPr/>
              <a:lstStyle/>
              <a:p>
                <a:endParaRPr lang="en-US"/>
              </a:p>
            </p:txBody>
          </p:sp>
          <p:sp>
            <p:nvSpPr>
              <p:cNvPr id="25" name="Oval 377"/>
              <p:cNvSpPr>
                <a:spLocks noChangeArrowheads="1"/>
              </p:cNvSpPr>
              <p:nvPr/>
            </p:nvSpPr>
            <p:spPr bwMode="auto">
              <a:xfrm>
                <a:off x="4025796" y="4242979"/>
                <a:ext cx="101945" cy="95276"/>
              </a:xfrm>
              <a:prstGeom prst="ellipse">
                <a:avLst/>
              </a:prstGeom>
              <a:solidFill>
                <a:srgbClr val="FFFF66"/>
              </a:solidFill>
              <a:ln w="9525">
                <a:solidFill>
                  <a:schemeClr val="tx1"/>
                </a:solidFill>
                <a:round/>
                <a:headEnd/>
                <a:tailEnd/>
              </a:ln>
            </p:spPr>
            <p:txBody>
              <a:bodyPr/>
              <a:lstStyle/>
              <a:p>
                <a:endParaRPr lang="en-US"/>
              </a:p>
            </p:txBody>
          </p:sp>
          <p:sp>
            <p:nvSpPr>
              <p:cNvPr id="26" name="Oval 378"/>
              <p:cNvSpPr>
                <a:spLocks noChangeArrowheads="1"/>
              </p:cNvSpPr>
              <p:nvPr/>
            </p:nvSpPr>
            <p:spPr bwMode="auto">
              <a:xfrm>
                <a:off x="4325973" y="4227093"/>
                <a:ext cx="101945" cy="95276"/>
              </a:xfrm>
              <a:prstGeom prst="ellipse">
                <a:avLst/>
              </a:prstGeom>
              <a:solidFill>
                <a:srgbClr val="FFFF66"/>
              </a:solidFill>
              <a:ln w="9525">
                <a:solidFill>
                  <a:schemeClr val="tx1"/>
                </a:solidFill>
                <a:round/>
                <a:headEnd/>
                <a:tailEnd/>
              </a:ln>
            </p:spPr>
            <p:txBody>
              <a:bodyPr/>
              <a:lstStyle/>
              <a:p>
                <a:endParaRPr lang="en-US"/>
              </a:p>
            </p:txBody>
          </p:sp>
          <p:sp>
            <p:nvSpPr>
              <p:cNvPr id="27" name="Oval 379"/>
              <p:cNvSpPr>
                <a:spLocks noChangeArrowheads="1"/>
              </p:cNvSpPr>
              <p:nvPr/>
            </p:nvSpPr>
            <p:spPr bwMode="auto">
              <a:xfrm>
                <a:off x="4303317" y="4274731"/>
                <a:ext cx="101945" cy="95276"/>
              </a:xfrm>
              <a:prstGeom prst="ellipse">
                <a:avLst/>
              </a:prstGeom>
              <a:solidFill>
                <a:srgbClr val="FFFF66"/>
              </a:solidFill>
              <a:ln w="9525">
                <a:solidFill>
                  <a:schemeClr val="tx1"/>
                </a:solidFill>
                <a:round/>
                <a:headEnd/>
                <a:tailEnd/>
              </a:ln>
            </p:spPr>
            <p:txBody>
              <a:bodyPr/>
              <a:lstStyle/>
              <a:p>
                <a:endParaRPr lang="en-US"/>
              </a:p>
            </p:txBody>
          </p:sp>
          <p:sp>
            <p:nvSpPr>
              <p:cNvPr id="28" name="Oval 380"/>
              <p:cNvSpPr>
                <a:spLocks noChangeArrowheads="1"/>
              </p:cNvSpPr>
              <p:nvPr/>
            </p:nvSpPr>
            <p:spPr bwMode="auto">
              <a:xfrm>
                <a:off x="4215533" y="4232386"/>
                <a:ext cx="101945" cy="95276"/>
              </a:xfrm>
              <a:prstGeom prst="ellipse">
                <a:avLst/>
              </a:prstGeom>
              <a:solidFill>
                <a:srgbClr val="FFFF66"/>
              </a:solidFill>
              <a:ln w="9525">
                <a:solidFill>
                  <a:schemeClr val="tx1"/>
                </a:solidFill>
                <a:round/>
                <a:headEnd/>
                <a:tailEnd/>
              </a:ln>
            </p:spPr>
            <p:txBody>
              <a:bodyPr/>
              <a:lstStyle/>
              <a:p>
                <a:endParaRPr lang="en-US"/>
              </a:p>
            </p:txBody>
          </p:sp>
          <p:sp>
            <p:nvSpPr>
              <p:cNvPr id="29" name="Oval 381"/>
              <p:cNvSpPr>
                <a:spLocks noChangeArrowheads="1"/>
              </p:cNvSpPr>
              <p:nvPr/>
            </p:nvSpPr>
            <p:spPr bwMode="auto">
              <a:xfrm>
                <a:off x="4311816" y="3607797"/>
                <a:ext cx="101945" cy="95276"/>
              </a:xfrm>
              <a:prstGeom prst="ellipse">
                <a:avLst/>
              </a:prstGeom>
              <a:solidFill>
                <a:srgbClr val="FFFF66"/>
              </a:solidFill>
              <a:ln w="9525">
                <a:solidFill>
                  <a:schemeClr val="tx1"/>
                </a:solidFill>
                <a:round/>
                <a:headEnd/>
                <a:tailEnd/>
              </a:ln>
            </p:spPr>
            <p:txBody>
              <a:bodyPr/>
              <a:lstStyle/>
              <a:p>
                <a:endParaRPr lang="en-US"/>
              </a:p>
            </p:txBody>
          </p:sp>
          <p:sp>
            <p:nvSpPr>
              <p:cNvPr id="30" name="TextBox 435"/>
              <p:cNvSpPr txBox="1">
                <a:spLocks noChangeArrowheads="1"/>
              </p:cNvSpPr>
              <p:nvPr/>
            </p:nvSpPr>
            <p:spPr bwMode="auto">
              <a:xfrm>
                <a:off x="5049039" y="4025112"/>
                <a:ext cx="83220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r>
                  <a:rPr lang="en-US" sz="2000"/>
                  <a:t>Li</a:t>
                </a:r>
                <a:r>
                  <a:rPr lang="en-US" sz="2000" baseline="30000"/>
                  <a:t>+</a:t>
                </a:r>
                <a:r>
                  <a:rPr lang="en-US" sz="2000"/>
                  <a:t> ions</a:t>
                </a:r>
              </a:p>
            </p:txBody>
          </p:sp>
          <p:cxnSp>
            <p:nvCxnSpPr>
              <p:cNvPr id="31" name="Straight Arrow Connector 437"/>
              <p:cNvCxnSpPr>
                <a:cxnSpLocks noChangeShapeType="1"/>
              </p:cNvCxnSpPr>
              <p:nvPr/>
            </p:nvCxnSpPr>
            <p:spPr bwMode="auto">
              <a:xfrm>
                <a:off x="5063394" y="3898637"/>
                <a:ext cx="728183" cy="2026"/>
              </a:xfrm>
              <a:prstGeom prst="straightConnector1">
                <a:avLst/>
              </a:prstGeom>
              <a:noFill/>
              <a:ln w="9525">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32" name="Oval 440"/>
              <p:cNvSpPr>
                <a:spLocks noChangeArrowheads="1"/>
              </p:cNvSpPr>
              <p:nvPr/>
            </p:nvSpPr>
            <p:spPr bwMode="auto">
              <a:xfrm>
                <a:off x="5707871" y="3710152"/>
                <a:ext cx="110538" cy="103307"/>
              </a:xfrm>
              <a:prstGeom prst="ellipse">
                <a:avLst/>
              </a:prstGeom>
              <a:solidFill>
                <a:srgbClr val="FFFF66"/>
              </a:solidFill>
              <a:ln w="9525">
                <a:solidFill>
                  <a:schemeClr val="tx1"/>
                </a:solidFill>
                <a:round/>
                <a:headEnd/>
                <a:tailEnd/>
              </a:ln>
            </p:spPr>
            <p:txBody>
              <a:bodyPr/>
              <a:lstStyle/>
              <a:p>
                <a:endParaRPr lang="en-US"/>
              </a:p>
            </p:txBody>
          </p:sp>
          <p:sp>
            <p:nvSpPr>
              <p:cNvPr id="33" name="Oval 441"/>
              <p:cNvSpPr>
                <a:spLocks noChangeArrowheads="1"/>
              </p:cNvSpPr>
              <p:nvPr/>
            </p:nvSpPr>
            <p:spPr bwMode="auto">
              <a:xfrm>
                <a:off x="5083714" y="3612931"/>
                <a:ext cx="110538" cy="103307"/>
              </a:xfrm>
              <a:prstGeom prst="ellipse">
                <a:avLst/>
              </a:prstGeom>
              <a:solidFill>
                <a:srgbClr val="FFFF66"/>
              </a:solidFill>
              <a:ln w="9525">
                <a:solidFill>
                  <a:schemeClr val="tx1"/>
                </a:solidFill>
                <a:round/>
                <a:headEnd/>
                <a:tailEnd/>
              </a:ln>
            </p:spPr>
            <p:txBody>
              <a:bodyPr/>
              <a:lstStyle/>
              <a:p>
                <a:endParaRPr lang="en-US"/>
              </a:p>
            </p:txBody>
          </p:sp>
          <p:sp>
            <p:nvSpPr>
              <p:cNvPr id="34" name="Oval 438"/>
              <p:cNvSpPr>
                <a:spLocks noChangeArrowheads="1"/>
              </p:cNvSpPr>
              <p:nvPr/>
            </p:nvSpPr>
            <p:spPr bwMode="auto">
              <a:xfrm>
                <a:off x="5499819" y="3515711"/>
                <a:ext cx="110538" cy="103307"/>
              </a:xfrm>
              <a:prstGeom prst="ellipse">
                <a:avLst/>
              </a:prstGeom>
              <a:solidFill>
                <a:srgbClr val="FFFF66"/>
              </a:solidFill>
              <a:ln w="9525">
                <a:solidFill>
                  <a:schemeClr val="tx1"/>
                </a:solidFill>
                <a:round/>
                <a:headEnd/>
                <a:tailEnd/>
              </a:ln>
            </p:spPr>
            <p:txBody>
              <a:bodyPr/>
              <a:lstStyle/>
              <a:p>
                <a:endParaRPr lang="en-US"/>
              </a:p>
            </p:txBody>
          </p:sp>
          <p:sp>
            <p:nvSpPr>
              <p:cNvPr id="35" name="Oval 442"/>
              <p:cNvSpPr>
                <a:spLocks noChangeArrowheads="1"/>
              </p:cNvSpPr>
              <p:nvPr/>
            </p:nvSpPr>
            <p:spPr bwMode="auto">
              <a:xfrm>
                <a:off x="5285255" y="3321269"/>
                <a:ext cx="110538" cy="103307"/>
              </a:xfrm>
              <a:prstGeom prst="ellipse">
                <a:avLst/>
              </a:prstGeom>
              <a:solidFill>
                <a:srgbClr val="FFFF66"/>
              </a:solidFill>
              <a:ln w="9525">
                <a:solidFill>
                  <a:schemeClr val="tx1"/>
                </a:solidFill>
                <a:round/>
                <a:headEnd/>
                <a:tailEnd/>
              </a:ln>
            </p:spPr>
            <p:txBody>
              <a:bodyPr/>
              <a:lstStyle/>
              <a:p>
                <a:endParaRPr lang="en-US"/>
              </a:p>
            </p:txBody>
          </p:sp>
          <p:sp>
            <p:nvSpPr>
              <p:cNvPr id="36" name="Rectangle 987"/>
              <p:cNvSpPr>
                <a:spLocks noChangeArrowheads="1"/>
              </p:cNvSpPr>
              <p:nvPr/>
            </p:nvSpPr>
            <p:spPr bwMode="auto">
              <a:xfrm>
                <a:off x="4907280" y="3007360"/>
                <a:ext cx="132080" cy="1869440"/>
              </a:xfrm>
              <a:prstGeom prst="rect">
                <a:avLst/>
              </a:prstGeom>
              <a:solidFill>
                <a:schemeClr val="accent1"/>
              </a:solidFill>
              <a:ln w="9525">
                <a:solidFill>
                  <a:schemeClr val="tx1"/>
                </a:solidFill>
                <a:round/>
                <a:headEnd/>
                <a:tailEnd/>
              </a:ln>
            </p:spPr>
            <p:txBody>
              <a:bodyPr/>
              <a:lstStyle/>
              <a:p>
                <a:pPr algn="l"/>
                <a:endParaRPr lang="en-US" sz="2400"/>
              </a:p>
            </p:txBody>
          </p:sp>
          <p:sp>
            <p:nvSpPr>
              <p:cNvPr id="37" name="Rectangle 988"/>
              <p:cNvSpPr>
                <a:spLocks noChangeArrowheads="1"/>
              </p:cNvSpPr>
              <p:nvPr/>
            </p:nvSpPr>
            <p:spPr bwMode="auto">
              <a:xfrm>
                <a:off x="5842000" y="3007360"/>
                <a:ext cx="142240" cy="1869440"/>
              </a:xfrm>
              <a:prstGeom prst="rect">
                <a:avLst/>
              </a:prstGeom>
              <a:solidFill>
                <a:schemeClr val="accent1"/>
              </a:solidFill>
              <a:ln w="9525">
                <a:solidFill>
                  <a:schemeClr val="tx1"/>
                </a:solidFill>
                <a:round/>
                <a:headEnd/>
                <a:tailEnd/>
              </a:ln>
            </p:spPr>
            <p:txBody>
              <a:bodyPr/>
              <a:lstStyle/>
              <a:p>
                <a:pPr algn="l"/>
                <a:endParaRPr lang="en-US" sz="2400"/>
              </a:p>
            </p:txBody>
          </p:sp>
          <p:sp>
            <p:nvSpPr>
              <p:cNvPr id="38" name="TextBox 989"/>
              <p:cNvSpPr txBox="1">
                <a:spLocks noChangeArrowheads="1"/>
              </p:cNvSpPr>
              <p:nvPr/>
            </p:nvSpPr>
            <p:spPr bwMode="auto">
              <a:xfrm rot="-5400000">
                <a:off x="3981722" y="3817695"/>
                <a:ext cx="195451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r>
                  <a:rPr lang="en-US" sz="1100">
                    <a:solidFill>
                      <a:schemeClr val="bg1"/>
                    </a:solidFill>
                    <a:latin typeface="Comic Sans MS" charset="0"/>
                    <a:cs typeface="Comic Sans MS" charset="0"/>
                  </a:rPr>
                  <a:t>solid-electrolyte-interface</a:t>
                </a:r>
              </a:p>
            </p:txBody>
          </p:sp>
          <p:sp>
            <p:nvSpPr>
              <p:cNvPr id="39" name="TextBox 990"/>
              <p:cNvSpPr txBox="1">
                <a:spLocks noChangeArrowheads="1"/>
              </p:cNvSpPr>
              <p:nvPr/>
            </p:nvSpPr>
            <p:spPr bwMode="auto">
              <a:xfrm rot="-5400000">
                <a:off x="4916442" y="3817695"/>
                <a:ext cx="195451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r>
                  <a:rPr lang="en-US" sz="1100">
                    <a:solidFill>
                      <a:schemeClr val="bg1"/>
                    </a:solidFill>
                    <a:latin typeface="Comic Sans MS" charset="0"/>
                    <a:cs typeface="Comic Sans MS" charset="0"/>
                  </a:rPr>
                  <a:t>solid-electrolyte-interface</a:t>
                </a:r>
              </a:p>
            </p:txBody>
          </p:sp>
        </p:grpSp>
      </p:grpSp>
      <p:sp>
        <p:nvSpPr>
          <p:cNvPr id="137" name="TextBox 136"/>
          <p:cNvSpPr txBox="1"/>
          <p:nvPr/>
        </p:nvSpPr>
        <p:spPr>
          <a:xfrm>
            <a:off x="2921000" y="3911600"/>
            <a:ext cx="951027" cy="307777"/>
          </a:xfrm>
          <a:prstGeom prst="rect">
            <a:avLst/>
          </a:prstGeom>
          <a:noFill/>
        </p:spPr>
        <p:txBody>
          <a:bodyPr wrap="none" rtlCol="0">
            <a:spAutoFit/>
          </a:bodyPr>
          <a:lstStyle/>
          <a:p>
            <a:r>
              <a:rPr lang="en-US" sz="1400" dirty="0" smtClean="0">
                <a:latin typeface="Century Gothic"/>
                <a:cs typeface="Century Gothic"/>
              </a:rPr>
              <a:t>cathode</a:t>
            </a:r>
            <a:endParaRPr lang="en-US" sz="1400" dirty="0">
              <a:latin typeface="Century Gothic"/>
              <a:cs typeface="Century Gothic"/>
            </a:endParaRPr>
          </a:p>
        </p:txBody>
      </p:sp>
      <p:sp>
        <p:nvSpPr>
          <p:cNvPr id="138" name="TextBox 137"/>
          <p:cNvSpPr txBox="1"/>
          <p:nvPr/>
        </p:nvSpPr>
        <p:spPr>
          <a:xfrm>
            <a:off x="4165600" y="3898900"/>
            <a:ext cx="1111540" cy="307777"/>
          </a:xfrm>
          <a:prstGeom prst="rect">
            <a:avLst/>
          </a:prstGeom>
          <a:noFill/>
        </p:spPr>
        <p:txBody>
          <a:bodyPr wrap="none" rtlCol="0">
            <a:spAutoFit/>
          </a:bodyPr>
          <a:lstStyle/>
          <a:p>
            <a:r>
              <a:rPr lang="en-US" sz="1400" dirty="0" smtClean="0">
                <a:latin typeface="Century Gothic"/>
                <a:cs typeface="Century Gothic"/>
              </a:rPr>
              <a:t>electrolyte</a:t>
            </a:r>
            <a:endParaRPr lang="en-US" sz="1400" dirty="0">
              <a:latin typeface="Century Gothic"/>
              <a:cs typeface="Century Gothic"/>
            </a:endParaRPr>
          </a:p>
        </p:txBody>
      </p:sp>
      <p:sp>
        <p:nvSpPr>
          <p:cNvPr id="139" name="TextBox 138"/>
          <p:cNvSpPr txBox="1"/>
          <p:nvPr/>
        </p:nvSpPr>
        <p:spPr>
          <a:xfrm>
            <a:off x="5753100" y="3886200"/>
            <a:ext cx="774032" cy="307777"/>
          </a:xfrm>
          <a:prstGeom prst="rect">
            <a:avLst/>
          </a:prstGeom>
          <a:noFill/>
        </p:spPr>
        <p:txBody>
          <a:bodyPr wrap="none" rtlCol="0">
            <a:spAutoFit/>
          </a:bodyPr>
          <a:lstStyle/>
          <a:p>
            <a:r>
              <a:rPr lang="en-US" sz="1400" dirty="0" smtClean="0">
                <a:latin typeface="Century Gothic"/>
                <a:cs typeface="Century Gothic"/>
              </a:rPr>
              <a:t>anode</a:t>
            </a:r>
            <a:endParaRPr lang="en-US" sz="1400" dirty="0">
              <a:latin typeface="Century Gothic"/>
              <a:cs typeface="Century Gothic"/>
            </a:endParaRPr>
          </a:p>
        </p:txBody>
      </p:sp>
      <p:sp>
        <p:nvSpPr>
          <p:cNvPr id="140" name="TextBox 139"/>
          <p:cNvSpPr txBox="1"/>
          <p:nvPr/>
        </p:nvSpPr>
        <p:spPr>
          <a:xfrm>
            <a:off x="88900" y="4699000"/>
            <a:ext cx="3454400" cy="1361911"/>
          </a:xfrm>
          <a:prstGeom prst="rect">
            <a:avLst/>
          </a:prstGeom>
          <a:noFill/>
        </p:spPr>
        <p:txBody>
          <a:bodyPr wrap="square" rtlCol="0">
            <a:spAutoFit/>
          </a:bodyPr>
          <a:lstStyle/>
          <a:p>
            <a:pPr algn="ctr">
              <a:spcAft>
                <a:spcPts val="300"/>
              </a:spcAft>
            </a:pPr>
            <a:r>
              <a:rPr lang="en-US" sz="1600" i="1" dirty="0" smtClean="0">
                <a:latin typeface="Century Gothic"/>
                <a:cs typeface="Century Gothic"/>
              </a:rPr>
              <a:t>Phenomena</a:t>
            </a:r>
          </a:p>
          <a:p>
            <a:pPr algn="ctr"/>
            <a:r>
              <a:rPr lang="en-US" sz="1600" dirty="0" smtClean="0">
                <a:latin typeface="Century Gothic"/>
                <a:cs typeface="Century Gothic"/>
              </a:rPr>
              <a:t>Ionization</a:t>
            </a:r>
          </a:p>
          <a:p>
            <a:pPr algn="ctr"/>
            <a:r>
              <a:rPr lang="en-US" sz="1600" dirty="0">
                <a:latin typeface="Century Gothic"/>
                <a:cs typeface="Century Gothic"/>
              </a:rPr>
              <a:t>Ion insertion/extraction</a:t>
            </a:r>
          </a:p>
          <a:p>
            <a:pPr algn="ctr"/>
            <a:r>
              <a:rPr lang="en-US" sz="1600" dirty="0" smtClean="0">
                <a:latin typeface="Century Gothic"/>
                <a:cs typeface="Century Gothic"/>
              </a:rPr>
              <a:t>Electronic / ionic conduction</a:t>
            </a:r>
          </a:p>
          <a:p>
            <a:pPr algn="ctr"/>
            <a:r>
              <a:rPr lang="en-US" sz="1600" dirty="0" smtClean="0">
                <a:latin typeface="Century Gothic"/>
                <a:cs typeface="Century Gothic"/>
              </a:rPr>
              <a:t>Volume expansion/contraction</a:t>
            </a:r>
            <a:endParaRPr lang="en-US" sz="1600" dirty="0">
              <a:latin typeface="Century Gothic"/>
              <a:cs typeface="Century Gothic"/>
            </a:endParaRPr>
          </a:p>
        </p:txBody>
      </p:sp>
      <p:sp>
        <p:nvSpPr>
          <p:cNvPr id="143" name="TextBox 142"/>
          <p:cNvSpPr txBox="1"/>
          <p:nvPr/>
        </p:nvSpPr>
        <p:spPr>
          <a:xfrm>
            <a:off x="6375400" y="4699000"/>
            <a:ext cx="2476500" cy="1361911"/>
          </a:xfrm>
          <a:prstGeom prst="rect">
            <a:avLst/>
          </a:prstGeom>
          <a:noFill/>
        </p:spPr>
        <p:txBody>
          <a:bodyPr wrap="square" rtlCol="0">
            <a:spAutoFit/>
          </a:bodyPr>
          <a:lstStyle/>
          <a:p>
            <a:pPr algn="ctr">
              <a:spcAft>
                <a:spcPts val="300"/>
              </a:spcAft>
            </a:pPr>
            <a:r>
              <a:rPr lang="en-US" sz="1600" i="1" dirty="0" smtClean="0">
                <a:latin typeface="Century Gothic"/>
                <a:cs typeface="Century Gothic"/>
              </a:rPr>
              <a:t>Degrees of freedom</a:t>
            </a:r>
          </a:p>
          <a:p>
            <a:pPr algn="ctr"/>
            <a:r>
              <a:rPr lang="en-US" sz="1600" dirty="0" smtClean="0">
                <a:latin typeface="Century Gothic"/>
                <a:cs typeface="Century Gothic"/>
              </a:rPr>
              <a:t>Electronic</a:t>
            </a:r>
          </a:p>
          <a:p>
            <a:pPr algn="ctr"/>
            <a:r>
              <a:rPr lang="en-US" sz="1600" dirty="0" smtClean="0">
                <a:latin typeface="Century Gothic"/>
                <a:cs typeface="Century Gothic"/>
              </a:rPr>
              <a:t>Ionic</a:t>
            </a:r>
          </a:p>
          <a:p>
            <a:pPr algn="ctr"/>
            <a:r>
              <a:rPr lang="en-US" sz="1600" dirty="0" smtClean="0">
                <a:latin typeface="Century Gothic"/>
                <a:cs typeface="Century Gothic"/>
              </a:rPr>
              <a:t>Chemical</a:t>
            </a:r>
          </a:p>
          <a:p>
            <a:pPr algn="ctr"/>
            <a:r>
              <a:rPr lang="en-US" sz="1600" dirty="0">
                <a:latin typeface="Century Gothic"/>
                <a:cs typeface="Century Gothic"/>
              </a:rPr>
              <a:t>M</a:t>
            </a:r>
            <a:r>
              <a:rPr lang="en-US" sz="1600" dirty="0" smtClean="0">
                <a:latin typeface="Century Gothic"/>
                <a:cs typeface="Century Gothic"/>
              </a:rPr>
              <a:t>echanical</a:t>
            </a:r>
            <a:endParaRPr lang="en-US" sz="1600" dirty="0">
              <a:latin typeface="Century Gothic"/>
              <a:cs typeface="Century Gothic"/>
            </a:endParaRPr>
          </a:p>
        </p:txBody>
      </p:sp>
      <p:sp>
        <p:nvSpPr>
          <p:cNvPr id="144" name="TextBox 143"/>
          <p:cNvSpPr txBox="1"/>
          <p:nvPr/>
        </p:nvSpPr>
        <p:spPr>
          <a:xfrm>
            <a:off x="3378200" y="4699000"/>
            <a:ext cx="2895600" cy="1361911"/>
          </a:xfrm>
          <a:prstGeom prst="rect">
            <a:avLst/>
          </a:prstGeom>
          <a:noFill/>
        </p:spPr>
        <p:txBody>
          <a:bodyPr wrap="square" rtlCol="0">
            <a:spAutoFit/>
          </a:bodyPr>
          <a:lstStyle/>
          <a:p>
            <a:pPr algn="ctr"/>
            <a:r>
              <a:rPr lang="en-US" sz="1600" i="1" dirty="0" err="1" smtClean="0">
                <a:latin typeface="Century Gothic"/>
                <a:cs typeface="Century Gothic"/>
              </a:rPr>
              <a:t>Meso</a:t>
            </a:r>
            <a:r>
              <a:rPr lang="en-US" sz="1600" i="1" dirty="0" smtClean="0">
                <a:latin typeface="Century Gothic"/>
                <a:cs typeface="Century Gothic"/>
              </a:rPr>
              <a:t> </a:t>
            </a:r>
          </a:p>
          <a:p>
            <a:pPr algn="ctr">
              <a:spcAft>
                <a:spcPts val="300"/>
              </a:spcAft>
            </a:pPr>
            <a:r>
              <a:rPr lang="en-US" sz="1600" i="1" dirty="0" smtClean="0">
                <a:latin typeface="Century Gothic"/>
                <a:cs typeface="Century Gothic"/>
              </a:rPr>
              <a:t>Functionality</a:t>
            </a:r>
          </a:p>
          <a:p>
            <a:pPr algn="ctr"/>
            <a:r>
              <a:rPr lang="en-US" sz="1600" dirty="0" smtClean="0">
                <a:latin typeface="Century Gothic"/>
                <a:cs typeface="Century Gothic"/>
              </a:rPr>
              <a:t>Energy storage</a:t>
            </a:r>
          </a:p>
          <a:p>
            <a:pPr algn="ctr"/>
            <a:r>
              <a:rPr lang="en-US" sz="1600" dirty="0" smtClean="0">
                <a:latin typeface="Century Gothic"/>
                <a:cs typeface="Century Gothic"/>
              </a:rPr>
              <a:t>Energy delivery</a:t>
            </a:r>
          </a:p>
          <a:p>
            <a:pPr algn="ctr"/>
            <a:r>
              <a:rPr lang="en-US" sz="1600" dirty="0" smtClean="0">
                <a:latin typeface="Century Gothic"/>
                <a:cs typeface="Century Gothic"/>
              </a:rPr>
              <a:t>Reversibility on demand</a:t>
            </a:r>
            <a:endParaRPr lang="en-US" sz="1600" dirty="0">
              <a:latin typeface="Century Gothic"/>
              <a:cs typeface="Century Gothic"/>
            </a:endParaRPr>
          </a:p>
        </p:txBody>
      </p:sp>
      <p:sp>
        <p:nvSpPr>
          <p:cNvPr id="4" name="TextBox 3"/>
          <p:cNvSpPr txBox="1"/>
          <p:nvPr/>
        </p:nvSpPr>
        <p:spPr>
          <a:xfrm>
            <a:off x="3937000" y="4267200"/>
            <a:ext cx="1620957" cy="369332"/>
          </a:xfrm>
          <a:prstGeom prst="rect">
            <a:avLst/>
          </a:prstGeom>
          <a:noFill/>
        </p:spPr>
        <p:txBody>
          <a:bodyPr wrap="none" rtlCol="0">
            <a:spAutoFit/>
          </a:bodyPr>
          <a:lstStyle/>
          <a:p>
            <a:r>
              <a:rPr lang="en-US" dirty="0" smtClean="0">
                <a:latin typeface="Century Gothic"/>
                <a:cs typeface="Century Gothic"/>
              </a:rPr>
              <a:t>Li ion battery</a:t>
            </a:r>
            <a:endParaRPr lang="en-US" dirty="0">
              <a:latin typeface="Century Gothic"/>
              <a:cs typeface="Century Gothic"/>
            </a:endParaRPr>
          </a:p>
        </p:txBody>
      </p:sp>
      <p:sp>
        <p:nvSpPr>
          <p:cNvPr id="9" name="Slide Number Placeholder 8"/>
          <p:cNvSpPr>
            <a:spLocks noGrp="1"/>
          </p:cNvSpPr>
          <p:nvPr>
            <p:ph type="sldNum" sz="quarter" idx="10"/>
          </p:nvPr>
        </p:nvSpPr>
        <p:spPr/>
        <p:txBody>
          <a:bodyPr/>
          <a:lstStyle/>
          <a:p>
            <a:pPr>
              <a:defRPr/>
            </a:pPr>
            <a:fld id="{555A0B7B-82E4-4635-9FDE-53964EE23731}" type="slidenum">
              <a:rPr lang="en-US" smtClean="0">
                <a:solidFill>
                  <a:srgbClr val="000000">
                    <a:tint val="75000"/>
                  </a:srgbClr>
                </a:solidFill>
              </a:rPr>
              <a:pPr>
                <a:defRPr/>
              </a:pPr>
              <a:t>9</a:t>
            </a:fld>
            <a:endParaRPr lang="en-US">
              <a:solidFill>
                <a:srgbClr val="000000">
                  <a:tint val="75000"/>
                </a:srgbClr>
              </a:solidFill>
            </a:endParaRPr>
          </a:p>
        </p:txBody>
      </p:sp>
    </p:spTree>
    <p:extLst>
      <p:ext uri="{BB962C8B-B14F-4D97-AF65-F5344CB8AC3E}">
        <p14:creationId xmlns:p14="http://schemas.microsoft.com/office/powerpoint/2010/main" xmlns="" val="244367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23813</TotalTime>
  <Words>1726</Words>
  <Application>Microsoft Office PowerPoint</Application>
  <PresentationFormat>On-screen Show (4:3)</PresentationFormat>
  <Paragraphs>341</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Slide 1</vt:lpstr>
      <vt:lpstr>Slide 2</vt:lpstr>
      <vt:lpstr>Slide 3</vt:lpstr>
      <vt:lpstr>Background</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DDS User</cp:lastModifiedBy>
  <cp:revision>1532</cp:revision>
  <cp:lastPrinted>2012-02-17T16:33:06Z</cp:lastPrinted>
  <dcterms:created xsi:type="dcterms:W3CDTF">2012-02-17T16:32:33Z</dcterms:created>
  <dcterms:modified xsi:type="dcterms:W3CDTF">2012-02-19T19:41:59Z</dcterms:modified>
</cp:coreProperties>
</file>