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8"/>
  </p:notesMasterIdLst>
  <p:sldIdLst>
    <p:sldId id="267" r:id="rId7"/>
    <p:sldId id="288" r:id="rId8"/>
    <p:sldId id="287" r:id="rId9"/>
    <p:sldId id="289" r:id="rId10"/>
    <p:sldId id="286" r:id="rId11"/>
    <p:sldId id="275" r:id="rId12"/>
    <p:sldId id="266" r:id="rId13"/>
    <p:sldId id="269" r:id="rId14"/>
    <p:sldId id="268" r:id="rId15"/>
    <p:sldId id="272" r:id="rId16"/>
    <p:sldId id="274" r:id="rId17"/>
    <p:sldId id="290" r:id="rId18"/>
    <p:sldId id="277" r:id="rId19"/>
    <p:sldId id="278" r:id="rId20"/>
    <p:sldId id="281" r:id="rId21"/>
    <p:sldId id="284" r:id="rId22"/>
    <p:sldId id="279" r:id="rId23"/>
    <p:sldId id="282" r:id="rId24"/>
    <p:sldId id="283" r:id="rId25"/>
    <p:sldId id="280" r:id="rId26"/>
    <p:sldId id="27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2AE15DEA-CEF0-4906-A139-DF158A88D8DE}" type="datetimeFigureOut">
              <a:rPr lang="en-US" smtClean="0"/>
              <a:pPr/>
              <a:t>2/21/2012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A87D69A4-F160-4693-BBE7-8E5E5D9E81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9C870-02F0-45A5-B35E-3475931C385A}" type="slidenum">
              <a:rPr lang="en-US"/>
              <a:pPr/>
              <a:t>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Examples of extreme environments, showing how pervasive they are in energy applications. It is often the extreme environment that limits the performance of energy technologies.  Higher efficiencies require higher temperature, and often other extremes as well, such as pressure in boilers, turbines and engines, chemical corrosion of water and the solutes it contains, and high particle or photon fluxes.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957BF-E290-4512-80AD-C58766DC02E4}"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Discovery of two phases of amorphous ice, produced by phase transition from crystalline phases, suggests that disordered materials have interesting properties at high pressure. polymers, glasses,semi-crystalline materials need to be studied.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2F02098C-4974-4DEA-8169-4AAE1339DFE8}" type="slidenum">
              <a:rPr lang="en-US">
                <a:solidFill>
                  <a:srgbClr val="000000"/>
                </a:solidFill>
                <a:latin typeface="Calibri" pitchFamily="34" charset="0"/>
              </a:rPr>
              <a:pPr/>
              <a:t>10</a:t>
            </a:fld>
            <a:endParaRPr 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 Josh Winn et al. 2011 </a:t>
            </a:r>
            <a:r>
              <a:rPr lang="en-US" dirty="0" err="1" smtClean="0"/>
              <a:t>ApJ</a:t>
            </a:r>
            <a:r>
              <a:rPr lang="en-US" dirty="0" smtClean="0"/>
              <a:t> Letter, Dave</a:t>
            </a:r>
            <a:r>
              <a:rPr lang="en-US" baseline="0" dirty="0" smtClean="0"/>
              <a:t> Crawford LPSC Abstract 2011.</a:t>
            </a:r>
            <a:endParaRPr lang="en-US" baseline="0" smtClean="0"/>
          </a:p>
          <a:p>
            <a:endParaRPr lang="en-US" dirty="0"/>
          </a:p>
        </p:txBody>
      </p:sp>
      <p:sp>
        <p:nvSpPr>
          <p:cNvPr id="4" name="Slide Number Placeholder 3"/>
          <p:cNvSpPr>
            <a:spLocks noGrp="1"/>
          </p:cNvSpPr>
          <p:nvPr>
            <p:ph type="sldNum" sz="quarter" idx="10"/>
          </p:nvPr>
        </p:nvSpPr>
        <p:spPr/>
        <p:txBody>
          <a:bodyPr/>
          <a:lstStyle/>
          <a:p>
            <a:fld id="{7CC764D3-A40A-4E43-84AD-BE75983FD4BB}"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2F02098C-4974-4DEA-8169-4AAE1339DFE8}" type="slidenum">
              <a:rPr lang="en-US">
                <a:solidFill>
                  <a:srgbClr val="000000"/>
                </a:solidFill>
                <a:latin typeface="Calibri" pitchFamily="34" charset="0"/>
              </a:rPr>
              <a:pPr/>
              <a:t>14</a:t>
            </a:fld>
            <a:endParaRPr 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Asteroid hazar</a:t>
            </a:r>
            <a:r>
              <a:rPr lang="en-US" baseline="0" dirty="0" smtClean="0">
                <a:ea typeface="ＭＳ Ｐゴシック" pitchFamily="34" charset="-128"/>
              </a:rPr>
              <a:t>d comments:</a:t>
            </a:r>
          </a:p>
          <a:p>
            <a:pPr eaLnBrk="1" hangingPunct="1">
              <a:spcBef>
                <a:spcPct val="0"/>
              </a:spcBef>
              <a:buFont typeface="Arial"/>
              <a:buChar char="•"/>
            </a:pPr>
            <a:r>
              <a:rPr lang="en-US" baseline="0" dirty="0" smtClean="0">
                <a:ea typeface="ＭＳ Ｐゴシック" pitchFamily="34" charset="-128"/>
              </a:rPr>
              <a:t> need for x-ray impulse loading of realistic asteroid materials to understand deflection by nuclear explosions (NRC report 2010)</a:t>
            </a:r>
          </a:p>
          <a:p>
            <a:pPr eaLnBrk="1" hangingPunct="1">
              <a:spcBef>
                <a:spcPct val="0"/>
              </a:spcBef>
              <a:buFont typeface="Arial"/>
              <a:buChar char="•"/>
            </a:pPr>
            <a:endParaRPr lang="en-US" baseline="0" dirty="0" smtClean="0">
              <a:ea typeface="ＭＳ Ｐゴシック" pitchFamily="34" charset="-128"/>
            </a:endParaRPr>
          </a:p>
          <a:p>
            <a:pPr eaLnBrk="1" hangingPunct="1">
              <a:spcBef>
                <a:spcPct val="0"/>
              </a:spcBef>
              <a:buFont typeface="Arial"/>
              <a:buNone/>
            </a:pPr>
            <a:r>
              <a:rPr lang="en-US" dirty="0" smtClean="0">
                <a:ea typeface="ＭＳ Ｐゴシック" pitchFamily="34" charset="-128"/>
              </a:rPr>
              <a:t>2% precision</a:t>
            </a:r>
            <a:r>
              <a:rPr lang="en-US" baseline="0" dirty="0" smtClean="0">
                <a:ea typeface="ＭＳ Ｐゴシック" pitchFamily="34" charset="-128"/>
              </a:rPr>
              <a:t> on H EOS a vague memory of a Stevenson talk on what it takes to resolve a ~10Mearth core in Jupiter.</a:t>
            </a:r>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98137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10680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51922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74427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47514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1239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971505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6261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4110535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258095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135272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489" y="2609273"/>
            <a:ext cx="8229023" cy="900545"/>
          </a:xfrm>
          <a:prstGeom prst="rect">
            <a:avLst/>
          </a:prstGeom>
          <a:effectLst>
            <a:outerShdw blurRad="38100" dist="38100" dir="2700000">
              <a:srgbClr val="000000">
                <a:alpha val="35000"/>
              </a:srgbClr>
            </a:outerShdw>
          </a:effectLst>
        </p:spPr>
        <p:txBody>
          <a:bodyPr vert="horz" lIns="83119" tIns="41559" rIns="83119" bIns="41559" anchor="t"/>
          <a:lstStyle>
            <a:lvl1pPr algn="ctr">
              <a:defRPr sz="2500" b="1" i="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54255" y="27649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1123554" y="1417109"/>
            <a:ext cx="6912083" cy="4748406"/>
          </a:xfrm>
          <a:prstGeom prst="rect">
            <a:avLst/>
          </a:prstGeom>
        </p:spPr>
        <p:txBody>
          <a:bodyPr lIns="83119" tIns="41559" rIns="83119" bIns="41559"/>
          <a:lstStyle>
            <a:lvl1pPr marL="154405" indent="-154405">
              <a:defRPr sz="1600" b="1" i="0">
                <a:latin typeface="Arial"/>
                <a:cs typeface="Arial"/>
              </a:defRPr>
            </a:lvl1pPr>
            <a:lvl2pPr marL="648328" indent="-282604">
              <a:spcBef>
                <a:spcPts val="273"/>
              </a:spcBef>
              <a:buFont typeface="Arial"/>
              <a:buChar char="—"/>
              <a:defRPr sz="1600" b="1" i="0">
                <a:latin typeface="Arial"/>
                <a:cs typeface="Arial"/>
              </a:defRPr>
            </a:lvl2pPr>
            <a:lvl3pPr marL="1063923">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3129851" y="6676612"/>
            <a:ext cx="2895600" cy="92333"/>
          </a:xfrm>
          <a:prstGeom prst="rect">
            <a:avLst/>
          </a:prstGeom>
        </p:spPr>
        <p:txBody>
          <a:bodyPr vert="horz" wrap="square" lIns="0" tIns="0" rIns="0" bIns="0" rtlCol="0" anchor="b" anchorCtr="0">
            <a:spAutoFit/>
          </a:bodyPr>
          <a:lstStyle>
            <a:lvl1pPr marL="0" algn="ctr" defTabSz="457154" rtl="0" eaLnBrk="1" latinLnBrk="0" hangingPunct="1">
              <a:defRPr lang="en-US" sz="600" b="1" i="0" kern="1200" dirty="0" smtClean="0">
                <a:solidFill>
                  <a:srgbClr val="000000"/>
                </a:solidFill>
                <a:latin typeface="Arial"/>
                <a:ea typeface="+mn-ea"/>
                <a:cs typeface="Arial"/>
              </a:defRPr>
            </a:lvl1pPr>
          </a:lstStyle>
          <a:p>
            <a:r>
              <a:rPr/>
              <a:t>Keane - Presentation to DOE Workshop Science on NIF, May 10-12, 2011</a:t>
            </a:r>
          </a:p>
        </p:txBody>
      </p:sp>
      <p:sp>
        <p:nvSpPr>
          <p:cNvPr id="6" name="Slide Number Placeholder 5"/>
          <p:cNvSpPr>
            <a:spLocks noGrp="1"/>
          </p:cNvSpPr>
          <p:nvPr>
            <p:ph type="sldNum" sz="quarter" idx="12"/>
          </p:nvPr>
        </p:nvSpPr>
        <p:spPr>
          <a:xfrm>
            <a:off x="8741234" y="6678278"/>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fld id="{78DCE5C6-CC67-AD46-BF96-E669D4601726}" type="slidenum">
              <a:rPr lang="en-US" smtClean="0"/>
              <a:pPr/>
              <a:t>‹#›</a:t>
            </a:fld>
            <a:endParaRPr lang="en-US" dirty="0"/>
          </a:p>
        </p:txBody>
      </p:sp>
      <p:sp>
        <p:nvSpPr>
          <p:cNvPr id="4" name="Date Placeholder 3"/>
          <p:cNvSpPr>
            <a:spLocks noGrp="1"/>
          </p:cNvSpPr>
          <p:nvPr>
            <p:ph type="dt" sz="half" idx="10"/>
          </p:nvPr>
        </p:nvSpPr>
        <p:spPr>
          <a:xfrm>
            <a:off x="203711" y="6678008"/>
            <a:ext cx="2133600" cy="92333"/>
          </a:xfrm>
          <a:prstGeom prst="rect">
            <a:avLst/>
          </a:prstGeom>
        </p:spPr>
        <p:txBody>
          <a:bodyPr vert="horz" wrap="square" lIns="0" tIns="0" rIns="0" bIns="0" rtlCol="0" anchor="b" anchorCtr="0">
            <a:spAutoFit/>
          </a:bodyPr>
          <a:lstStyle>
            <a:lvl1pPr marL="0" algn="l" defTabSz="457154" rtl="0" eaLnBrk="1" latinLnBrk="0" hangingPunct="1">
              <a:defRPr lang="en-US" sz="600" b="1" i="0" kern="1200" smtClean="0">
                <a:solidFill>
                  <a:srgbClr val="000000"/>
                </a:solidFill>
                <a:latin typeface="Arial"/>
                <a:ea typeface="+mn-ea"/>
                <a:cs typeface="Arial"/>
              </a:defRPr>
            </a:lvl1pPr>
          </a:lstStyle>
          <a:p>
            <a:r>
              <a:t>NIF-0411-21455.ppt</a:t>
            </a:r>
            <a:endParaRPr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Colum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54255" y="27649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1123554" y="1417109"/>
            <a:ext cx="3817901" cy="4748406"/>
          </a:xfrm>
          <a:prstGeom prst="rect">
            <a:avLst/>
          </a:prstGeom>
        </p:spPr>
        <p:txBody>
          <a:bodyPr lIns="83119" tIns="41559" rIns="83119" bIns="41559"/>
          <a:lstStyle>
            <a:lvl1pPr marL="154405" indent="-154405">
              <a:defRPr sz="1600" b="1" i="0">
                <a:latin typeface="Arial"/>
                <a:cs typeface="Arial"/>
              </a:defRPr>
            </a:lvl1pPr>
            <a:lvl2pPr marL="648328" indent="-282604">
              <a:spcBef>
                <a:spcPts val="273"/>
              </a:spcBef>
              <a:buFont typeface="Arial"/>
              <a:buChar char="—"/>
              <a:defRPr sz="1600" b="1" i="0">
                <a:latin typeface="Arial"/>
                <a:cs typeface="Arial"/>
              </a:defRPr>
            </a:lvl2pPr>
            <a:lvl3pPr marL="1063923">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3129851" y="6676612"/>
            <a:ext cx="2895600" cy="92333"/>
          </a:xfrm>
          <a:prstGeom prst="rect">
            <a:avLst/>
          </a:prstGeom>
        </p:spPr>
        <p:txBody>
          <a:bodyPr vert="horz" wrap="square" lIns="0" tIns="0" rIns="0" bIns="0" rtlCol="0" anchor="b" anchorCtr="0">
            <a:spAutoFit/>
          </a:bodyPr>
          <a:lstStyle>
            <a:lvl1pPr marL="0" algn="ctr" defTabSz="457154" rtl="0" eaLnBrk="1" latinLnBrk="0" hangingPunct="1">
              <a:defRPr lang="en-US" sz="600" b="1" i="0" kern="1200" dirty="0" smtClean="0">
                <a:solidFill>
                  <a:srgbClr val="000000"/>
                </a:solidFill>
                <a:latin typeface="Arial"/>
                <a:ea typeface="+mn-ea"/>
                <a:cs typeface="Arial"/>
              </a:defRPr>
            </a:lvl1pPr>
          </a:lstStyle>
          <a:p>
            <a:r>
              <a:rPr/>
              <a:t>Keane - Presentation to DOE Workshop Science on NIF, May 10-12, 2011</a:t>
            </a:r>
          </a:p>
        </p:txBody>
      </p:sp>
      <p:sp>
        <p:nvSpPr>
          <p:cNvPr id="6" name="Slide Number Placeholder 5"/>
          <p:cNvSpPr>
            <a:spLocks noGrp="1"/>
          </p:cNvSpPr>
          <p:nvPr>
            <p:ph type="sldNum" sz="quarter" idx="12"/>
          </p:nvPr>
        </p:nvSpPr>
        <p:spPr>
          <a:xfrm>
            <a:off x="8741234" y="6678278"/>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fld id="{78DCE5C6-CC67-AD46-BF96-E669D4601726}" type="slidenum">
              <a:rPr lang="en-US" smtClean="0"/>
              <a:pPr/>
              <a:t>‹#›</a:t>
            </a:fld>
            <a:endParaRPr lang="en-US" dirty="0"/>
          </a:p>
        </p:txBody>
      </p:sp>
      <p:sp>
        <p:nvSpPr>
          <p:cNvPr id="4" name="Date Placeholder 3"/>
          <p:cNvSpPr>
            <a:spLocks noGrp="1"/>
          </p:cNvSpPr>
          <p:nvPr>
            <p:ph type="dt" sz="half" idx="10"/>
          </p:nvPr>
        </p:nvSpPr>
        <p:spPr>
          <a:xfrm>
            <a:off x="203711" y="6678008"/>
            <a:ext cx="2133600" cy="92333"/>
          </a:xfrm>
          <a:prstGeom prst="rect">
            <a:avLst/>
          </a:prstGeom>
        </p:spPr>
        <p:txBody>
          <a:bodyPr vert="horz" wrap="square" lIns="0" tIns="0" rIns="0" bIns="0" rtlCol="0" anchor="b" anchorCtr="0">
            <a:spAutoFit/>
          </a:bodyPr>
          <a:lstStyle>
            <a:lvl1pPr marL="0" algn="l" defTabSz="457154" rtl="0" eaLnBrk="1" latinLnBrk="0" hangingPunct="1">
              <a:defRPr lang="en-US" sz="600" b="1" i="0" kern="1200" smtClean="0">
                <a:solidFill>
                  <a:srgbClr val="000000"/>
                </a:solidFill>
                <a:latin typeface="Arial"/>
                <a:ea typeface="+mn-ea"/>
                <a:cs typeface="Arial"/>
              </a:defRPr>
            </a:lvl1pPr>
          </a:lstStyle>
          <a:p>
            <a:r>
              <a:t>NIF-0411-21455.ppt</a:t>
            </a:r>
            <a:endParaRPr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no Text Box">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54255" y="27649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9851" y="6676612"/>
            <a:ext cx="2895600" cy="92333"/>
          </a:xfrm>
          <a:prstGeom prst="rect">
            <a:avLst/>
          </a:prstGeom>
        </p:spPr>
        <p:txBody>
          <a:bodyPr vert="horz" wrap="square" lIns="0" tIns="0" rIns="0" bIns="0" rtlCol="0" anchor="b" anchorCtr="0">
            <a:spAutoFit/>
          </a:bodyPr>
          <a:lstStyle>
            <a:lvl1pPr marL="0" algn="ctr" defTabSz="457154" rtl="0" eaLnBrk="1" latinLnBrk="0" hangingPunct="1">
              <a:defRPr lang="en-US" sz="600" b="1" i="0" kern="1200" dirty="0" smtClean="0">
                <a:solidFill>
                  <a:srgbClr val="000000"/>
                </a:solidFill>
                <a:latin typeface="Arial"/>
                <a:ea typeface="+mn-ea"/>
                <a:cs typeface="Arial"/>
              </a:defRPr>
            </a:lvl1pPr>
          </a:lstStyle>
          <a:p>
            <a:r>
              <a:rPr/>
              <a:t>Keane - Presentation to DOE Workshop Science on NIF, May 10-12, 2011</a:t>
            </a:r>
          </a:p>
        </p:txBody>
      </p:sp>
      <p:sp>
        <p:nvSpPr>
          <p:cNvPr id="6" name="Slide Number Placeholder 5"/>
          <p:cNvSpPr>
            <a:spLocks noGrp="1"/>
          </p:cNvSpPr>
          <p:nvPr>
            <p:ph type="sldNum" sz="quarter" idx="12"/>
          </p:nvPr>
        </p:nvSpPr>
        <p:spPr>
          <a:xfrm>
            <a:off x="8741234" y="6678278"/>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fld id="{78DCE5C6-CC67-AD46-BF96-E669D4601726}" type="slidenum">
              <a:rPr lang="en-US" smtClean="0"/>
              <a:pPr/>
              <a:t>‹#›</a:t>
            </a:fld>
            <a:endParaRPr lang="en-US" dirty="0"/>
          </a:p>
        </p:txBody>
      </p:sp>
      <p:sp>
        <p:nvSpPr>
          <p:cNvPr id="4" name="Date Placeholder 3"/>
          <p:cNvSpPr>
            <a:spLocks noGrp="1"/>
          </p:cNvSpPr>
          <p:nvPr>
            <p:ph type="dt" sz="half" idx="10"/>
          </p:nvPr>
        </p:nvSpPr>
        <p:spPr>
          <a:xfrm>
            <a:off x="203711" y="6678008"/>
            <a:ext cx="2133600" cy="92333"/>
          </a:xfrm>
          <a:prstGeom prst="rect">
            <a:avLst/>
          </a:prstGeom>
        </p:spPr>
        <p:txBody>
          <a:bodyPr vert="horz" wrap="square" lIns="0" tIns="0" rIns="0" bIns="0" rtlCol="0" anchor="b" anchorCtr="0">
            <a:spAutoFit/>
          </a:bodyPr>
          <a:lstStyle>
            <a:lvl1pPr marL="0" algn="l" defTabSz="457154" rtl="0" eaLnBrk="1" latinLnBrk="0" hangingPunct="1">
              <a:defRPr lang="en-US" sz="600" b="1" i="0" kern="1200" smtClean="0">
                <a:solidFill>
                  <a:srgbClr val="000000"/>
                </a:solidFill>
                <a:latin typeface="Arial"/>
                <a:ea typeface="+mn-ea"/>
                <a:cs typeface="Arial"/>
              </a:defRPr>
            </a:lvl1pPr>
          </a:lstStyle>
          <a:p>
            <a:r>
              <a:t>NIF-0411-21455.ppt</a:t>
            </a:r>
            <a:endParaRPr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Bleed Photo">
    <p:bg>
      <p:bgPr>
        <a:solidFill>
          <a:schemeClr val="bg1"/>
        </a:solidFill>
        <a:effectLst/>
      </p:bgPr>
    </p:bg>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a:xfrm>
            <a:off x="3129851" y="6676612"/>
            <a:ext cx="2895600" cy="92333"/>
          </a:xfrm>
          <a:prstGeom prst="rect">
            <a:avLst/>
          </a:prstGeom>
          <a:effectLst>
            <a:outerShdw blurRad="25400" dist="12700" dir="2700000">
              <a:srgbClr val="000000">
                <a:alpha val="75000"/>
              </a:srgbClr>
            </a:outerShdw>
          </a:effectLst>
        </p:spPr>
        <p:txBody>
          <a:bodyPr vert="horz" wrap="square" lIns="0" tIns="0" rIns="0" bIns="0" rtlCol="0" anchor="b" anchorCtr="0">
            <a:spAutoFit/>
          </a:bodyPr>
          <a:lstStyle>
            <a:lvl1pPr marL="0" algn="ctr" defTabSz="457154" rtl="0" eaLnBrk="1" latinLnBrk="0" hangingPunct="1">
              <a:defRPr lang="en-US" sz="600" b="1" i="0" kern="1200" dirty="0" smtClean="0">
                <a:solidFill>
                  <a:schemeClr val="bg1"/>
                </a:solidFill>
                <a:latin typeface="Arial"/>
                <a:ea typeface="+mn-ea"/>
                <a:cs typeface="Arial"/>
              </a:defRPr>
            </a:lvl1pPr>
          </a:lstStyle>
          <a:p>
            <a:r>
              <a:rPr>
                <a:solidFill>
                  <a:prstClr val="white"/>
                </a:solidFill>
              </a:rPr>
              <a:t>Keane - Presentation to DOE Workshop Science on NIF, May 10-12, 2011</a:t>
            </a:r>
          </a:p>
        </p:txBody>
      </p:sp>
      <p:sp>
        <p:nvSpPr>
          <p:cNvPr id="22" name="Slide Number Placeholder 5"/>
          <p:cNvSpPr>
            <a:spLocks noGrp="1"/>
          </p:cNvSpPr>
          <p:nvPr>
            <p:ph type="sldNum" sz="quarter" idx="12"/>
          </p:nvPr>
        </p:nvSpPr>
        <p:spPr>
          <a:xfrm>
            <a:off x="8741234" y="6678278"/>
            <a:ext cx="207820" cy="92333"/>
          </a:xfrm>
          <a:prstGeom prst="rect">
            <a:avLst/>
          </a:prstGeom>
          <a:effectLst>
            <a:outerShdw blurRad="25400" dist="12700" dir="2700000">
              <a:srgbClr val="000000">
                <a:alpha val="75000"/>
              </a:srgbClr>
            </a:outerShdw>
          </a:effectLst>
        </p:spPr>
        <p:txBody>
          <a:bodyPr wrap="square" lIns="0" tIns="0" rIns="0" bIns="0" anchor="b" anchorCtr="0">
            <a:spAutoFit/>
          </a:bodyPr>
          <a:lstStyle>
            <a:lvl1pPr algn="r">
              <a:defRPr sz="600" b="1" i="0">
                <a:solidFill>
                  <a:schemeClr val="bg1"/>
                </a:solidFill>
                <a:latin typeface="Arial"/>
                <a:cs typeface="Arial"/>
              </a:defRPr>
            </a:lvl1pPr>
          </a:lstStyle>
          <a:p>
            <a:fld id="{78DCE5C6-CC67-AD46-BF96-E669D4601726}" type="slidenum">
              <a:rPr lang="en-US" smtClean="0">
                <a:solidFill>
                  <a:prstClr val="white"/>
                </a:solidFill>
              </a:rPr>
              <a:pPr/>
              <a:t>‹#›</a:t>
            </a:fld>
            <a:endParaRPr lang="en-US" dirty="0">
              <a:solidFill>
                <a:prstClr val="white"/>
              </a:solidFill>
            </a:endParaRPr>
          </a:p>
        </p:txBody>
      </p:sp>
      <p:sp>
        <p:nvSpPr>
          <p:cNvPr id="23" name="Date Placeholder 3"/>
          <p:cNvSpPr>
            <a:spLocks noGrp="1"/>
          </p:cNvSpPr>
          <p:nvPr>
            <p:ph type="dt" sz="half" idx="10"/>
          </p:nvPr>
        </p:nvSpPr>
        <p:spPr>
          <a:xfrm>
            <a:off x="203711" y="6678008"/>
            <a:ext cx="2133600" cy="92333"/>
          </a:xfrm>
          <a:prstGeom prst="rect">
            <a:avLst/>
          </a:prstGeom>
          <a:effectLst>
            <a:outerShdw blurRad="25400" dist="12700" dir="2700000">
              <a:srgbClr val="000000">
                <a:alpha val="75000"/>
              </a:srgbClr>
            </a:outerShdw>
          </a:effectLst>
        </p:spPr>
        <p:txBody>
          <a:bodyPr vert="horz" wrap="square" lIns="0" tIns="0" rIns="0" bIns="0" rtlCol="0" anchor="b" anchorCtr="0">
            <a:spAutoFit/>
          </a:bodyPr>
          <a:lstStyle>
            <a:lvl1pPr marL="0" algn="l" defTabSz="457154" rtl="0" eaLnBrk="1" latinLnBrk="0" hangingPunct="1">
              <a:defRPr lang="en-US" sz="600" b="1" i="0" kern="1200" smtClean="0">
                <a:solidFill>
                  <a:schemeClr val="bg1"/>
                </a:solidFill>
                <a:latin typeface="Arial"/>
                <a:ea typeface="+mn-ea"/>
                <a:cs typeface="Arial"/>
              </a:defRPr>
            </a:lvl1pPr>
          </a:lstStyle>
          <a:p>
            <a:r>
              <a:rPr>
                <a:solidFill>
                  <a:prstClr val="white"/>
                </a:solidFill>
              </a:rPr>
              <a:t>NIF-0411-21455.ppt</a:t>
            </a:r>
            <a:endParaRPr dirty="0">
              <a:solidFill>
                <a:prstClr val="white"/>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White Bkgr">
    <p:bg>
      <p:bgPr>
        <a:solidFill>
          <a:schemeClr val="bg1"/>
        </a:solidFill>
        <a:effectLst/>
      </p:bgPr>
    </p:bg>
    <p:spTree>
      <p:nvGrpSpPr>
        <p:cNvPr id="1" name=""/>
        <p:cNvGrpSpPr/>
        <p:nvPr/>
      </p:nvGrpSpPr>
      <p:grpSpPr>
        <a:xfrm>
          <a:off x="0" y="0"/>
          <a:ext cx="0" cy="0"/>
          <a:chOff x="0" y="0"/>
          <a:chExt cx="0" cy="0"/>
        </a:xfrm>
      </p:grpSpPr>
      <p:sp>
        <p:nvSpPr>
          <p:cNvPr id="21" name="Footer Placeholder 4"/>
          <p:cNvSpPr>
            <a:spLocks noGrp="1"/>
          </p:cNvSpPr>
          <p:nvPr>
            <p:ph type="ftr" sz="quarter" idx="11"/>
          </p:nvPr>
        </p:nvSpPr>
        <p:spPr>
          <a:xfrm>
            <a:off x="3129851" y="6676612"/>
            <a:ext cx="2895600" cy="92333"/>
          </a:xfrm>
          <a:prstGeom prst="rect">
            <a:avLst/>
          </a:prstGeom>
          <a:effectLst>
            <a:outerShdw blurRad="25400" dist="12700" dir="2700000">
              <a:srgbClr val="000000">
                <a:alpha val="75000"/>
              </a:srgbClr>
            </a:outerShdw>
          </a:effectLst>
        </p:spPr>
        <p:txBody>
          <a:bodyPr vert="horz" wrap="square" lIns="0" tIns="0" rIns="0" bIns="0" rtlCol="0" anchor="b" anchorCtr="0">
            <a:spAutoFit/>
          </a:bodyPr>
          <a:lstStyle>
            <a:lvl1pPr marL="0" algn="ctr" defTabSz="457154" rtl="0" eaLnBrk="1" latinLnBrk="0" hangingPunct="1">
              <a:defRPr lang="en-US" sz="600" b="1" i="0" kern="1200" dirty="0" smtClean="0">
                <a:solidFill>
                  <a:schemeClr val="bg1"/>
                </a:solidFill>
                <a:latin typeface="Arial"/>
                <a:ea typeface="+mn-ea"/>
                <a:cs typeface="Arial"/>
              </a:defRPr>
            </a:lvl1pPr>
          </a:lstStyle>
          <a:p>
            <a:r>
              <a:rPr>
                <a:solidFill>
                  <a:prstClr val="white"/>
                </a:solidFill>
              </a:rPr>
              <a:t>Keane - Presentation to DOE Workshop Science on NIF, May 10-12, 2011</a:t>
            </a:r>
          </a:p>
        </p:txBody>
      </p:sp>
      <p:sp>
        <p:nvSpPr>
          <p:cNvPr id="22" name="Slide Number Placeholder 5"/>
          <p:cNvSpPr>
            <a:spLocks noGrp="1"/>
          </p:cNvSpPr>
          <p:nvPr>
            <p:ph type="sldNum" sz="quarter" idx="12"/>
          </p:nvPr>
        </p:nvSpPr>
        <p:spPr>
          <a:xfrm>
            <a:off x="8741234" y="6678278"/>
            <a:ext cx="207820" cy="92333"/>
          </a:xfrm>
          <a:prstGeom prst="rect">
            <a:avLst/>
          </a:prstGeom>
          <a:effectLst>
            <a:outerShdw blurRad="25400" dist="12700" dir="2700000">
              <a:srgbClr val="000000">
                <a:alpha val="75000"/>
              </a:srgbClr>
            </a:outerShdw>
          </a:effectLst>
        </p:spPr>
        <p:txBody>
          <a:bodyPr wrap="square" lIns="0" tIns="0" rIns="0" bIns="0" anchor="b" anchorCtr="0">
            <a:spAutoFit/>
          </a:bodyPr>
          <a:lstStyle>
            <a:lvl1pPr algn="r">
              <a:defRPr sz="600" b="1" i="0">
                <a:solidFill>
                  <a:schemeClr val="bg1"/>
                </a:solidFill>
                <a:latin typeface="Arial"/>
                <a:cs typeface="Arial"/>
              </a:defRPr>
            </a:lvl1pPr>
          </a:lstStyle>
          <a:p>
            <a:fld id="{78DCE5C6-CC67-AD46-BF96-E669D4601726}" type="slidenum">
              <a:rPr lang="en-US" smtClean="0">
                <a:solidFill>
                  <a:prstClr val="white"/>
                </a:solidFill>
              </a:rPr>
              <a:pPr/>
              <a:t>‹#›</a:t>
            </a:fld>
            <a:endParaRPr lang="en-US" dirty="0">
              <a:solidFill>
                <a:prstClr val="white"/>
              </a:solidFill>
            </a:endParaRPr>
          </a:p>
        </p:txBody>
      </p:sp>
      <p:sp>
        <p:nvSpPr>
          <p:cNvPr id="23" name="Date Placeholder 3"/>
          <p:cNvSpPr>
            <a:spLocks noGrp="1"/>
          </p:cNvSpPr>
          <p:nvPr>
            <p:ph type="dt" sz="half" idx="10"/>
          </p:nvPr>
        </p:nvSpPr>
        <p:spPr>
          <a:xfrm>
            <a:off x="203711" y="6678008"/>
            <a:ext cx="2133600" cy="92333"/>
          </a:xfrm>
          <a:prstGeom prst="rect">
            <a:avLst/>
          </a:prstGeom>
          <a:effectLst>
            <a:outerShdw blurRad="25400" dist="12700" dir="2700000">
              <a:srgbClr val="000000">
                <a:alpha val="75000"/>
              </a:srgbClr>
            </a:outerShdw>
          </a:effectLst>
        </p:spPr>
        <p:txBody>
          <a:bodyPr vert="horz" wrap="square" lIns="0" tIns="0" rIns="0" bIns="0" rtlCol="0" anchor="b" anchorCtr="0">
            <a:spAutoFit/>
          </a:bodyPr>
          <a:lstStyle>
            <a:lvl1pPr marL="0" algn="l" defTabSz="457154" rtl="0" eaLnBrk="1" latinLnBrk="0" hangingPunct="1">
              <a:defRPr lang="en-US" sz="600" b="1" i="0" kern="1200" smtClean="0">
                <a:solidFill>
                  <a:schemeClr val="bg1"/>
                </a:solidFill>
                <a:latin typeface="Arial"/>
                <a:ea typeface="+mn-ea"/>
                <a:cs typeface="Arial"/>
              </a:defRPr>
            </a:lvl1pPr>
          </a:lstStyle>
          <a:p>
            <a:r>
              <a:rPr>
                <a:solidFill>
                  <a:prstClr val="white"/>
                </a:solidFill>
              </a:rPr>
              <a:t>NIF-0411-21455.ppt</a:t>
            </a:r>
            <a:endParaRPr dirty="0">
              <a:solidFill>
                <a:prstClr val="white"/>
              </a:solidFill>
            </a:endParaRPr>
          </a:p>
        </p:txBody>
      </p:sp>
      <p:pic>
        <p:nvPicPr>
          <p:cNvPr id="7" name="Picture 6" descr="NIF Full Bleed-01.jpg"/>
          <p:cNvPicPr>
            <a:picLocks noChangeAspect="1"/>
          </p:cNvPicPr>
          <p:nvPr userDrawn="1"/>
        </p:nvPicPr>
        <p:blipFill>
          <a:blip r:embed="rId2" cstate="print"/>
          <a:srcRect l="83923" b="88323"/>
          <a:stretch>
            <a:fillRect/>
          </a:stretch>
        </p:blipFill>
        <p:spPr>
          <a:xfrm>
            <a:off x="7673880" y="0"/>
            <a:ext cx="1470121" cy="800485"/>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IC Screen Layout">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D1A47-344C-416C-993A-4BA52AF7F52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a:prstGeom prst="rect">
            <a:avLst/>
          </a:prstGeom>
        </p:spPr>
        <p:txBody>
          <a:bodyPr lIns="83119" tIns="41559" rIns="83119" bIns="41559"/>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a:prstGeom prst="rect">
            <a:avLst/>
          </a:prstGeom>
        </p:spPr>
        <p:txBody>
          <a:bodyPr lIns="83119" tIns="41559" rIns="83119" bIns="41559"/>
          <a:lstStyle>
            <a:lvl1pPr marL="0" indent="0" algn="ctr">
              <a:buNone/>
              <a:defRPr/>
            </a:lvl1pPr>
            <a:lvl2pPr marL="415595" indent="0" algn="ctr">
              <a:buNone/>
              <a:defRPr/>
            </a:lvl2pPr>
            <a:lvl3pPr marL="831190" indent="0" algn="ctr">
              <a:buNone/>
              <a:defRPr/>
            </a:lvl3pPr>
            <a:lvl4pPr marL="1246784" indent="0" algn="ctr">
              <a:buNone/>
              <a:defRPr/>
            </a:lvl4pPr>
            <a:lvl5pPr marL="1662379" indent="0" algn="ctr">
              <a:buNone/>
              <a:defRPr/>
            </a:lvl5pPr>
            <a:lvl6pPr marL="2077974" indent="0" algn="ctr">
              <a:buNone/>
              <a:defRPr/>
            </a:lvl6pPr>
            <a:lvl7pPr marL="2493569" indent="0" algn="ctr">
              <a:buNone/>
              <a:defRPr/>
            </a:lvl7pPr>
            <a:lvl8pPr marL="2909164" indent="0" algn="ctr">
              <a:buNone/>
              <a:defRPr/>
            </a:lvl8pPr>
            <a:lvl9pPr marL="332475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a:p>
        </p:txBody>
      </p:sp>
      <p:sp>
        <p:nvSpPr>
          <p:cNvPr id="5" name="Footer Placeholder 4"/>
          <p:cNvSpPr>
            <a:spLocks noGrp="1"/>
          </p:cNvSpPr>
          <p:nvPr>
            <p:ph type="ftr" sz="quarter" idx="11"/>
          </p:nvPr>
        </p:nvSpPr>
        <p:spPr/>
        <p:txBody>
          <a:bodyPr/>
          <a:lstStyle>
            <a:lvl1pPr>
              <a:defRPr/>
            </a:lvl1pPr>
          </a:lstStyle>
          <a:p>
            <a:endParaRPr/>
          </a:p>
        </p:txBody>
      </p:sp>
      <p:sp>
        <p:nvSpPr>
          <p:cNvPr id="6" name="Slide Number Placeholder 5"/>
          <p:cNvSpPr>
            <a:spLocks noGrp="1"/>
          </p:cNvSpPr>
          <p:nvPr>
            <p:ph type="sldNum" sz="quarter" idx="12"/>
          </p:nvPr>
        </p:nvSpPr>
        <p:spPr/>
        <p:txBody>
          <a:bodyPr/>
          <a:lstStyle>
            <a:lvl1pPr>
              <a:defRPr/>
            </a:lvl1pPr>
          </a:lstStyle>
          <a:p>
            <a:fld id="{3C636719-1FB7-4185-B308-08D37CC202A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NIC Screen Layout">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Rectangle 4"/>
          <p:cNvSpPr>
            <a:spLocks noGrp="1" noChangeArrowheads="1"/>
          </p:cNvSpPr>
          <p:nvPr>
            <p:ph type="title"/>
          </p:nvPr>
        </p:nvSpPr>
        <p:spPr bwMode="auto">
          <a:xfrm>
            <a:off x="415636" y="381000"/>
            <a:ext cx="8451273" cy="1050636"/>
          </a:xfrm>
          <a:prstGeom prst="rect">
            <a:avLst/>
          </a:prstGeom>
          <a:noFill/>
          <a:ln w="12700">
            <a:noFill/>
            <a:miter lim="800000"/>
            <a:headEnd/>
            <a:tailEnd/>
          </a:ln>
        </p:spPr>
        <p:txBody>
          <a:bodyPr vert="horz" wrap="square" lIns="82091" tIns="40324" rIns="82091" bIns="40324" numCol="1" anchor="t" anchorCtr="0" compatLnSpc="1">
            <a:prstTxWarp prst="textNoShape">
              <a:avLst/>
            </a:prstTxWarp>
          </a:bodyPr>
          <a:lstStyle>
            <a:lvl1pPr>
              <a:lnSpc>
                <a:spcPct val="100000"/>
              </a:lnSpc>
              <a:spcBef>
                <a:spcPts val="545"/>
              </a:spcBef>
              <a:defRPr>
                <a:solidFill>
                  <a:schemeClr val="tx1">
                    <a:lumMod val="85000"/>
                    <a:lumOff val="15000"/>
                  </a:schemeClr>
                </a:solidFill>
              </a:defRPr>
            </a:lvl1pPr>
          </a:lstStyle>
          <a:p>
            <a:pPr lvl="0"/>
            <a:r>
              <a:rPr lang="en-US" dirty="0" smtClean="0"/>
              <a:t>Click to edit Master title style</a:t>
            </a:r>
            <a:endParaRPr lang="en-US" dirty="0"/>
          </a:p>
        </p:txBody>
      </p:sp>
      <p:sp>
        <p:nvSpPr>
          <p:cNvPr id="3" name="Rectangle 6"/>
          <p:cNvSpPr>
            <a:spLocks noGrp="1" noChangeArrowheads="1"/>
          </p:cNvSpPr>
          <p:nvPr>
            <p:ph type="dt" sz="half" idx="10"/>
          </p:nvPr>
        </p:nvSpPr>
        <p:spPr>
          <a:ln/>
        </p:spPr>
        <p:txBody>
          <a:bodyPr/>
          <a:lstStyle>
            <a:lvl1pPr>
              <a:defRPr/>
            </a:lvl1pPr>
          </a:lstStyle>
          <a:p>
            <a:pPr>
              <a:defRPr/>
            </a:pPr>
            <a:fld id="{2DD9C535-0AA2-D941-9B97-449D6631D0F7}" type="datetime1">
              <a:rPr/>
              <a:pPr>
                <a:defRPr/>
              </a:pPr>
              <a:t>2/19/2012</a:t>
            </a:fld>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a:p>
        </p:txBody>
      </p:sp>
      <p:sp>
        <p:nvSpPr>
          <p:cNvPr id="5" name="Rectangle 8"/>
          <p:cNvSpPr>
            <a:spLocks noGrp="1" noChangeArrowheads="1"/>
          </p:cNvSpPr>
          <p:nvPr>
            <p:ph type="sldNum" sz="quarter" idx="12"/>
          </p:nvPr>
        </p:nvSpPr>
        <p:spPr>
          <a:ln/>
        </p:spPr>
        <p:txBody>
          <a:bodyPr/>
          <a:lstStyle>
            <a:lvl1pPr>
              <a:defRPr/>
            </a:lvl1pPr>
          </a:lstStyle>
          <a:p>
            <a:pPr>
              <a:defRPr/>
            </a:pPr>
            <a:fld id="{ADBD6246-41AA-0649-8726-AC84FC19367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398" y="368394"/>
            <a:ext cx="6719455" cy="683559"/>
          </a:xfrm>
          <a:prstGeom prst="rect">
            <a:avLst/>
          </a:prstGeom>
        </p:spPr>
        <p:txBody>
          <a:bodyPr lIns="83119" tIns="41559" rIns="83119" bIns="41559"/>
          <a:lstStyle/>
          <a:p>
            <a:r>
              <a:rPr lang="en-US" smtClean="0"/>
              <a:t>Click to edit Master title style</a:t>
            </a:r>
            <a:endParaRPr lang="en-US"/>
          </a:p>
        </p:txBody>
      </p:sp>
      <p:sp>
        <p:nvSpPr>
          <p:cNvPr id="3" name="Content Placeholder 2"/>
          <p:cNvSpPr>
            <a:spLocks noGrp="1"/>
          </p:cNvSpPr>
          <p:nvPr>
            <p:ph idx="1"/>
          </p:nvPr>
        </p:nvSpPr>
        <p:spPr>
          <a:xfrm>
            <a:off x="769217" y="1386728"/>
            <a:ext cx="7755659" cy="3989295"/>
          </a:xfrm>
          <a:prstGeom prst="rect">
            <a:avLst/>
          </a:prstGeom>
        </p:spPr>
        <p:txBody>
          <a:bodyPr lIns="83119" tIns="41559" rIns="83119" bIns="4155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r>
              <a:t>NIF-0608-14582.ppt</a:t>
            </a:r>
          </a:p>
        </p:txBody>
      </p:sp>
      <p:sp>
        <p:nvSpPr>
          <p:cNvPr id="5" name="Rectangle 7"/>
          <p:cNvSpPr>
            <a:spLocks noGrp="1" noChangeArrowheads="1"/>
          </p:cNvSpPr>
          <p:nvPr>
            <p:ph type="ftr" sz="quarter" idx="11"/>
          </p:nvPr>
        </p:nvSpPr>
        <p:spPr>
          <a:ln/>
        </p:spPr>
        <p:txBody>
          <a:bodyPr/>
          <a:lstStyle>
            <a:lvl1pPr>
              <a:defRPr/>
            </a:lvl1pPr>
          </a:lstStyle>
          <a:p>
            <a:r>
              <a:t>HED user facilities </a:t>
            </a:r>
            <a:endParaRPr sz="700"/>
          </a:p>
        </p:txBody>
      </p:sp>
      <p:sp>
        <p:nvSpPr>
          <p:cNvPr id="6" name="Rectangle 8"/>
          <p:cNvSpPr>
            <a:spLocks noGrp="1" noChangeArrowheads="1"/>
          </p:cNvSpPr>
          <p:nvPr>
            <p:ph type="sldNum" sz="quarter" idx="12"/>
          </p:nvPr>
        </p:nvSpPr>
        <p:spPr>
          <a:ln/>
        </p:spPr>
        <p:txBody>
          <a:bodyPr/>
          <a:lstStyle>
            <a:lvl1pPr>
              <a:defRPr/>
            </a:lvl1pPr>
          </a:lstStyle>
          <a:p>
            <a:fld id="{11783037-9749-4479-92C5-2D9386D05A96}"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D1A47-344C-416C-993A-4BA52AF7F528}"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D1A47-344C-416C-993A-4BA52AF7F528}"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248379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224530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6118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18885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D1A47-344C-416C-993A-4BA52AF7F528}"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444788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026258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0636748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827963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21137187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876431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D1A47-344C-416C-993A-4BA52AF7F528}" type="datetimeFigureOut">
              <a:rPr lang="en-US" smtClean="0">
                <a:solidFill>
                  <a:prstClr val="black">
                    <a:tint val="75000"/>
                  </a:prstClr>
                </a:solidFill>
                <a:latin typeface="Calibri"/>
              </a:rPr>
              <a:pPr/>
              <a:t>2/21/2012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B495DD-ECD5-4269-BC71-86682B1EA2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176777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D1A47-344C-416C-993A-4BA52AF7F528}"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D1A47-344C-416C-993A-4BA52AF7F528}"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D1A47-344C-416C-993A-4BA52AF7F528}"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495DD-ECD5-4269-BC71-86682B1EA2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D1A47-344C-416C-993A-4BA52AF7F528}" type="datetimeFigureOut">
              <a:rPr lang="en-US" smtClean="0"/>
              <a:pPr/>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495DD-ECD5-4269-BC71-86682B1EA2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D1A47-344C-416C-993A-4BA52AF7F528}" type="datetimeFigureOut">
              <a:rPr lang="en-US" smtClean="0">
                <a:solidFill>
                  <a:prstClr val="black">
                    <a:tint val="75000"/>
                  </a:prstClr>
                </a:solidFill>
                <a:ea typeface="ＭＳ Ｐゴシック" charset="0"/>
              </a:rPr>
              <a:pPr/>
              <a:t>2/21/2012</a:t>
            </a:fld>
            <a:endParaRPr lang="en-US">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495DD-ECD5-4269-BC71-86682B1EA237}" type="slidenum">
              <a:rPr lang="en-US" smtClean="0">
                <a:solidFill>
                  <a:prstClr val="black">
                    <a:tint val="75000"/>
                  </a:prstClr>
                </a:solidFill>
                <a:ea typeface="ＭＳ Ｐゴシック" charset="0"/>
              </a:rPr>
              <a:pPr/>
              <a:t>‹#›</a:t>
            </a:fld>
            <a:endParaRPr lang="en-US">
              <a:solidFill>
                <a:prstClr val="black">
                  <a:tint val="75000"/>
                </a:prstClr>
              </a:solidFill>
              <a:ea typeface="ＭＳ Ｐゴシック" charset="0"/>
            </a:endParaRPr>
          </a:p>
        </p:txBody>
      </p:sp>
    </p:spTree>
    <p:extLst>
      <p:ext uri="{BB962C8B-B14F-4D97-AF65-F5344CB8AC3E}">
        <p14:creationId xmlns="" xmlns:p14="http://schemas.microsoft.com/office/powerpoint/2010/main" val="4017041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29851" y="6676612"/>
            <a:ext cx="2895600" cy="92333"/>
          </a:xfrm>
          <a:prstGeom prst="rect">
            <a:avLst/>
          </a:prstGeom>
        </p:spPr>
        <p:txBody>
          <a:bodyPr vert="horz" wrap="square" lIns="0" tIns="0" rIns="0" bIns="0" rtlCol="0" anchor="b" anchorCtr="0">
            <a:spAutoFit/>
          </a:bodyPr>
          <a:lstStyle>
            <a:lvl1pPr marL="0" algn="ctr" defTabSz="457154" rtl="0" eaLnBrk="1" latinLnBrk="0" hangingPunct="1">
              <a:defRPr lang="en-US" sz="600" b="1" i="0" kern="1200" dirty="0" smtClean="0">
                <a:solidFill>
                  <a:srgbClr val="000000"/>
                </a:solidFill>
                <a:latin typeface="Arial"/>
                <a:ea typeface="+mn-ea"/>
                <a:cs typeface="Arial"/>
              </a:defRPr>
            </a:lvl1pPr>
          </a:lstStyle>
          <a:p>
            <a:r>
              <a:rPr/>
              <a:t>Keane - Presentation to DOE Workshop Science on NIF, May 10-12, 2011</a:t>
            </a:r>
          </a:p>
        </p:txBody>
      </p:sp>
      <p:sp>
        <p:nvSpPr>
          <p:cNvPr id="4" name="Slide Number Placeholder 5"/>
          <p:cNvSpPr>
            <a:spLocks noGrp="1"/>
          </p:cNvSpPr>
          <p:nvPr>
            <p:ph type="sldNum" sz="quarter" idx="4"/>
          </p:nvPr>
        </p:nvSpPr>
        <p:spPr>
          <a:xfrm>
            <a:off x="8741234" y="6678278"/>
            <a:ext cx="207820" cy="92333"/>
          </a:xfrm>
          <a:prstGeom prst="rect">
            <a:avLst/>
          </a:prstGeom>
        </p:spPr>
        <p:txBody>
          <a:bodyPr wrap="square" lIns="0" tIns="0" rIns="0" bIns="0" anchor="b" anchorCtr="0">
            <a:spAutoFit/>
          </a:bodyPr>
          <a:lstStyle>
            <a:lvl1pPr algn="r">
              <a:defRPr sz="600" b="1" i="0">
                <a:solidFill>
                  <a:srgbClr val="000000"/>
                </a:solidFill>
                <a:latin typeface="Arial"/>
                <a:cs typeface="Arial"/>
              </a:defRPr>
            </a:lvl1pPr>
          </a:lstStyle>
          <a:p>
            <a:pPr defTabSz="457154"/>
            <a:fld id="{78DCE5C6-CC67-AD46-BF96-E669D4601726}" type="slidenum">
              <a:rPr lang="en-US" smtClean="0"/>
              <a:pPr defTabSz="457154"/>
              <a:t>‹#›</a:t>
            </a:fld>
            <a:endParaRPr lang="en-US" dirty="0"/>
          </a:p>
        </p:txBody>
      </p:sp>
      <p:sp>
        <p:nvSpPr>
          <p:cNvPr id="5" name="Date Placeholder 3"/>
          <p:cNvSpPr>
            <a:spLocks noGrp="1"/>
          </p:cNvSpPr>
          <p:nvPr>
            <p:ph type="dt" sz="half" idx="2"/>
          </p:nvPr>
        </p:nvSpPr>
        <p:spPr>
          <a:xfrm>
            <a:off x="203711" y="6678008"/>
            <a:ext cx="2133600" cy="92333"/>
          </a:xfrm>
          <a:prstGeom prst="rect">
            <a:avLst/>
          </a:prstGeom>
        </p:spPr>
        <p:txBody>
          <a:bodyPr vert="horz" wrap="square" lIns="0" tIns="0" rIns="0" bIns="0" rtlCol="0" anchor="b" anchorCtr="0">
            <a:spAutoFit/>
          </a:bodyPr>
          <a:lstStyle>
            <a:lvl1pPr marL="0" algn="l" defTabSz="457154" rtl="0" eaLnBrk="1" latinLnBrk="0" hangingPunct="1">
              <a:defRPr lang="en-US" sz="600" b="1" i="0" kern="1200" smtClean="0">
                <a:solidFill>
                  <a:srgbClr val="000000"/>
                </a:solidFill>
                <a:latin typeface="Arial"/>
                <a:ea typeface="+mn-ea"/>
                <a:cs typeface="Arial"/>
              </a:defRPr>
            </a:lvl1pPr>
          </a:lstStyle>
          <a:p>
            <a:r>
              <a:t>NIF-0411-21455.ppt</a:t>
            </a:r>
            <a:endParaRP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6"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6" indent="-228577"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7"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7"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3"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1"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914400" y="6324600"/>
            <a:ext cx="2566988" cy="277813"/>
          </a:xfrm>
          <a:prstGeom prst="rect">
            <a:avLst/>
          </a:prstGeom>
          <a:noFill/>
          <a:ln w="9525">
            <a:noFill/>
            <a:miter lim="800000"/>
            <a:headEnd/>
            <a:tailEnd/>
          </a:ln>
          <a:effectLst/>
        </p:spPr>
        <p:txBody>
          <a:bodyPr lIns="96661" tIns="48331" rIns="96661" bIns="48331">
            <a:spAutoFit/>
          </a:bodyPr>
          <a:lstStyle/>
          <a:p>
            <a:pPr defTabSz="966788" eaLnBrk="0" fontAlgn="base" hangingPunct="0">
              <a:spcBef>
                <a:spcPct val="0"/>
              </a:spcBef>
              <a:spcAft>
                <a:spcPct val="0"/>
              </a:spcAft>
            </a:pPr>
            <a:r>
              <a:rPr lang="en-US" sz="1200" b="1" i="1" smtClean="0">
                <a:solidFill>
                  <a:srgbClr val="0000CC"/>
                </a:solidFill>
                <a:effectLst>
                  <a:outerShdw blurRad="38100" dist="38100" dir="2700000" algn="tl">
                    <a:srgbClr val="C0C0C0"/>
                  </a:outerShdw>
                </a:effectLst>
                <a:latin typeface="Arial" charset="0"/>
              </a:rPr>
              <a:t>Basic Energy Sciences</a:t>
            </a:r>
          </a:p>
        </p:txBody>
      </p:sp>
      <p:pic>
        <p:nvPicPr>
          <p:cNvPr id="1032" name="Picture 8"/>
          <p:cNvPicPr>
            <a:picLocks noChangeArrowheads="1"/>
          </p:cNvPicPr>
          <p:nvPr/>
        </p:nvPicPr>
        <p:blipFill>
          <a:blip r:embed="rId13" cstate="print"/>
          <a:srcRect l="15352" t="9523" r="15251" b="17355"/>
          <a:stretch>
            <a:fillRect/>
          </a:stretch>
        </p:blipFill>
        <p:spPr bwMode="auto">
          <a:xfrm>
            <a:off x="381000" y="6248400"/>
            <a:ext cx="528638" cy="533400"/>
          </a:xfrm>
          <a:prstGeom prst="rect">
            <a:avLst/>
          </a:prstGeom>
          <a:noFill/>
          <a:ln w="12700">
            <a:noFill/>
            <a:miter lim="800000"/>
            <a:headEnd/>
            <a:tailEnd/>
          </a:ln>
          <a:effectLst/>
        </p:spPr>
      </p:pic>
      <p:sp>
        <p:nvSpPr>
          <p:cNvPr id="1033" name="Rectangle 9"/>
          <p:cNvSpPr>
            <a:spLocks noChangeArrowheads="1"/>
          </p:cNvSpPr>
          <p:nvPr/>
        </p:nvSpPr>
        <p:spPr bwMode="auto">
          <a:xfrm>
            <a:off x="0" y="762000"/>
            <a:ext cx="9144000"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noFill/>
            <a:miter lim="800000"/>
            <a:headEnd/>
            <a:tailEnd/>
          </a:ln>
          <a:effectLst/>
        </p:spPr>
        <p:txBody>
          <a:bodyPr lIns="100821" tIns="49526" rIns="100821" bIns="49526"/>
          <a:lstStyle/>
          <a:p>
            <a:pPr algn="ctr" defTabSz="1019175" eaLnBrk="0" fontAlgn="base" hangingPunct="0">
              <a:lnSpc>
                <a:spcPct val="85000"/>
              </a:lnSpc>
              <a:spcBef>
                <a:spcPct val="0"/>
              </a:spcBef>
              <a:spcAft>
                <a:spcPct val="0"/>
              </a:spcAft>
            </a:pPr>
            <a:endParaRPr lang="en-US" sz="2700" b="1" i="1" smtClean="0">
              <a:solidFill>
                <a:srgbClr val="000000"/>
              </a:solidFill>
              <a:effectLst>
                <a:outerShdw blurRad="38100" dist="38100" dir="2700000" algn="tl">
                  <a:srgbClr val="FFFFFF"/>
                </a:outerShdw>
              </a:effectLst>
              <a:latin typeface="Book Antiqua" pitchFamily="48" charset="0"/>
            </a:endParaRPr>
          </a:p>
        </p:txBody>
      </p:sp>
      <p:sp>
        <p:nvSpPr>
          <p:cNvPr id="1034" name="Line 10"/>
          <p:cNvSpPr>
            <a:spLocks noChangeShapeType="1"/>
          </p:cNvSpPr>
          <p:nvPr/>
        </p:nvSpPr>
        <p:spPr bwMode="auto">
          <a:xfrm>
            <a:off x="119063" y="6170613"/>
            <a:ext cx="8915400" cy="1587"/>
          </a:xfrm>
          <a:prstGeom prst="line">
            <a:avLst/>
          </a:prstGeom>
          <a:noFill/>
          <a:ln w="28575">
            <a:solidFill>
              <a:srgbClr val="0000CC"/>
            </a:solidFill>
            <a:round/>
            <a:headEnd/>
            <a:tailEnd/>
          </a:ln>
          <a:effectLst/>
        </p:spPr>
        <p:txBody>
          <a:bodyPr wrap="none" anchor="ctr"/>
          <a:lstStyle/>
          <a:p>
            <a:pPr eaLnBrk="0" fontAlgn="base" hangingPunct="0">
              <a:spcBef>
                <a:spcPct val="0"/>
              </a:spcBef>
              <a:spcAft>
                <a:spcPct val="0"/>
              </a:spcAft>
            </a:pPr>
            <a:endParaRPr lang="en-US" sz="2400" smtClean="0">
              <a:solidFill>
                <a:srgbClr val="000080"/>
              </a:solidFill>
              <a:latin typeface="Arial" charset="0"/>
            </a:endParaRPr>
          </a:p>
        </p:txBody>
      </p:sp>
      <p:sp>
        <p:nvSpPr>
          <p:cNvPr id="1039" name="Text Box 15"/>
          <p:cNvSpPr txBox="1">
            <a:spLocks noChangeArrowheads="1"/>
          </p:cNvSpPr>
          <p:nvPr userDrawn="1"/>
        </p:nvSpPr>
        <p:spPr bwMode="auto">
          <a:xfrm>
            <a:off x="4953000" y="6324600"/>
            <a:ext cx="2566988" cy="400050"/>
          </a:xfrm>
          <a:prstGeom prst="rect">
            <a:avLst/>
          </a:prstGeom>
          <a:noFill/>
          <a:ln w="9525">
            <a:noFill/>
            <a:miter lim="800000"/>
            <a:headEnd/>
            <a:tailEnd/>
          </a:ln>
          <a:effectLst/>
        </p:spPr>
        <p:txBody>
          <a:bodyPr lIns="96661" tIns="48331" rIns="96661" bIns="48331">
            <a:spAutoFit/>
          </a:bodyPr>
          <a:lstStyle/>
          <a:p>
            <a:pPr defTabSz="966788" eaLnBrk="0" fontAlgn="base" hangingPunct="0">
              <a:spcBef>
                <a:spcPct val="0"/>
              </a:spcBef>
              <a:spcAft>
                <a:spcPct val="0"/>
              </a:spcAft>
            </a:pPr>
            <a:r>
              <a:rPr lang="en-US" sz="1000" b="1" i="1" smtClean="0">
                <a:solidFill>
                  <a:srgbClr val="0000CC"/>
                </a:solidFill>
                <a:effectLst>
                  <a:outerShdw blurRad="38100" dist="38100" dir="2700000" algn="tl">
                    <a:srgbClr val="C0C0C0"/>
                  </a:outerShdw>
                </a:effectLst>
                <a:latin typeface="Arial" charset="0"/>
              </a:rPr>
              <a:t>Basic Research Needs Workshop on Materials Under Extreme Environments</a:t>
            </a:r>
          </a:p>
        </p:txBody>
      </p:sp>
      <p:sp>
        <p:nvSpPr>
          <p:cNvPr id="1040" name="Text Box 16"/>
          <p:cNvSpPr txBox="1">
            <a:spLocks noChangeArrowheads="1"/>
          </p:cNvSpPr>
          <p:nvPr userDrawn="1"/>
        </p:nvSpPr>
        <p:spPr bwMode="auto">
          <a:xfrm>
            <a:off x="7543800" y="6381750"/>
            <a:ext cx="1219200" cy="247650"/>
          </a:xfrm>
          <a:prstGeom prst="rect">
            <a:avLst/>
          </a:prstGeom>
          <a:noFill/>
          <a:ln w="9525">
            <a:noFill/>
            <a:miter lim="800000"/>
            <a:headEnd/>
            <a:tailEnd/>
          </a:ln>
          <a:effectLst/>
        </p:spPr>
        <p:txBody>
          <a:bodyPr lIns="96661" tIns="48331" rIns="96661" bIns="48331">
            <a:spAutoFit/>
          </a:bodyPr>
          <a:lstStyle/>
          <a:p>
            <a:pPr defTabSz="966788" eaLnBrk="0" fontAlgn="base" hangingPunct="0">
              <a:spcBef>
                <a:spcPct val="0"/>
              </a:spcBef>
              <a:spcAft>
                <a:spcPct val="0"/>
              </a:spcAft>
            </a:pPr>
            <a:r>
              <a:rPr lang="en-US" sz="1000" b="1" i="1" smtClean="0">
                <a:solidFill>
                  <a:srgbClr val="0000CC"/>
                </a:solidFill>
                <a:effectLst>
                  <a:outerShdw blurRad="38100" dist="38100" dir="2700000" algn="tl">
                    <a:srgbClr val="C0C0C0"/>
                  </a:outerShdw>
                </a:effectLst>
                <a:latin typeface="Arial" charset="0"/>
              </a:rPr>
              <a:t>June 11-14, 2007</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48" charset="0"/>
        </a:defRPr>
      </a:lvl2pPr>
      <a:lvl3pPr algn="ctr" rtl="0" fontAlgn="base">
        <a:spcBef>
          <a:spcPct val="0"/>
        </a:spcBef>
        <a:spcAft>
          <a:spcPct val="0"/>
        </a:spcAft>
        <a:defRPr sz="4400">
          <a:solidFill>
            <a:schemeClr val="tx2"/>
          </a:solidFill>
          <a:latin typeface="Times" pitchFamily="48" charset="0"/>
        </a:defRPr>
      </a:lvl3pPr>
      <a:lvl4pPr algn="ctr" rtl="0" fontAlgn="base">
        <a:spcBef>
          <a:spcPct val="0"/>
        </a:spcBef>
        <a:spcAft>
          <a:spcPct val="0"/>
        </a:spcAft>
        <a:defRPr sz="4400">
          <a:solidFill>
            <a:schemeClr val="tx2"/>
          </a:solidFill>
          <a:latin typeface="Times" pitchFamily="48" charset="0"/>
        </a:defRPr>
      </a:lvl4pPr>
      <a:lvl5pPr algn="ctr" rtl="0" fontAlgn="base">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914400" y="6324600"/>
            <a:ext cx="2566988" cy="277813"/>
          </a:xfrm>
          <a:prstGeom prst="rect">
            <a:avLst/>
          </a:prstGeom>
          <a:noFill/>
          <a:ln w="9525">
            <a:noFill/>
            <a:miter lim="800000"/>
            <a:headEnd/>
            <a:tailEnd/>
          </a:ln>
          <a:effectLst/>
        </p:spPr>
        <p:txBody>
          <a:bodyPr lIns="96661" tIns="48331" rIns="96661" bIns="48331">
            <a:spAutoFit/>
          </a:bodyPr>
          <a:lstStyle/>
          <a:p>
            <a:pPr defTabSz="966788" eaLnBrk="0" fontAlgn="base" hangingPunct="0">
              <a:spcBef>
                <a:spcPct val="0"/>
              </a:spcBef>
              <a:spcAft>
                <a:spcPct val="0"/>
              </a:spcAft>
            </a:pPr>
            <a:r>
              <a:rPr lang="en-US" sz="1200" b="1" i="1" smtClean="0">
                <a:solidFill>
                  <a:srgbClr val="0000CC"/>
                </a:solidFill>
                <a:effectLst>
                  <a:outerShdw blurRad="38100" dist="38100" dir="2700000" algn="tl">
                    <a:srgbClr val="C0C0C0"/>
                  </a:outerShdw>
                </a:effectLst>
                <a:latin typeface="Arial" charset="0"/>
              </a:rPr>
              <a:t>Basic Energy Sciences</a:t>
            </a:r>
          </a:p>
        </p:txBody>
      </p:sp>
      <p:pic>
        <p:nvPicPr>
          <p:cNvPr id="1032" name="Picture 8"/>
          <p:cNvPicPr>
            <a:picLocks noChangeArrowheads="1"/>
          </p:cNvPicPr>
          <p:nvPr/>
        </p:nvPicPr>
        <p:blipFill>
          <a:blip r:embed="rId13" cstate="print"/>
          <a:srcRect l="15352" t="9523" r="15251" b="17355"/>
          <a:stretch>
            <a:fillRect/>
          </a:stretch>
        </p:blipFill>
        <p:spPr bwMode="auto">
          <a:xfrm>
            <a:off x="381000" y="6248400"/>
            <a:ext cx="528638" cy="533400"/>
          </a:xfrm>
          <a:prstGeom prst="rect">
            <a:avLst/>
          </a:prstGeom>
          <a:noFill/>
          <a:ln w="12700">
            <a:noFill/>
            <a:miter lim="800000"/>
            <a:headEnd/>
            <a:tailEnd/>
          </a:ln>
          <a:effectLst/>
        </p:spPr>
      </p:pic>
      <p:sp>
        <p:nvSpPr>
          <p:cNvPr id="1033" name="Rectangle 9"/>
          <p:cNvSpPr>
            <a:spLocks noChangeArrowheads="1"/>
          </p:cNvSpPr>
          <p:nvPr/>
        </p:nvSpPr>
        <p:spPr bwMode="auto">
          <a:xfrm>
            <a:off x="0" y="762000"/>
            <a:ext cx="9144000" cy="7620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noFill/>
            <a:miter lim="800000"/>
            <a:headEnd/>
            <a:tailEnd/>
          </a:ln>
          <a:effectLst/>
        </p:spPr>
        <p:txBody>
          <a:bodyPr lIns="100821" tIns="49526" rIns="100821" bIns="49526"/>
          <a:lstStyle/>
          <a:p>
            <a:pPr algn="ctr" defTabSz="1019175" eaLnBrk="0" fontAlgn="base" hangingPunct="0">
              <a:lnSpc>
                <a:spcPct val="85000"/>
              </a:lnSpc>
              <a:spcBef>
                <a:spcPct val="0"/>
              </a:spcBef>
              <a:spcAft>
                <a:spcPct val="0"/>
              </a:spcAft>
            </a:pPr>
            <a:endParaRPr lang="en-US" sz="2700" b="1" i="1" smtClean="0">
              <a:solidFill>
                <a:srgbClr val="000000"/>
              </a:solidFill>
              <a:effectLst>
                <a:outerShdw blurRad="38100" dist="38100" dir="2700000" algn="tl">
                  <a:srgbClr val="FFFFFF"/>
                </a:outerShdw>
              </a:effectLst>
              <a:latin typeface="Book Antiqua" pitchFamily="48" charset="0"/>
            </a:endParaRPr>
          </a:p>
        </p:txBody>
      </p:sp>
      <p:sp>
        <p:nvSpPr>
          <p:cNvPr id="1034" name="Line 10"/>
          <p:cNvSpPr>
            <a:spLocks noChangeShapeType="1"/>
          </p:cNvSpPr>
          <p:nvPr/>
        </p:nvSpPr>
        <p:spPr bwMode="auto">
          <a:xfrm>
            <a:off x="119063" y="6170613"/>
            <a:ext cx="8915400" cy="1587"/>
          </a:xfrm>
          <a:prstGeom prst="line">
            <a:avLst/>
          </a:prstGeom>
          <a:noFill/>
          <a:ln w="28575">
            <a:solidFill>
              <a:srgbClr val="0000CC"/>
            </a:solidFill>
            <a:round/>
            <a:headEnd/>
            <a:tailEnd/>
          </a:ln>
          <a:effectLst/>
        </p:spPr>
        <p:txBody>
          <a:bodyPr wrap="none" anchor="ctr"/>
          <a:lstStyle/>
          <a:p>
            <a:pPr eaLnBrk="0" fontAlgn="base" hangingPunct="0">
              <a:spcBef>
                <a:spcPct val="0"/>
              </a:spcBef>
              <a:spcAft>
                <a:spcPct val="0"/>
              </a:spcAft>
            </a:pPr>
            <a:endParaRPr lang="en-US" sz="2400" smtClean="0">
              <a:solidFill>
                <a:srgbClr val="000080"/>
              </a:solidFill>
              <a:latin typeface="Arial" charset="0"/>
            </a:endParaRPr>
          </a:p>
        </p:txBody>
      </p:sp>
      <p:sp>
        <p:nvSpPr>
          <p:cNvPr id="1039" name="Text Box 15"/>
          <p:cNvSpPr txBox="1">
            <a:spLocks noChangeArrowheads="1"/>
          </p:cNvSpPr>
          <p:nvPr userDrawn="1"/>
        </p:nvSpPr>
        <p:spPr bwMode="auto">
          <a:xfrm>
            <a:off x="4953000" y="6324600"/>
            <a:ext cx="2566988" cy="400050"/>
          </a:xfrm>
          <a:prstGeom prst="rect">
            <a:avLst/>
          </a:prstGeom>
          <a:noFill/>
          <a:ln w="9525">
            <a:noFill/>
            <a:miter lim="800000"/>
            <a:headEnd/>
            <a:tailEnd/>
          </a:ln>
          <a:effectLst/>
        </p:spPr>
        <p:txBody>
          <a:bodyPr lIns="96661" tIns="48331" rIns="96661" bIns="48331">
            <a:spAutoFit/>
          </a:bodyPr>
          <a:lstStyle/>
          <a:p>
            <a:pPr defTabSz="966788" eaLnBrk="0" fontAlgn="base" hangingPunct="0">
              <a:spcBef>
                <a:spcPct val="0"/>
              </a:spcBef>
              <a:spcAft>
                <a:spcPct val="0"/>
              </a:spcAft>
            </a:pPr>
            <a:r>
              <a:rPr lang="en-US" sz="1000" b="1" i="1" smtClean="0">
                <a:solidFill>
                  <a:srgbClr val="0000CC"/>
                </a:solidFill>
                <a:effectLst>
                  <a:outerShdw blurRad="38100" dist="38100" dir="2700000" algn="tl">
                    <a:srgbClr val="C0C0C0"/>
                  </a:outerShdw>
                </a:effectLst>
                <a:latin typeface="Arial" charset="0"/>
              </a:rPr>
              <a:t>Basic Research Needs Workshop on Materials Under Extreme Environments</a:t>
            </a:r>
          </a:p>
        </p:txBody>
      </p:sp>
      <p:sp>
        <p:nvSpPr>
          <p:cNvPr id="1040" name="Text Box 16"/>
          <p:cNvSpPr txBox="1">
            <a:spLocks noChangeArrowheads="1"/>
          </p:cNvSpPr>
          <p:nvPr userDrawn="1"/>
        </p:nvSpPr>
        <p:spPr bwMode="auto">
          <a:xfrm>
            <a:off x="7543800" y="6381750"/>
            <a:ext cx="1219200" cy="247650"/>
          </a:xfrm>
          <a:prstGeom prst="rect">
            <a:avLst/>
          </a:prstGeom>
          <a:noFill/>
          <a:ln w="9525">
            <a:noFill/>
            <a:miter lim="800000"/>
            <a:headEnd/>
            <a:tailEnd/>
          </a:ln>
          <a:effectLst/>
        </p:spPr>
        <p:txBody>
          <a:bodyPr lIns="96661" tIns="48331" rIns="96661" bIns="48331">
            <a:spAutoFit/>
          </a:bodyPr>
          <a:lstStyle/>
          <a:p>
            <a:pPr defTabSz="966788" eaLnBrk="0" fontAlgn="base" hangingPunct="0">
              <a:spcBef>
                <a:spcPct val="0"/>
              </a:spcBef>
              <a:spcAft>
                <a:spcPct val="0"/>
              </a:spcAft>
            </a:pPr>
            <a:r>
              <a:rPr lang="en-US" sz="1000" b="1" i="1" smtClean="0">
                <a:solidFill>
                  <a:srgbClr val="0000CC"/>
                </a:solidFill>
                <a:effectLst>
                  <a:outerShdw blurRad="38100" dist="38100" dir="2700000" algn="tl">
                    <a:srgbClr val="C0C0C0"/>
                  </a:outerShdw>
                </a:effectLst>
                <a:latin typeface="Arial" charset="0"/>
              </a:rPr>
              <a:t>June 11-14, 2007</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48" charset="0"/>
        </a:defRPr>
      </a:lvl2pPr>
      <a:lvl3pPr algn="ctr" rtl="0" fontAlgn="base">
        <a:spcBef>
          <a:spcPct val="0"/>
        </a:spcBef>
        <a:spcAft>
          <a:spcPct val="0"/>
        </a:spcAft>
        <a:defRPr sz="4400">
          <a:solidFill>
            <a:schemeClr val="tx2"/>
          </a:solidFill>
          <a:latin typeface="Times" pitchFamily="48" charset="0"/>
        </a:defRPr>
      </a:lvl3pPr>
      <a:lvl4pPr algn="ctr" rtl="0" fontAlgn="base">
        <a:spcBef>
          <a:spcPct val="0"/>
        </a:spcBef>
        <a:spcAft>
          <a:spcPct val="0"/>
        </a:spcAft>
        <a:defRPr sz="4400">
          <a:solidFill>
            <a:schemeClr val="tx2"/>
          </a:solidFill>
          <a:latin typeface="Times" pitchFamily="48" charset="0"/>
        </a:defRPr>
      </a:lvl4pPr>
      <a:lvl5pPr algn="ctr" rtl="0" fontAlgn="base">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D1A47-344C-416C-993A-4BA52AF7F528}" type="datetimeFigureOut">
              <a:rPr lang="en-US" smtClean="0">
                <a:solidFill>
                  <a:prstClr val="black">
                    <a:tint val="75000"/>
                  </a:prstClr>
                </a:solidFill>
                <a:ea typeface="ＭＳ Ｐゴシック" charset="0"/>
              </a:rPr>
              <a:pPr/>
              <a:t>2/21/2012</a:t>
            </a:fld>
            <a:endParaRPr lang="en-US">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495DD-ECD5-4269-BC71-86682B1EA237}" type="slidenum">
              <a:rPr lang="en-US" smtClean="0">
                <a:solidFill>
                  <a:prstClr val="black">
                    <a:tint val="75000"/>
                  </a:prstClr>
                </a:solidFill>
                <a:ea typeface="ＭＳ Ｐゴシック" charset="0"/>
              </a:rPr>
              <a:pPr/>
              <a:t>‹#›</a:t>
            </a:fld>
            <a:endParaRPr lang="en-US">
              <a:solidFill>
                <a:prstClr val="black">
                  <a:tint val="75000"/>
                </a:prstClr>
              </a:solidFill>
              <a:ea typeface="ＭＳ Ｐゴシック" charset="0"/>
            </a:endParaRPr>
          </a:p>
        </p:txBody>
      </p:sp>
    </p:spTree>
    <p:extLst>
      <p:ext uri="{BB962C8B-B14F-4D97-AF65-F5344CB8AC3E}">
        <p14:creationId xmlns="" xmlns:p14="http://schemas.microsoft.com/office/powerpoint/2010/main" val="27884293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ience.energy.gov/~/media/sc-2/pdf/reports/SC-NNSA_BRD_Report_on_NIF_User_Scienc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57200" y="609600"/>
            <a:ext cx="7620000" cy="2554545"/>
          </a:xfrm>
          <a:prstGeom prst="rect">
            <a:avLst/>
          </a:prstGeom>
          <a:noFill/>
          <a:ln w="9525">
            <a:noFill/>
            <a:miter lim="800000"/>
            <a:headEnd/>
            <a:tailEnd/>
          </a:ln>
        </p:spPr>
        <p:txBody>
          <a:bodyPr wrap="square">
            <a:spAutoFit/>
          </a:bodyPr>
          <a:lstStyle/>
          <a:p>
            <a:pPr algn="ctr"/>
            <a:r>
              <a:rPr lang="en-US" sz="3200" dirty="0" smtClean="0">
                <a:solidFill>
                  <a:srgbClr val="000080"/>
                </a:solidFill>
                <a:latin typeface="Calibri" pitchFamily="34" charset="0"/>
              </a:rPr>
              <a:t>“Basic Research Directions Workshop on User Science at the National Ignition Facility” – An NNSA/SC Workshop</a:t>
            </a:r>
          </a:p>
          <a:p>
            <a:pPr algn="ctr"/>
            <a:endParaRPr lang="en-US" sz="3200" dirty="0" smtClean="0">
              <a:solidFill>
                <a:srgbClr val="000080"/>
              </a:solidFill>
              <a:latin typeface="Calibri" pitchFamily="34" charset="0"/>
            </a:endParaRPr>
          </a:p>
          <a:p>
            <a:pPr algn="ctr"/>
            <a:r>
              <a:rPr lang="en-US" sz="3200" dirty="0" smtClean="0">
                <a:solidFill>
                  <a:srgbClr val="000080"/>
                </a:solidFill>
                <a:latin typeface="Calibri" pitchFamily="34" charset="0"/>
              </a:rPr>
              <a:t>John Sarrao</a:t>
            </a:r>
            <a:endParaRPr lang="en-US" sz="3200" dirty="0">
              <a:solidFill>
                <a:srgbClr val="000080"/>
              </a:solidFill>
              <a:latin typeface="Calibri" pitchFamily="34" charset="0"/>
            </a:endParaRPr>
          </a:p>
        </p:txBody>
      </p:sp>
      <p:pic>
        <p:nvPicPr>
          <p:cNvPr id="17410"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5" name="Rectangle 4"/>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pic>
        <p:nvPicPr>
          <p:cNvPr id="7" name="Picture 6" descr="nif_science_report 1.jpg"/>
          <p:cNvPicPr>
            <a:picLocks noChangeAspect="1"/>
          </p:cNvPicPr>
          <p:nvPr/>
        </p:nvPicPr>
        <p:blipFill>
          <a:blip r:embed="rId3" cstate="print"/>
          <a:stretch>
            <a:fillRect/>
          </a:stretch>
        </p:blipFill>
        <p:spPr>
          <a:xfrm>
            <a:off x="6144228" y="2743200"/>
            <a:ext cx="2390172" cy="3045542"/>
          </a:xfrm>
          <a:prstGeom prst="rect">
            <a:avLst/>
          </a:prstGeom>
        </p:spPr>
      </p:pic>
      <p:pic>
        <p:nvPicPr>
          <p:cNvPr id="15362" name="Picture 2" descr="http://ions.stanford.edu/activities/collaboration/nif-llnl-tour/hohlraum_12363.jpg/image"/>
          <p:cNvPicPr>
            <a:picLocks noChangeAspect="1" noChangeArrowheads="1"/>
          </p:cNvPicPr>
          <p:nvPr/>
        </p:nvPicPr>
        <p:blipFill>
          <a:blip r:embed="rId4" cstate="print"/>
          <a:srcRect/>
          <a:stretch>
            <a:fillRect/>
          </a:stretch>
        </p:blipFill>
        <p:spPr bwMode="auto">
          <a:xfrm>
            <a:off x="381000" y="3429000"/>
            <a:ext cx="2590800" cy="1943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p:cNvSpPr>
          <p:nvPr/>
        </p:nvSpPr>
        <p:spPr bwMode="auto">
          <a:xfrm>
            <a:off x="2246313" y="273050"/>
            <a:ext cx="4838700" cy="685800"/>
          </a:xfrm>
          <a:prstGeom prst="rect">
            <a:avLst/>
          </a:prstGeom>
          <a:noFill/>
          <a:ln w="9525">
            <a:noFill/>
            <a:miter lim="800000"/>
            <a:headEnd/>
            <a:tailEnd/>
          </a:ln>
        </p:spPr>
        <p:txBody>
          <a:bodyPr anchor="b"/>
          <a:lstStyle/>
          <a:p>
            <a:pPr algn="ctr" defTabSz="457200" fontAlgn="base">
              <a:spcBef>
                <a:spcPct val="0"/>
              </a:spcBef>
              <a:spcAft>
                <a:spcPct val="0"/>
              </a:spcAft>
            </a:pPr>
            <a:r>
              <a:rPr lang="en-US" sz="2400" b="1" smtClean="0">
                <a:solidFill>
                  <a:srgbClr val="004080"/>
                </a:solidFill>
                <a:ea typeface="ＭＳ Ｐゴシック" pitchFamily="34" charset="-128"/>
              </a:rPr>
              <a:t>Title of Panel</a:t>
            </a:r>
          </a:p>
          <a:p>
            <a:pPr algn="ctr" defTabSz="457200" fontAlgn="base">
              <a:spcBef>
                <a:spcPct val="0"/>
              </a:spcBef>
              <a:spcAft>
                <a:spcPct val="0"/>
              </a:spcAft>
            </a:pPr>
            <a:r>
              <a:rPr lang="en-US" sz="2400" b="1" smtClean="0">
                <a:solidFill>
                  <a:srgbClr val="004080"/>
                </a:solidFill>
                <a:ea typeface="ＭＳ Ｐゴシック" pitchFamily="34" charset="-128"/>
              </a:rPr>
              <a:t>Title of Priority Research Direction</a:t>
            </a:r>
          </a:p>
        </p:txBody>
      </p:sp>
      <p:sp>
        <p:nvSpPr>
          <p:cNvPr id="29699" name="Rectangle 3"/>
          <p:cNvSpPr>
            <a:spLocks noChangeArrowheads="1"/>
          </p:cNvSpPr>
          <p:nvPr/>
        </p:nvSpPr>
        <p:spPr bwMode="auto">
          <a:xfrm>
            <a:off x="0" y="958850"/>
            <a:ext cx="4433888" cy="390525"/>
          </a:xfrm>
          <a:prstGeom prst="rect">
            <a:avLst/>
          </a:prstGeom>
          <a:solidFill>
            <a:srgbClr val="002060">
              <a:alpha val="30196"/>
            </a:srgbClr>
          </a:solidFill>
          <a:ln w="3175">
            <a:solidFill>
              <a:srgbClr val="B3B3B3"/>
            </a:solidFill>
            <a:miter lim="800000"/>
            <a:headEnd/>
            <a:tailEnd/>
          </a:ln>
        </p:spPr>
        <p:txBody>
          <a:bodyPr wrap="none" anchor="ctr"/>
          <a:lstStyle/>
          <a:p>
            <a:pPr algn="ctr" defTabSz="457200" eaLnBrk="0" fontAlgn="base" hangingPunct="0">
              <a:spcBef>
                <a:spcPct val="0"/>
              </a:spcBef>
              <a:spcAft>
                <a:spcPct val="0"/>
              </a:spcAft>
            </a:pPr>
            <a:r>
              <a:rPr lang="en-US" sz="1600" b="1" dirty="0" smtClean="0">
                <a:solidFill>
                  <a:prstClr val="black"/>
                </a:solidFill>
                <a:ea typeface="ＭＳ Ｐゴシック" pitchFamily="34" charset="-128"/>
              </a:rPr>
              <a:t>Discipline Specific Challenge</a:t>
            </a:r>
          </a:p>
        </p:txBody>
      </p:sp>
      <p:sp>
        <p:nvSpPr>
          <p:cNvPr id="29700" name="Rectangle 8"/>
          <p:cNvSpPr>
            <a:spLocks noChangeArrowheads="1"/>
          </p:cNvSpPr>
          <p:nvPr/>
        </p:nvSpPr>
        <p:spPr bwMode="auto">
          <a:xfrm>
            <a:off x="153988" y="3721100"/>
            <a:ext cx="4433887" cy="390525"/>
          </a:xfrm>
          <a:prstGeom prst="rect">
            <a:avLst/>
          </a:prstGeom>
          <a:solidFill>
            <a:srgbClr val="002060">
              <a:alpha val="30196"/>
            </a:srgbClr>
          </a:solidFill>
          <a:ln w="3175">
            <a:solidFill>
              <a:srgbClr val="B3B3B3"/>
            </a:solidFill>
            <a:miter lim="800000"/>
            <a:headEnd/>
            <a:tailEnd/>
          </a:ln>
        </p:spPr>
        <p:txBody>
          <a:bodyPr wrap="none" anchor="ctr"/>
          <a:lstStyle/>
          <a:p>
            <a:pPr algn="ctr" defTabSz="457200" eaLnBrk="0" fontAlgn="base" hangingPunct="0">
              <a:spcBef>
                <a:spcPct val="0"/>
              </a:spcBef>
              <a:spcAft>
                <a:spcPct val="0"/>
              </a:spcAft>
            </a:pPr>
            <a:r>
              <a:rPr lang="en-US" sz="1600" b="1" dirty="0" smtClean="0">
                <a:solidFill>
                  <a:prstClr val="black"/>
                </a:solidFill>
                <a:ea typeface="ＭＳ Ｐゴシック" pitchFamily="34" charset="-128"/>
              </a:rPr>
              <a:t>Research Directions</a:t>
            </a:r>
          </a:p>
        </p:txBody>
      </p:sp>
      <p:sp>
        <p:nvSpPr>
          <p:cNvPr id="29701" name="Rectangle 9"/>
          <p:cNvSpPr>
            <a:spLocks noChangeArrowheads="1"/>
          </p:cNvSpPr>
          <p:nvPr/>
        </p:nvSpPr>
        <p:spPr bwMode="auto">
          <a:xfrm>
            <a:off x="4602163" y="958850"/>
            <a:ext cx="4433887" cy="390525"/>
          </a:xfrm>
          <a:prstGeom prst="rect">
            <a:avLst/>
          </a:prstGeom>
          <a:solidFill>
            <a:srgbClr val="002060">
              <a:alpha val="30196"/>
            </a:srgbClr>
          </a:solidFill>
          <a:ln w="3175">
            <a:solidFill>
              <a:srgbClr val="B3B3B3"/>
            </a:solidFill>
            <a:miter lim="800000"/>
            <a:headEnd/>
            <a:tailEnd/>
          </a:ln>
        </p:spPr>
        <p:txBody>
          <a:bodyPr wrap="none" anchor="ctr"/>
          <a:lstStyle/>
          <a:p>
            <a:pPr algn="ctr" defTabSz="457200" eaLnBrk="0" fontAlgn="base" hangingPunct="0">
              <a:spcBef>
                <a:spcPct val="0"/>
              </a:spcBef>
              <a:spcAft>
                <a:spcPct val="0"/>
              </a:spcAft>
            </a:pPr>
            <a:r>
              <a:rPr lang="en-US" sz="1600" b="1" dirty="0" smtClean="0">
                <a:solidFill>
                  <a:prstClr val="black"/>
                </a:solidFill>
                <a:ea typeface="ＭＳ Ｐゴシック" pitchFamily="34" charset="-128"/>
              </a:rPr>
              <a:t>NIF enabled Innovation</a:t>
            </a:r>
          </a:p>
        </p:txBody>
      </p:sp>
      <p:sp>
        <p:nvSpPr>
          <p:cNvPr id="29702" name="Rectangle 10"/>
          <p:cNvSpPr>
            <a:spLocks noChangeArrowheads="1"/>
          </p:cNvSpPr>
          <p:nvPr/>
        </p:nvSpPr>
        <p:spPr bwMode="auto">
          <a:xfrm>
            <a:off x="4724400" y="3721100"/>
            <a:ext cx="4433888" cy="393700"/>
          </a:xfrm>
          <a:prstGeom prst="rect">
            <a:avLst/>
          </a:prstGeom>
          <a:solidFill>
            <a:srgbClr val="002060">
              <a:alpha val="30196"/>
            </a:srgbClr>
          </a:solidFill>
          <a:ln w="3175">
            <a:solidFill>
              <a:srgbClr val="B3B3B3"/>
            </a:solidFill>
            <a:miter lim="800000"/>
            <a:headEnd/>
            <a:tailEnd/>
          </a:ln>
        </p:spPr>
        <p:txBody>
          <a:bodyPr anchor="ctr"/>
          <a:lstStyle/>
          <a:p>
            <a:pPr algn="ctr" defTabSz="457200" eaLnBrk="0" fontAlgn="base" hangingPunct="0">
              <a:spcBef>
                <a:spcPct val="0"/>
              </a:spcBef>
              <a:spcAft>
                <a:spcPct val="0"/>
              </a:spcAft>
            </a:pPr>
            <a:r>
              <a:rPr lang="en-US" sz="1600" b="1" smtClean="0">
                <a:solidFill>
                  <a:prstClr val="black"/>
                </a:solidFill>
                <a:ea typeface="ＭＳ Ｐゴシック" pitchFamily="34" charset="-128"/>
              </a:rPr>
              <a:t>Outcome and Potential Impact</a:t>
            </a:r>
          </a:p>
        </p:txBody>
      </p:sp>
      <p:sp>
        <p:nvSpPr>
          <p:cNvPr id="29703" name="Text Box 4"/>
          <p:cNvSpPr txBox="1">
            <a:spLocks noChangeArrowheads="1"/>
          </p:cNvSpPr>
          <p:nvPr/>
        </p:nvSpPr>
        <p:spPr bwMode="auto">
          <a:xfrm>
            <a:off x="219075" y="4262438"/>
            <a:ext cx="4354513" cy="1077218"/>
          </a:xfrm>
          <a:prstGeom prst="rect">
            <a:avLst/>
          </a:prstGeom>
          <a:noFill/>
          <a:ln w="9525">
            <a:noFill/>
            <a:miter lim="800000"/>
            <a:headEnd/>
            <a:tailEnd/>
          </a:ln>
        </p:spPr>
        <p:txBody>
          <a:bodyPr>
            <a:spAutoFit/>
          </a:bodyPr>
          <a:lstStyle/>
          <a:p>
            <a:pPr defTabSz="457200" eaLnBrk="0" fontAlgn="base" hangingPunct="0">
              <a:spcBef>
                <a:spcPct val="0"/>
              </a:spcBef>
              <a:spcAft>
                <a:spcPct val="0"/>
              </a:spcAft>
            </a:pPr>
            <a:r>
              <a:rPr lang="en-US" sz="1600" b="1" dirty="0" smtClean="0">
                <a:solidFill>
                  <a:srgbClr val="C0504D"/>
                </a:solidFill>
                <a:ea typeface="ＭＳ Ｐゴシック" pitchFamily="34" charset="-128"/>
              </a:rPr>
              <a:t>What can be done to address the challenge in the near term?</a:t>
            </a:r>
          </a:p>
          <a:p>
            <a:pPr defTabSz="457200" eaLnBrk="0" fontAlgn="base" hangingPunct="0">
              <a:spcBef>
                <a:spcPct val="0"/>
              </a:spcBef>
              <a:spcAft>
                <a:spcPct val="0"/>
              </a:spcAft>
            </a:pPr>
            <a:r>
              <a:rPr lang="en-US" sz="1600" b="1" dirty="0" smtClean="0">
                <a:solidFill>
                  <a:srgbClr val="C0504D"/>
                </a:solidFill>
                <a:ea typeface="ＭＳ Ｐゴシック" pitchFamily="34" charset="-128"/>
              </a:rPr>
              <a:t>What scientific breakthroughs need to be achieved?</a:t>
            </a:r>
          </a:p>
        </p:txBody>
      </p:sp>
      <p:sp>
        <p:nvSpPr>
          <p:cNvPr id="29704" name="Text Box 6"/>
          <p:cNvSpPr txBox="1">
            <a:spLocks noChangeArrowheads="1"/>
          </p:cNvSpPr>
          <p:nvPr/>
        </p:nvSpPr>
        <p:spPr bwMode="auto">
          <a:xfrm>
            <a:off x="4665663" y="1493838"/>
            <a:ext cx="4346575" cy="1815882"/>
          </a:xfrm>
          <a:prstGeom prst="rect">
            <a:avLst/>
          </a:prstGeom>
          <a:noFill/>
          <a:ln w="9525">
            <a:noFill/>
            <a:miter lim="800000"/>
            <a:headEnd/>
            <a:tailEnd/>
          </a:ln>
        </p:spPr>
        <p:txBody>
          <a:bodyPr>
            <a:spAutoFit/>
          </a:bodyPr>
          <a:lstStyle/>
          <a:p>
            <a:pPr defTabSz="457200" eaLnBrk="0" fontAlgn="base" hangingPunct="0">
              <a:spcBef>
                <a:spcPct val="50000"/>
              </a:spcBef>
              <a:spcAft>
                <a:spcPct val="0"/>
              </a:spcAft>
            </a:pPr>
            <a:r>
              <a:rPr lang="en-US" sz="1600" b="1" dirty="0" smtClean="0">
                <a:solidFill>
                  <a:srgbClr val="C0504D"/>
                </a:solidFill>
                <a:ea typeface="ＭＳ Ｐゴシック" pitchFamily="34" charset="-128"/>
              </a:rPr>
              <a:t>“Big idea” realized by new capability</a:t>
            </a:r>
          </a:p>
          <a:p>
            <a:pPr defTabSz="457200" eaLnBrk="0" fontAlgn="base" hangingPunct="0">
              <a:spcBef>
                <a:spcPct val="50000"/>
              </a:spcBef>
              <a:spcAft>
                <a:spcPct val="0"/>
              </a:spcAft>
            </a:pPr>
            <a:r>
              <a:rPr lang="en-US" sz="1600" b="1" dirty="0" smtClean="0">
                <a:solidFill>
                  <a:srgbClr val="C0504D"/>
                </a:solidFill>
                <a:ea typeface="ＭＳ Ｐゴシック" pitchFamily="34" charset="-128"/>
              </a:rPr>
              <a:t>What new tools/techniques/platforms/diagnostics need to be developed to address the challenge?</a:t>
            </a:r>
          </a:p>
          <a:p>
            <a:pPr defTabSz="457200" eaLnBrk="0" fontAlgn="base" hangingPunct="0">
              <a:spcBef>
                <a:spcPct val="50000"/>
              </a:spcBef>
              <a:spcAft>
                <a:spcPct val="0"/>
              </a:spcAft>
            </a:pPr>
            <a:r>
              <a:rPr lang="en-US" sz="1600" b="1" dirty="0" smtClean="0">
                <a:solidFill>
                  <a:srgbClr val="C0504D"/>
                </a:solidFill>
                <a:ea typeface="ＭＳ Ｐゴシック" pitchFamily="34" charset="-128"/>
              </a:rPr>
              <a:t>Challenges for experimental integration/ model validation</a:t>
            </a:r>
          </a:p>
        </p:txBody>
      </p:sp>
      <p:sp>
        <p:nvSpPr>
          <p:cNvPr id="29705" name="Text Box 7"/>
          <p:cNvSpPr txBox="1">
            <a:spLocks noChangeArrowheads="1"/>
          </p:cNvSpPr>
          <p:nvPr/>
        </p:nvSpPr>
        <p:spPr bwMode="auto">
          <a:xfrm>
            <a:off x="4749800" y="4179888"/>
            <a:ext cx="4394200" cy="830997"/>
          </a:xfrm>
          <a:prstGeom prst="rect">
            <a:avLst/>
          </a:prstGeom>
          <a:noFill/>
          <a:ln w="9525">
            <a:noFill/>
            <a:miter lim="800000"/>
            <a:headEnd/>
            <a:tailEnd/>
          </a:ln>
        </p:spPr>
        <p:txBody>
          <a:bodyPr>
            <a:spAutoFit/>
          </a:bodyPr>
          <a:lstStyle/>
          <a:p>
            <a:pPr defTabSz="457200" eaLnBrk="0" fontAlgn="base" hangingPunct="0">
              <a:spcBef>
                <a:spcPct val="0"/>
              </a:spcBef>
              <a:spcAft>
                <a:spcPct val="0"/>
              </a:spcAft>
            </a:pPr>
            <a:r>
              <a:rPr lang="en-US" sz="1600" b="1" dirty="0" smtClean="0">
                <a:solidFill>
                  <a:srgbClr val="C0504D"/>
                </a:solidFill>
                <a:ea typeface="ＭＳ Ｐゴシック" pitchFamily="34" charset="-128"/>
              </a:rPr>
              <a:t>Broader impact/what does success look like</a:t>
            </a:r>
          </a:p>
          <a:p>
            <a:pPr defTabSz="457200" eaLnBrk="0" fontAlgn="base" hangingPunct="0">
              <a:spcBef>
                <a:spcPct val="0"/>
              </a:spcBef>
              <a:spcAft>
                <a:spcPct val="0"/>
              </a:spcAft>
            </a:pPr>
            <a:endParaRPr lang="en-US" sz="1600" b="1" dirty="0" smtClean="0">
              <a:solidFill>
                <a:srgbClr val="C0504D"/>
              </a:solidFill>
              <a:ea typeface="ＭＳ Ｐゴシック" pitchFamily="34" charset="-128"/>
            </a:endParaRPr>
          </a:p>
          <a:p>
            <a:pPr defTabSz="457200" eaLnBrk="0" fontAlgn="base" hangingPunct="0">
              <a:spcBef>
                <a:spcPct val="0"/>
              </a:spcBef>
              <a:spcAft>
                <a:spcPct val="0"/>
              </a:spcAft>
            </a:pPr>
            <a:endParaRPr lang="en-US" sz="1600" b="1" dirty="0" smtClean="0">
              <a:solidFill>
                <a:srgbClr val="C0504D"/>
              </a:solidFill>
              <a:ea typeface="ＭＳ Ｐゴシック" pitchFamily="34" charset="-128"/>
            </a:endParaRPr>
          </a:p>
        </p:txBody>
      </p:sp>
      <p:sp>
        <p:nvSpPr>
          <p:cNvPr id="29706" name="Text Box 5"/>
          <p:cNvSpPr txBox="1">
            <a:spLocks noChangeArrowheads="1"/>
          </p:cNvSpPr>
          <p:nvPr/>
        </p:nvSpPr>
        <p:spPr bwMode="auto">
          <a:xfrm>
            <a:off x="152400" y="1566862"/>
            <a:ext cx="4265613" cy="338138"/>
          </a:xfrm>
          <a:prstGeom prst="rect">
            <a:avLst/>
          </a:prstGeom>
          <a:noFill/>
          <a:ln w="9525">
            <a:noFill/>
            <a:miter lim="800000"/>
            <a:headEnd/>
            <a:tailEnd/>
          </a:ln>
        </p:spPr>
        <p:txBody>
          <a:bodyPr>
            <a:spAutoFit/>
          </a:bodyPr>
          <a:lstStyle/>
          <a:p>
            <a:pPr defTabSz="457200" eaLnBrk="0" fontAlgn="base" hangingPunct="0">
              <a:spcBef>
                <a:spcPct val="50000"/>
              </a:spcBef>
              <a:spcAft>
                <a:spcPct val="0"/>
              </a:spcAft>
            </a:pPr>
            <a:r>
              <a:rPr lang="en-US" sz="1600" b="1" dirty="0" smtClean="0">
                <a:solidFill>
                  <a:srgbClr val="C0504D"/>
                </a:solidFill>
                <a:ea typeface="ＭＳ Ｐゴシック" pitchFamily="34" charset="-128"/>
              </a:rPr>
              <a:t>Decadal-scale “grand challenge”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a:r>
              <a:rPr lang="en-US" sz="2400" dirty="0" smtClean="0">
                <a:solidFill>
                  <a:srgbClr val="000080"/>
                </a:solidFill>
                <a:latin typeface="Calibri" pitchFamily="34" charset="0"/>
              </a:rPr>
              <a:t>Sixteen Priority Research Directions emerged from Panel Deliberations </a:t>
            </a: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609600" y="565362"/>
            <a:ext cx="7953375" cy="543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282700" y="423863"/>
            <a:ext cx="6510338" cy="523220"/>
          </a:xfrm>
          <a:prstGeom prst="rect">
            <a:avLst/>
          </a:prstGeom>
          <a:noFill/>
          <a:ln w="9525">
            <a:noFill/>
            <a:miter lim="800000"/>
            <a:headEnd/>
            <a:tailEnd/>
          </a:ln>
        </p:spPr>
        <p:txBody>
          <a:bodyPr>
            <a:spAutoFit/>
          </a:bodyPr>
          <a:lstStyle/>
          <a:p>
            <a:pPr algn="ctr"/>
            <a:r>
              <a:rPr lang="en-US" sz="2800" b="1" dirty="0" smtClean="0">
                <a:solidFill>
                  <a:srgbClr val="000080"/>
                </a:solidFill>
                <a:ea typeface="ＭＳ Ｐゴシック" charset="0"/>
              </a:rPr>
              <a:t>CONCLUSIONS</a:t>
            </a:r>
            <a:endParaRPr lang="en-US" sz="2800" b="1" dirty="0">
              <a:solidFill>
                <a:srgbClr val="000080"/>
              </a:solidFill>
              <a:ea typeface="ＭＳ Ｐゴシック" charset="0"/>
            </a:endParaRP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solidFill>
                <a:prstClr val="black"/>
              </a:solidFill>
              <a:ea typeface="ＭＳ Ｐゴシック" charset="0"/>
            </a:endParaRPr>
          </a:p>
          <a:p>
            <a:pPr algn="ctr"/>
            <a:r>
              <a:rPr lang="en-US" sz="1600" b="1" dirty="0" smtClean="0">
                <a:solidFill>
                  <a:srgbClr val="7030A0"/>
                </a:solidFill>
                <a:latin typeface="Arial" pitchFamily="34" charset="0"/>
                <a:ea typeface="ＭＳ Ｐゴシック" charset="0"/>
                <a:cs typeface="Arial" pitchFamily="34" charset="0"/>
              </a:rPr>
              <a:t> Basic Research Directions Workshop on User Science </a:t>
            </a:r>
          </a:p>
          <a:p>
            <a:pPr algn="ctr"/>
            <a:r>
              <a:rPr lang="en-US" sz="1600" b="1" dirty="0" smtClean="0">
                <a:solidFill>
                  <a:srgbClr val="7030A0"/>
                </a:solidFill>
                <a:latin typeface="Arial" pitchFamily="34" charset="0"/>
                <a:ea typeface="ＭＳ Ｐゴシック" charset="0"/>
                <a:cs typeface="Arial" pitchFamily="34" charset="0"/>
              </a:rPr>
              <a:t>at the National Ignition Facility </a:t>
            </a:r>
            <a:endParaRPr lang="en-US" sz="1600" b="1" dirty="0">
              <a:solidFill>
                <a:srgbClr val="7030A0"/>
              </a:solidFill>
              <a:latin typeface="Arial" pitchFamily="34" charset="0"/>
              <a:ea typeface="ＭＳ Ｐゴシック" charset="0"/>
              <a:cs typeface="Arial" pitchFamily="34" charset="0"/>
            </a:endParaRPr>
          </a:p>
        </p:txBody>
      </p:sp>
      <p:sp>
        <p:nvSpPr>
          <p:cNvPr id="7" name="Rectangle 6"/>
          <p:cNvSpPr/>
          <p:nvPr/>
        </p:nvSpPr>
        <p:spPr>
          <a:xfrm>
            <a:off x="838200" y="2128659"/>
            <a:ext cx="8382000" cy="3662541"/>
          </a:xfrm>
          <a:prstGeom prst="rect">
            <a:avLst/>
          </a:prstGeom>
        </p:spPr>
        <p:txBody>
          <a:bodyPr wrap="square">
            <a:spAutoFit/>
          </a:bodyPr>
          <a:lstStyle/>
          <a:p>
            <a:pPr marL="457200" indent="-457200" defTabSz="457200" fontAlgn="base">
              <a:spcBef>
                <a:spcPct val="0"/>
              </a:spcBef>
              <a:spcAft>
                <a:spcPct val="0"/>
              </a:spcAft>
              <a:buFontTx/>
              <a:buAutoNum type="arabicPeriod"/>
            </a:pPr>
            <a:r>
              <a:rPr lang="en-US" sz="2400" b="1" dirty="0" smtClean="0">
                <a:solidFill>
                  <a:prstClr val="black"/>
                </a:solidFill>
                <a:latin typeface="Arial" charset="0"/>
                <a:ea typeface="ＭＳ Ｐゴシック" charset="0"/>
              </a:rPr>
              <a:t>Novel Quantum Matter </a:t>
            </a:r>
            <a:r>
              <a:rPr lang="en-US" sz="2400" b="1" dirty="0">
                <a:solidFill>
                  <a:prstClr val="black"/>
                </a:solidFill>
                <a:latin typeface="Arial" charset="0"/>
                <a:ea typeface="ＭＳ Ｐゴシック" charset="0"/>
              </a:rPr>
              <a:t>to Star </a:t>
            </a:r>
            <a:r>
              <a:rPr lang="en-US" sz="2400" b="1" dirty="0" smtClean="0">
                <a:solidFill>
                  <a:prstClr val="black"/>
                </a:solidFill>
                <a:latin typeface="Arial" charset="0"/>
                <a:ea typeface="ＭＳ Ｐゴシック" charset="0"/>
              </a:rPr>
              <a:t>Matter</a:t>
            </a:r>
          </a:p>
          <a:p>
            <a:pPr defTabSz="457200" fontAlgn="base">
              <a:spcBef>
                <a:spcPct val="0"/>
              </a:spcBef>
              <a:spcAft>
                <a:spcPct val="0"/>
              </a:spcAft>
            </a:pPr>
            <a:r>
              <a:rPr lang="en-US" sz="2400" b="1" dirty="0">
                <a:solidFill>
                  <a:prstClr val="black"/>
                </a:solidFill>
                <a:latin typeface="Arial" charset="0"/>
                <a:ea typeface="ＭＳ Ｐゴシック" charset="0"/>
              </a:rPr>
              <a:t> </a:t>
            </a:r>
            <a:r>
              <a:rPr lang="en-US" sz="2400" b="1" dirty="0" smtClean="0">
                <a:solidFill>
                  <a:prstClr val="black"/>
                </a:solidFill>
                <a:latin typeface="Arial" charset="0"/>
                <a:ea typeface="ＭＳ Ｐゴシック" charset="0"/>
              </a:rPr>
              <a:t>    </a:t>
            </a:r>
            <a:r>
              <a:rPr lang="en-US" sz="2000" b="1" i="1" dirty="0" smtClean="0">
                <a:solidFill>
                  <a:srgbClr val="FF0000"/>
                </a:solidFill>
                <a:latin typeface="Arial" charset="0"/>
                <a:ea typeface="ＭＳ Ｐゴシック" charset="0"/>
              </a:rPr>
              <a:t>Altogether new forms of matter created on Earth</a:t>
            </a:r>
          </a:p>
          <a:p>
            <a:pPr defTabSz="457200" fontAlgn="base">
              <a:spcBef>
                <a:spcPct val="0"/>
              </a:spcBef>
              <a:spcAft>
                <a:spcPct val="0"/>
              </a:spcAft>
            </a:pPr>
            <a:r>
              <a:rPr lang="en-US" sz="2400" b="1" dirty="0" smtClean="0">
                <a:solidFill>
                  <a:prstClr val="black"/>
                </a:solidFill>
                <a:latin typeface="Arial" charset="0"/>
                <a:ea typeface="ＭＳ Ｐゴシック" charset="0"/>
              </a:rPr>
              <a:t>2. Elements at Atomic Pressures</a:t>
            </a:r>
          </a:p>
          <a:p>
            <a:pPr defTabSz="457200" fontAlgn="base">
              <a:spcBef>
                <a:spcPct val="0"/>
              </a:spcBef>
              <a:spcAft>
                <a:spcPct val="0"/>
              </a:spcAft>
            </a:pPr>
            <a:r>
              <a:rPr lang="en-US" b="1" i="1" dirty="0" smtClean="0">
                <a:solidFill>
                  <a:srgbClr val="FF0000"/>
                </a:solidFill>
                <a:latin typeface="Arial" charset="0"/>
                <a:ea typeface="ＭＳ Ｐゴシック" charset="0"/>
              </a:rPr>
              <a:t>      </a:t>
            </a:r>
            <a:r>
              <a:rPr lang="en-US" sz="2000" b="1" i="1" dirty="0" smtClean="0">
                <a:solidFill>
                  <a:srgbClr val="FF0000"/>
                </a:solidFill>
                <a:latin typeface="Arial" charset="0"/>
                <a:ea typeface="ＭＳ Ｐゴシック" charset="0"/>
              </a:rPr>
              <a:t>New dimension to the Periodic Table</a:t>
            </a:r>
            <a:r>
              <a:rPr lang="en-US" b="1" i="1" dirty="0" smtClean="0">
                <a:solidFill>
                  <a:srgbClr val="FF0000"/>
                </a:solidFill>
                <a:latin typeface="Arial" charset="0"/>
                <a:ea typeface="ＭＳ Ｐゴシック" charset="0"/>
              </a:rPr>
              <a:t> </a:t>
            </a:r>
          </a:p>
          <a:p>
            <a:pPr defTabSz="457200" fontAlgn="base">
              <a:spcBef>
                <a:spcPct val="0"/>
              </a:spcBef>
              <a:spcAft>
                <a:spcPct val="0"/>
              </a:spcAft>
            </a:pPr>
            <a:r>
              <a:rPr lang="en-US" sz="2400" b="1" dirty="0" smtClean="0">
                <a:solidFill>
                  <a:prstClr val="black"/>
                </a:solidFill>
                <a:latin typeface="Arial" charset="0"/>
                <a:ea typeface="ＭＳ Ｐゴシック" charset="0"/>
              </a:rPr>
              <a:t>3. Kilovolt Chemistry</a:t>
            </a:r>
          </a:p>
          <a:p>
            <a:pPr defTabSz="457200" fontAlgn="base">
              <a:spcBef>
                <a:spcPct val="0"/>
              </a:spcBef>
              <a:spcAft>
                <a:spcPct val="0"/>
              </a:spcAft>
            </a:pPr>
            <a:r>
              <a:rPr lang="en-US" b="1" i="1" dirty="0" smtClean="0">
                <a:solidFill>
                  <a:srgbClr val="FF0000"/>
                </a:solidFill>
                <a:latin typeface="Arial" charset="0"/>
                <a:ea typeface="ＭＳ Ｐゴシック" charset="0"/>
              </a:rPr>
              <a:t>     </a:t>
            </a:r>
            <a:r>
              <a:rPr lang="en-US" sz="2000" b="1" i="1" dirty="0" smtClean="0">
                <a:solidFill>
                  <a:srgbClr val="FF0000"/>
                </a:solidFill>
                <a:latin typeface="Arial" charset="0"/>
                <a:ea typeface="ＭＳ Ｐゴシック" charset="0"/>
              </a:rPr>
              <a:t>Novel compounds, both stable and metastable </a:t>
            </a:r>
          </a:p>
          <a:p>
            <a:pPr defTabSz="457200" fontAlgn="base">
              <a:spcBef>
                <a:spcPct val="0"/>
              </a:spcBef>
              <a:spcAft>
                <a:spcPct val="0"/>
              </a:spcAft>
            </a:pPr>
            <a:r>
              <a:rPr lang="en-US" sz="2400" b="1" dirty="0" smtClean="0">
                <a:solidFill>
                  <a:prstClr val="black"/>
                </a:solidFill>
                <a:latin typeface="Arial" charset="0"/>
                <a:ea typeface="ＭＳ Ｐゴシック" charset="0"/>
              </a:rPr>
              <a:t>4. Pathways to Extreme States</a:t>
            </a:r>
          </a:p>
          <a:p>
            <a:pPr defTabSz="457200" fontAlgn="base">
              <a:spcBef>
                <a:spcPct val="0"/>
              </a:spcBef>
              <a:spcAft>
                <a:spcPct val="0"/>
              </a:spcAft>
            </a:pPr>
            <a:r>
              <a:rPr lang="en-US" b="1" i="1" dirty="0" smtClean="0">
                <a:solidFill>
                  <a:srgbClr val="FF0000"/>
                </a:solidFill>
                <a:latin typeface="Arial" charset="0"/>
                <a:ea typeface="ＭＳ Ｐゴシック" charset="0"/>
              </a:rPr>
              <a:t>     </a:t>
            </a:r>
            <a:r>
              <a:rPr lang="en-US" sz="2000" b="1" i="1" dirty="0" smtClean="0">
                <a:solidFill>
                  <a:srgbClr val="FF0000"/>
                </a:solidFill>
                <a:latin typeface="Arial" charset="0"/>
                <a:ea typeface="ＭＳ Ｐゴシック" charset="0"/>
              </a:rPr>
              <a:t>Dynamical processes in high-density materials </a:t>
            </a:r>
          </a:p>
          <a:p>
            <a:pPr defTabSz="457200" fontAlgn="base">
              <a:spcBef>
                <a:spcPct val="0"/>
              </a:spcBef>
              <a:spcAft>
                <a:spcPct val="0"/>
              </a:spcAft>
            </a:pPr>
            <a:r>
              <a:rPr lang="en-US" sz="2400" b="1" dirty="0" smtClean="0">
                <a:solidFill>
                  <a:prstClr val="black"/>
                </a:solidFill>
                <a:latin typeface="Arial" charset="0"/>
                <a:ea typeface="ＭＳ Ｐゴシック" charset="0"/>
              </a:rPr>
              <a:t>5. Exploring </a:t>
            </a:r>
            <a:r>
              <a:rPr lang="en-US" sz="2400" b="1" dirty="0" err="1" smtClean="0">
                <a:solidFill>
                  <a:prstClr val="black"/>
                </a:solidFill>
                <a:latin typeface="Arial" charset="0"/>
                <a:ea typeface="ＭＳ Ｐゴシック" charset="0"/>
              </a:rPr>
              <a:t>Exoplanets</a:t>
            </a:r>
            <a:r>
              <a:rPr lang="en-US" sz="2400" b="1" dirty="0" smtClean="0">
                <a:solidFill>
                  <a:prstClr val="black"/>
                </a:solidFill>
                <a:latin typeface="Arial" charset="0"/>
                <a:ea typeface="ＭＳ Ｐゴシック" charset="0"/>
              </a:rPr>
              <a:t> at NIF</a:t>
            </a:r>
          </a:p>
          <a:p>
            <a:pPr defTabSz="457200" fontAlgn="base">
              <a:spcBef>
                <a:spcPct val="0"/>
              </a:spcBef>
              <a:spcAft>
                <a:spcPct val="0"/>
              </a:spcAft>
            </a:pPr>
            <a:r>
              <a:rPr lang="en-US" sz="2400" b="1" i="1" dirty="0" smtClean="0">
                <a:solidFill>
                  <a:srgbClr val="FF0000"/>
                </a:solidFill>
                <a:latin typeface="Arial" charset="0"/>
                <a:ea typeface="ＭＳ Ｐゴシック" charset="0"/>
              </a:rPr>
              <a:t>  </a:t>
            </a:r>
            <a:r>
              <a:rPr lang="en-US" sz="2000" b="1" i="1" dirty="0" smtClean="0">
                <a:solidFill>
                  <a:srgbClr val="FF0000"/>
                </a:solidFill>
                <a:latin typeface="Arial" charset="0"/>
                <a:ea typeface="ＭＳ Ｐゴシック" charset="0"/>
              </a:rPr>
              <a:t> Ground </a:t>
            </a:r>
            <a:r>
              <a:rPr lang="en-US" sz="2000" b="1" i="1" dirty="0" err="1" smtClean="0">
                <a:solidFill>
                  <a:srgbClr val="FF0000"/>
                </a:solidFill>
                <a:latin typeface="Arial" charset="0"/>
                <a:ea typeface="ＭＳ Ｐゴシック" charset="0"/>
              </a:rPr>
              <a:t>truthing</a:t>
            </a:r>
            <a:r>
              <a:rPr lang="en-US" sz="2000" b="1" i="1" dirty="0" smtClean="0">
                <a:solidFill>
                  <a:srgbClr val="FF0000"/>
                </a:solidFill>
                <a:latin typeface="Arial" charset="0"/>
                <a:ea typeface="ＭＳ Ｐゴシック" charset="0"/>
              </a:rPr>
              <a:t> the explosion of astronomical observations</a:t>
            </a:r>
            <a:endParaRPr lang="en-US" sz="2000" b="1" dirty="0">
              <a:solidFill>
                <a:prstClr val="black"/>
              </a:solidFill>
              <a:latin typeface="Arial" charset="0"/>
              <a:ea typeface="ＭＳ Ｐゴシック" charset="0"/>
            </a:endParaRPr>
          </a:p>
        </p:txBody>
      </p:sp>
      <p:sp>
        <p:nvSpPr>
          <p:cNvPr id="9" name="TextBox 8"/>
          <p:cNvSpPr txBox="1"/>
          <p:nvPr/>
        </p:nvSpPr>
        <p:spPr>
          <a:xfrm>
            <a:off x="0" y="87868"/>
            <a:ext cx="9143999" cy="369332"/>
          </a:xfrm>
          <a:prstGeom prst="rect">
            <a:avLst/>
          </a:prstGeom>
          <a:noFill/>
        </p:spPr>
        <p:txBody>
          <a:bodyPr wrap="square" rtlCol="0">
            <a:spAutoFit/>
          </a:bodyPr>
          <a:lstStyle/>
          <a:p>
            <a:pPr algn="ctr" eaLnBrk="0" fontAlgn="base" hangingPunct="0">
              <a:spcBef>
                <a:spcPct val="0"/>
              </a:spcBef>
              <a:spcAft>
                <a:spcPct val="0"/>
              </a:spcAft>
            </a:pPr>
            <a:r>
              <a:rPr lang="en-US" dirty="0" smtClean="0">
                <a:solidFill>
                  <a:prstClr val="black"/>
                </a:solidFill>
                <a:latin typeface="Arial" charset="0"/>
                <a:ea typeface="ＭＳ Ｐゴシック" charset="0"/>
              </a:rPr>
              <a:t>Materials at Extremes and Planetary Physics</a:t>
            </a:r>
            <a:endParaRPr lang="en-US" dirty="0">
              <a:solidFill>
                <a:prstClr val="black"/>
              </a:solidFill>
              <a:latin typeface="Arial" charset="0"/>
              <a:ea typeface="ＭＳ Ｐゴシック" charset="0"/>
            </a:endParaRPr>
          </a:p>
        </p:txBody>
      </p:sp>
      <p:sp>
        <p:nvSpPr>
          <p:cNvPr id="8" name="Rectangle 3"/>
          <p:cNvSpPr>
            <a:spLocks noChangeArrowheads="1"/>
          </p:cNvSpPr>
          <p:nvPr/>
        </p:nvSpPr>
        <p:spPr bwMode="auto">
          <a:xfrm>
            <a:off x="381000" y="1150203"/>
            <a:ext cx="8458200" cy="830997"/>
          </a:xfrm>
          <a:prstGeom prst="rect">
            <a:avLst/>
          </a:prstGeom>
          <a:noFill/>
          <a:ln w="9525">
            <a:noFill/>
            <a:miter lim="800000"/>
            <a:headEnd/>
            <a:tailEnd/>
          </a:ln>
        </p:spPr>
        <p:txBody>
          <a:bodyPr wrap="square">
            <a:spAutoFit/>
          </a:bodyPr>
          <a:lstStyle/>
          <a:p>
            <a:pPr algn="ctr"/>
            <a:r>
              <a:rPr lang="en-US" sz="2400" b="1" i="1" dirty="0" smtClean="0">
                <a:solidFill>
                  <a:srgbClr val="000080"/>
                </a:solidFill>
                <a:ea typeface="ＭＳ Ｐゴシック" charset="0"/>
              </a:rPr>
              <a:t>NIF has the potential to open a new dimension </a:t>
            </a:r>
          </a:p>
          <a:p>
            <a:pPr algn="ctr"/>
            <a:r>
              <a:rPr lang="en-US" sz="2400" b="1" i="1" dirty="0" smtClean="0">
                <a:solidFill>
                  <a:srgbClr val="000080"/>
                </a:solidFill>
                <a:ea typeface="ＭＳ Ｐゴシック" charset="0"/>
              </a:rPr>
              <a:t>on the study of materials</a:t>
            </a:r>
            <a:endParaRPr lang="en-US" sz="2400" b="1" i="1" dirty="0">
              <a:solidFill>
                <a:srgbClr val="000080"/>
              </a:solidFill>
              <a:ea typeface="ＭＳ Ｐゴシック" charset="0"/>
            </a:endParaRPr>
          </a:p>
        </p:txBody>
      </p:sp>
    </p:spTree>
    <p:extLst>
      <p:ext uri="{BB962C8B-B14F-4D97-AF65-F5344CB8AC3E}">
        <p14:creationId xmlns="" xmlns:p14="http://schemas.microsoft.com/office/powerpoint/2010/main" val="47386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62703" y="906852"/>
            <a:ext cx="4040188" cy="639762"/>
          </a:xfrm>
        </p:spPr>
        <p:txBody>
          <a:bodyPr>
            <a:normAutofit fontScale="92500" lnSpcReduction="20000"/>
          </a:bodyPr>
          <a:lstStyle/>
          <a:p>
            <a:r>
              <a:rPr lang="en-US" dirty="0" smtClean="0"/>
              <a:t>Planets are everywhere. </a:t>
            </a:r>
            <a:br>
              <a:rPr lang="en-US" dirty="0" smtClean="0"/>
            </a:br>
            <a:r>
              <a:rPr lang="en-US" dirty="0" smtClean="0"/>
              <a:t>What are they made of?</a:t>
            </a:r>
            <a:endParaRPr lang="en-US" dirty="0"/>
          </a:p>
        </p:txBody>
      </p:sp>
      <p:sp>
        <p:nvSpPr>
          <p:cNvPr id="6" name="Content Placeholder 5"/>
          <p:cNvSpPr>
            <a:spLocks noGrp="1"/>
          </p:cNvSpPr>
          <p:nvPr>
            <p:ph sz="half" idx="2"/>
          </p:nvPr>
        </p:nvSpPr>
        <p:spPr>
          <a:xfrm>
            <a:off x="228599" y="1524000"/>
            <a:ext cx="4416425" cy="5334000"/>
          </a:xfrm>
        </p:spPr>
        <p:txBody>
          <a:bodyPr>
            <a:normAutofit/>
          </a:bodyPr>
          <a:lstStyle/>
          <a:p>
            <a:pPr>
              <a:buNone/>
            </a:pPr>
            <a:r>
              <a:rPr lang="en-US" sz="2000" dirty="0" smtClean="0"/>
              <a:t>1/5 of all stars have an ice giant planet.</a:t>
            </a:r>
          </a:p>
          <a:p>
            <a:pPr>
              <a:buNone/>
            </a:pPr>
            <a:r>
              <a:rPr lang="en-US" sz="2000" dirty="0" smtClean="0"/>
              <a:t>1/10 of all stars have a earth-like planet.</a:t>
            </a:r>
          </a:p>
          <a:p>
            <a:pPr>
              <a:buNone/>
            </a:pPr>
            <a:r>
              <a:rPr lang="en-US" sz="2000" dirty="0" smtClean="0">
                <a:solidFill>
                  <a:srgbClr val="FF0000"/>
                </a:solidFill>
              </a:rPr>
              <a:t>Need constrained interior models for super-earths, ice giants, gas giants. Up to 10-10</a:t>
            </a:r>
            <a:r>
              <a:rPr lang="en-US" sz="2000" baseline="30000" dirty="0" smtClean="0">
                <a:solidFill>
                  <a:srgbClr val="FF0000"/>
                </a:solidFill>
              </a:rPr>
              <a:t>3</a:t>
            </a:r>
            <a:r>
              <a:rPr lang="en-US" sz="2000" dirty="0" smtClean="0">
                <a:solidFill>
                  <a:srgbClr val="FF0000"/>
                </a:solidFill>
              </a:rPr>
              <a:t> Mbar, 10</a:t>
            </a:r>
            <a:r>
              <a:rPr lang="en-US" sz="2000" baseline="30000" dirty="0" smtClean="0">
                <a:solidFill>
                  <a:srgbClr val="FF0000"/>
                </a:solidFill>
              </a:rPr>
              <a:t>3</a:t>
            </a:r>
            <a:r>
              <a:rPr lang="en-US" sz="2000" dirty="0" smtClean="0">
                <a:solidFill>
                  <a:srgbClr val="FF0000"/>
                </a:solidFill>
              </a:rPr>
              <a:t> to 10</a:t>
            </a:r>
            <a:r>
              <a:rPr lang="en-US" sz="2000" baseline="30000" dirty="0" smtClean="0">
                <a:solidFill>
                  <a:srgbClr val="FF0000"/>
                </a:solidFill>
              </a:rPr>
              <a:t>6</a:t>
            </a:r>
            <a:r>
              <a:rPr lang="en-US" sz="2000" dirty="0" smtClean="0">
                <a:solidFill>
                  <a:srgbClr val="FF0000"/>
                </a:solidFill>
              </a:rPr>
              <a:t> K</a:t>
            </a:r>
            <a:endParaRPr lang="en-US" sz="2000" dirty="0">
              <a:solidFill>
                <a:srgbClr val="FF0000"/>
              </a:solidFill>
            </a:endParaRPr>
          </a:p>
        </p:txBody>
      </p:sp>
      <p:sp>
        <p:nvSpPr>
          <p:cNvPr id="7" name="Text Placeholder 6"/>
          <p:cNvSpPr>
            <a:spLocks noGrp="1"/>
          </p:cNvSpPr>
          <p:nvPr>
            <p:ph type="body" sz="quarter" idx="3"/>
          </p:nvPr>
        </p:nvSpPr>
        <p:spPr>
          <a:xfrm>
            <a:off x="4553497" y="906852"/>
            <a:ext cx="4041775" cy="639762"/>
          </a:xfrm>
        </p:spPr>
        <p:txBody>
          <a:bodyPr>
            <a:normAutofit fontScale="92500" lnSpcReduction="20000"/>
          </a:bodyPr>
          <a:lstStyle/>
          <a:p>
            <a:r>
              <a:rPr lang="en-US" dirty="0" smtClean="0"/>
              <a:t>Testing models of planet formation and evolutio</a:t>
            </a:r>
            <a:r>
              <a:rPr lang="en-US" dirty="0"/>
              <a:t>n</a:t>
            </a:r>
            <a:r>
              <a:rPr lang="en-US" dirty="0" smtClean="0"/>
              <a:t>.</a:t>
            </a:r>
            <a:endParaRPr lang="en-US" dirty="0"/>
          </a:p>
        </p:txBody>
      </p:sp>
      <p:sp>
        <p:nvSpPr>
          <p:cNvPr id="8" name="Content Placeholder 7"/>
          <p:cNvSpPr>
            <a:spLocks noGrp="1"/>
          </p:cNvSpPr>
          <p:nvPr>
            <p:ph sz="quarter" idx="4"/>
          </p:nvPr>
        </p:nvSpPr>
        <p:spPr>
          <a:xfrm>
            <a:off x="4553497" y="1508664"/>
            <a:ext cx="4713489" cy="5257800"/>
          </a:xfrm>
        </p:spPr>
        <p:txBody>
          <a:bodyPr>
            <a:normAutofit/>
          </a:bodyPr>
          <a:lstStyle/>
          <a:p>
            <a:pPr>
              <a:buNone/>
            </a:pPr>
            <a:r>
              <a:rPr lang="en-US" sz="2000" dirty="0" smtClean="0"/>
              <a:t>Did Jupiter form by core accretion or gravitational instability? Is Saturn’s excess luminosity from He rain?</a:t>
            </a:r>
          </a:p>
          <a:p>
            <a:pPr>
              <a:buNone/>
            </a:pPr>
            <a:r>
              <a:rPr lang="en-US" sz="2000" dirty="0" smtClean="0">
                <a:solidFill>
                  <a:srgbClr val="FF0000"/>
                </a:solidFill>
              </a:rPr>
              <a:t>Need high precision H, H-He EOS.</a:t>
            </a:r>
          </a:p>
          <a:p>
            <a:pPr>
              <a:buNone/>
            </a:pPr>
            <a:r>
              <a:rPr lang="en-US" sz="2000" dirty="0" smtClean="0"/>
              <a:t>Origin of the Moon and core formation?</a:t>
            </a:r>
          </a:p>
          <a:p>
            <a:pPr>
              <a:buNone/>
            </a:pPr>
            <a:r>
              <a:rPr lang="en-US" sz="2000" dirty="0" smtClean="0">
                <a:solidFill>
                  <a:srgbClr val="FF0000"/>
                </a:solidFill>
              </a:rPr>
              <a:t>Need physics of giant impacts; melting &amp; vaporization; mixing &amp; phase separation</a:t>
            </a:r>
          </a:p>
          <a:p>
            <a:pPr>
              <a:buNone/>
            </a:pPr>
            <a:r>
              <a:rPr lang="en-US" sz="2000" dirty="0" smtClean="0"/>
              <a:t> </a:t>
            </a:r>
          </a:p>
          <a:p>
            <a:pPr>
              <a:buNone/>
            </a:pPr>
            <a:endParaRPr lang="en-US" sz="2000" dirty="0"/>
          </a:p>
        </p:txBody>
      </p:sp>
      <p:pic>
        <p:nvPicPr>
          <p:cNvPr id="14" name="Picture 13" descr="Crawford-2011-Moon-Fig.jpg"/>
          <p:cNvPicPr>
            <a:picLocks noChangeAspect="1"/>
          </p:cNvPicPr>
          <p:nvPr/>
        </p:nvPicPr>
        <p:blipFill>
          <a:blip r:embed="rId3" cstate="print"/>
          <a:srcRect b="66282"/>
          <a:stretch>
            <a:fillRect/>
          </a:stretch>
        </p:blipFill>
        <p:spPr>
          <a:xfrm>
            <a:off x="4684332" y="4084762"/>
            <a:ext cx="4114715" cy="2773238"/>
          </a:xfrm>
          <a:prstGeom prst="rect">
            <a:avLst/>
          </a:prstGeom>
        </p:spPr>
      </p:pic>
      <p:pic>
        <p:nvPicPr>
          <p:cNvPr id="10" name="Picture 7" descr="Kep-11-F5"/>
          <p:cNvPicPr>
            <a:picLocks noChangeAspect="1" noChangeArrowheads="1"/>
          </p:cNvPicPr>
          <p:nvPr/>
        </p:nvPicPr>
        <p:blipFill>
          <a:blip r:embed="rId4" cstate="print"/>
          <a:srcRect l="23546" t="13634" r="18623" b="51523"/>
          <a:stretch>
            <a:fillRect/>
          </a:stretch>
        </p:blipFill>
        <p:spPr bwMode="auto">
          <a:xfrm>
            <a:off x="228600" y="3609777"/>
            <a:ext cx="4160497" cy="3248223"/>
          </a:xfrm>
          <a:prstGeom prst="rect">
            <a:avLst/>
          </a:prstGeom>
          <a:noFill/>
        </p:spPr>
      </p:pic>
      <p:sp>
        <p:nvSpPr>
          <p:cNvPr id="15" name="Title 4"/>
          <p:cNvSpPr>
            <a:spLocks/>
          </p:cNvSpPr>
          <p:nvPr/>
        </p:nvSpPr>
        <p:spPr bwMode="auto">
          <a:xfrm>
            <a:off x="304800" y="152400"/>
            <a:ext cx="8534400" cy="685800"/>
          </a:xfrm>
          <a:prstGeom prst="rect">
            <a:avLst/>
          </a:prstGeom>
          <a:noFill/>
          <a:ln w="9525">
            <a:noFill/>
            <a:miter lim="800000"/>
            <a:headEnd/>
            <a:tailEnd/>
          </a:ln>
        </p:spPr>
        <p:txBody>
          <a:bodyPr anchor="b"/>
          <a:lstStyle/>
          <a:p>
            <a:pPr algn="ctr" defTabSz="457200" fontAlgn="base">
              <a:spcBef>
                <a:spcPct val="0"/>
              </a:spcBef>
              <a:spcAft>
                <a:spcPct val="0"/>
              </a:spcAft>
            </a:pPr>
            <a:r>
              <a:rPr lang="en-US" sz="2800" b="1" dirty="0" smtClean="0">
                <a:solidFill>
                  <a:srgbClr val="1F497D"/>
                </a:solidFill>
                <a:ea typeface="ＭＳ Ｐゴシック" pitchFamily="34" charset="-128"/>
              </a:rPr>
              <a:t>Exploring </a:t>
            </a:r>
            <a:r>
              <a:rPr lang="en-US" sz="2800" b="1" dirty="0" err="1" smtClean="0">
                <a:solidFill>
                  <a:srgbClr val="1F497D"/>
                </a:solidFill>
                <a:ea typeface="ＭＳ Ｐゴシック" pitchFamily="34" charset="-128"/>
              </a:rPr>
              <a:t>Exoplanets</a:t>
            </a:r>
            <a:r>
              <a:rPr lang="en-US" sz="2800" b="1" dirty="0" smtClean="0">
                <a:solidFill>
                  <a:srgbClr val="1F497D"/>
                </a:solidFill>
                <a:ea typeface="ＭＳ Ｐゴシック" pitchFamily="34" charset="-128"/>
              </a:rPr>
              <a:t> at NIF</a:t>
            </a:r>
          </a:p>
        </p:txBody>
      </p:sp>
      <p:sp>
        <p:nvSpPr>
          <p:cNvPr id="16" name="TextBox 15"/>
          <p:cNvSpPr txBox="1"/>
          <p:nvPr/>
        </p:nvSpPr>
        <p:spPr>
          <a:xfrm>
            <a:off x="0" y="87868"/>
            <a:ext cx="9143999" cy="369332"/>
          </a:xfrm>
          <a:prstGeom prst="rect">
            <a:avLst/>
          </a:prstGeom>
          <a:noFill/>
        </p:spPr>
        <p:txBody>
          <a:bodyPr wrap="square" rtlCol="0">
            <a:spAutoFit/>
          </a:bodyPr>
          <a:lstStyle/>
          <a:p>
            <a:pPr algn="ctr" eaLnBrk="0" fontAlgn="base" hangingPunct="0">
              <a:spcBef>
                <a:spcPct val="0"/>
              </a:spcBef>
              <a:spcAft>
                <a:spcPct val="0"/>
              </a:spcAft>
            </a:pPr>
            <a:r>
              <a:rPr lang="en-US" dirty="0" smtClean="0">
                <a:solidFill>
                  <a:prstClr val="black"/>
                </a:solidFill>
                <a:latin typeface="Arial" charset="0"/>
                <a:ea typeface="ＭＳ Ｐゴシック" charset="0"/>
              </a:rPr>
              <a:t>Materials at Extremes and Planetary Physics</a:t>
            </a:r>
            <a:endParaRPr lang="en-US" dirty="0">
              <a:solidFill>
                <a:prstClr val="black"/>
              </a:solidFill>
              <a:latin typeface="Arial" charset="0"/>
              <a:ea typeface="ＭＳ Ｐゴシック" charset="0"/>
            </a:endParaRPr>
          </a:p>
        </p:txBody>
      </p:sp>
    </p:spTree>
    <p:extLst>
      <p:ext uri="{BB962C8B-B14F-4D97-AF65-F5344CB8AC3E}">
        <p14:creationId xmlns="" xmlns:p14="http://schemas.microsoft.com/office/powerpoint/2010/main" val="1955625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p:cNvSpPr>
          <p:nvPr/>
        </p:nvSpPr>
        <p:spPr bwMode="auto">
          <a:xfrm>
            <a:off x="304800" y="152400"/>
            <a:ext cx="8534400" cy="685800"/>
          </a:xfrm>
          <a:prstGeom prst="rect">
            <a:avLst/>
          </a:prstGeom>
          <a:noFill/>
          <a:ln w="9525">
            <a:noFill/>
            <a:miter lim="800000"/>
            <a:headEnd/>
            <a:tailEnd/>
          </a:ln>
        </p:spPr>
        <p:txBody>
          <a:bodyPr anchor="b"/>
          <a:lstStyle/>
          <a:p>
            <a:pPr algn="ctr" defTabSz="457200" fontAlgn="base">
              <a:spcBef>
                <a:spcPct val="0"/>
              </a:spcBef>
              <a:spcAft>
                <a:spcPct val="0"/>
              </a:spcAft>
            </a:pPr>
            <a:r>
              <a:rPr lang="en-US" sz="2800" b="1" smtClean="0">
                <a:solidFill>
                  <a:srgbClr val="004080"/>
                </a:solidFill>
                <a:ea typeface="ＭＳ Ｐゴシック" pitchFamily="34" charset="-128"/>
              </a:rPr>
              <a:t>Exploring </a:t>
            </a:r>
            <a:r>
              <a:rPr lang="en-US" sz="2800" b="1" dirty="0" err="1" smtClean="0">
                <a:solidFill>
                  <a:srgbClr val="004080"/>
                </a:solidFill>
                <a:ea typeface="ＭＳ Ｐゴシック" pitchFamily="34" charset="-128"/>
              </a:rPr>
              <a:t>Exoplanets</a:t>
            </a:r>
            <a:r>
              <a:rPr lang="en-US" sz="2800" b="1" dirty="0" smtClean="0">
                <a:solidFill>
                  <a:srgbClr val="004080"/>
                </a:solidFill>
                <a:ea typeface="ＭＳ Ｐゴシック" pitchFamily="34" charset="-128"/>
              </a:rPr>
              <a:t> at NIF</a:t>
            </a:r>
          </a:p>
        </p:txBody>
      </p:sp>
      <p:sp>
        <p:nvSpPr>
          <p:cNvPr id="29699" name="Rectangle 3"/>
          <p:cNvSpPr>
            <a:spLocks noChangeArrowheads="1"/>
          </p:cNvSpPr>
          <p:nvPr/>
        </p:nvSpPr>
        <p:spPr bwMode="auto">
          <a:xfrm>
            <a:off x="0" y="958850"/>
            <a:ext cx="4433888" cy="390525"/>
          </a:xfrm>
          <a:prstGeom prst="rect">
            <a:avLst/>
          </a:prstGeom>
          <a:solidFill>
            <a:srgbClr val="002060">
              <a:alpha val="30196"/>
            </a:srgbClr>
          </a:solidFill>
          <a:ln w="3175">
            <a:solidFill>
              <a:srgbClr val="B3B3B3"/>
            </a:solidFill>
            <a:miter lim="800000"/>
            <a:headEnd/>
            <a:tailEnd/>
          </a:ln>
        </p:spPr>
        <p:txBody>
          <a:bodyPr wrap="none" anchor="ctr"/>
          <a:lstStyle/>
          <a:p>
            <a:pPr algn="ctr" defTabSz="457200" eaLnBrk="0" fontAlgn="base" hangingPunct="0">
              <a:spcBef>
                <a:spcPct val="0"/>
              </a:spcBef>
              <a:spcAft>
                <a:spcPct val="0"/>
              </a:spcAft>
            </a:pPr>
            <a:r>
              <a:rPr lang="en-US" sz="1600" b="1" dirty="0" smtClean="0">
                <a:solidFill>
                  <a:prstClr val="black"/>
                </a:solidFill>
                <a:ea typeface="ＭＳ Ｐゴシック" pitchFamily="34" charset="-128"/>
              </a:rPr>
              <a:t>Discipline Specific Challenge</a:t>
            </a:r>
          </a:p>
        </p:txBody>
      </p:sp>
      <p:sp>
        <p:nvSpPr>
          <p:cNvPr id="29700" name="Rectangle 8"/>
          <p:cNvSpPr>
            <a:spLocks noChangeArrowheads="1"/>
          </p:cNvSpPr>
          <p:nvPr/>
        </p:nvSpPr>
        <p:spPr bwMode="auto">
          <a:xfrm>
            <a:off x="153988" y="3721100"/>
            <a:ext cx="4433887" cy="390525"/>
          </a:xfrm>
          <a:prstGeom prst="rect">
            <a:avLst/>
          </a:prstGeom>
          <a:solidFill>
            <a:srgbClr val="002060">
              <a:alpha val="30196"/>
            </a:srgbClr>
          </a:solidFill>
          <a:ln w="3175">
            <a:solidFill>
              <a:srgbClr val="B3B3B3"/>
            </a:solidFill>
            <a:miter lim="800000"/>
            <a:headEnd/>
            <a:tailEnd/>
          </a:ln>
        </p:spPr>
        <p:txBody>
          <a:bodyPr wrap="none" anchor="ctr"/>
          <a:lstStyle/>
          <a:p>
            <a:pPr algn="ctr" defTabSz="457200" eaLnBrk="0" fontAlgn="base" hangingPunct="0">
              <a:spcBef>
                <a:spcPct val="0"/>
              </a:spcBef>
              <a:spcAft>
                <a:spcPct val="0"/>
              </a:spcAft>
            </a:pPr>
            <a:r>
              <a:rPr lang="en-US" sz="1600" b="1" dirty="0" smtClean="0">
                <a:solidFill>
                  <a:prstClr val="black"/>
                </a:solidFill>
                <a:ea typeface="ＭＳ Ｐゴシック" pitchFamily="34" charset="-128"/>
              </a:rPr>
              <a:t>Research Directions</a:t>
            </a:r>
          </a:p>
        </p:txBody>
      </p:sp>
      <p:sp>
        <p:nvSpPr>
          <p:cNvPr id="29701" name="Rectangle 9"/>
          <p:cNvSpPr>
            <a:spLocks noChangeArrowheads="1"/>
          </p:cNvSpPr>
          <p:nvPr/>
        </p:nvSpPr>
        <p:spPr bwMode="auto">
          <a:xfrm>
            <a:off x="4602163" y="958850"/>
            <a:ext cx="4433887" cy="390525"/>
          </a:xfrm>
          <a:prstGeom prst="rect">
            <a:avLst/>
          </a:prstGeom>
          <a:solidFill>
            <a:srgbClr val="002060">
              <a:alpha val="30196"/>
            </a:srgbClr>
          </a:solidFill>
          <a:ln w="3175">
            <a:solidFill>
              <a:srgbClr val="B3B3B3"/>
            </a:solidFill>
            <a:miter lim="800000"/>
            <a:headEnd/>
            <a:tailEnd/>
          </a:ln>
        </p:spPr>
        <p:txBody>
          <a:bodyPr wrap="none" anchor="ctr"/>
          <a:lstStyle/>
          <a:p>
            <a:pPr algn="ctr" defTabSz="457200" eaLnBrk="0" fontAlgn="base" hangingPunct="0">
              <a:spcBef>
                <a:spcPct val="0"/>
              </a:spcBef>
              <a:spcAft>
                <a:spcPct val="0"/>
              </a:spcAft>
            </a:pPr>
            <a:r>
              <a:rPr lang="en-US" sz="1600" b="1" dirty="0" smtClean="0">
                <a:solidFill>
                  <a:prstClr val="black"/>
                </a:solidFill>
                <a:ea typeface="ＭＳ Ｐゴシック" pitchFamily="34" charset="-128"/>
              </a:rPr>
              <a:t>NIF enabled Innovation</a:t>
            </a:r>
          </a:p>
        </p:txBody>
      </p:sp>
      <p:sp>
        <p:nvSpPr>
          <p:cNvPr id="29702" name="Rectangle 10"/>
          <p:cNvSpPr>
            <a:spLocks noChangeArrowheads="1"/>
          </p:cNvSpPr>
          <p:nvPr/>
        </p:nvSpPr>
        <p:spPr bwMode="auto">
          <a:xfrm>
            <a:off x="4724400" y="3721100"/>
            <a:ext cx="4433888" cy="393700"/>
          </a:xfrm>
          <a:prstGeom prst="rect">
            <a:avLst/>
          </a:prstGeom>
          <a:solidFill>
            <a:srgbClr val="002060">
              <a:alpha val="30196"/>
            </a:srgbClr>
          </a:solidFill>
          <a:ln w="3175">
            <a:solidFill>
              <a:srgbClr val="B3B3B3"/>
            </a:solidFill>
            <a:miter lim="800000"/>
            <a:headEnd/>
            <a:tailEnd/>
          </a:ln>
        </p:spPr>
        <p:txBody>
          <a:bodyPr anchor="ctr"/>
          <a:lstStyle/>
          <a:p>
            <a:pPr algn="ctr" defTabSz="457200" eaLnBrk="0" fontAlgn="base" hangingPunct="0">
              <a:spcBef>
                <a:spcPct val="0"/>
              </a:spcBef>
              <a:spcAft>
                <a:spcPct val="0"/>
              </a:spcAft>
            </a:pPr>
            <a:r>
              <a:rPr lang="en-US" sz="1600" b="1" smtClean="0">
                <a:solidFill>
                  <a:prstClr val="black"/>
                </a:solidFill>
                <a:ea typeface="ＭＳ Ｐゴシック" pitchFamily="34" charset="-128"/>
              </a:rPr>
              <a:t>Outcome and Potential Impact</a:t>
            </a:r>
          </a:p>
        </p:txBody>
      </p:sp>
      <p:sp>
        <p:nvSpPr>
          <p:cNvPr id="29703" name="Text Box 4"/>
          <p:cNvSpPr txBox="1">
            <a:spLocks noChangeArrowheads="1"/>
          </p:cNvSpPr>
          <p:nvPr/>
        </p:nvSpPr>
        <p:spPr bwMode="auto">
          <a:xfrm>
            <a:off x="219075" y="4262438"/>
            <a:ext cx="4354513" cy="2539157"/>
          </a:xfrm>
          <a:prstGeom prst="rect">
            <a:avLst/>
          </a:prstGeom>
          <a:noFill/>
          <a:ln w="9525">
            <a:noFill/>
            <a:miter lim="800000"/>
            <a:headEnd/>
            <a:tailEnd/>
          </a:ln>
        </p:spPr>
        <p:txBody>
          <a:bodyPr>
            <a:spAutoFit/>
          </a:bodyPr>
          <a:lstStyle/>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rPr>
              <a:t>High precision (2%) EOS measurements: H, H-He mixtures and phase separation</a:t>
            </a: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rPr>
              <a:t>Crystal structures and bonding through x-ray diffraction and spectroscopy</a:t>
            </a: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rPr>
              <a:t>Global/multiphase </a:t>
            </a:r>
            <a:r>
              <a:rPr lang="en-US" b="1" i="1" dirty="0" smtClean="0">
                <a:solidFill>
                  <a:srgbClr val="C0504D"/>
                </a:solidFill>
                <a:ea typeface="ＭＳ Ｐゴシック" pitchFamily="34" charset="-128"/>
              </a:rPr>
              <a:t>P-V-T</a:t>
            </a:r>
            <a:r>
              <a:rPr lang="en-US" b="1" dirty="0" smtClean="0">
                <a:solidFill>
                  <a:srgbClr val="C0504D"/>
                </a:solidFill>
                <a:ea typeface="ＭＳ Ｐゴシック" pitchFamily="34" charset="-128"/>
              </a:rPr>
              <a:t> EOS models of gases, ices, silicates, iron-alloys</a:t>
            </a: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rPr>
              <a:t>Multiphase hydrodynamics: dynamics of phase mixing and separation</a:t>
            </a:r>
          </a:p>
        </p:txBody>
      </p:sp>
      <p:sp>
        <p:nvSpPr>
          <p:cNvPr id="29704" name="Text Box 6"/>
          <p:cNvSpPr txBox="1">
            <a:spLocks noChangeArrowheads="1"/>
          </p:cNvSpPr>
          <p:nvPr/>
        </p:nvSpPr>
        <p:spPr bwMode="auto">
          <a:xfrm>
            <a:off x="4665663" y="1360944"/>
            <a:ext cx="4478337" cy="2677656"/>
          </a:xfrm>
          <a:prstGeom prst="rect">
            <a:avLst/>
          </a:prstGeom>
          <a:noFill/>
          <a:ln w="9525">
            <a:noFill/>
            <a:miter lim="800000"/>
            <a:headEnd/>
            <a:tailEnd/>
          </a:ln>
        </p:spPr>
        <p:txBody>
          <a:bodyPr wrap="square">
            <a:spAutoFit/>
          </a:bodyPr>
          <a:lstStyle/>
          <a:p>
            <a:pPr marL="285750" indent="-285750" defTabSz="457200" eaLnBrk="0" fontAlgn="base" hangingPunct="0">
              <a:spcBef>
                <a:spcPct val="50000"/>
              </a:spcBef>
              <a:spcAft>
                <a:spcPct val="0"/>
              </a:spcAft>
              <a:buFont typeface="Arial"/>
              <a:buChar char="•"/>
            </a:pPr>
            <a:r>
              <a:rPr lang="en-US" b="1" dirty="0" smtClean="0">
                <a:solidFill>
                  <a:srgbClr val="C0504D"/>
                </a:solidFill>
                <a:ea typeface="ＭＳ Ｐゴシック" pitchFamily="34" charset="-128"/>
              </a:rPr>
              <a:t>Tailored high-precision compression paths: achieve interior conditions of gas and ice giants and super-earths</a:t>
            </a:r>
          </a:p>
          <a:p>
            <a:pPr marL="285750" indent="-285750" defTabSz="457200" eaLnBrk="0" fontAlgn="base" hangingPunct="0">
              <a:spcBef>
                <a:spcPct val="50000"/>
              </a:spcBef>
              <a:spcAft>
                <a:spcPct val="0"/>
              </a:spcAft>
              <a:buFont typeface="Arial"/>
              <a:buChar char="•"/>
            </a:pPr>
            <a:r>
              <a:rPr lang="en-US" b="1" dirty="0" smtClean="0">
                <a:solidFill>
                  <a:srgbClr val="C0504D"/>
                </a:solidFill>
                <a:ea typeface="ＭＳ Ｐゴシック" pitchFamily="34" charset="-128"/>
              </a:rPr>
              <a:t>Mapping of states achieved during impacts and in interiors </a:t>
            </a:r>
          </a:p>
          <a:p>
            <a:pPr marL="285750" indent="-285750" defTabSz="457200" eaLnBrk="0" fontAlgn="base" hangingPunct="0">
              <a:spcBef>
                <a:spcPct val="50000"/>
              </a:spcBef>
              <a:spcAft>
                <a:spcPct val="0"/>
              </a:spcAft>
              <a:buFont typeface="Arial"/>
              <a:buChar char="•"/>
            </a:pPr>
            <a:r>
              <a:rPr lang="en-US" b="1" dirty="0" smtClean="0">
                <a:solidFill>
                  <a:srgbClr val="C0504D"/>
                </a:solidFill>
                <a:ea typeface="ＭＳ Ｐゴシック" pitchFamily="34" charset="-128"/>
              </a:rPr>
              <a:t>Large volume (cm-scale) experiments (heterogeneity, mixing, separation)</a:t>
            </a:r>
          </a:p>
          <a:p>
            <a:pPr defTabSz="457200" eaLnBrk="0" fontAlgn="base" hangingPunct="0">
              <a:spcBef>
                <a:spcPct val="50000"/>
              </a:spcBef>
              <a:spcAft>
                <a:spcPct val="0"/>
              </a:spcAft>
            </a:pPr>
            <a:endParaRPr lang="en-US" sz="1600" b="1" dirty="0" smtClean="0">
              <a:solidFill>
                <a:srgbClr val="000000"/>
              </a:solidFill>
              <a:ea typeface="ＭＳ Ｐゴシック" pitchFamily="34" charset="-128"/>
            </a:endParaRPr>
          </a:p>
        </p:txBody>
      </p:sp>
      <p:sp>
        <p:nvSpPr>
          <p:cNvPr id="29705" name="Text Box 7"/>
          <p:cNvSpPr txBox="1">
            <a:spLocks noChangeArrowheads="1"/>
          </p:cNvSpPr>
          <p:nvPr/>
        </p:nvSpPr>
        <p:spPr bwMode="auto">
          <a:xfrm>
            <a:off x="4749800" y="4038600"/>
            <a:ext cx="4394200" cy="2662268"/>
          </a:xfrm>
          <a:prstGeom prst="rect">
            <a:avLst/>
          </a:prstGeom>
          <a:noFill/>
          <a:ln w="9525">
            <a:noFill/>
            <a:miter lim="800000"/>
            <a:headEnd/>
            <a:tailEnd/>
          </a:ln>
        </p:spPr>
        <p:txBody>
          <a:bodyPr>
            <a:spAutoFit/>
          </a:bodyPr>
          <a:lstStyle/>
          <a:p>
            <a:pPr defTabSz="457200" eaLnBrk="0" fontAlgn="base" hangingPunct="0">
              <a:spcBef>
                <a:spcPct val="0"/>
              </a:spcBef>
              <a:spcAft>
                <a:spcPts val="600"/>
              </a:spcAft>
            </a:pPr>
            <a:endParaRPr lang="en-US" sz="1600" b="1" dirty="0" smtClean="0">
              <a:solidFill>
                <a:srgbClr val="000000"/>
              </a:solidFill>
              <a:ea typeface="ＭＳ Ｐゴシック" pitchFamily="34" charset="-128"/>
              <a:sym typeface="Wingdings"/>
            </a:endParaRP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sym typeface="Wingdings"/>
              </a:rPr>
              <a:t>Origin of giant planets</a:t>
            </a: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sym typeface="Wingdings"/>
              </a:rPr>
              <a:t>Anomalous luminosity of Saturn</a:t>
            </a: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rPr>
              <a:t>Fundamental properties of the Earth: Origin of the moon, core formation</a:t>
            </a: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sym typeface="Wingdings"/>
              </a:rPr>
              <a:t>Nature of </a:t>
            </a:r>
            <a:r>
              <a:rPr lang="en-US" b="1" dirty="0" err="1" smtClean="0">
                <a:solidFill>
                  <a:srgbClr val="C0504D"/>
                </a:solidFill>
                <a:ea typeface="ＭＳ Ｐゴシック" pitchFamily="34" charset="-128"/>
                <a:sym typeface="Wingdings"/>
              </a:rPr>
              <a:t>exoplanets</a:t>
            </a:r>
            <a:endParaRPr lang="en-US" b="1" dirty="0" smtClean="0">
              <a:solidFill>
                <a:srgbClr val="C0504D"/>
              </a:solidFill>
              <a:ea typeface="ＭＳ Ｐゴシック" pitchFamily="34" charset="-128"/>
              <a:sym typeface="Wingdings"/>
            </a:endParaRPr>
          </a:p>
          <a:p>
            <a:pPr marL="285750" indent="-285750" defTabSz="457200" eaLnBrk="0" fontAlgn="base" hangingPunct="0">
              <a:spcBef>
                <a:spcPct val="0"/>
              </a:spcBef>
              <a:spcAft>
                <a:spcPts val="600"/>
              </a:spcAft>
              <a:buFont typeface="Arial"/>
              <a:buChar char="•"/>
            </a:pPr>
            <a:r>
              <a:rPr lang="en-US" b="1" dirty="0" smtClean="0">
                <a:solidFill>
                  <a:srgbClr val="C0504D"/>
                </a:solidFill>
                <a:ea typeface="ＭＳ Ｐゴシック" pitchFamily="34" charset="-128"/>
                <a:sym typeface="Wingdings"/>
              </a:rPr>
              <a:t>Change in </a:t>
            </a:r>
            <a:r>
              <a:rPr lang="en-US" b="1" dirty="0" smtClean="0">
                <a:solidFill>
                  <a:srgbClr val="C0504D"/>
                </a:solidFill>
                <a:ea typeface="ＭＳ Ｐゴシック" pitchFamily="34" charset="-128"/>
              </a:rPr>
              <a:t>properties of matter from planets to brown dwarfs to stars</a:t>
            </a:r>
          </a:p>
        </p:txBody>
      </p:sp>
      <p:sp>
        <p:nvSpPr>
          <p:cNvPr id="29706" name="Text Box 5"/>
          <p:cNvSpPr txBox="1">
            <a:spLocks noChangeArrowheads="1"/>
          </p:cNvSpPr>
          <p:nvPr/>
        </p:nvSpPr>
        <p:spPr bwMode="auto">
          <a:xfrm>
            <a:off x="76200" y="1371600"/>
            <a:ext cx="4495800" cy="2677656"/>
          </a:xfrm>
          <a:prstGeom prst="rect">
            <a:avLst/>
          </a:prstGeom>
          <a:noFill/>
          <a:ln w="9525">
            <a:noFill/>
            <a:miter lim="800000"/>
            <a:headEnd/>
            <a:tailEnd/>
          </a:ln>
        </p:spPr>
        <p:txBody>
          <a:bodyPr wrap="square">
            <a:spAutoFit/>
          </a:bodyPr>
          <a:lstStyle/>
          <a:p>
            <a:pPr marL="285750" indent="-285750" defTabSz="457200" eaLnBrk="0" fontAlgn="base" hangingPunct="0">
              <a:spcBef>
                <a:spcPct val="50000"/>
              </a:spcBef>
              <a:spcAft>
                <a:spcPct val="0"/>
              </a:spcAft>
              <a:buFont typeface="Arial"/>
              <a:buChar char="•"/>
            </a:pPr>
            <a:r>
              <a:rPr lang="en-US" b="1" dirty="0">
                <a:solidFill>
                  <a:srgbClr val="C0504D"/>
                </a:solidFill>
                <a:ea typeface="ＭＳ Ｐゴシック" pitchFamily="34" charset="-128"/>
              </a:rPr>
              <a:t>I</a:t>
            </a:r>
            <a:r>
              <a:rPr lang="en-US" b="1" dirty="0" smtClean="0">
                <a:solidFill>
                  <a:srgbClr val="C0504D"/>
                </a:solidFill>
                <a:ea typeface="ＭＳ Ｐゴシック" pitchFamily="34" charset="-128"/>
              </a:rPr>
              <a:t>nterior composition, structure and evolution of planets within and outside the solar system?</a:t>
            </a:r>
          </a:p>
          <a:p>
            <a:pPr marL="285750" indent="-285750" defTabSz="457200" eaLnBrk="0" fontAlgn="base" hangingPunct="0">
              <a:spcBef>
                <a:spcPct val="50000"/>
              </a:spcBef>
              <a:spcAft>
                <a:spcPct val="0"/>
              </a:spcAft>
              <a:buFont typeface="Arial"/>
              <a:buChar char="•"/>
            </a:pPr>
            <a:r>
              <a:rPr lang="en-US" b="1" dirty="0" smtClean="0">
                <a:solidFill>
                  <a:srgbClr val="C0504D"/>
                </a:solidFill>
                <a:ea typeface="ＭＳ Ｐゴシック" pitchFamily="34" charset="-128"/>
              </a:rPr>
              <a:t>The physics of planetary impacts and their role in shaping planets?</a:t>
            </a:r>
          </a:p>
          <a:p>
            <a:pPr marL="285750" indent="-285750" defTabSz="457200" eaLnBrk="0" fontAlgn="base" hangingPunct="0">
              <a:spcBef>
                <a:spcPct val="50000"/>
              </a:spcBef>
              <a:spcAft>
                <a:spcPct val="0"/>
              </a:spcAft>
              <a:buFont typeface="Arial"/>
              <a:buChar char="•"/>
            </a:pPr>
            <a:r>
              <a:rPr lang="en-US" b="1" dirty="0" smtClean="0">
                <a:solidFill>
                  <a:srgbClr val="C0504D"/>
                </a:solidFill>
                <a:ea typeface="ＭＳ Ｐゴシック" pitchFamily="34" charset="-128"/>
              </a:rPr>
              <a:t>The formation and diversity of planetary systems; pathways to habitable planets?</a:t>
            </a:r>
          </a:p>
          <a:p>
            <a:pPr defTabSz="457200" eaLnBrk="0" fontAlgn="base" hangingPunct="0">
              <a:spcBef>
                <a:spcPct val="50000"/>
              </a:spcBef>
              <a:spcAft>
                <a:spcPct val="0"/>
              </a:spcAft>
            </a:pPr>
            <a:endParaRPr lang="en-US" sz="1600" b="1" dirty="0" smtClean="0">
              <a:solidFill>
                <a:prstClr val="black"/>
              </a:solidFill>
              <a:ea typeface="ＭＳ Ｐゴシック" pitchFamily="34" charset="-128"/>
            </a:endParaRPr>
          </a:p>
        </p:txBody>
      </p:sp>
      <p:sp>
        <p:nvSpPr>
          <p:cNvPr id="13" name="TextBox 12"/>
          <p:cNvSpPr txBox="1"/>
          <p:nvPr/>
        </p:nvSpPr>
        <p:spPr>
          <a:xfrm>
            <a:off x="0" y="87868"/>
            <a:ext cx="9143999" cy="369332"/>
          </a:xfrm>
          <a:prstGeom prst="rect">
            <a:avLst/>
          </a:prstGeom>
          <a:noFill/>
        </p:spPr>
        <p:txBody>
          <a:bodyPr wrap="square" rtlCol="0">
            <a:spAutoFit/>
          </a:bodyPr>
          <a:lstStyle/>
          <a:p>
            <a:pPr algn="ctr" eaLnBrk="0" fontAlgn="base" hangingPunct="0">
              <a:spcBef>
                <a:spcPct val="0"/>
              </a:spcBef>
              <a:spcAft>
                <a:spcPct val="0"/>
              </a:spcAft>
            </a:pPr>
            <a:r>
              <a:rPr lang="en-US" dirty="0" smtClean="0">
                <a:solidFill>
                  <a:prstClr val="black"/>
                </a:solidFill>
                <a:latin typeface="Arial" charset="0"/>
                <a:ea typeface="ＭＳ Ｐゴシック" charset="0"/>
              </a:rPr>
              <a:t>Materials at Extremes and Planetary Physics</a:t>
            </a:r>
            <a:endParaRPr lang="en-US" dirty="0">
              <a:solidFill>
                <a:prstClr val="black"/>
              </a:solidFill>
              <a:latin typeface="Arial" charset="0"/>
              <a:ea typeface="ＭＳ Ｐゴシック" charset="0"/>
            </a:endParaRPr>
          </a:p>
        </p:txBody>
      </p:sp>
    </p:spTree>
    <p:extLst>
      <p:ext uri="{BB962C8B-B14F-4D97-AF65-F5344CB8AC3E}">
        <p14:creationId xmlns="" xmlns:p14="http://schemas.microsoft.com/office/powerpoint/2010/main" val="1225104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3400" y="1828800"/>
            <a:ext cx="4083111" cy="3696433"/>
            <a:chOff x="6244939" y="2483862"/>
            <a:chExt cx="2702260" cy="2857301"/>
          </a:xfrm>
        </p:grpSpPr>
        <p:sp>
          <p:nvSpPr>
            <p:cNvPr id="6" name="Rectangle 12"/>
            <p:cNvSpPr>
              <a:spLocks noChangeArrowheads="1"/>
            </p:cNvSpPr>
            <p:nvPr/>
          </p:nvSpPr>
          <p:spPr bwMode="auto">
            <a:xfrm>
              <a:off x="8137199" y="5051363"/>
              <a:ext cx="97308" cy="199049"/>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7" name="Rectangle 17"/>
            <p:cNvSpPr>
              <a:spLocks noChangeArrowheads="1"/>
            </p:cNvSpPr>
            <p:nvPr/>
          </p:nvSpPr>
          <p:spPr bwMode="auto">
            <a:xfrm>
              <a:off x="8035600" y="5022787"/>
              <a:ext cx="106866" cy="122579"/>
            </a:xfrm>
            <a:prstGeom prst="rect">
              <a:avLst/>
            </a:prstGeom>
            <a:solidFill>
              <a:schemeClr val="bg1"/>
            </a:solidFill>
            <a:ln w="12700">
              <a:noFill/>
              <a:miter lim="800000"/>
              <a:headEnd/>
              <a:tailEnd/>
            </a:ln>
            <a:effectLst/>
          </p:spPr>
          <p:txBody>
            <a:bodyPr wrap="none" anchor="ctr"/>
            <a:lstStyle/>
            <a:p>
              <a:endParaRPr lang="en-US"/>
            </a:p>
          </p:txBody>
        </p:sp>
        <p:sp>
          <p:nvSpPr>
            <p:cNvPr id="8" name="Rectangle 7"/>
            <p:cNvSpPr/>
            <p:nvPr/>
          </p:nvSpPr>
          <p:spPr bwMode="auto">
            <a:xfrm>
              <a:off x="6244939" y="2483862"/>
              <a:ext cx="2702260" cy="2857301"/>
            </a:xfrm>
            <a:prstGeom prst="rect">
              <a:avLst/>
            </a:prstGeom>
            <a:solidFill>
              <a:schemeClr val="bg1">
                <a:lumMod val="95000"/>
              </a:schemeClr>
            </a:soli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ＭＳ Ｐゴシック" pitchFamily="34" charset="-128"/>
              </a:endParaRPr>
            </a:p>
          </p:txBody>
        </p:sp>
        <p:pic>
          <p:nvPicPr>
            <p:cNvPr id="9" name="Picture 8" descr="Screen shot 2011-03-08 at 11.36.11 PM.png"/>
            <p:cNvPicPr>
              <a:picLocks noChangeAspect="1"/>
            </p:cNvPicPr>
            <p:nvPr/>
          </p:nvPicPr>
          <p:blipFill rotWithShape="1">
            <a:blip r:embed="rId2" cstate="print"/>
            <a:srcRect r="25683"/>
            <a:stretch/>
          </p:blipFill>
          <p:spPr>
            <a:xfrm>
              <a:off x="6349889" y="2592681"/>
              <a:ext cx="2480073" cy="2681639"/>
            </a:xfrm>
            <a:prstGeom prst="rect">
              <a:avLst/>
            </a:prstGeom>
            <a:ln>
              <a:solidFill>
                <a:schemeClr val="tx1"/>
              </a:solidFill>
            </a:ln>
          </p:spPr>
        </p:pic>
        <p:sp>
          <p:nvSpPr>
            <p:cNvPr id="10" name="TextBox 9"/>
            <p:cNvSpPr txBox="1"/>
            <p:nvPr/>
          </p:nvSpPr>
          <p:spPr>
            <a:xfrm>
              <a:off x="7356163" y="3343196"/>
              <a:ext cx="687500" cy="584776"/>
            </a:xfrm>
            <a:prstGeom prst="rect">
              <a:avLst/>
            </a:prstGeom>
            <a:noFill/>
          </p:spPr>
          <p:txBody>
            <a:bodyPr wrap="square" rtlCol="0">
              <a:spAutoFit/>
            </a:bodyPr>
            <a:lstStyle/>
            <a:p>
              <a:r>
                <a:rPr lang="en-US" sz="1600" b="1" dirty="0" smtClean="0">
                  <a:solidFill>
                    <a:srgbClr val="3366FF"/>
                  </a:solidFill>
                </a:rPr>
                <a:t>1</a:t>
              </a:r>
              <a:r>
                <a:rPr lang="en-US" sz="1600" b="1" baseline="30000" dirty="0" smtClean="0">
                  <a:solidFill>
                    <a:srgbClr val="3366FF"/>
                  </a:solidFill>
                </a:rPr>
                <a:t>st</a:t>
              </a:r>
              <a:r>
                <a:rPr lang="en-US" sz="1600" b="1" dirty="0" smtClean="0">
                  <a:solidFill>
                    <a:srgbClr val="3366FF"/>
                  </a:solidFill>
                </a:rPr>
                <a:t> shot</a:t>
              </a:r>
              <a:endParaRPr lang="en-US" sz="1600" b="1" dirty="0">
                <a:solidFill>
                  <a:srgbClr val="3366FF"/>
                </a:solidFill>
              </a:endParaRPr>
            </a:p>
          </p:txBody>
        </p:sp>
        <p:sp>
          <p:nvSpPr>
            <p:cNvPr id="11" name="TextBox 10"/>
            <p:cNvSpPr txBox="1"/>
            <p:nvPr/>
          </p:nvSpPr>
          <p:spPr>
            <a:xfrm>
              <a:off x="8196064" y="2884511"/>
              <a:ext cx="706976" cy="584776"/>
            </a:xfrm>
            <a:prstGeom prst="rect">
              <a:avLst/>
            </a:prstGeom>
            <a:noFill/>
          </p:spPr>
          <p:txBody>
            <a:bodyPr wrap="square" rtlCol="0">
              <a:spAutoFit/>
            </a:bodyPr>
            <a:lstStyle/>
            <a:p>
              <a:r>
                <a:rPr lang="en-US" sz="1600" b="1" dirty="0" smtClean="0">
                  <a:solidFill>
                    <a:srgbClr val="FF0000"/>
                  </a:solidFill>
                </a:rPr>
                <a:t>2</a:t>
              </a:r>
              <a:r>
                <a:rPr lang="en-US" sz="1600" b="1" baseline="30000" dirty="0" smtClean="0">
                  <a:solidFill>
                    <a:srgbClr val="FF0000"/>
                  </a:solidFill>
                </a:rPr>
                <a:t>nd</a:t>
              </a:r>
              <a:r>
                <a:rPr lang="en-US" sz="1600" b="1" dirty="0" smtClean="0">
                  <a:solidFill>
                    <a:srgbClr val="FF0000"/>
                  </a:solidFill>
                </a:rPr>
                <a:t> shot</a:t>
              </a:r>
              <a:endParaRPr lang="en-US" sz="1600" b="1" dirty="0">
                <a:solidFill>
                  <a:srgbClr val="FF0000"/>
                </a:solidFill>
              </a:endParaRPr>
            </a:p>
          </p:txBody>
        </p:sp>
      </p:grpSp>
      <p:sp>
        <p:nvSpPr>
          <p:cNvPr id="12" name="Text Box 207"/>
          <p:cNvSpPr txBox="1">
            <a:spLocks noChangeArrowheads="1"/>
          </p:cNvSpPr>
          <p:nvPr/>
        </p:nvSpPr>
        <p:spPr bwMode="auto">
          <a:xfrm>
            <a:off x="533400" y="1066800"/>
            <a:ext cx="4123051" cy="516699"/>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noAutofit/>
          </a:bodyPr>
          <a:lstStyle/>
          <a:p>
            <a:pPr algn="ctr"/>
            <a:r>
              <a:rPr lang="en-US" sz="1800" b="1" dirty="0" smtClean="0"/>
              <a:t>Carbon compression to ~ 30 Mbar</a:t>
            </a:r>
            <a:endParaRPr lang="en-US" sz="1800" b="1" dirty="0"/>
          </a:p>
        </p:txBody>
      </p:sp>
      <p:pic>
        <p:nvPicPr>
          <p:cNvPr id="6148" name="Picture 4"/>
          <p:cNvPicPr>
            <a:picLocks noChangeAspect="1" noChangeArrowheads="1"/>
          </p:cNvPicPr>
          <p:nvPr/>
        </p:nvPicPr>
        <p:blipFill>
          <a:blip r:embed="rId3" cstate="print"/>
          <a:srcRect/>
          <a:stretch>
            <a:fillRect/>
          </a:stretch>
        </p:blipFill>
        <p:spPr bwMode="auto">
          <a:xfrm>
            <a:off x="4724400" y="990600"/>
            <a:ext cx="4210050" cy="4648200"/>
          </a:xfrm>
          <a:prstGeom prst="rect">
            <a:avLst/>
          </a:prstGeom>
          <a:noFill/>
          <a:ln w="9525">
            <a:noFill/>
            <a:miter lim="800000"/>
            <a:headEnd/>
            <a:tailEnd/>
          </a:ln>
        </p:spPr>
      </p:pic>
      <p:sp>
        <p:nvSpPr>
          <p:cNvPr id="15" name="Text Box 207"/>
          <p:cNvSpPr txBox="1">
            <a:spLocks noChangeArrowheads="1"/>
          </p:cNvSpPr>
          <p:nvPr/>
        </p:nvSpPr>
        <p:spPr bwMode="auto">
          <a:xfrm>
            <a:off x="2667000" y="5562600"/>
            <a:ext cx="4123051" cy="381000"/>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noAutofit/>
          </a:bodyPr>
          <a:lstStyle/>
          <a:p>
            <a:pPr algn="ctr"/>
            <a:r>
              <a:rPr lang="en-US" sz="1800" b="1" dirty="0" smtClean="0"/>
              <a:t>(UC Berkeley, Princeton, LLNL, et al.)</a:t>
            </a:r>
            <a:endParaRPr lang="en-US" sz="1800" b="1" dirty="0"/>
          </a:p>
        </p:txBody>
      </p:sp>
      <p:sp>
        <p:nvSpPr>
          <p:cNvPr id="16" name="Text Box 207"/>
          <p:cNvSpPr txBox="1">
            <a:spLocks noChangeArrowheads="1"/>
          </p:cNvSpPr>
          <p:nvPr/>
        </p:nvSpPr>
        <p:spPr bwMode="auto">
          <a:xfrm>
            <a:off x="4868549" y="1066800"/>
            <a:ext cx="4123051" cy="516699"/>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noAutofit/>
          </a:bodyPr>
          <a:lstStyle/>
          <a:p>
            <a:pPr algn="ctr"/>
            <a:r>
              <a:rPr lang="en-US" sz="1800" b="1" dirty="0" smtClean="0"/>
              <a:t>Tantalum compression to 10</a:t>
            </a:r>
            <a:r>
              <a:rPr lang="en-US" b="1" dirty="0" smtClean="0"/>
              <a:t>’s of Mbar</a:t>
            </a:r>
            <a:endParaRPr lang="en-US" sz="1800" b="1" dirty="0" smtClean="0"/>
          </a:p>
        </p:txBody>
      </p:sp>
      <p:sp>
        <p:nvSpPr>
          <p:cNvPr id="17" name="Rectangle 3"/>
          <p:cNvSpPr>
            <a:spLocks noChangeArrowheads="1"/>
          </p:cNvSpPr>
          <p:nvPr/>
        </p:nvSpPr>
        <p:spPr bwMode="auto">
          <a:xfrm>
            <a:off x="0" y="152400"/>
            <a:ext cx="9144000" cy="523220"/>
          </a:xfrm>
          <a:prstGeom prst="rect">
            <a:avLst/>
          </a:prstGeom>
          <a:noFill/>
          <a:ln w="9525">
            <a:noFill/>
            <a:miter lim="800000"/>
            <a:headEnd/>
            <a:tailEnd/>
          </a:ln>
        </p:spPr>
        <p:txBody>
          <a:bodyPr wrap="square">
            <a:spAutoFit/>
          </a:bodyPr>
          <a:lstStyle/>
          <a:p>
            <a:pPr algn="ctr"/>
            <a:r>
              <a:rPr lang="en-US" sz="2800" dirty="0" smtClean="0">
                <a:solidFill>
                  <a:srgbClr val="000080"/>
                </a:solidFill>
                <a:latin typeface="Calibri" pitchFamily="34" charset="0"/>
              </a:rPr>
              <a:t>Initial (unprecedented, exciting) data are just the beginning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7"/>
          <p:cNvSpPr txBox="1">
            <a:spLocks noChangeArrowheads="1"/>
          </p:cNvSpPr>
          <p:nvPr/>
        </p:nvSpPr>
        <p:spPr bwMode="auto">
          <a:xfrm>
            <a:off x="288080" y="2344210"/>
            <a:ext cx="2423295" cy="923320"/>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spAutoFit/>
          </a:bodyPr>
          <a:lstStyle/>
          <a:p>
            <a:pPr algn="ctr"/>
            <a:r>
              <a:rPr lang="en-US" sz="1800" b="1" dirty="0" smtClean="0"/>
              <a:t>Effect of radiation on supernova hydrodynamics</a:t>
            </a:r>
            <a:endParaRPr lang="en-US" sz="1800" b="1" dirty="0"/>
          </a:p>
        </p:txBody>
      </p:sp>
      <p:sp>
        <p:nvSpPr>
          <p:cNvPr id="3" name="Text Box 207"/>
          <p:cNvSpPr txBox="1">
            <a:spLocks noChangeArrowheads="1"/>
          </p:cNvSpPr>
          <p:nvPr/>
        </p:nvSpPr>
        <p:spPr bwMode="auto">
          <a:xfrm>
            <a:off x="288080" y="5188129"/>
            <a:ext cx="2423295" cy="646321"/>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spAutoFit/>
          </a:bodyPr>
          <a:lstStyle/>
          <a:p>
            <a:pPr algn="ctr"/>
            <a:r>
              <a:rPr lang="en-US" sz="1800" b="1" dirty="0" smtClean="0"/>
              <a:t>University of Michigan </a:t>
            </a:r>
            <a:endParaRPr lang="en-US" sz="1800" b="1" dirty="0"/>
          </a:p>
        </p:txBody>
      </p:sp>
      <p:sp>
        <p:nvSpPr>
          <p:cNvPr id="4" name="Rectangle 208"/>
          <p:cNvSpPr>
            <a:spLocks noChangeArrowheads="1"/>
          </p:cNvSpPr>
          <p:nvPr/>
        </p:nvSpPr>
        <p:spPr bwMode="auto">
          <a:xfrm>
            <a:off x="288080" y="3267530"/>
            <a:ext cx="2423295" cy="1924306"/>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endParaRPr lang="en-US" b="1"/>
          </a:p>
        </p:txBody>
      </p:sp>
      <p:sp>
        <p:nvSpPr>
          <p:cNvPr id="5" name="Text Box 207"/>
          <p:cNvSpPr txBox="1">
            <a:spLocks noChangeArrowheads="1"/>
          </p:cNvSpPr>
          <p:nvPr/>
        </p:nvSpPr>
        <p:spPr bwMode="auto">
          <a:xfrm>
            <a:off x="3584583" y="2621209"/>
            <a:ext cx="2423295" cy="646321"/>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spAutoFit/>
          </a:bodyPr>
          <a:lstStyle/>
          <a:p>
            <a:pPr algn="ctr"/>
            <a:r>
              <a:rPr lang="en-US" sz="1800" b="1" dirty="0" smtClean="0"/>
              <a:t>C/Fe equation of state</a:t>
            </a:r>
            <a:endParaRPr lang="en-US" sz="1800" b="1" dirty="0"/>
          </a:p>
        </p:txBody>
      </p:sp>
      <p:sp>
        <p:nvSpPr>
          <p:cNvPr id="6" name="Text Box 207"/>
          <p:cNvSpPr txBox="1">
            <a:spLocks noChangeArrowheads="1"/>
          </p:cNvSpPr>
          <p:nvPr/>
        </p:nvSpPr>
        <p:spPr bwMode="auto">
          <a:xfrm>
            <a:off x="3584583" y="5174149"/>
            <a:ext cx="2423294" cy="646321"/>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spAutoFit/>
          </a:bodyPr>
          <a:lstStyle/>
          <a:p>
            <a:pPr algn="ctr"/>
            <a:r>
              <a:rPr lang="en-US" sz="1800" b="1" dirty="0" smtClean="0"/>
              <a:t>UC  Berkeley; Princeton University</a:t>
            </a:r>
            <a:endParaRPr lang="en-US" sz="1800" b="1" dirty="0"/>
          </a:p>
        </p:txBody>
      </p:sp>
      <p:sp>
        <p:nvSpPr>
          <p:cNvPr id="7" name="Rectangle 208"/>
          <p:cNvSpPr>
            <a:spLocks noChangeArrowheads="1"/>
          </p:cNvSpPr>
          <p:nvPr/>
        </p:nvSpPr>
        <p:spPr bwMode="auto">
          <a:xfrm>
            <a:off x="3584583" y="3267530"/>
            <a:ext cx="2423295" cy="1924306"/>
          </a:xfrm>
          <a:prstGeom prst="rect">
            <a:avLst/>
          </a:prstGeom>
          <a:solidFill>
            <a:schemeClr val="bg2"/>
          </a:solidFill>
          <a:ln w="12700">
            <a:solidFill>
              <a:schemeClr val="tx1"/>
            </a:solidFill>
            <a:miter lim="800000"/>
            <a:headEnd/>
            <a:tailEnd/>
          </a:ln>
        </p:spPr>
        <p:txBody>
          <a:bodyPr wrap="none" anchor="ctr">
            <a:prstTxWarp prst="textNoShape">
              <a:avLst/>
            </a:prstTxWarp>
          </a:bodyPr>
          <a:lstStyle/>
          <a:p>
            <a:endParaRPr lang="en-US" b="1"/>
          </a:p>
        </p:txBody>
      </p:sp>
      <p:sp>
        <p:nvSpPr>
          <p:cNvPr id="8" name="Rectangle 208"/>
          <p:cNvSpPr>
            <a:spLocks noChangeArrowheads="1"/>
          </p:cNvSpPr>
          <p:nvPr/>
        </p:nvSpPr>
        <p:spPr bwMode="auto">
          <a:xfrm>
            <a:off x="6492105" y="3249843"/>
            <a:ext cx="2423295" cy="192430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b="1"/>
          </a:p>
        </p:txBody>
      </p:sp>
      <p:sp>
        <p:nvSpPr>
          <p:cNvPr id="9" name="Text Box 207"/>
          <p:cNvSpPr txBox="1">
            <a:spLocks noChangeArrowheads="1"/>
          </p:cNvSpPr>
          <p:nvPr/>
        </p:nvSpPr>
        <p:spPr bwMode="auto">
          <a:xfrm>
            <a:off x="6492105" y="2603522"/>
            <a:ext cx="2423295" cy="646321"/>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spAutoFit/>
          </a:bodyPr>
          <a:lstStyle/>
          <a:p>
            <a:pPr algn="ctr"/>
            <a:r>
              <a:rPr lang="en-US" sz="1800" b="1" dirty="0" err="1" smtClean="0"/>
              <a:t>Nucleosynthesis</a:t>
            </a:r>
            <a:r>
              <a:rPr lang="en-US" sz="1800" b="1" dirty="0" smtClean="0"/>
              <a:t> and the s-process</a:t>
            </a:r>
            <a:endParaRPr lang="en-US" sz="1800" b="1" dirty="0"/>
          </a:p>
        </p:txBody>
      </p:sp>
      <p:sp>
        <p:nvSpPr>
          <p:cNvPr id="10" name="Text Box 207"/>
          <p:cNvSpPr txBox="1">
            <a:spLocks noChangeArrowheads="1"/>
          </p:cNvSpPr>
          <p:nvPr/>
        </p:nvSpPr>
        <p:spPr bwMode="auto">
          <a:xfrm>
            <a:off x="6492105" y="5171428"/>
            <a:ext cx="2423295" cy="646321"/>
          </a:xfrm>
          <a:prstGeom prst="rect">
            <a:avLst/>
          </a:prstGeom>
          <a:solidFill>
            <a:srgbClr val="FFFBCD"/>
          </a:solidFill>
          <a:ln w="12700">
            <a:solidFill>
              <a:schemeClr val="tx1"/>
            </a:solidFill>
            <a:miter lim="800000"/>
            <a:headEnd/>
            <a:tailEnd/>
          </a:ln>
        </p:spPr>
        <p:txBody>
          <a:bodyPr wrap="square" lIns="91429" tIns="45715" rIns="91429" bIns="45715">
            <a:prstTxWarp prst="textNoShape">
              <a:avLst/>
            </a:prstTxWarp>
            <a:spAutoFit/>
          </a:bodyPr>
          <a:lstStyle/>
          <a:p>
            <a:pPr algn="ctr"/>
            <a:r>
              <a:rPr lang="en-US" sz="1800" b="1" dirty="0" smtClean="0"/>
              <a:t>LLNL; LANL; Ohio University</a:t>
            </a:r>
            <a:endParaRPr lang="en-US" sz="1800" b="1" dirty="0"/>
          </a:p>
        </p:txBody>
      </p:sp>
      <p:pic>
        <p:nvPicPr>
          <p:cNvPr id="11" name="Picture 10" descr="earthcore.jpg"/>
          <p:cNvPicPr>
            <a:picLocks noChangeAspect="1"/>
          </p:cNvPicPr>
          <p:nvPr/>
        </p:nvPicPr>
        <p:blipFill>
          <a:blip r:embed="rId2" cstate="print"/>
          <a:stretch>
            <a:fillRect/>
          </a:stretch>
        </p:blipFill>
        <p:spPr>
          <a:xfrm>
            <a:off x="3584583" y="3267530"/>
            <a:ext cx="2423294" cy="1929298"/>
          </a:xfrm>
          <a:prstGeom prst="rect">
            <a:avLst/>
          </a:prstGeom>
        </p:spPr>
      </p:pic>
      <p:pic>
        <p:nvPicPr>
          <p:cNvPr id="12" name="Picture 11" descr="nucleosynthesis-01.jpg"/>
          <p:cNvPicPr>
            <a:picLocks noChangeAspect="1"/>
          </p:cNvPicPr>
          <p:nvPr/>
        </p:nvPicPr>
        <p:blipFill>
          <a:blip r:embed="rId3" cstate="print"/>
          <a:srcRect l="2528" t="2145" r="2539" b="2298"/>
          <a:stretch>
            <a:fillRect/>
          </a:stretch>
        </p:blipFill>
        <p:spPr>
          <a:xfrm>
            <a:off x="308867" y="3335295"/>
            <a:ext cx="2381720" cy="1798034"/>
          </a:xfrm>
          <a:prstGeom prst="rect">
            <a:avLst/>
          </a:prstGeom>
        </p:spPr>
      </p:pic>
      <p:pic>
        <p:nvPicPr>
          <p:cNvPr id="13" name="Picture 12"/>
          <p:cNvPicPr>
            <a:picLocks noChangeAspect="1"/>
          </p:cNvPicPr>
          <p:nvPr/>
        </p:nvPicPr>
        <p:blipFill>
          <a:blip r:embed="rId4" cstate="print"/>
          <a:stretch>
            <a:fillRect/>
          </a:stretch>
        </p:blipFill>
        <p:spPr>
          <a:xfrm>
            <a:off x="6579022" y="3476206"/>
            <a:ext cx="2249461" cy="1503299"/>
          </a:xfrm>
          <a:prstGeom prst="rect">
            <a:avLst/>
          </a:prstGeom>
        </p:spPr>
      </p:pic>
      <p:sp>
        <p:nvSpPr>
          <p:cNvPr id="14" name="Rectangle 13"/>
          <p:cNvSpPr/>
          <p:nvPr/>
        </p:nvSpPr>
        <p:spPr>
          <a:xfrm>
            <a:off x="128127" y="1676400"/>
            <a:ext cx="2743200" cy="369332"/>
          </a:xfrm>
          <a:prstGeom prst="rect">
            <a:avLst/>
          </a:prstGeom>
        </p:spPr>
        <p:txBody>
          <a:bodyPr wrap="square">
            <a:spAutoFit/>
          </a:bodyPr>
          <a:lstStyle/>
          <a:p>
            <a:r>
              <a:rPr lang="en-US" b="1" dirty="0" smtClean="0">
                <a:latin typeface="Calibri" pitchFamily="34" charset="0"/>
              </a:rPr>
              <a:t>Laboratory Astrophysics</a:t>
            </a:r>
          </a:p>
        </p:txBody>
      </p:sp>
      <p:sp>
        <p:nvSpPr>
          <p:cNvPr id="15" name="Rectangle 14"/>
          <p:cNvSpPr/>
          <p:nvPr/>
        </p:nvSpPr>
        <p:spPr>
          <a:xfrm>
            <a:off x="3157930" y="1676400"/>
            <a:ext cx="3276600" cy="369332"/>
          </a:xfrm>
          <a:prstGeom prst="rect">
            <a:avLst/>
          </a:prstGeom>
        </p:spPr>
        <p:txBody>
          <a:bodyPr wrap="square">
            <a:spAutoFit/>
          </a:bodyPr>
          <a:lstStyle/>
          <a:p>
            <a:r>
              <a:rPr lang="en-US" b="1" dirty="0" smtClean="0">
                <a:latin typeface="Calibri" pitchFamily="34" charset="0"/>
              </a:rPr>
              <a:t>Materials and Planetary Physics</a:t>
            </a:r>
          </a:p>
        </p:txBody>
      </p:sp>
      <p:sp>
        <p:nvSpPr>
          <p:cNvPr id="16" name="Rectangle 15"/>
          <p:cNvSpPr/>
          <p:nvPr/>
        </p:nvSpPr>
        <p:spPr>
          <a:xfrm>
            <a:off x="6522652" y="1676400"/>
            <a:ext cx="2362200" cy="369332"/>
          </a:xfrm>
          <a:prstGeom prst="rect">
            <a:avLst/>
          </a:prstGeom>
        </p:spPr>
        <p:txBody>
          <a:bodyPr wrap="square">
            <a:spAutoFit/>
          </a:bodyPr>
          <a:lstStyle/>
          <a:p>
            <a:r>
              <a:rPr lang="en-US" b="1" dirty="0" smtClean="0">
                <a:latin typeface="Calibri" pitchFamily="34" charset="0"/>
              </a:rPr>
              <a:t>Nuclear Physics</a:t>
            </a:r>
          </a:p>
        </p:txBody>
      </p:sp>
      <p:sp>
        <p:nvSpPr>
          <p:cNvPr id="17" name="Rectangle 3"/>
          <p:cNvSpPr>
            <a:spLocks noChangeArrowheads="1"/>
          </p:cNvSpPr>
          <p:nvPr/>
        </p:nvSpPr>
        <p:spPr bwMode="auto">
          <a:xfrm>
            <a:off x="0" y="152400"/>
            <a:ext cx="9144000" cy="954107"/>
          </a:xfrm>
          <a:prstGeom prst="rect">
            <a:avLst/>
          </a:prstGeom>
          <a:noFill/>
          <a:ln w="9525">
            <a:noFill/>
            <a:miter lim="800000"/>
            <a:headEnd/>
            <a:tailEnd/>
          </a:ln>
        </p:spPr>
        <p:txBody>
          <a:bodyPr wrap="square">
            <a:spAutoFit/>
          </a:bodyPr>
          <a:lstStyle/>
          <a:p>
            <a:pPr algn="ctr"/>
            <a:r>
              <a:rPr lang="en-US" sz="2800" dirty="0" smtClean="0">
                <a:solidFill>
                  <a:srgbClr val="000080"/>
                </a:solidFill>
                <a:latin typeface="Calibri" pitchFamily="34" charset="0"/>
              </a:rPr>
              <a:t>User teams aligned with the priority research directions have already taken data at NIF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304800" y="152400"/>
            <a:ext cx="8229600" cy="1077218"/>
          </a:xfrm>
          <a:prstGeom prst="rect">
            <a:avLst/>
          </a:prstGeom>
          <a:noFill/>
          <a:ln w="9525">
            <a:noFill/>
            <a:miter lim="800000"/>
            <a:headEnd/>
            <a:tailEnd/>
          </a:ln>
        </p:spPr>
        <p:txBody>
          <a:bodyPr wrap="square">
            <a:spAutoFit/>
          </a:bodyPr>
          <a:lstStyle/>
          <a:p>
            <a:pPr algn="ctr"/>
            <a:r>
              <a:rPr lang="en-US" sz="3200" dirty="0" smtClean="0">
                <a:solidFill>
                  <a:srgbClr val="000080"/>
                </a:solidFill>
                <a:latin typeface="Calibri" pitchFamily="34" charset="0"/>
              </a:rPr>
              <a:t>Governance Models and User Experience were an Important Consideration</a:t>
            </a: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sp>
        <p:nvSpPr>
          <p:cNvPr id="3073" name="Rectangle 1"/>
          <p:cNvSpPr>
            <a:spLocks noChangeArrowheads="1"/>
          </p:cNvSpPr>
          <p:nvPr/>
        </p:nvSpPr>
        <p:spPr bwMode="auto">
          <a:xfrm>
            <a:off x="0" y="1459469"/>
            <a:ext cx="893369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400" dirty="0" smtClean="0">
                <a:latin typeface="+mj-lt"/>
                <a:ea typeface="Cambria" pitchFamily="18" charset="0"/>
                <a:cs typeface="Times New Roman" pitchFamily="18" charset="0"/>
              </a:rPr>
              <a:t>Three principles underlie our recommendations:</a:t>
            </a:r>
          </a:p>
          <a:p>
            <a:pPr lvl="0" eaLnBrk="0" fontAlgn="base" hangingPunct="0">
              <a:spcBef>
                <a:spcPct val="0"/>
              </a:spcBef>
              <a:spcAft>
                <a:spcPct val="0"/>
              </a:spcAft>
            </a:pPr>
            <a:endParaRPr lang="en-US" sz="2400" dirty="0" smtClean="0">
              <a:latin typeface="+mj-lt"/>
              <a:cs typeface="Arial" pitchFamily="34" charset="0"/>
            </a:endParaRPr>
          </a:p>
          <a:p>
            <a:pPr lvl="0" eaLnBrk="0" fontAlgn="base" hangingPunct="0">
              <a:spcBef>
                <a:spcPct val="0"/>
              </a:spcBef>
              <a:spcAft>
                <a:spcPct val="0"/>
              </a:spcAft>
            </a:pPr>
            <a:r>
              <a:rPr lang="en-US" sz="2400" dirty="0" smtClean="0">
                <a:latin typeface="+mj-lt"/>
                <a:ea typeface="Cambria" pitchFamily="18" charset="0"/>
                <a:cs typeface="Times New Roman" pitchFamily="18" charset="0"/>
              </a:rPr>
              <a:t>Make science on NIF successful on long-term timescales</a:t>
            </a:r>
            <a:endParaRPr lang="en-US" sz="2400" dirty="0" smtClean="0">
              <a:latin typeface="+mj-lt"/>
              <a:cs typeface="Arial" pitchFamily="34" charset="0"/>
            </a:endParaRPr>
          </a:p>
          <a:p>
            <a:pPr lvl="0" eaLnBrk="0" fontAlgn="base" hangingPunct="0">
              <a:spcBef>
                <a:spcPct val="0"/>
              </a:spcBef>
              <a:spcAft>
                <a:spcPct val="0"/>
              </a:spcAft>
            </a:pPr>
            <a:endParaRPr lang="en-US" sz="2400" dirty="0" smtClean="0">
              <a:latin typeface="+mj-lt"/>
              <a:ea typeface="Cambria" pitchFamily="18" charset="0"/>
              <a:cs typeface="Times New Roman" pitchFamily="18" charset="0"/>
            </a:endParaRPr>
          </a:p>
          <a:p>
            <a:pPr lvl="0" eaLnBrk="0" fontAlgn="base" hangingPunct="0">
              <a:spcBef>
                <a:spcPct val="0"/>
              </a:spcBef>
              <a:spcAft>
                <a:spcPct val="0"/>
              </a:spcAft>
            </a:pPr>
            <a:r>
              <a:rPr lang="en-US" sz="2400" dirty="0" smtClean="0">
                <a:latin typeface="+mj-lt"/>
                <a:ea typeface="Cambria" pitchFamily="18" charset="0"/>
                <a:cs typeface="Times New Roman" pitchFamily="18" charset="0"/>
              </a:rPr>
              <a:t>Build a sense of scientific community among NIF users</a:t>
            </a:r>
            <a:endParaRPr lang="en-US" sz="2400" dirty="0" smtClean="0">
              <a:latin typeface="+mj-lt"/>
              <a:cs typeface="Arial" pitchFamily="34" charset="0"/>
            </a:endParaRPr>
          </a:p>
          <a:p>
            <a:pPr lvl="0" eaLnBrk="0" fontAlgn="base" hangingPunct="0">
              <a:spcBef>
                <a:spcPct val="0"/>
              </a:spcBef>
              <a:spcAft>
                <a:spcPct val="0"/>
              </a:spcAft>
            </a:pPr>
            <a:endParaRPr lang="en-US" sz="2400" dirty="0" smtClean="0">
              <a:latin typeface="+mj-lt"/>
              <a:ea typeface="Cambria" pitchFamily="18" charset="0"/>
              <a:cs typeface="Times New Roman" pitchFamily="18" charset="0"/>
            </a:endParaRPr>
          </a:p>
          <a:p>
            <a:pPr lvl="0" eaLnBrk="0" fontAlgn="base" hangingPunct="0">
              <a:spcBef>
                <a:spcPct val="0"/>
              </a:spcBef>
              <a:spcAft>
                <a:spcPct val="0"/>
              </a:spcAft>
            </a:pPr>
            <a:r>
              <a:rPr lang="en-US" sz="2400" dirty="0" smtClean="0">
                <a:latin typeface="+mj-lt"/>
                <a:ea typeface="Cambria" pitchFamily="18" charset="0"/>
                <a:cs typeface="Times New Roman" pitchFamily="18" charset="0"/>
              </a:rPr>
              <a:t>Utilize best practices and lessons learned from relevant facilities at NIF</a:t>
            </a:r>
          </a:p>
          <a:p>
            <a:pPr lvl="0" eaLnBrk="0" fontAlgn="base" hangingPunct="0">
              <a:spcBef>
                <a:spcPct val="0"/>
              </a:spcBef>
              <a:spcAft>
                <a:spcPct val="0"/>
              </a:spcAft>
            </a:pPr>
            <a:endParaRPr lang="en-US" sz="2400" dirty="0" smtClean="0">
              <a:latin typeface="+mj-lt"/>
              <a:cs typeface="Times New Roman" pitchFamily="18" charset="0"/>
            </a:endParaRPr>
          </a:p>
          <a:p>
            <a:pPr lvl="0" algn="ctr" eaLnBrk="0" fontAlgn="base" hangingPunct="0">
              <a:spcBef>
                <a:spcPct val="0"/>
              </a:spcBef>
              <a:spcAft>
                <a:spcPct val="0"/>
              </a:spcAft>
            </a:pPr>
            <a:endParaRPr lang="en-US" sz="2400" dirty="0" smtClean="0">
              <a:solidFill>
                <a:srgbClr val="FF0000"/>
              </a:solidFill>
              <a:latin typeface="+mj-lt"/>
              <a:cs typeface="Times New Roman" pitchFamily="18" charset="0"/>
            </a:endParaRPr>
          </a:p>
          <a:p>
            <a:pPr lvl="0" algn="ctr" eaLnBrk="0" fontAlgn="base" hangingPunct="0">
              <a:spcBef>
                <a:spcPct val="0"/>
              </a:spcBef>
              <a:spcAft>
                <a:spcPct val="0"/>
              </a:spcAft>
            </a:pPr>
            <a:r>
              <a:rPr lang="en-US" sz="2400" dirty="0" smtClean="0">
                <a:solidFill>
                  <a:srgbClr val="FF0000"/>
                </a:solidFill>
                <a:latin typeface="+mj-lt"/>
                <a:cs typeface="Times New Roman" pitchFamily="18" charset="0"/>
              </a:rPr>
              <a:t>(But, don’t tell LLNL and NIF how to do their jobs)</a:t>
            </a:r>
            <a:endParaRPr lang="en-US" sz="2400" dirty="0" smtClean="0">
              <a:solidFill>
                <a:srgbClr val="FF0000"/>
              </a:solidFill>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r>
              <a:rPr lang="en-US" sz="3200" dirty="0" smtClean="0">
                <a:solidFill>
                  <a:srgbClr val="000080"/>
                </a:solidFill>
                <a:latin typeface="Calibri" pitchFamily="34" charset="0"/>
              </a:rPr>
              <a:t>Recommendations spanned three principal topics</a:t>
            </a: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sp>
        <p:nvSpPr>
          <p:cNvPr id="3073" name="Rectangle 1"/>
          <p:cNvSpPr>
            <a:spLocks noChangeArrowheads="1"/>
          </p:cNvSpPr>
          <p:nvPr/>
        </p:nvSpPr>
        <p:spPr bwMode="auto">
          <a:xfrm>
            <a:off x="228600" y="533400"/>
            <a:ext cx="870509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tx1"/>
                </a:solidFill>
                <a:effectLst/>
                <a:latin typeface="+mj-lt"/>
                <a:ea typeface="Cambria" pitchFamily="18" charset="0"/>
                <a:cs typeface="Times New Roman" pitchFamily="18" charset="0"/>
              </a:rPr>
              <a:t>Policy and Governance</a:t>
            </a:r>
          </a:p>
          <a:p>
            <a:pPr marL="457200" marR="0" lvl="0" indent="-45720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mj-lt"/>
                <a:cs typeface="Arial" pitchFamily="34" charset="0"/>
              </a:rPr>
              <a:t>-Develop</a:t>
            </a:r>
            <a:r>
              <a:rPr kumimoji="0" lang="en-US" sz="2000" b="0" i="0" u="none" strike="noStrike" cap="none" normalizeH="0" dirty="0" smtClean="0">
                <a:ln>
                  <a:noFill/>
                </a:ln>
                <a:solidFill>
                  <a:schemeClr val="tx1"/>
                </a:solidFill>
                <a:effectLst/>
                <a:latin typeface="+mj-lt"/>
                <a:cs typeface="Arial" pitchFamily="34" charset="0"/>
              </a:rPr>
              <a:t> </a:t>
            </a:r>
            <a:r>
              <a:rPr kumimoji="0" lang="en-US" sz="2000" b="0" i="0" u="none" strike="noStrike" cap="none" normalizeH="0" baseline="0" dirty="0" smtClean="0">
                <a:ln>
                  <a:noFill/>
                </a:ln>
                <a:solidFill>
                  <a:schemeClr val="tx1"/>
                </a:solidFill>
                <a:effectLst/>
                <a:latin typeface="+mj-lt"/>
                <a:cs typeface="Arial" pitchFamily="34" charset="0"/>
              </a:rPr>
              <a:t>clearly</a:t>
            </a:r>
            <a:r>
              <a:rPr kumimoji="0" lang="en-US" sz="2000" b="0" i="0" u="none" strike="noStrike" cap="none" normalizeH="0" dirty="0" smtClean="0">
                <a:ln>
                  <a:noFill/>
                </a:ln>
                <a:solidFill>
                  <a:schemeClr val="tx1"/>
                </a:solidFill>
                <a:effectLst/>
                <a:latin typeface="+mj-lt"/>
                <a:cs typeface="Arial" pitchFamily="34" charset="0"/>
              </a:rPr>
              <a:t> defined user access policy</a:t>
            </a:r>
          </a:p>
          <a:p>
            <a:pPr marL="457200" marR="0" lvl="0" indent="-457200" algn="l" defTabSz="914400" rtl="0" eaLnBrk="0" fontAlgn="base" latinLnBrk="0" hangingPunct="0">
              <a:lnSpc>
                <a:spcPct val="100000"/>
              </a:lnSpc>
              <a:spcBef>
                <a:spcPct val="0"/>
              </a:spcBef>
              <a:spcAft>
                <a:spcPct val="0"/>
              </a:spcAft>
              <a:buClrTx/>
              <a:buSzTx/>
              <a:tabLst/>
            </a:pPr>
            <a:r>
              <a:rPr lang="en-US" sz="2000" dirty="0" smtClean="0">
                <a:latin typeface="+mj-lt"/>
                <a:cs typeface="Arial" pitchFamily="34" charset="0"/>
              </a:rPr>
              <a:t>-Foster independent a</a:t>
            </a:r>
            <a:r>
              <a:rPr kumimoji="0" lang="en-US" sz="2000" b="0" i="0" u="none" strike="noStrike" cap="none" normalizeH="0" dirty="0" smtClean="0">
                <a:ln>
                  <a:noFill/>
                </a:ln>
                <a:solidFill>
                  <a:schemeClr val="tx1"/>
                </a:solidFill>
                <a:effectLst/>
                <a:latin typeface="+mj-lt"/>
                <a:cs typeface="Arial" pitchFamily="34" charset="0"/>
              </a:rPr>
              <a:t>dvisory bodies</a:t>
            </a:r>
          </a:p>
          <a:p>
            <a:pPr marL="457200" marR="0" lvl="0" indent="-457200" algn="l" defTabSz="914400" rtl="0" eaLnBrk="0" fontAlgn="base" latinLnBrk="0" hangingPunct="0">
              <a:lnSpc>
                <a:spcPct val="100000"/>
              </a:lnSpc>
              <a:spcBef>
                <a:spcPct val="0"/>
              </a:spcBef>
              <a:spcAft>
                <a:spcPct val="0"/>
              </a:spcAft>
              <a:buClrTx/>
              <a:buSzTx/>
              <a:tabLst/>
            </a:pPr>
            <a:r>
              <a:rPr lang="en-US" sz="2000" dirty="0" smtClean="0">
                <a:latin typeface="+mj-lt"/>
                <a:cs typeface="Arial" pitchFamily="34" charset="0"/>
              </a:rPr>
              <a:t>-Address s</a:t>
            </a:r>
            <a:r>
              <a:rPr kumimoji="0" lang="en-US" sz="2000" b="0" i="0" u="none" strike="noStrike" cap="none" normalizeH="0" dirty="0" smtClean="0">
                <a:ln>
                  <a:noFill/>
                </a:ln>
                <a:solidFill>
                  <a:schemeClr val="tx1"/>
                </a:solidFill>
                <a:effectLst/>
                <a:latin typeface="+mj-lt"/>
                <a:cs typeface="Arial" pitchFamily="34" charset="0"/>
              </a:rPr>
              <a:t>tewardship considerations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mj-lt"/>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mbria" pitchFamily="18" charset="0"/>
                <a:cs typeface="Times New Roman" pitchFamily="18" charset="0"/>
              </a:rPr>
              <a:t>Facility Operations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pitchFamily="34" charset="0"/>
              </a:rPr>
              <a:t>-Address/be</a:t>
            </a:r>
            <a:r>
              <a:rPr kumimoji="0" lang="en-US" sz="2000" b="0" i="0" u="none" strike="noStrike" cap="none" normalizeH="0" dirty="0" smtClean="0">
                <a:ln>
                  <a:noFill/>
                </a:ln>
                <a:solidFill>
                  <a:schemeClr val="tx1"/>
                </a:solidFill>
                <a:effectLst/>
                <a:latin typeface="+mj-lt"/>
                <a:cs typeface="Arial" pitchFamily="34" charset="0"/>
              </a:rPr>
              <a:t> realistic about NIF capacit</a:t>
            </a:r>
            <a:r>
              <a:rPr lang="en-US" sz="2000" dirty="0" smtClean="0">
                <a:latin typeface="+mj-lt"/>
                <a:cs typeface="Arial" pitchFamily="34" charset="0"/>
              </a:rPr>
              <a:t>y for user science</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mj-lt"/>
                <a:cs typeface="Arial" pitchFamily="34" charset="0"/>
              </a:rPr>
              <a:t>-Provide </a:t>
            </a:r>
            <a:r>
              <a:rPr kumimoji="0" lang="en-US" sz="2000" b="0" i="0" u="none" strike="noStrike" cap="none" normalizeH="0" baseline="0" dirty="0" smtClean="0">
                <a:ln>
                  <a:noFill/>
                </a:ln>
                <a:solidFill>
                  <a:schemeClr val="tx1"/>
                </a:solidFill>
                <a:effectLst/>
                <a:latin typeface="+mj-lt"/>
                <a:cs typeface="Arial" pitchFamily="34" charset="0"/>
              </a:rPr>
              <a:t>access to target</a:t>
            </a:r>
            <a:r>
              <a:rPr kumimoji="0" lang="en-US" sz="2000" b="0" i="0" u="none" strike="noStrike" cap="none" normalizeH="0" dirty="0" smtClean="0">
                <a:ln>
                  <a:noFill/>
                </a:ln>
                <a:solidFill>
                  <a:schemeClr val="tx1"/>
                </a:solidFill>
                <a:effectLst/>
                <a:latin typeface="+mj-lt"/>
                <a:cs typeface="Arial" pitchFamily="34" charset="0"/>
              </a:rPr>
              <a:t> fabrication and simulation/design support</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mj-lt"/>
                <a:cs typeface="Arial" pitchFamily="34" charset="0"/>
              </a:rPr>
              <a:t>-Reward and provide </a:t>
            </a:r>
            <a:r>
              <a:rPr kumimoji="0" lang="en-US" sz="2000" b="0" i="0" u="none" strike="noStrike" cap="none" normalizeH="0" dirty="0" smtClean="0">
                <a:ln>
                  <a:noFill/>
                </a:ln>
                <a:solidFill>
                  <a:schemeClr val="tx1"/>
                </a:solidFill>
                <a:effectLst/>
                <a:latin typeface="+mj-lt"/>
                <a:cs typeface="Arial" pitchFamily="34" charset="0"/>
              </a:rPr>
              <a:t>resources to NIF staff for supporting users</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mj-lt"/>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mbria" pitchFamily="18" charset="0"/>
                <a:cs typeface="Times New Roman" pitchFamily="18" charset="0"/>
              </a:rPr>
              <a:t>Outreach and Education</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mj-lt"/>
                <a:ea typeface="Cambria" pitchFamily="18" charset="0"/>
                <a:cs typeface="Times New Roman" pitchFamily="18" charset="0"/>
              </a:rPr>
              <a:t>-Educate the community/Communicate the excitement of NIF science</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mj-lt"/>
                <a:ea typeface="Cambria" pitchFamily="18" charset="0"/>
                <a:cs typeface="Times New Roman" pitchFamily="18" charset="0"/>
              </a:rPr>
              <a:t>-Establish users’ group</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mj-lt"/>
                <a:ea typeface="Cambria" pitchFamily="18" charset="0"/>
                <a:cs typeface="Times New Roman" pitchFamily="18" charset="0"/>
              </a:rPr>
              <a:t>-Grow/foster intellectual centers beyond LLNL</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mj-lt"/>
                <a:ea typeface="Cambria" pitchFamily="18" charset="0"/>
                <a:cs typeface="Times New Roman" pitchFamily="18" charset="0"/>
              </a:rPr>
              <a:t>-Create opportunities for young scientists</a:t>
            </a:r>
            <a:endParaRPr kumimoji="0" lang="en-US" sz="2000" b="0" i="0" u="none" strike="noStrike" cap="none" normalizeH="0" baseline="0" dirty="0" smtClean="0">
              <a:ln>
                <a:noFill/>
              </a:ln>
              <a:solidFill>
                <a:schemeClr val="tx1"/>
              </a:solidFill>
              <a:effectLst/>
              <a:latin typeface="+mj-lt"/>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cs typeface="Arial" pitchFamily="34" charset="0"/>
            </a:endParaRPr>
          </a:p>
        </p:txBody>
      </p:sp>
      <p:sp>
        <p:nvSpPr>
          <p:cNvPr id="7" name="Rectangle 3"/>
          <p:cNvSpPr>
            <a:spLocks noChangeArrowheads="1"/>
          </p:cNvSpPr>
          <p:nvPr/>
        </p:nvSpPr>
        <p:spPr bwMode="auto">
          <a:xfrm>
            <a:off x="0" y="5562600"/>
            <a:ext cx="9144000" cy="400110"/>
          </a:xfrm>
          <a:prstGeom prst="rect">
            <a:avLst/>
          </a:prstGeom>
          <a:noFill/>
          <a:ln w="9525">
            <a:noFill/>
            <a:miter lim="800000"/>
            <a:headEnd/>
            <a:tailEnd/>
          </a:ln>
        </p:spPr>
        <p:txBody>
          <a:bodyPr wrap="square">
            <a:spAutoFit/>
          </a:bodyPr>
          <a:lstStyle/>
          <a:p>
            <a:pPr algn="ctr"/>
            <a:r>
              <a:rPr lang="en-US" sz="2000" dirty="0" smtClean="0">
                <a:solidFill>
                  <a:srgbClr val="FF0000"/>
                </a:solidFill>
                <a:latin typeface="Calibri" pitchFamily="34" charset="0"/>
              </a:rPr>
              <a:t>First NIF User Meeting last week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893762" y="0"/>
            <a:ext cx="7107238" cy="584775"/>
          </a:xfrm>
          <a:prstGeom prst="rect">
            <a:avLst/>
          </a:prstGeom>
          <a:noFill/>
          <a:ln w="9525">
            <a:noFill/>
            <a:miter lim="800000"/>
            <a:headEnd/>
            <a:tailEnd/>
          </a:ln>
        </p:spPr>
        <p:txBody>
          <a:bodyPr wrap="square">
            <a:spAutoFit/>
          </a:bodyPr>
          <a:lstStyle/>
          <a:p>
            <a:pPr algn="ctr"/>
            <a:r>
              <a:rPr lang="en-US" sz="3200" dirty="0" smtClean="0">
                <a:solidFill>
                  <a:srgbClr val="000080"/>
                </a:solidFill>
                <a:latin typeface="Calibri" pitchFamily="34" charset="0"/>
              </a:rPr>
              <a:t>Capability gaps</a:t>
            </a: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sp>
        <p:nvSpPr>
          <p:cNvPr id="7" name="Text Box 6"/>
          <p:cNvSpPr txBox="1">
            <a:spLocks noChangeArrowheads="1"/>
          </p:cNvSpPr>
          <p:nvPr/>
        </p:nvSpPr>
        <p:spPr bwMode="auto">
          <a:xfrm>
            <a:off x="228600" y="560487"/>
            <a:ext cx="4097884" cy="4832092"/>
          </a:xfrm>
          <a:prstGeom prst="rect">
            <a:avLst/>
          </a:prstGeom>
          <a:noFill/>
          <a:ln w="9525">
            <a:noFill/>
            <a:miter lim="800000"/>
            <a:headEnd/>
            <a:tailEnd/>
          </a:ln>
        </p:spPr>
        <p:txBody>
          <a:bodyPr wrap="square">
            <a:spAutoFit/>
          </a:bodyPr>
          <a:lstStyle/>
          <a:p>
            <a:pPr defTabSz="457200" eaLnBrk="0" fontAlgn="base" hangingPunct="0">
              <a:spcAft>
                <a:spcPct val="0"/>
              </a:spcAft>
            </a:pPr>
            <a:r>
              <a:rPr lang="en-US" b="1" u="sng" dirty="0" smtClean="0">
                <a:solidFill>
                  <a:srgbClr val="000000"/>
                </a:solidFill>
                <a:ea typeface="ＭＳ Ｐゴシック" pitchFamily="34" charset="-128"/>
              </a:rPr>
              <a:t>Lab-</a:t>
            </a:r>
            <a:r>
              <a:rPr lang="en-US" b="1" u="sng" dirty="0" err="1" smtClean="0">
                <a:solidFill>
                  <a:srgbClr val="000000"/>
                </a:solidFill>
                <a:ea typeface="ＭＳ Ｐゴシック" pitchFamily="34" charset="-128"/>
              </a:rPr>
              <a:t>Astro</a:t>
            </a:r>
            <a:r>
              <a:rPr lang="en-US" b="1" u="sng" dirty="0" smtClean="0">
                <a:solidFill>
                  <a:srgbClr val="000000"/>
                </a:solidFill>
                <a:ea typeface="ＭＳ Ｐゴシック" pitchFamily="34" charset="-128"/>
              </a:rPr>
              <a:t> Panel</a:t>
            </a:r>
          </a:p>
          <a:p>
            <a:pPr defTabSz="457200" eaLnBrk="0" fontAlgn="base" hangingPunct="0">
              <a:spcAft>
                <a:spcPct val="0"/>
              </a:spcAft>
              <a:buFont typeface="Arial"/>
              <a:buChar char="•"/>
            </a:pPr>
            <a:r>
              <a:rPr lang="en-US" b="1" dirty="0" smtClean="0">
                <a:solidFill>
                  <a:srgbClr val="000000"/>
                </a:solidFill>
                <a:ea typeface="ＭＳ Ｐゴシック" pitchFamily="34" charset="-128"/>
              </a:rPr>
              <a:t>Facility capabilities </a:t>
            </a:r>
          </a:p>
          <a:p>
            <a:pPr lvl="1" eaLnBrk="0" fontAlgn="base" hangingPunct="0">
              <a:spcAft>
                <a:spcPct val="0"/>
              </a:spcAft>
              <a:buFont typeface="Arial"/>
              <a:buChar char="•"/>
            </a:pPr>
            <a:r>
              <a:rPr lang="en-US" dirty="0" smtClean="0">
                <a:solidFill>
                  <a:srgbClr val="000000"/>
                </a:solidFill>
                <a:ea typeface="ＭＳ Ｐゴシック" pitchFamily="34" charset="-128"/>
              </a:rPr>
              <a:t>Beam delays up to 10 µ</a:t>
            </a:r>
            <a:r>
              <a:rPr lang="en-US" dirty="0" err="1" smtClean="0">
                <a:solidFill>
                  <a:srgbClr val="000000"/>
                </a:solidFill>
                <a:ea typeface="ＭＳ Ｐゴシック" pitchFamily="34" charset="-128"/>
              </a:rPr>
              <a:t>s</a:t>
            </a:r>
            <a:r>
              <a:rPr lang="en-US" dirty="0" smtClean="0">
                <a:solidFill>
                  <a:srgbClr val="000000"/>
                </a:solidFill>
                <a:ea typeface="ＭＳ Ｐゴシック" pitchFamily="34" charset="-128"/>
              </a:rPr>
              <a:t> </a:t>
            </a:r>
          </a:p>
          <a:p>
            <a:pPr lvl="1" eaLnBrk="0" fontAlgn="base" hangingPunct="0">
              <a:spcAft>
                <a:spcPct val="0"/>
              </a:spcAft>
              <a:buFont typeface="Arial"/>
              <a:buChar char="•"/>
            </a:pPr>
            <a:r>
              <a:rPr lang="en-US" dirty="0" smtClean="0">
                <a:solidFill>
                  <a:srgbClr val="000000"/>
                </a:solidFill>
                <a:ea typeface="ＭＳ Ｐゴシック" pitchFamily="34" charset="-128"/>
              </a:rPr>
              <a:t>Far off axis (10 cm) laser pointing</a:t>
            </a:r>
          </a:p>
          <a:p>
            <a:pPr lvl="1" eaLnBrk="0" fontAlgn="base" hangingPunct="0">
              <a:spcAft>
                <a:spcPct val="0"/>
              </a:spcAft>
              <a:buFont typeface="Arial"/>
              <a:buChar char="•"/>
            </a:pPr>
            <a:r>
              <a:rPr lang="en-US" dirty="0" smtClean="0">
                <a:solidFill>
                  <a:srgbClr val="000000"/>
                </a:solidFill>
                <a:ea typeface="ＭＳ Ｐゴシック" pitchFamily="34" charset="-128"/>
              </a:rPr>
              <a:t>Induction coils </a:t>
            </a:r>
          </a:p>
          <a:p>
            <a:pPr defTabSz="457200" eaLnBrk="0" fontAlgn="base" hangingPunct="0">
              <a:spcAft>
                <a:spcPct val="0"/>
              </a:spcAft>
            </a:pPr>
            <a:endParaRPr lang="en-US" sz="1000" dirty="0" smtClean="0">
              <a:solidFill>
                <a:srgbClr val="000000"/>
              </a:solidFill>
              <a:ea typeface="ＭＳ Ｐゴシック" pitchFamily="34" charset="-128"/>
            </a:endParaRPr>
          </a:p>
          <a:p>
            <a:pPr defTabSz="457200" eaLnBrk="0" fontAlgn="base" hangingPunct="0">
              <a:spcAft>
                <a:spcPct val="0"/>
              </a:spcAft>
              <a:buFont typeface="Arial"/>
              <a:buChar char="•"/>
            </a:pPr>
            <a:r>
              <a:rPr lang="en-US" b="1" dirty="0" smtClean="0">
                <a:solidFill>
                  <a:srgbClr val="000000"/>
                </a:solidFill>
                <a:ea typeface="ＭＳ Ｐゴシック" pitchFamily="34" charset="-128"/>
              </a:rPr>
              <a:t>X-ray diagnostics</a:t>
            </a:r>
            <a:r>
              <a:rPr lang="en-US" dirty="0" smtClean="0">
                <a:solidFill>
                  <a:srgbClr val="000000"/>
                </a:solidFill>
                <a:ea typeface="ＭＳ Ｐゴシック" pitchFamily="34" charset="-128"/>
              </a:rPr>
              <a:t> </a:t>
            </a:r>
          </a:p>
          <a:p>
            <a:pPr marL="274320" defTabSz="457200" eaLnBrk="0" fontAlgn="base" hangingPunct="0">
              <a:spcAft>
                <a:spcPct val="0"/>
              </a:spcAft>
              <a:buFont typeface="Arial"/>
              <a:buChar char="•"/>
            </a:pPr>
            <a:r>
              <a:rPr lang="en-US" dirty="0" smtClean="0">
                <a:solidFill>
                  <a:srgbClr val="000000"/>
                </a:solidFill>
                <a:ea typeface="ＭＳ Ｐゴシック" pitchFamily="34" charset="-128"/>
              </a:rPr>
              <a:t>Large FOV (~cm), ~ µ</a:t>
            </a:r>
            <a:r>
              <a:rPr lang="en-US" dirty="0" err="1" smtClean="0">
                <a:solidFill>
                  <a:srgbClr val="000000"/>
                </a:solidFill>
                <a:ea typeface="ＭＳ Ｐゴシック" pitchFamily="34" charset="-128"/>
              </a:rPr>
              <a:t>m</a:t>
            </a:r>
            <a:r>
              <a:rPr lang="en-US" dirty="0" smtClean="0">
                <a:solidFill>
                  <a:srgbClr val="000000"/>
                </a:solidFill>
                <a:ea typeface="ＭＳ Ｐゴシック" pitchFamily="34" charset="-128"/>
              </a:rPr>
              <a:t> resolution gated imaging</a:t>
            </a:r>
          </a:p>
          <a:p>
            <a:pPr marL="274320" defTabSz="457200" eaLnBrk="0" fontAlgn="base" hangingPunct="0">
              <a:spcAft>
                <a:spcPct val="0"/>
              </a:spcAft>
              <a:buFont typeface="Arial"/>
              <a:buChar char="•"/>
            </a:pPr>
            <a:r>
              <a:rPr lang="en-US" dirty="0" smtClean="0">
                <a:solidFill>
                  <a:srgbClr val="000000"/>
                </a:solidFill>
                <a:ea typeface="ＭＳ Ｐゴシック" pitchFamily="34" charset="-128"/>
              </a:rPr>
              <a:t>Large aperture, high res spectral x-ray imager</a:t>
            </a:r>
          </a:p>
          <a:p>
            <a:pPr marL="274320" defTabSz="457200" eaLnBrk="0" fontAlgn="base" hangingPunct="0">
              <a:spcAft>
                <a:spcPct val="0"/>
              </a:spcAft>
              <a:buFont typeface="Arial"/>
              <a:buChar char="•"/>
            </a:pPr>
            <a:r>
              <a:rPr lang="en-US" dirty="0" smtClean="0">
                <a:solidFill>
                  <a:srgbClr val="000000"/>
                </a:solidFill>
                <a:ea typeface="ＭＳ Ｐゴシック" pitchFamily="34" charset="-128"/>
              </a:rPr>
              <a:t>Versatile x-ray scattering</a:t>
            </a:r>
          </a:p>
          <a:p>
            <a:pPr marL="274320" defTabSz="457200" eaLnBrk="0" fontAlgn="base" hangingPunct="0">
              <a:spcAft>
                <a:spcPct val="0"/>
              </a:spcAft>
              <a:buFont typeface="Arial"/>
              <a:buChar char="•"/>
            </a:pPr>
            <a:r>
              <a:rPr lang="en-US" dirty="0" smtClean="0">
                <a:solidFill>
                  <a:srgbClr val="000000"/>
                </a:solidFill>
                <a:ea typeface="ＭＳ Ｐゴシック" pitchFamily="34" charset="-128"/>
              </a:rPr>
              <a:t>Diverse x-ray spectroscopy</a:t>
            </a:r>
          </a:p>
          <a:p>
            <a:pPr marL="274320" defTabSz="457200" eaLnBrk="0" fontAlgn="base" hangingPunct="0">
              <a:spcAft>
                <a:spcPct val="0"/>
              </a:spcAft>
              <a:buFont typeface="Arial"/>
              <a:buChar char="•"/>
            </a:pPr>
            <a:endParaRPr lang="en-US" sz="1000" dirty="0" smtClean="0">
              <a:solidFill>
                <a:srgbClr val="000000"/>
              </a:solidFill>
              <a:ea typeface="ＭＳ Ｐゴシック" pitchFamily="34" charset="-128"/>
            </a:endParaRPr>
          </a:p>
          <a:p>
            <a:pPr eaLnBrk="0" fontAlgn="base" hangingPunct="0">
              <a:spcAft>
                <a:spcPct val="0"/>
              </a:spcAft>
              <a:buFont typeface="Arial"/>
              <a:buChar char="•"/>
            </a:pPr>
            <a:r>
              <a:rPr lang="en-US" dirty="0" smtClean="0">
                <a:solidFill>
                  <a:srgbClr val="000000"/>
                </a:solidFill>
                <a:ea typeface="ＭＳ Ｐゴシック" pitchFamily="34" charset="-128"/>
              </a:rPr>
              <a:t>“</a:t>
            </a:r>
            <a:r>
              <a:rPr lang="en-US" b="1" dirty="0" smtClean="0">
                <a:solidFill>
                  <a:srgbClr val="000000"/>
                </a:solidFill>
                <a:ea typeface="ＭＳ Ｐゴシック" pitchFamily="34" charset="-128"/>
              </a:rPr>
              <a:t>Optical” diagnostics </a:t>
            </a:r>
          </a:p>
          <a:p>
            <a:pPr marL="274320" eaLnBrk="0" fontAlgn="base" hangingPunct="0">
              <a:spcAft>
                <a:spcPct val="0"/>
              </a:spcAft>
              <a:buFont typeface="Arial"/>
              <a:buChar char="•"/>
            </a:pPr>
            <a:r>
              <a:rPr lang="en-US" dirty="0" smtClean="0">
                <a:solidFill>
                  <a:srgbClr val="000000"/>
                </a:solidFill>
                <a:ea typeface="ＭＳ Ｐゴシック" pitchFamily="34" charset="-128"/>
              </a:rPr>
              <a:t>Optical interferometry </a:t>
            </a:r>
          </a:p>
          <a:p>
            <a:pPr marL="274320" eaLnBrk="0" fontAlgn="base" hangingPunct="0">
              <a:spcAft>
                <a:spcPct val="0"/>
              </a:spcAft>
              <a:buFont typeface="Arial"/>
              <a:buChar char="•"/>
            </a:pPr>
            <a:r>
              <a:rPr lang="en-US" dirty="0" smtClean="0">
                <a:solidFill>
                  <a:srgbClr val="000000"/>
                </a:solidFill>
                <a:ea typeface="ＭＳ Ｐゴシック" pitchFamily="34" charset="-128"/>
              </a:rPr>
              <a:t>Faraday rotation </a:t>
            </a:r>
          </a:p>
          <a:p>
            <a:pPr marL="274320" eaLnBrk="0" fontAlgn="base" hangingPunct="0">
              <a:spcAft>
                <a:spcPct val="0"/>
              </a:spcAft>
              <a:buFont typeface="Arial"/>
              <a:buChar char="•"/>
            </a:pPr>
            <a:r>
              <a:rPr lang="en-US" dirty="0" smtClean="0">
                <a:solidFill>
                  <a:srgbClr val="000000"/>
                </a:solidFill>
                <a:ea typeface="ＭＳ Ｐゴシック" pitchFamily="34" charset="-128"/>
              </a:rPr>
              <a:t>UV Thomson scattering </a:t>
            </a:r>
          </a:p>
        </p:txBody>
      </p:sp>
      <p:sp>
        <p:nvSpPr>
          <p:cNvPr id="10" name="Rectangle 2"/>
          <p:cNvSpPr txBox="1">
            <a:spLocks noChangeArrowheads="1"/>
          </p:cNvSpPr>
          <p:nvPr/>
        </p:nvSpPr>
        <p:spPr>
          <a:xfrm>
            <a:off x="4419600" y="621183"/>
            <a:ext cx="4724400" cy="4953000"/>
          </a:xfrm>
          <a:prstGeom prst="rect">
            <a:avLst/>
          </a:prstGeom>
          <a:ln/>
        </p:spPr>
        <p:txBody>
          <a:bodyPr>
            <a:normAutofit fontScale="92500" lnSpcReduction="10000"/>
          </a:bodyPr>
          <a:lstStyle/>
          <a:p>
            <a:pPr marL="342900" marR="0" lvl="0" indent="-342900" algn="l" defTabSz="457200" rtl="0" eaLnBrk="0" fontAlgn="base" latinLnBrk="0" hangingPunct="0">
              <a:lnSpc>
                <a:spcPct val="110000"/>
              </a:lnSpc>
              <a:spcBef>
                <a:spcPct val="0"/>
              </a:spcBef>
              <a:spcAft>
                <a:spcPct val="0"/>
              </a:spcAft>
              <a:buClrTx/>
              <a:buSzTx/>
              <a:tabLst/>
              <a:defRPr/>
            </a:pPr>
            <a:r>
              <a:rPr kumimoji="0" lang="en-US" b="1" i="0" u="sng" strike="noStrike" kern="1200" cap="none" spc="0" normalizeH="0" baseline="0" noProof="0" dirty="0" smtClean="0">
                <a:ln>
                  <a:noFill/>
                </a:ln>
                <a:solidFill>
                  <a:schemeClr val="tx1"/>
                </a:solidFill>
                <a:effectLst/>
                <a:uLnTx/>
                <a:uFillTx/>
                <a:latin typeface="+mn-lt"/>
                <a:ea typeface="ＭＳ Ｐゴシック" pitchFamily="34" charset="-128"/>
                <a:cs typeface="+mn-cs"/>
              </a:rPr>
              <a:t>Nuclear Physics Panel</a:t>
            </a:r>
          </a:p>
          <a:p>
            <a:pPr marL="342900" marR="0" lvl="0" indent="-342900" algn="l" defTabSz="457200" rtl="0" eaLnBrk="0" fontAlgn="base" latinLnBrk="0" hangingPunct="0">
              <a:lnSpc>
                <a:spcPct val="110000"/>
              </a:lnSpc>
              <a:spcBef>
                <a:spcPct val="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High resolution charged-particle, neutron and gamma spectrometry techniques at low energies</a:t>
            </a:r>
          </a:p>
          <a:p>
            <a:pPr marL="342900" marR="0" lvl="0" indent="-342900" algn="l" defTabSz="457200" rtl="0" eaLnBrk="0" fontAlgn="base" latinLnBrk="0" hangingPunct="0">
              <a:lnSpc>
                <a:spcPct val="110000"/>
              </a:lnSpc>
              <a:spcBef>
                <a:spcPct val="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Capsule designs tailored to mimic thermonuclear reaction plasma environments in stellar and big bang </a:t>
            </a:r>
            <a:r>
              <a:rPr kumimoji="0" lang="en-US" sz="2100" b="0" i="0" u="none" strike="noStrike" kern="1200" cap="none" spc="0" normalizeH="0" baseline="0" noProof="0" dirty="0" err="1" smtClean="0">
                <a:ln>
                  <a:noFill/>
                </a:ln>
                <a:solidFill>
                  <a:schemeClr val="tx1"/>
                </a:solidFill>
                <a:effectLst/>
                <a:uLnTx/>
                <a:uFillTx/>
                <a:latin typeface="+mn-lt"/>
                <a:ea typeface="ＭＳ Ｐゴシック" pitchFamily="34" charset="-128"/>
                <a:cs typeface="+mn-cs"/>
              </a:rPr>
              <a:t>nucleosynthesis</a:t>
            </a:r>
            <a:endPar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457200" rtl="0" eaLnBrk="0" fontAlgn="base" latinLnBrk="0" hangingPunct="0">
              <a:lnSpc>
                <a:spcPct val="110000"/>
              </a:lnSpc>
              <a:spcBef>
                <a:spcPct val="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Capsule designs tailored to mimic neutron spectra in Asymptotic Giant Branch and massive stars that drive s process </a:t>
            </a:r>
            <a:r>
              <a:rPr kumimoji="0" lang="en-US" sz="2100" b="0" i="0" u="none" strike="noStrike" kern="1200" cap="none" spc="0" normalizeH="0" baseline="0" noProof="0" dirty="0" err="1" smtClean="0">
                <a:ln>
                  <a:noFill/>
                </a:ln>
                <a:solidFill>
                  <a:schemeClr val="tx1"/>
                </a:solidFill>
                <a:effectLst/>
                <a:uLnTx/>
                <a:uFillTx/>
                <a:latin typeface="+mn-lt"/>
                <a:ea typeface="ＭＳ Ｐゴシック" pitchFamily="34" charset="-128"/>
                <a:cs typeface="+mn-cs"/>
              </a:rPr>
              <a:t>nucleosynthesis</a:t>
            </a:r>
            <a:endPar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457200" rtl="0" eaLnBrk="0" fontAlgn="base" latinLnBrk="0" hangingPunct="0">
              <a:lnSpc>
                <a:spcPct val="110000"/>
              </a:lnSpc>
              <a:spcBef>
                <a:spcPct val="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Capabilities to load radioactive elements in capsules</a:t>
            </a:r>
          </a:p>
          <a:p>
            <a:pPr marL="342900" marR="0" lvl="0" indent="-342900" algn="l" defTabSz="457200" rtl="0" eaLnBrk="0" fontAlgn="base" latinLnBrk="0" hangingPunct="0">
              <a:lnSpc>
                <a:spcPct val="110000"/>
              </a:lnSpc>
              <a:spcBef>
                <a:spcPct val="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Radiochemical diagnostic capabilities (debris collection) and in-situ counting</a:t>
            </a:r>
          </a:p>
        </p:txBody>
      </p:sp>
      <p:sp>
        <p:nvSpPr>
          <p:cNvPr id="8" name="Rectangle 3"/>
          <p:cNvSpPr>
            <a:spLocks noChangeArrowheads="1"/>
          </p:cNvSpPr>
          <p:nvPr/>
        </p:nvSpPr>
        <p:spPr bwMode="auto">
          <a:xfrm>
            <a:off x="0" y="5410200"/>
            <a:ext cx="9144000" cy="400110"/>
          </a:xfrm>
          <a:prstGeom prst="rect">
            <a:avLst/>
          </a:prstGeom>
          <a:noFill/>
          <a:ln w="9525">
            <a:noFill/>
            <a:miter lim="800000"/>
            <a:headEnd/>
            <a:tailEnd/>
          </a:ln>
        </p:spPr>
        <p:txBody>
          <a:bodyPr wrap="square">
            <a:spAutoFit/>
          </a:bodyPr>
          <a:lstStyle/>
          <a:p>
            <a:pPr algn="ctr"/>
            <a:r>
              <a:rPr lang="en-US" sz="2000" dirty="0" smtClean="0">
                <a:solidFill>
                  <a:srgbClr val="FF0000"/>
                </a:solidFill>
                <a:latin typeface="Calibri" pitchFamily="34" charset="0"/>
              </a:rPr>
              <a:t>On the decadal scale, the opportunity exists to shape the facility and to drive </a:t>
            </a:r>
            <a:r>
              <a:rPr lang="en-US" sz="2000" dirty="0" err="1" smtClean="0">
                <a:solidFill>
                  <a:srgbClr val="FF0000"/>
                </a:solidFill>
                <a:latin typeface="Calibri" pitchFamily="34" charset="0"/>
              </a:rPr>
              <a:t>r&amp;d</a:t>
            </a:r>
            <a:endParaRPr lang="en-US" sz="2000"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609600" y="1066800"/>
            <a:ext cx="8026400" cy="4956175"/>
            <a:chOff x="384" y="672"/>
            <a:chExt cx="5056" cy="3122"/>
          </a:xfrm>
        </p:grpSpPr>
        <p:grpSp>
          <p:nvGrpSpPr>
            <p:cNvPr id="3" name="Group 8"/>
            <p:cNvGrpSpPr>
              <a:grpSpLocks noChangeAspect="1"/>
            </p:cNvGrpSpPr>
            <p:nvPr/>
          </p:nvGrpSpPr>
          <p:grpSpPr bwMode="auto">
            <a:xfrm>
              <a:off x="384" y="672"/>
              <a:ext cx="5056" cy="3122"/>
              <a:chOff x="0" y="619"/>
              <a:chExt cx="5760" cy="3557"/>
            </a:xfrm>
          </p:grpSpPr>
          <p:sp>
            <p:nvSpPr>
              <p:cNvPr id="67593" name="AutoShape 9"/>
              <p:cNvSpPr>
                <a:spLocks noChangeAspect="1" noChangeArrowheads="1"/>
              </p:cNvSpPr>
              <p:nvPr/>
            </p:nvSpPr>
            <p:spPr bwMode="auto">
              <a:xfrm>
                <a:off x="0" y="619"/>
                <a:ext cx="5760" cy="3557"/>
              </a:xfrm>
              <a:custGeom>
                <a:avLst/>
                <a:gdLst>
                  <a:gd name="G0" fmla="+- 5293 0 0"/>
                  <a:gd name="G1" fmla="+- 21600 0 5293"/>
                  <a:gd name="G2" fmla="+- 21600 0 52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293" y="10800"/>
                    </a:moveTo>
                    <a:cubicBezTo>
                      <a:pt x="5293" y="13841"/>
                      <a:pt x="7759" y="16307"/>
                      <a:pt x="10800" y="16307"/>
                    </a:cubicBezTo>
                    <a:cubicBezTo>
                      <a:pt x="13841" y="16307"/>
                      <a:pt x="16307" y="13841"/>
                      <a:pt x="16307" y="10800"/>
                    </a:cubicBezTo>
                    <a:cubicBezTo>
                      <a:pt x="16307" y="7759"/>
                      <a:pt x="13841" y="5293"/>
                      <a:pt x="10800" y="5293"/>
                    </a:cubicBezTo>
                    <a:cubicBezTo>
                      <a:pt x="7759" y="5293"/>
                      <a:pt x="5293" y="7759"/>
                      <a:pt x="5293" y="10800"/>
                    </a:cubicBezTo>
                    <a:close/>
                  </a:path>
                </a:pathLst>
              </a:custGeom>
              <a:solidFill>
                <a:srgbClr val="002E8A"/>
              </a:solidFill>
              <a:ln w="9525" algn="ctr">
                <a:solidFill>
                  <a:srgbClr val="FFFFFF"/>
                </a:solidFill>
                <a:round/>
                <a:headEnd/>
                <a:tailEnd/>
              </a:ln>
              <a:effectLst>
                <a:outerShdw dist="35921" dir="2700000" algn="ctr" rotWithShape="0">
                  <a:schemeClr val="bg2"/>
                </a:outerShdw>
              </a:effectLst>
            </p:spPr>
            <p:txBody>
              <a:bodyPr wrap="none" anchor="ctr"/>
              <a:lstStyle/>
              <a:p>
                <a:pPr eaLnBrk="0" fontAlgn="base" hangingPunct="0">
                  <a:spcBef>
                    <a:spcPct val="0"/>
                  </a:spcBef>
                  <a:spcAft>
                    <a:spcPct val="0"/>
                  </a:spcAft>
                </a:pPr>
                <a:endParaRPr lang="en-US" sz="2400" smtClean="0">
                  <a:solidFill>
                    <a:srgbClr val="000080"/>
                  </a:solidFill>
                  <a:latin typeface="Arial" charset="0"/>
                </a:endParaRPr>
              </a:p>
            </p:txBody>
          </p:sp>
          <p:sp>
            <p:nvSpPr>
              <p:cNvPr id="67594" name="Freeform 10"/>
              <p:cNvSpPr>
                <a:spLocks noChangeAspect="1"/>
              </p:cNvSpPr>
              <p:nvPr/>
            </p:nvSpPr>
            <p:spPr bwMode="auto">
              <a:xfrm>
                <a:off x="1104" y="1170"/>
                <a:ext cx="3696" cy="2400"/>
              </a:xfrm>
              <a:custGeom>
                <a:avLst/>
                <a:gdLst/>
                <a:ahLst/>
                <a:cxnLst>
                  <a:cxn ang="0">
                    <a:pos x="2452" y="750"/>
                  </a:cxn>
                  <a:cxn ang="0">
                    <a:pos x="2350" y="798"/>
                  </a:cxn>
                  <a:cxn ang="0">
                    <a:pos x="2352" y="758"/>
                  </a:cxn>
                  <a:cxn ang="0">
                    <a:pos x="2350" y="722"/>
                  </a:cxn>
                  <a:cxn ang="0">
                    <a:pos x="2338" y="654"/>
                  </a:cxn>
                  <a:cxn ang="0">
                    <a:pos x="2312" y="588"/>
                  </a:cxn>
                  <a:cxn ang="0">
                    <a:pos x="2274" y="524"/>
                  </a:cxn>
                  <a:cxn ang="0">
                    <a:pos x="2314" y="468"/>
                  </a:cxn>
                  <a:cxn ang="0">
                    <a:pos x="2338" y="310"/>
                  </a:cxn>
                  <a:cxn ang="0">
                    <a:pos x="2072" y="276"/>
                  </a:cxn>
                  <a:cxn ang="0">
                    <a:pos x="2008" y="302"/>
                  </a:cxn>
                  <a:cxn ang="0">
                    <a:pos x="1894" y="250"/>
                  </a:cxn>
                  <a:cxn ang="0">
                    <a:pos x="1768" y="206"/>
                  </a:cxn>
                  <a:cxn ang="0">
                    <a:pos x="1630" y="172"/>
                  </a:cxn>
                  <a:cxn ang="0">
                    <a:pos x="1484" y="150"/>
                  </a:cxn>
                  <a:cxn ang="0">
                    <a:pos x="1592" y="102"/>
                  </a:cxn>
                  <a:cxn ang="0">
                    <a:pos x="970" y="102"/>
                  </a:cxn>
                  <a:cxn ang="0">
                    <a:pos x="1074" y="150"/>
                  </a:cxn>
                  <a:cxn ang="0">
                    <a:pos x="1008" y="158"/>
                  </a:cxn>
                  <a:cxn ang="0">
                    <a:pos x="878" y="184"/>
                  </a:cxn>
                  <a:cxn ang="0">
                    <a:pos x="758" y="216"/>
                  </a:cxn>
                  <a:cxn ang="0">
                    <a:pos x="646" y="258"/>
                  </a:cxn>
                  <a:cxn ang="0">
                    <a:pos x="532" y="252"/>
                  </a:cxn>
                  <a:cxn ang="0">
                    <a:pos x="264" y="280"/>
                  </a:cxn>
                  <a:cxn ang="0">
                    <a:pos x="272" y="438"/>
                  </a:cxn>
                  <a:cxn ang="0">
                    <a:pos x="334" y="466"/>
                  </a:cxn>
                  <a:cxn ang="0">
                    <a:pos x="280" y="534"/>
                  </a:cxn>
                  <a:cxn ang="0">
                    <a:pos x="242" y="604"/>
                  </a:cxn>
                  <a:cxn ang="0">
                    <a:pos x="216" y="680"/>
                  </a:cxn>
                  <a:cxn ang="0">
                    <a:pos x="208" y="758"/>
                  </a:cxn>
                  <a:cxn ang="0">
                    <a:pos x="208" y="766"/>
                  </a:cxn>
                  <a:cxn ang="0">
                    <a:pos x="112" y="716"/>
                  </a:cxn>
                  <a:cxn ang="0">
                    <a:pos x="240" y="1066"/>
                  </a:cxn>
                  <a:cxn ang="0">
                    <a:pos x="292" y="998"/>
                  </a:cxn>
                  <a:cxn ang="0">
                    <a:pos x="322" y="1034"/>
                  </a:cxn>
                  <a:cxn ang="0">
                    <a:pos x="390" y="1102"/>
                  </a:cxn>
                  <a:cxn ang="0">
                    <a:pos x="472" y="1164"/>
                  </a:cxn>
                  <a:cxn ang="0">
                    <a:pos x="568" y="1220"/>
                  </a:cxn>
                  <a:cxn ang="0">
                    <a:pos x="586" y="1282"/>
                  </a:cxn>
                  <a:cxn ang="0">
                    <a:pos x="686" y="1428"/>
                  </a:cxn>
                  <a:cxn ang="0">
                    <a:pos x="952" y="1390"/>
                  </a:cxn>
                  <a:cxn ang="0">
                    <a:pos x="984" y="1352"/>
                  </a:cxn>
                  <a:cxn ang="0">
                    <a:pos x="1130" y="1370"/>
                  </a:cxn>
                  <a:cxn ang="0">
                    <a:pos x="1280" y="1376"/>
                  </a:cxn>
                  <a:cxn ang="0">
                    <a:pos x="1342" y="1376"/>
                  </a:cxn>
                  <a:cxn ang="0">
                    <a:pos x="1464" y="1368"/>
                  </a:cxn>
                  <a:cxn ang="0">
                    <a:pos x="1554" y="1398"/>
                  </a:cxn>
                  <a:cxn ang="0">
                    <a:pos x="1812" y="1444"/>
                  </a:cxn>
                  <a:cxn ang="0">
                    <a:pos x="1928" y="1302"/>
                  </a:cxn>
                  <a:cxn ang="0">
                    <a:pos x="1898" y="1264"/>
                  </a:cxn>
                  <a:cxn ang="0">
                    <a:pos x="2004" y="1214"/>
                  </a:cxn>
                  <a:cxn ang="0">
                    <a:pos x="2098" y="1158"/>
                  </a:cxn>
                  <a:cxn ang="0">
                    <a:pos x="2178" y="1096"/>
                  </a:cxn>
                  <a:cxn ang="0">
                    <a:pos x="2246" y="1026"/>
                  </a:cxn>
                  <a:cxn ang="0">
                    <a:pos x="2290" y="1096"/>
                  </a:cxn>
                </a:cxnLst>
                <a:rect l="0" t="0" r="r" b="b"/>
                <a:pathLst>
                  <a:path w="2544" h="1444">
                    <a:moveTo>
                      <a:pt x="2544" y="950"/>
                    </a:moveTo>
                    <a:lnTo>
                      <a:pt x="2452" y="750"/>
                    </a:lnTo>
                    <a:lnTo>
                      <a:pt x="2424" y="808"/>
                    </a:lnTo>
                    <a:lnTo>
                      <a:pt x="2350" y="798"/>
                    </a:lnTo>
                    <a:lnTo>
                      <a:pt x="2350" y="798"/>
                    </a:lnTo>
                    <a:lnTo>
                      <a:pt x="2352" y="758"/>
                    </a:lnTo>
                    <a:lnTo>
                      <a:pt x="2352" y="758"/>
                    </a:lnTo>
                    <a:lnTo>
                      <a:pt x="2350" y="722"/>
                    </a:lnTo>
                    <a:lnTo>
                      <a:pt x="2346" y="688"/>
                    </a:lnTo>
                    <a:lnTo>
                      <a:pt x="2338" y="654"/>
                    </a:lnTo>
                    <a:lnTo>
                      <a:pt x="2326" y="620"/>
                    </a:lnTo>
                    <a:lnTo>
                      <a:pt x="2312" y="588"/>
                    </a:lnTo>
                    <a:lnTo>
                      <a:pt x="2294" y="556"/>
                    </a:lnTo>
                    <a:lnTo>
                      <a:pt x="2274" y="524"/>
                    </a:lnTo>
                    <a:lnTo>
                      <a:pt x="2250" y="494"/>
                    </a:lnTo>
                    <a:lnTo>
                      <a:pt x="2314" y="468"/>
                    </a:lnTo>
                    <a:lnTo>
                      <a:pt x="2376" y="516"/>
                    </a:lnTo>
                    <a:lnTo>
                      <a:pt x="2338" y="310"/>
                    </a:lnTo>
                    <a:lnTo>
                      <a:pt x="2012" y="226"/>
                    </a:lnTo>
                    <a:lnTo>
                      <a:pt x="2072" y="276"/>
                    </a:lnTo>
                    <a:lnTo>
                      <a:pt x="2008" y="302"/>
                    </a:lnTo>
                    <a:lnTo>
                      <a:pt x="2008" y="302"/>
                    </a:lnTo>
                    <a:lnTo>
                      <a:pt x="1952" y="274"/>
                    </a:lnTo>
                    <a:lnTo>
                      <a:pt x="1894" y="250"/>
                    </a:lnTo>
                    <a:lnTo>
                      <a:pt x="1832" y="226"/>
                    </a:lnTo>
                    <a:lnTo>
                      <a:pt x="1768" y="206"/>
                    </a:lnTo>
                    <a:lnTo>
                      <a:pt x="1700" y="188"/>
                    </a:lnTo>
                    <a:lnTo>
                      <a:pt x="1630" y="172"/>
                    </a:lnTo>
                    <a:lnTo>
                      <a:pt x="1558" y="160"/>
                    </a:lnTo>
                    <a:lnTo>
                      <a:pt x="1484" y="150"/>
                    </a:lnTo>
                    <a:lnTo>
                      <a:pt x="1484" y="102"/>
                    </a:lnTo>
                    <a:lnTo>
                      <a:pt x="1592" y="102"/>
                    </a:lnTo>
                    <a:lnTo>
                      <a:pt x="1280" y="0"/>
                    </a:lnTo>
                    <a:lnTo>
                      <a:pt x="970" y="102"/>
                    </a:lnTo>
                    <a:lnTo>
                      <a:pt x="1074" y="102"/>
                    </a:lnTo>
                    <a:lnTo>
                      <a:pt x="1074" y="150"/>
                    </a:lnTo>
                    <a:lnTo>
                      <a:pt x="1074" y="150"/>
                    </a:lnTo>
                    <a:lnTo>
                      <a:pt x="1008" y="158"/>
                    </a:lnTo>
                    <a:lnTo>
                      <a:pt x="942" y="170"/>
                    </a:lnTo>
                    <a:lnTo>
                      <a:pt x="878" y="184"/>
                    </a:lnTo>
                    <a:lnTo>
                      <a:pt x="818" y="200"/>
                    </a:lnTo>
                    <a:lnTo>
                      <a:pt x="758" y="216"/>
                    </a:lnTo>
                    <a:lnTo>
                      <a:pt x="700" y="236"/>
                    </a:lnTo>
                    <a:lnTo>
                      <a:pt x="646" y="258"/>
                    </a:lnTo>
                    <a:lnTo>
                      <a:pt x="594" y="282"/>
                    </a:lnTo>
                    <a:lnTo>
                      <a:pt x="532" y="252"/>
                    </a:lnTo>
                    <a:lnTo>
                      <a:pt x="598" y="206"/>
                    </a:lnTo>
                    <a:lnTo>
                      <a:pt x="264" y="280"/>
                    </a:lnTo>
                    <a:lnTo>
                      <a:pt x="206" y="484"/>
                    </a:lnTo>
                    <a:lnTo>
                      <a:pt x="272" y="438"/>
                    </a:lnTo>
                    <a:lnTo>
                      <a:pt x="334" y="466"/>
                    </a:lnTo>
                    <a:lnTo>
                      <a:pt x="334" y="466"/>
                    </a:lnTo>
                    <a:lnTo>
                      <a:pt x="306" y="500"/>
                    </a:lnTo>
                    <a:lnTo>
                      <a:pt x="280" y="534"/>
                    </a:lnTo>
                    <a:lnTo>
                      <a:pt x="260" y="568"/>
                    </a:lnTo>
                    <a:lnTo>
                      <a:pt x="242" y="604"/>
                    </a:lnTo>
                    <a:lnTo>
                      <a:pt x="228" y="642"/>
                    </a:lnTo>
                    <a:lnTo>
                      <a:pt x="216" y="680"/>
                    </a:lnTo>
                    <a:lnTo>
                      <a:pt x="210" y="718"/>
                    </a:lnTo>
                    <a:lnTo>
                      <a:pt x="208" y="758"/>
                    </a:lnTo>
                    <a:lnTo>
                      <a:pt x="208" y="758"/>
                    </a:lnTo>
                    <a:lnTo>
                      <a:pt x="208" y="766"/>
                    </a:lnTo>
                    <a:lnTo>
                      <a:pt x="134" y="776"/>
                    </a:lnTo>
                    <a:lnTo>
                      <a:pt x="112" y="716"/>
                    </a:lnTo>
                    <a:lnTo>
                      <a:pt x="0" y="912"/>
                    </a:lnTo>
                    <a:lnTo>
                      <a:pt x="240" y="1066"/>
                    </a:lnTo>
                    <a:lnTo>
                      <a:pt x="218" y="1008"/>
                    </a:lnTo>
                    <a:lnTo>
                      <a:pt x="292" y="998"/>
                    </a:lnTo>
                    <a:lnTo>
                      <a:pt x="292" y="998"/>
                    </a:lnTo>
                    <a:lnTo>
                      <a:pt x="322" y="1034"/>
                    </a:lnTo>
                    <a:lnTo>
                      <a:pt x="354" y="1068"/>
                    </a:lnTo>
                    <a:lnTo>
                      <a:pt x="390" y="1102"/>
                    </a:lnTo>
                    <a:lnTo>
                      <a:pt x="430" y="1134"/>
                    </a:lnTo>
                    <a:lnTo>
                      <a:pt x="472" y="1164"/>
                    </a:lnTo>
                    <a:lnTo>
                      <a:pt x="518" y="1192"/>
                    </a:lnTo>
                    <a:lnTo>
                      <a:pt x="568" y="1220"/>
                    </a:lnTo>
                    <a:lnTo>
                      <a:pt x="620" y="1244"/>
                    </a:lnTo>
                    <a:lnTo>
                      <a:pt x="586" y="1282"/>
                    </a:lnTo>
                    <a:lnTo>
                      <a:pt x="490" y="1254"/>
                    </a:lnTo>
                    <a:lnTo>
                      <a:pt x="686" y="1428"/>
                    </a:lnTo>
                    <a:lnTo>
                      <a:pt x="1046" y="1418"/>
                    </a:lnTo>
                    <a:lnTo>
                      <a:pt x="952" y="1390"/>
                    </a:lnTo>
                    <a:lnTo>
                      <a:pt x="984" y="1352"/>
                    </a:lnTo>
                    <a:lnTo>
                      <a:pt x="984" y="1352"/>
                    </a:lnTo>
                    <a:lnTo>
                      <a:pt x="1056" y="1362"/>
                    </a:lnTo>
                    <a:lnTo>
                      <a:pt x="1130" y="1370"/>
                    </a:lnTo>
                    <a:lnTo>
                      <a:pt x="1204" y="1374"/>
                    </a:lnTo>
                    <a:lnTo>
                      <a:pt x="1280" y="1376"/>
                    </a:lnTo>
                    <a:lnTo>
                      <a:pt x="1280" y="1376"/>
                    </a:lnTo>
                    <a:lnTo>
                      <a:pt x="1342" y="1376"/>
                    </a:lnTo>
                    <a:lnTo>
                      <a:pt x="1404" y="1372"/>
                    </a:lnTo>
                    <a:lnTo>
                      <a:pt x="1464" y="1368"/>
                    </a:lnTo>
                    <a:lnTo>
                      <a:pt x="1524" y="1360"/>
                    </a:lnTo>
                    <a:lnTo>
                      <a:pt x="1554" y="1398"/>
                    </a:lnTo>
                    <a:lnTo>
                      <a:pt x="1456" y="1424"/>
                    </a:lnTo>
                    <a:lnTo>
                      <a:pt x="1812" y="1444"/>
                    </a:lnTo>
                    <a:lnTo>
                      <a:pt x="2024" y="1278"/>
                    </a:lnTo>
                    <a:lnTo>
                      <a:pt x="1928" y="1302"/>
                    </a:lnTo>
                    <a:lnTo>
                      <a:pt x="1898" y="1264"/>
                    </a:lnTo>
                    <a:lnTo>
                      <a:pt x="1898" y="1264"/>
                    </a:lnTo>
                    <a:lnTo>
                      <a:pt x="1952" y="1240"/>
                    </a:lnTo>
                    <a:lnTo>
                      <a:pt x="2004" y="1214"/>
                    </a:lnTo>
                    <a:lnTo>
                      <a:pt x="2052" y="1186"/>
                    </a:lnTo>
                    <a:lnTo>
                      <a:pt x="2098" y="1158"/>
                    </a:lnTo>
                    <a:lnTo>
                      <a:pt x="2140" y="1128"/>
                    </a:lnTo>
                    <a:lnTo>
                      <a:pt x="2178" y="1096"/>
                    </a:lnTo>
                    <a:lnTo>
                      <a:pt x="2214" y="1062"/>
                    </a:lnTo>
                    <a:lnTo>
                      <a:pt x="2246" y="1026"/>
                    </a:lnTo>
                    <a:lnTo>
                      <a:pt x="2318" y="1038"/>
                    </a:lnTo>
                    <a:lnTo>
                      <a:pt x="2290" y="1096"/>
                    </a:lnTo>
                    <a:lnTo>
                      <a:pt x="2544" y="950"/>
                    </a:lnTo>
                    <a:close/>
                  </a:path>
                </a:pathLst>
              </a:custGeom>
              <a:gradFill rotWithShape="0">
                <a:gsLst>
                  <a:gs pos="0">
                    <a:srgbClr val="FFE4AF"/>
                  </a:gs>
                  <a:gs pos="100000">
                    <a:srgbClr val="9CADC7"/>
                  </a:gs>
                </a:gsLst>
                <a:path path="rect">
                  <a:fillToRect l="50000" t="50000" r="50000" b="50000"/>
                </a:path>
              </a:gradFill>
              <a:ln w="6350" cap="flat" cmpd="sng">
                <a:solidFill>
                  <a:srgbClr val="FFD889"/>
                </a:solidFill>
                <a:prstDash val="solid"/>
                <a:round/>
                <a:headEnd/>
                <a:tailEnd/>
              </a:ln>
              <a:effectLst>
                <a:outerShdw dist="35921" dir="2700000" algn="ctr" rotWithShape="0">
                  <a:schemeClr val="bg2"/>
                </a:outerShdw>
              </a:effectLst>
            </p:spPr>
            <p:txBody>
              <a:bodyPr wrap="none" anchor="ctr"/>
              <a:lstStyle/>
              <a:p>
                <a:pPr eaLnBrk="0" fontAlgn="base" hangingPunct="0">
                  <a:spcBef>
                    <a:spcPct val="0"/>
                  </a:spcBef>
                  <a:spcAft>
                    <a:spcPct val="0"/>
                  </a:spcAft>
                </a:pPr>
                <a:endParaRPr lang="en-US" sz="2400" smtClean="0">
                  <a:solidFill>
                    <a:srgbClr val="000080"/>
                  </a:solidFill>
                  <a:latin typeface="Arial" charset="0"/>
                </a:endParaRPr>
              </a:p>
            </p:txBody>
          </p:sp>
        </p:grpSp>
        <p:sp>
          <p:nvSpPr>
            <p:cNvPr id="67595" name="Text Box 11"/>
            <p:cNvSpPr txBox="1">
              <a:spLocks noChangeAspect="1" noChangeArrowheads="1"/>
            </p:cNvSpPr>
            <p:nvPr/>
          </p:nvSpPr>
          <p:spPr bwMode="auto">
            <a:xfrm>
              <a:off x="4092" y="1308"/>
              <a:ext cx="1095" cy="475"/>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600" b="1" smtClean="0">
                  <a:solidFill>
                    <a:srgbClr val="FFFFFF"/>
                  </a:solidFill>
                  <a:latin typeface="Arial Narrow" pitchFamily="48" charset="0"/>
                </a:rPr>
                <a:t>Solar thermal concentrating towers</a:t>
              </a:r>
            </a:p>
          </p:txBody>
        </p:sp>
        <p:sp>
          <p:nvSpPr>
            <p:cNvPr id="67596" name="Text Box 12"/>
            <p:cNvSpPr txBox="1">
              <a:spLocks noChangeAspect="1" noChangeArrowheads="1"/>
            </p:cNvSpPr>
            <p:nvPr/>
          </p:nvSpPr>
          <p:spPr bwMode="auto">
            <a:xfrm>
              <a:off x="4640" y="2487"/>
              <a:ext cx="688" cy="336"/>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0"/>
                </a:spcAft>
              </a:pPr>
              <a:r>
                <a:rPr lang="en-US" sz="1600" b="1" smtClean="0">
                  <a:solidFill>
                    <a:srgbClr val="FFFFFF"/>
                  </a:solidFill>
                  <a:latin typeface="Arial Narrow" pitchFamily="48" charset="0"/>
                </a:rPr>
                <a:t>Hydrogen     pipelines</a:t>
              </a:r>
            </a:p>
          </p:txBody>
        </p:sp>
        <p:sp>
          <p:nvSpPr>
            <p:cNvPr id="67597" name="Text Box 13"/>
            <p:cNvSpPr txBox="1">
              <a:spLocks noChangeAspect="1" noChangeArrowheads="1"/>
            </p:cNvSpPr>
            <p:nvPr/>
          </p:nvSpPr>
          <p:spPr bwMode="auto">
            <a:xfrm>
              <a:off x="1732" y="1688"/>
              <a:ext cx="1096" cy="300"/>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0"/>
                </a:spcAft>
              </a:pPr>
              <a:r>
                <a:rPr lang="en-US" sz="1400" b="1" smtClean="0">
                  <a:solidFill>
                    <a:srgbClr val="000000"/>
                  </a:solidFill>
                  <a:latin typeface="Arial Narrow" pitchFamily="48" charset="0"/>
                </a:rPr>
                <a:t>Displacive radiation, </a:t>
              </a:r>
            </a:p>
            <a:p>
              <a:pPr eaLnBrk="0" fontAlgn="base" hangingPunct="0">
                <a:lnSpc>
                  <a:spcPct val="90000"/>
                </a:lnSpc>
                <a:spcBef>
                  <a:spcPct val="0"/>
                </a:spcBef>
                <a:spcAft>
                  <a:spcPct val="0"/>
                </a:spcAft>
              </a:pPr>
              <a:r>
                <a:rPr lang="en-US" sz="1400" b="1" smtClean="0">
                  <a:solidFill>
                    <a:srgbClr val="000000"/>
                  </a:solidFill>
                  <a:latin typeface="Arial Narrow" pitchFamily="48" charset="0"/>
                </a:rPr>
                <a:t>     &gt; 100 dpa</a:t>
              </a:r>
            </a:p>
          </p:txBody>
        </p:sp>
        <p:sp>
          <p:nvSpPr>
            <p:cNvPr id="67598" name="Text Box 14"/>
            <p:cNvSpPr txBox="1">
              <a:spLocks noChangeAspect="1" noChangeArrowheads="1"/>
            </p:cNvSpPr>
            <p:nvPr/>
          </p:nvSpPr>
          <p:spPr bwMode="auto">
            <a:xfrm>
              <a:off x="2027" y="2825"/>
              <a:ext cx="934" cy="300"/>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Magnetic </a:t>
              </a:r>
              <a:br>
                <a:rPr lang="en-US" sz="1400" b="1" smtClean="0">
                  <a:solidFill>
                    <a:srgbClr val="000000"/>
                  </a:solidFill>
                  <a:latin typeface="Arial Narrow" pitchFamily="48" charset="0"/>
                </a:rPr>
              </a:br>
              <a:r>
                <a:rPr lang="en-US" sz="1400" b="1" smtClean="0">
                  <a:solidFill>
                    <a:srgbClr val="000000"/>
                  </a:solidFill>
                  <a:latin typeface="Arial Narrow" pitchFamily="48" charset="0"/>
                </a:rPr>
                <a:t>fields  &gt; 15 T</a:t>
              </a:r>
            </a:p>
          </p:txBody>
        </p:sp>
        <p:sp>
          <p:nvSpPr>
            <p:cNvPr id="67599" name="Text Box 15"/>
            <p:cNvSpPr txBox="1">
              <a:spLocks noChangeAspect="1" noChangeArrowheads="1"/>
            </p:cNvSpPr>
            <p:nvPr/>
          </p:nvSpPr>
          <p:spPr bwMode="auto">
            <a:xfrm>
              <a:off x="2954" y="2783"/>
              <a:ext cx="945" cy="300"/>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Cyclic stresses,</a:t>
              </a:r>
            </a:p>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5 x 10</a:t>
              </a:r>
              <a:r>
                <a:rPr lang="en-US" sz="1400" b="1" baseline="30000" smtClean="0">
                  <a:solidFill>
                    <a:srgbClr val="000000"/>
                  </a:solidFill>
                  <a:latin typeface="Arial Narrow" pitchFamily="48" charset="0"/>
                </a:rPr>
                <a:t>8</a:t>
              </a:r>
              <a:r>
                <a:rPr lang="en-US" sz="1400" b="1" smtClean="0">
                  <a:solidFill>
                    <a:srgbClr val="000000"/>
                  </a:solidFill>
                  <a:latin typeface="Arial Narrow" pitchFamily="48" charset="0"/>
                </a:rPr>
                <a:t> cycles</a:t>
              </a:r>
            </a:p>
          </p:txBody>
        </p:sp>
        <p:sp>
          <p:nvSpPr>
            <p:cNvPr id="67600" name="Text Box 16"/>
            <p:cNvSpPr txBox="1">
              <a:spLocks noChangeAspect="1" noChangeArrowheads="1"/>
            </p:cNvSpPr>
            <p:nvPr/>
          </p:nvSpPr>
          <p:spPr bwMode="auto">
            <a:xfrm>
              <a:off x="1449" y="2277"/>
              <a:ext cx="999" cy="421"/>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Electric pulse,</a:t>
              </a:r>
            </a:p>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 2 x 10</a:t>
              </a:r>
              <a:r>
                <a:rPr lang="en-US" sz="1400" b="1" baseline="30000" smtClean="0">
                  <a:solidFill>
                    <a:srgbClr val="000000"/>
                  </a:solidFill>
                  <a:latin typeface="Arial Narrow" pitchFamily="48" charset="0"/>
                </a:rPr>
                <a:t>5</a:t>
              </a:r>
              <a:r>
                <a:rPr lang="en-US" sz="1400" b="1" smtClean="0">
                  <a:solidFill>
                    <a:srgbClr val="000000"/>
                  </a:solidFill>
                  <a:latin typeface="Arial Narrow" pitchFamily="48" charset="0"/>
                </a:rPr>
                <a:t> A in </a:t>
              </a:r>
            </a:p>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&lt; 5</a:t>
              </a:r>
              <a:r>
                <a:rPr lang="en-US" sz="1400" b="1" smtClean="0">
                  <a:solidFill>
                    <a:srgbClr val="000000"/>
                  </a:solidFill>
                  <a:latin typeface="Symbol" pitchFamily="48" charset="2"/>
                </a:rPr>
                <a:t> m</a:t>
              </a:r>
              <a:r>
                <a:rPr lang="en-US" sz="1400" b="1" smtClean="0">
                  <a:solidFill>
                    <a:srgbClr val="000000"/>
                  </a:solidFill>
                  <a:latin typeface="Arial Narrow" pitchFamily="48" charset="0"/>
                </a:rPr>
                <a:t>s</a:t>
              </a:r>
            </a:p>
          </p:txBody>
        </p:sp>
        <p:sp>
          <p:nvSpPr>
            <p:cNvPr id="67601" name="Text Box 17"/>
            <p:cNvSpPr txBox="1">
              <a:spLocks noChangeAspect="1" noChangeArrowheads="1"/>
            </p:cNvSpPr>
            <p:nvPr/>
          </p:nvSpPr>
          <p:spPr bwMode="auto">
            <a:xfrm>
              <a:off x="3418" y="1645"/>
              <a:ext cx="1065" cy="300"/>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Temperature</a:t>
              </a:r>
            </a:p>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&gt; 1200</a:t>
              </a:r>
              <a:r>
                <a:rPr lang="en-US" sz="1400" b="1" baseline="30000" smtClean="0">
                  <a:solidFill>
                    <a:srgbClr val="000000"/>
                  </a:solidFill>
                  <a:latin typeface="Arial Narrow" pitchFamily="48" charset="0"/>
                </a:rPr>
                <a:t>o</a:t>
              </a:r>
              <a:r>
                <a:rPr lang="en-US" sz="1400" b="1" smtClean="0">
                  <a:solidFill>
                    <a:srgbClr val="000000"/>
                  </a:solidFill>
                  <a:latin typeface="Arial Narrow" pitchFamily="48" charset="0"/>
                </a:rPr>
                <a:t>C</a:t>
              </a:r>
            </a:p>
          </p:txBody>
        </p:sp>
        <p:sp>
          <p:nvSpPr>
            <p:cNvPr id="67602" name="Text Box 18"/>
            <p:cNvSpPr txBox="1">
              <a:spLocks noChangeAspect="1" noChangeArrowheads="1"/>
            </p:cNvSpPr>
            <p:nvPr/>
          </p:nvSpPr>
          <p:spPr bwMode="auto">
            <a:xfrm>
              <a:off x="3839" y="2234"/>
              <a:ext cx="632" cy="421"/>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Static</a:t>
              </a:r>
            </a:p>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pressure</a:t>
              </a:r>
              <a:br>
                <a:rPr lang="en-US" sz="1400" b="1" smtClean="0">
                  <a:solidFill>
                    <a:srgbClr val="000000"/>
                  </a:solidFill>
                  <a:latin typeface="Arial Narrow" pitchFamily="48" charset="0"/>
                </a:rPr>
              </a:br>
              <a:r>
                <a:rPr lang="en-US" sz="1400" b="1" smtClean="0">
                  <a:solidFill>
                    <a:srgbClr val="000000"/>
                  </a:solidFill>
                  <a:latin typeface="Arial Narrow" pitchFamily="48" charset="0"/>
                </a:rPr>
                <a:t>&gt; 30 MPa</a:t>
              </a:r>
            </a:p>
          </p:txBody>
        </p:sp>
        <p:sp>
          <p:nvSpPr>
            <p:cNvPr id="67603" name="Text Box 19"/>
            <p:cNvSpPr txBox="1">
              <a:spLocks noChangeAspect="1" noChangeArrowheads="1"/>
            </p:cNvSpPr>
            <p:nvPr/>
          </p:nvSpPr>
          <p:spPr bwMode="auto">
            <a:xfrm>
              <a:off x="1075" y="1140"/>
              <a:ext cx="1054" cy="614"/>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0"/>
                </a:spcAft>
              </a:pPr>
              <a:r>
                <a:rPr lang="en-US" sz="1600" b="1" smtClean="0">
                  <a:solidFill>
                    <a:srgbClr val="FFFFFF"/>
                  </a:solidFill>
                  <a:latin typeface="Arial Narrow" pitchFamily="48" charset="0"/>
                </a:rPr>
                <a:t>Fast-spectrum nuclear reactors, fusion</a:t>
              </a:r>
              <a:br>
                <a:rPr lang="en-US" sz="1600" b="1" smtClean="0">
                  <a:solidFill>
                    <a:srgbClr val="FFFFFF"/>
                  </a:solidFill>
                  <a:latin typeface="Arial Narrow" pitchFamily="48" charset="0"/>
                </a:rPr>
              </a:br>
              <a:r>
                <a:rPr lang="en-US" sz="1600" b="1" smtClean="0">
                  <a:solidFill>
                    <a:srgbClr val="FFFFFF"/>
                  </a:solidFill>
                  <a:latin typeface="Arial Narrow" pitchFamily="48" charset="0"/>
                </a:rPr>
                <a:t>systems</a:t>
              </a:r>
              <a:r>
                <a:rPr lang="en-US" sz="1600" b="1" smtClean="0">
                  <a:solidFill>
                    <a:srgbClr val="FFFFFF"/>
                  </a:solidFill>
                  <a:effectLst>
                    <a:outerShdw blurRad="38100" dist="38100" dir="2700000" algn="tl">
                      <a:srgbClr val="C0C0C0"/>
                    </a:outerShdw>
                  </a:effectLst>
                  <a:latin typeface="Arial Narrow" pitchFamily="48" charset="0"/>
                </a:rPr>
                <a:t> </a:t>
              </a:r>
              <a:endParaRPr lang="en-US" sz="1600" b="1" smtClean="0">
                <a:solidFill>
                  <a:srgbClr val="FFFFFF"/>
                </a:solidFill>
                <a:latin typeface="Arial Narrow" pitchFamily="48" charset="0"/>
              </a:endParaRPr>
            </a:p>
          </p:txBody>
        </p:sp>
        <p:sp>
          <p:nvSpPr>
            <p:cNvPr id="67604" name="Text Box 20"/>
            <p:cNvSpPr txBox="1">
              <a:spLocks noChangeAspect="1" noChangeArrowheads="1"/>
            </p:cNvSpPr>
            <p:nvPr/>
          </p:nvSpPr>
          <p:spPr bwMode="auto">
            <a:xfrm>
              <a:off x="3210" y="3263"/>
              <a:ext cx="970" cy="336"/>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600" b="1" smtClean="0">
                  <a:solidFill>
                    <a:srgbClr val="FFFFFF"/>
                  </a:solidFill>
                  <a:latin typeface="Arial Narrow" pitchFamily="48" charset="0"/>
                </a:rPr>
                <a:t>Wind                   turbine  blades </a:t>
              </a:r>
            </a:p>
          </p:txBody>
        </p:sp>
        <p:sp>
          <p:nvSpPr>
            <p:cNvPr id="67605" name="Text Box 21"/>
            <p:cNvSpPr txBox="1">
              <a:spLocks noChangeAspect="1" noChangeArrowheads="1"/>
            </p:cNvSpPr>
            <p:nvPr/>
          </p:nvSpPr>
          <p:spPr bwMode="auto">
            <a:xfrm>
              <a:off x="2449" y="1308"/>
              <a:ext cx="1064" cy="300"/>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400" b="1" smtClean="0">
                  <a:solidFill>
                    <a:srgbClr val="000000"/>
                  </a:solidFill>
                  <a:latin typeface="Arial Narrow" pitchFamily="48" charset="0"/>
                </a:rPr>
                <a:t>Chemical</a:t>
              </a:r>
              <a:br>
                <a:rPr lang="en-US" sz="1400" b="1" smtClean="0">
                  <a:solidFill>
                    <a:srgbClr val="000000"/>
                  </a:solidFill>
                  <a:latin typeface="Arial Narrow" pitchFamily="48" charset="0"/>
                </a:rPr>
              </a:br>
              <a:r>
                <a:rPr lang="en-US" sz="1400" b="1" smtClean="0">
                  <a:solidFill>
                    <a:srgbClr val="000000"/>
                  </a:solidFill>
                  <a:latin typeface="Arial Narrow" pitchFamily="48" charset="0"/>
                </a:rPr>
                <a:t>reactivity </a:t>
              </a:r>
            </a:p>
          </p:txBody>
        </p:sp>
        <p:sp>
          <p:nvSpPr>
            <p:cNvPr id="67606" name="Text Box 22"/>
            <p:cNvSpPr txBox="1">
              <a:spLocks noChangeAspect="1" noChangeArrowheads="1"/>
            </p:cNvSpPr>
            <p:nvPr/>
          </p:nvSpPr>
          <p:spPr bwMode="auto">
            <a:xfrm>
              <a:off x="1859" y="803"/>
              <a:ext cx="1054" cy="614"/>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600" b="1" smtClean="0">
                  <a:solidFill>
                    <a:srgbClr val="FFFFFF"/>
                  </a:solidFill>
                  <a:latin typeface="Arial Narrow" pitchFamily="48" charset="0"/>
                </a:rPr>
                <a:t>   Ultrasupercritical</a:t>
              </a:r>
            </a:p>
            <a:p>
              <a:pPr algn="ctr" eaLnBrk="0" fontAlgn="base" hangingPunct="0">
                <a:lnSpc>
                  <a:spcPct val="90000"/>
                </a:lnSpc>
                <a:spcBef>
                  <a:spcPct val="0"/>
                </a:spcBef>
                <a:spcAft>
                  <a:spcPct val="0"/>
                </a:spcAft>
              </a:pPr>
              <a:r>
                <a:rPr lang="en-US" sz="1600" b="1" smtClean="0">
                  <a:solidFill>
                    <a:srgbClr val="FFFFFF"/>
                  </a:solidFill>
                  <a:latin typeface="Arial Narrow" pitchFamily="48" charset="0"/>
                </a:rPr>
                <a:t>combustion boilers        </a:t>
              </a:r>
            </a:p>
          </p:txBody>
        </p:sp>
        <p:sp>
          <p:nvSpPr>
            <p:cNvPr id="67607" name="Text Box 23"/>
            <p:cNvSpPr txBox="1">
              <a:spLocks noChangeAspect="1" noChangeArrowheads="1"/>
            </p:cNvSpPr>
            <p:nvPr/>
          </p:nvSpPr>
          <p:spPr bwMode="auto">
            <a:xfrm>
              <a:off x="2954" y="871"/>
              <a:ext cx="1053" cy="336"/>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600" b="1" smtClean="0">
                  <a:solidFill>
                    <a:srgbClr val="FFFFFF"/>
                  </a:solidFill>
                  <a:latin typeface="Arial Narrow" pitchFamily="48" charset="0"/>
                </a:rPr>
                <a:t>Fuel cells and battery systems</a:t>
              </a:r>
            </a:p>
          </p:txBody>
        </p:sp>
        <p:sp>
          <p:nvSpPr>
            <p:cNvPr id="67608" name="Text Box 24"/>
            <p:cNvSpPr txBox="1">
              <a:spLocks noChangeAspect="1" noChangeArrowheads="1"/>
            </p:cNvSpPr>
            <p:nvPr/>
          </p:nvSpPr>
          <p:spPr bwMode="auto">
            <a:xfrm>
              <a:off x="1543" y="3263"/>
              <a:ext cx="1179" cy="336"/>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z="1600" b="1" smtClean="0">
                  <a:solidFill>
                    <a:srgbClr val="FFFFFF"/>
                  </a:solidFill>
                  <a:latin typeface="Arial Narrow" pitchFamily="48" charset="0"/>
                </a:rPr>
                <a:t>Synthesis of advanced materials</a:t>
              </a:r>
            </a:p>
          </p:txBody>
        </p:sp>
        <p:sp>
          <p:nvSpPr>
            <p:cNvPr id="67609" name="Text Box 25"/>
            <p:cNvSpPr txBox="1">
              <a:spLocks noChangeAspect="1" noChangeArrowheads="1"/>
            </p:cNvSpPr>
            <p:nvPr/>
          </p:nvSpPr>
          <p:spPr bwMode="auto">
            <a:xfrm>
              <a:off x="485" y="2159"/>
              <a:ext cx="1138" cy="475"/>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0"/>
                </a:spcAft>
              </a:pPr>
              <a:r>
                <a:rPr lang="en-US" sz="1600" b="1" smtClean="0">
                  <a:solidFill>
                    <a:srgbClr val="FFFFFF"/>
                  </a:solidFill>
                  <a:latin typeface="Arial Narrow" pitchFamily="48" charset="0"/>
                </a:rPr>
                <a:t>Lightning</a:t>
              </a:r>
              <a:br>
                <a:rPr lang="en-US" sz="1600" b="1" smtClean="0">
                  <a:solidFill>
                    <a:srgbClr val="FFFFFF"/>
                  </a:solidFill>
                  <a:latin typeface="Arial Narrow" pitchFamily="48" charset="0"/>
                </a:rPr>
              </a:br>
              <a:r>
                <a:rPr lang="en-US" sz="1600" b="1" smtClean="0">
                  <a:solidFill>
                    <a:srgbClr val="FFFFFF"/>
                  </a:solidFill>
                  <a:latin typeface="Arial Narrow" pitchFamily="48" charset="0"/>
                </a:rPr>
                <a:t>surge arrestors, </a:t>
              </a:r>
            </a:p>
            <a:p>
              <a:pPr eaLnBrk="0" fontAlgn="base" hangingPunct="0">
                <a:lnSpc>
                  <a:spcPct val="90000"/>
                </a:lnSpc>
                <a:spcBef>
                  <a:spcPct val="0"/>
                </a:spcBef>
                <a:spcAft>
                  <a:spcPct val="0"/>
                </a:spcAft>
              </a:pPr>
              <a:r>
                <a:rPr lang="en-US" sz="1600" b="1" smtClean="0">
                  <a:solidFill>
                    <a:srgbClr val="FFFFFF"/>
                  </a:solidFill>
                  <a:latin typeface="Arial Narrow" pitchFamily="48" charset="0"/>
                </a:rPr>
                <a:t>power grid</a:t>
              </a:r>
            </a:p>
          </p:txBody>
        </p:sp>
        <p:sp>
          <p:nvSpPr>
            <p:cNvPr id="67610" name="Text Box 26"/>
            <p:cNvSpPr txBox="1">
              <a:spLocks noChangeAspect="1" noChangeArrowheads="1"/>
            </p:cNvSpPr>
            <p:nvPr/>
          </p:nvSpPr>
          <p:spPr bwMode="auto">
            <a:xfrm>
              <a:off x="2238" y="2025"/>
              <a:ext cx="1515" cy="526"/>
            </a:xfrm>
            <a:prstGeom prst="rect">
              <a:avLst/>
            </a:prstGeom>
            <a:noFill/>
            <a:ln w="9525">
              <a:noFill/>
              <a:miter lim="800000"/>
              <a:headEnd/>
              <a:tailEnd/>
            </a:ln>
            <a:effectLst/>
          </p:spPr>
          <p:txBody>
            <a:bodyPr>
              <a:spAutoFit/>
            </a:bodyPr>
            <a:lstStyle/>
            <a:p>
              <a:pPr algn="ctr" eaLnBrk="0" fontAlgn="base" hangingPunct="0">
                <a:lnSpc>
                  <a:spcPct val="90000"/>
                </a:lnSpc>
                <a:spcBef>
                  <a:spcPct val="0"/>
                </a:spcBef>
                <a:spcAft>
                  <a:spcPct val="0"/>
                </a:spcAft>
              </a:pPr>
              <a:r>
                <a:rPr lang="en-US" smtClean="0">
                  <a:solidFill>
                    <a:srgbClr val="000000"/>
                  </a:solidFill>
                  <a:latin typeface="Arial Black" pitchFamily="48" charset="0"/>
                </a:rPr>
                <a:t>Extreme Environments</a:t>
              </a:r>
            </a:p>
            <a:p>
              <a:pPr algn="ctr" eaLnBrk="0" fontAlgn="base" hangingPunct="0">
                <a:lnSpc>
                  <a:spcPct val="90000"/>
                </a:lnSpc>
                <a:spcBef>
                  <a:spcPct val="0"/>
                </a:spcBef>
                <a:spcAft>
                  <a:spcPct val="0"/>
                </a:spcAft>
              </a:pPr>
              <a:r>
                <a:rPr lang="en-US" smtClean="0">
                  <a:solidFill>
                    <a:srgbClr val="000000"/>
                  </a:solidFill>
                  <a:latin typeface="Arial Black" pitchFamily="48" charset="0"/>
                </a:rPr>
                <a:t>for Materials</a:t>
              </a:r>
            </a:p>
          </p:txBody>
        </p:sp>
      </p:grpSp>
      <p:sp>
        <p:nvSpPr>
          <p:cNvPr id="67612" name="Text Box 28"/>
          <p:cNvSpPr txBox="1">
            <a:spLocks noChangeArrowheads="1"/>
          </p:cNvSpPr>
          <p:nvPr/>
        </p:nvSpPr>
        <p:spPr bwMode="auto">
          <a:xfrm>
            <a:off x="457200" y="76200"/>
            <a:ext cx="7772400" cy="57943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3200" b="1" i="1" smtClean="0">
                <a:solidFill>
                  <a:srgbClr val="000080"/>
                </a:solidFill>
                <a:latin typeface="Arial" charset="0"/>
              </a:rPr>
              <a:t>Extreme Energy Environments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282700" y="76200"/>
            <a:ext cx="6510338" cy="584775"/>
          </a:xfrm>
          <a:prstGeom prst="rect">
            <a:avLst/>
          </a:prstGeom>
          <a:noFill/>
          <a:ln w="9525">
            <a:noFill/>
            <a:miter lim="800000"/>
            <a:headEnd/>
            <a:tailEnd/>
          </a:ln>
        </p:spPr>
        <p:txBody>
          <a:bodyPr>
            <a:spAutoFit/>
          </a:bodyPr>
          <a:lstStyle/>
          <a:p>
            <a:pPr algn="ctr"/>
            <a:r>
              <a:rPr lang="en-US" sz="3200" dirty="0" smtClean="0">
                <a:solidFill>
                  <a:srgbClr val="000080"/>
                </a:solidFill>
                <a:latin typeface="Calibri" pitchFamily="34" charset="0"/>
              </a:rPr>
              <a:t>NIF Science 2020</a:t>
            </a: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sp>
        <p:nvSpPr>
          <p:cNvPr id="7" name="Rectangle 3"/>
          <p:cNvSpPr>
            <a:spLocks noChangeArrowheads="1"/>
          </p:cNvSpPr>
          <p:nvPr/>
        </p:nvSpPr>
        <p:spPr bwMode="auto">
          <a:xfrm>
            <a:off x="304800" y="654308"/>
            <a:ext cx="8839200" cy="3539430"/>
          </a:xfrm>
          <a:prstGeom prst="rect">
            <a:avLst/>
          </a:prstGeom>
          <a:noFill/>
          <a:ln w="9525">
            <a:noFill/>
            <a:miter lim="800000"/>
            <a:headEnd/>
            <a:tailEnd/>
          </a:ln>
        </p:spPr>
        <p:txBody>
          <a:bodyPr wrap="square">
            <a:spAutoFit/>
          </a:bodyPr>
          <a:lstStyle/>
          <a:p>
            <a:r>
              <a:rPr lang="en-US" sz="2400" dirty="0" smtClean="0">
                <a:solidFill>
                  <a:srgbClr val="000080"/>
                </a:solidFill>
                <a:latin typeface="Calibri" pitchFamily="34" charset="0"/>
              </a:rPr>
              <a:t>“NIF Science” is more than just HED science</a:t>
            </a:r>
          </a:p>
          <a:p>
            <a:r>
              <a:rPr lang="en-US" sz="2000" dirty="0" smtClean="0">
                <a:solidFill>
                  <a:srgbClr val="000080"/>
                </a:solidFill>
                <a:latin typeface="Calibri" pitchFamily="34" charset="0"/>
              </a:rPr>
              <a:t>	The broader community wants to engage</a:t>
            </a:r>
          </a:p>
          <a:p>
            <a:endParaRPr lang="en-US" sz="2000" dirty="0" smtClean="0">
              <a:solidFill>
                <a:srgbClr val="000080"/>
              </a:solidFill>
              <a:latin typeface="Calibri" pitchFamily="34" charset="0"/>
            </a:endParaRPr>
          </a:p>
          <a:p>
            <a:r>
              <a:rPr lang="en-US" sz="2400" dirty="0" smtClean="0">
                <a:solidFill>
                  <a:srgbClr val="000080"/>
                </a:solidFill>
                <a:latin typeface="Calibri" pitchFamily="34" charset="0"/>
              </a:rPr>
              <a:t>The time to seize the opportunity is now</a:t>
            </a:r>
          </a:p>
          <a:p>
            <a:r>
              <a:rPr lang="en-US" sz="2000" dirty="0" smtClean="0">
                <a:solidFill>
                  <a:srgbClr val="000080"/>
                </a:solidFill>
                <a:latin typeface="Calibri" pitchFamily="34" charset="0"/>
              </a:rPr>
              <a:t>	Exciting possibilities AND development required</a:t>
            </a:r>
          </a:p>
          <a:p>
            <a:endParaRPr lang="en-US" sz="2000" dirty="0" smtClean="0">
              <a:solidFill>
                <a:srgbClr val="000080"/>
              </a:solidFill>
              <a:latin typeface="Calibri" pitchFamily="34" charset="0"/>
            </a:endParaRPr>
          </a:p>
          <a:p>
            <a:r>
              <a:rPr lang="en-US" sz="2400" dirty="0" smtClean="0">
                <a:solidFill>
                  <a:srgbClr val="000080"/>
                </a:solidFill>
                <a:latin typeface="Calibri" pitchFamily="34" charset="0"/>
              </a:rPr>
              <a:t>Partnering between SC and NNSA is essential for realizing the full potential of NIF Science</a:t>
            </a:r>
          </a:p>
          <a:p>
            <a:r>
              <a:rPr lang="en-US" sz="2000" dirty="0" smtClean="0">
                <a:solidFill>
                  <a:srgbClr val="000080"/>
                </a:solidFill>
                <a:latin typeface="Calibri" pitchFamily="34" charset="0"/>
              </a:rPr>
              <a:t>	SC &amp; other facilities provide models and infrastructure for NIF to emulate </a:t>
            </a:r>
          </a:p>
          <a:p>
            <a:r>
              <a:rPr lang="en-US" sz="2800" dirty="0" smtClean="0">
                <a:solidFill>
                  <a:srgbClr val="000080"/>
                </a:solidFill>
                <a:latin typeface="Calibri" pitchFamily="34" charset="0"/>
              </a:rPr>
              <a:t> </a:t>
            </a:r>
          </a:p>
        </p:txBody>
      </p:sp>
      <p:pic>
        <p:nvPicPr>
          <p:cNvPr id="2050" name="Picture 2" descr="C:\Users\108510\AppData\Local\Microsoft\Windows\Temporary Internet Files\Content.Outlook\FRZKAZ3V\IMG00132-20110512-1213.jpg"/>
          <p:cNvPicPr>
            <a:picLocks noChangeAspect="1" noChangeArrowheads="1"/>
          </p:cNvPicPr>
          <p:nvPr/>
        </p:nvPicPr>
        <p:blipFill>
          <a:blip r:embed="rId3" cstate="print"/>
          <a:srcRect/>
          <a:stretch>
            <a:fillRect/>
          </a:stretch>
        </p:blipFill>
        <p:spPr bwMode="auto">
          <a:xfrm>
            <a:off x="1524000" y="3733800"/>
            <a:ext cx="2921000" cy="2190750"/>
          </a:xfrm>
          <a:prstGeom prst="rect">
            <a:avLst/>
          </a:prstGeom>
          <a:noFill/>
        </p:spPr>
      </p:pic>
      <p:pic>
        <p:nvPicPr>
          <p:cNvPr id="2051" name="Picture 3" descr="C:\Users\108510\AppData\Local\Microsoft\Windows\Temporary Internet Files\Content.Outlook\FRZKAZ3V\IMG00126-20110512-1204.jpg"/>
          <p:cNvPicPr>
            <a:picLocks noChangeAspect="1" noChangeArrowheads="1"/>
          </p:cNvPicPr>
          <p:nvPr/>
        </p:nvPicPr>
        <p:blipFill>
          <a:blip r:embed="rId4" cstate="print">
            <a:lum/>
          </a:blip>
          <a:srcRect/>
          <a:stretch>
            <a:fillRect/>
          </a:stretch>
        </p:blipFill>
        <p:spPr bwMode="auto">
          <a:xfrm>
            <a:off x="4800600" y="3733800"/>
            <a:ext cx="2946400" cy="2209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pic>
        <p:nvPicPr>
          <p:cNvPr id="8" name="Picture 7" descr="nif_science_report 1.jpg"/>
          <p:cNvPicPr>
            <a:picLocks noChangeAspect="1"/>
          </p:cNvPicPr>
          <p:nvPr/>
        </p:nvPicPr>
        <p:blipFill>
          <a:blip r:embed="rId3" cstate="print"/>
          <a:stretch>
            <a:fillRect/>
          </a:stretch>
        </p:blipFill>
        <p:spPr>
          <a:xfrm>
            <a:off x="2819400" y="652616"/>
            <a:ext cx="3733800" cy="4757584"/>
          </a:xfrm>
          <a:prstGeom prst="rect">
            <a:avLst/>
          </a:prstGeom>
        </p:spPr>
      </p:pic>
      <p:sp>
        <p:nvSpPr>
          <p:cNvPr id="9" name="Rectangle 8"/>
          <p:cNvSpPr/>
          <p:nvPr/>
        </p:nvSpPr>
        <p:spPr>
          <a:xfrm>
            <a:off x="1905000" y="5373469"/>
            <a:ext cx="5486400" cy="646331"/>
          </a:xfrm>
          <a:prstGeom prst="rect">
            <a:avLst/>
          </a:prstGeom>
        </p:spPr>
        <p:txBody>
          <a:bodyPr wrap="square">
            <a:spAutoFit/>
          </a:bodyPr>
          <a:lstStyle/>
          <a:p>
            <a:r>
              <a:rPr lang="en-US" u="sng" dirty="0" smtClean="0">
                <a:hlinkClick r:id="rId4"/>
              </a:rPr>
              <a:t>http://science.energy.gov/~/media/sc-2/pdf/reports/SC-NNSA_BRD_Report_on_NIF_User_Science.pdf</a:t>
            </a:r>
            <a:endParaRPr lang="en-US" dirty="0"/>
          </a:p>
        </p:txBody>
      </p:sp>
      <p:sp>
        <p:nvSpPr>
          <p:cNvPr id="10" name="Rectangle 3"/>
          <p:cNvSpPr>
            <a:spLocks noChangeArrowheads="1"/>
          </p:cNvSpPr>
          <p:nvPr/>
        </p:nvSpPr>
        <p:spPr bwMode="auto">
          <a:xfrm>
            <a:off x="1282700" y="76200"/>
            <a:ext cx="6510338" cy="584775"/>
          </a:xfrm>
          <a:prstGeom prst="rect">
            <a:avLst/>
          </a:prstGeom>
          <a:noFill/>
          <a:ln w="9525">
            <a:noFill/>
            <a:miter lim="800000"/>
            <a:headEnd/>
            <a:tailEnd/>
          </a:ln>
        </p:spPr>
        <p:txBody>
          <a:bodyPr>
            <a:spAutoFit/>
          </a:bodyPr>
          <a:lstStyle/>
          <a:p>
            <a:pPr algn="ctr"/>
            <a:r>
              <a:rPr lang="en-US" sz="3200" dirty="0" smtClean="0">
                <a:solidFill>
                  <a:srgbClr val="000080"/>
                </a:solidFill>
                <a:latin typeface="Calibri" pitchFamily="34" charset="0"/>
              </a:rPr>
              <a:t>Thank you for your interest!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AutoShape 7"/>
          <p:cNvSpPr>
            <a:spLocks noChangeArrowheads="1"/>
          </p:cNvSpPr>
          <p:nvPr/>
        </p:nvSpPr>
        <p:spPr bwMode="auto">
          <a:xfrm>
            <a:off x="152400" y="1143000"/>
            <a:ext cx="8763000" cy="4648200"/>
          </a:xfrm>
          <a:prstGeom prst="roundRect">
            <a:avLst>
              <a:gd name="adj" fmla="val 16667"/>
            </a:avLst>
          </a:prstGeom>
          <a:solidFill>
            <a:srgbClr val="FFF695"/>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smtClean="0">
              <a:solidFill>
                <a:srgbClr val="000080"/>
              </a:solidFill>
              <a:latin typeface="Arial" charset="0"/>
            </a:endParaRPr>
          </a:p>
        </p:txBody>
      </p:sp>
      <p:sp>
        <p:nvSpPr>
          <p:cNvPr id="16388" name="Text Box 4"/>
          <p:cNvSpPr txBox="1">
            <a:spLocks noChangeArrowheads="1"/>
          </p:cNvSpPr>
          <p:nvPr/>
        </p:nvSpPr>
        <p:spPr bwMode="auto">
          <a:xfrm>
            <a:off x="174625" y="228600"/>
            <a:ext cx="7902575"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800" b="1" i="1" smtClean="0">
                <a:solidFill>
                  <a:srgbClr val="000080"/>
                </a:solidFill>
                <a:latin typeface="Arial" charset="0"/>
              </a:rPr>
              <a:t>Thermomechanical Challenges</a:t>
            </a:r>
          </a:p>
        </p:txBody>
      </p:sp>
      <p:sp>
        <p:nvSpPr>
          <p:cNvPr id="16390" name="Text Box 6"/>
          <p:cNvSpPr txBox="1">
            <a:spLocks noChangeArrowheads="1"/>
          </p:cNvSpPr>
          <p:nvPr/>
        </p:nvSpPr>
        <p:spPr bwMode="auto">
          <a:xfrm>
            <a:off x="381000" y="1219200"/>
            <a:ext cx="8458200" cy="4367213"/>
          </a:xfrm>
          <a:prstGeom prst="rect">
            <a:avLst/>
          </a:prstGeom>
          <a:noFill/>
          <a:ln w="9525">
            <a:noFill/>
            <a:miter lim="800000"/>
            <a:headEnd/>
            <a:tailEnd/>
          </a:ln>
          <a:effectLst/>
        </p:spPr>
        <p:txBody>
          <a:bodyPr>
            <a:spAutoFit/>
          </a:bodyPr>
          <a:lstStyle/>
          <a:p>
            <a:pPr eaLnBrk="0" fontAlgn="base" hangingPunct="0">
              <a:spcBef>
                <a:spcPct val="90000"/>
              </a:spcBef>
              <a:spcAft>
                <a:spcPct val="0"/>
              </a:spcAft>
            </a:pPr>
            <a:r>
              <a:rPr lang="en-US" sz="2400" smtClean="0">
                <a:solidFill>
                  <a:srgbClr val="000000"/>
                </a:solidFill>
                <a:latin typeface="Comic Sans MS" pitchFamily="48" charset="0"/>
              </a:rPr>
              <a:t>Characterize high static and dynamic pressure phases</a:t>
            </a:r>
          </a:p>
          <a:p>
            <a:pPr lvl="1" eaLnBrk="0" fontAlgn="base" hangingPunct="0">
              <a:spcBef>
                <a:spcPct val="90000"/>
              </a:spcBef>
              <a:spcAft>
                <a:spcPct val="0"/>
              </a:spcAft>
            </a:pPr>
            <a:r>
              <a:rPr lang="en-US" sz="2000" smtClean="0">
                <a:solidFill>
                  <a:srgbClr val="000000"/>
                </a:solidFill>
                <a:latin typeface="Comic Sans MS" pitchFamily="48" charset="0"/>
              </a:rPr>
              <a:t>In situ experiments at BES x-ray, neutron and electron scattering and NNSA high energy facilities</a:t>
            </a:r>
          </a:p>
          <a:p>
            <a:pPr lvl="1" eaLnBrk="0" fontAlgn="base" hangingPunct="0">
              <a:spcBef>
                <a:spcPct val="90000"/>
              </a:spcBef>
              <a:spcAft>
                <a:spcPct val="0"/>
              </a:spcAft>
            </a:pPr>
            <a:r>
              <a:rPr lang="en-US" sz="2000" smtClean="0">
                <a:solidFill>
                  <a:srgbClr val="000000"/>
                </a:solidFill>
                <a:latin typeface="Comic Sans MS" pitchFamily="48" charset="0"/>
              </a:rPr>
              <a:t>Time evolution of structural phase transitions and role of defects</a:t>
            </a:r>
            <a:endParaRPr lang="en-US" sz="2400" smtClean="0">
              <a:solidFill>
                <a:srgbClr val="000000"/>
              </a:solidFill>
              <a:latin typeface="Comic Sans MS" pitchFamily="48" charset="0"/>
            </a:endParaRPr>
          </a:p>
          <a:p>
            <a:pPr eaLnBrk="0" fontAlgn="base" hangingPunct="0">
              <a:spcBef>
                <a:spcPct val="90000"/>
              </a:spcBef>
              <a:spcAft>
                <a:spcPct val="0"/>
              </a:spcAft>
            </a:pPr>
            <a:r>
              <a:rPr lang="en-US" sz="2400" smtClean="0">
                <a:solidFill>
                  <a:srgbClr val="000000"/>
                </a:solidFill>
                <a:latin typeface="Comic Sans MS" pitchFamily="48" charset="0"/>
              </a:rPr>
              <a:t>Chemical reaction dynamics of high energy materials</a:t>
            </a:r>
          </a:p>
          <a:p>
            <a:pPr eaLnBrk="0" fontAlgn="base" hangingPunct="0">
              <a:spcBef>
                <a:spcPct val="90000"/>
              </a:spcBef>
              <a:spcAft>
                <a:spcPct val="0"/>
              </a:spcAft>
            </a:pPr>
            <a:r>
              <a:rPr lang="en-US" sz="2400" smtClean="0">
                <a:solidFill>
                  <a:srgbClr val="000000"/>
                </a:solidFill>
                <a:latin typeface="Comic Sans MS" pitchFamily="48" charset="0"/>
              </a:rPr>
              <a:t>High pressure response of disordered materials</a:t>
            </a:r>
          </a:p>
          <a:p>
            <a:pPr eaLnBrk="0" fontAlgn="base" hangingPunct="0">
              <a:spcBef>
                <a:spcPct val="90000"/>
              </a:spcBef>
              <a:spcAft>
                <a:spcPct val="0"/>
              </a:spcAft>
            </a:pPr>
            <a:r>
              <a:rPr lang="en-US" sz="2400" smtClean="0">
                <a:solidFill>
                  <a:srgbClr val="000000"/>
                </a:solidFill>
                <a:latin typeface="Comic Sans MS" pitchFamily="48" charset="0"/>
              </a:rPr>
              <a:t>Raise the limits of high pressure static and dynamic generation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rgbClr val="FFFFFF"/>
            </a:gs>
          </a:gsLst>
          <a:lin ang="0" scaled="1"/>
          <a:tileRect/>
        </a:gradFill>
        <a:effectLst/>
      </p:bgPr>
    </p:bg>
    <p:spTree>
      <p:nvGrpSpPr>
        <p:cNvPr id="1" name=""/>
        <p:cNvGrpSpPr/>
        <p:nvPr/>
      </p:nvGrpSpPr>
      <p:grpSpPr>
        <a:xfrm>
          <a:off x="0" y="0"/>
          <a:ext cx="0" cy="0"/>
          <a:chOff x="0" y="0"/>
          <a:chExt cx="0" cy="0"/>
        </a:xfrm>
      </p:grpSpPr>
      <p:pic>
        <p:nvPicPr>
          <p:cNvPr id="2" name="Picture 1" descr="nif_workshop Materials and Planets Jeanloz_Page_05.jpg"/>
          <p:cNvPicPr>
            <a:picLocks noChangeAspect="1"/>
          </p:cNvPicPr>
          <p:nvPr/>
        </p:nvPicPr>
        <p:blipFill rotWithShape="1">
          <a:blip r:embed="rId2" cstate="print">
            <a:extLst>
              <a:ext uri="{28A0092B-C50C-407E-A947-70E740481C1C}">
                <a14:useLocalDpi xmlns="" xmlns:a14="http://schemas.microsoft.com/office/drawing/2010/main" val="0"/>
              </a:ext>
            </a:extLst>
          </a:blip>
          <a:srcRect l="12163" t="106111" r="9419" b="-82593"/>
          <a:stretch/>
        </p:blipFill>
        <p:spPr>
          <a:xfrm>
            <a:off x="1079501" y="1612900"/>
            <a:ext cx="6959600" cy="5245100"/>
          </a:xfrm>
          <a:prstGeom prst="rect">
            <a:avLst/>
          </a:prstGeom>
        </p:spPr>
      </p:pic>
      <p:pic>
        <p:nvPicPr>
          <p:cNvPr id="3" name="Picture 2" descr="nif_workshop Materials and Planets Jeanloz_Page_06.jpg"/>
          <p:cNvPicPr>
            <a:picLocks noChangeAspect="1"/>
          </p:cNvPicPr>
          <p:nvPr/>
        </p:nvPicPr>
        <p:blipFill rotWithShape="1">
          <a:blip r:embed="rId3" cstate="print">
            <a:extLst>
              <a:ext uri="{28A0092B-C50C-407E-A947-70E740481C1C}">
                <a14:useLocalDpi xmlns="" xmlns:a14="http://schemas.microsoft.com/office/drawing/2010/main" val="0"/>
              </a:ext>
            </a:extLst>
          </a:blip>
          <a:srcRect l="8823" t="9304" r="5882" b="12688"/>
          <a:stretch/>
        </p:blipFill>
        <p:spPr>
          <a:xfrm>
            <a:off x="228600" y="1143000"/>
            <a:ext cx="6629400" cy="4685146"/>
          </a:xfrm>
          <a:prstGeom prst="rect">
            <a:avLst/>
          </a:prstGeom>
        </p:spPr>
      </p:pic>
      <p:sp>
        <p:nvSpPr>
          <p:cNvPr id="23" name="TextBox 22"/>
          <p:cNvSpPr txBox="1"/>
          <p:nvPr/>
        </p:nvSpPr>
        <p:spPr>
          <a:xfrm>
            <a:off x="0" y="87868"/>
            <a:ext cx="9143999" cy="369332"/>
          </a:xfrm>
          <a:prstGeom prst="rect">
            <a:avLst/>
          </a:prstGeom>
          <a:noFill/>
        </p:spPr>
        <p:txBody>
          <a:bodyPr wrap="square" rtlCol="0">
            <a:spAutoFit/>
          </a:bodyPr>
          <a:lstStyle/>
          <a:p>
            <a:pPr algn="ctr" eaLnBrk="0" fontAlgn="base" hangingPunct="0">
              <a:spcBef>
                <a:spcPct val="0"/>
              </a:spcBef>
              <a:spcAft>
                <a:spcPct val="0"/>
              </a:spcAft>
            </a:pPr>
            <a:r>
              <a:rPr lang="en-US" dirty="0" smtClean="0">
                <a:solidFill>
                  <a:prstClr val="black"/>
                </a:solidFill>
                <a:latin typeface="Arial" charset="0"/>
                <a:ea typeface="ＭＳ Ｐゴシック" charset="0"/>
              </a:rPr>
              <a:t>Materials at Extremes and Planetary Physics</a:t>
            </a:r>
            <a:endParaRPr lang="en-US" dirty="0">
              <a:solidFill>
                <a:prstClr val="black"/>
              </a:solidFill>
              <a:latin typeface="Arial" charset="0"/>
              <a:ea typeface="ＭＳ Ｐゴシック" charset="0"/>
            </a:endParaRPr>
          </a:p>
        </p:txBody>
      </p:sp>
      <p:sp>
        <p:nvSpPr>
          <p:cNvPr id="28" name="Text Box 12"/>
          <p:cNvSpPr txBox="1">
            <a:spLocks noChangeArrowheads="1"/>
          </p:cNvSpPr>
          <p:nvPr/>
        </p:nvSpPr>
        <p:spPr bwMode="auto">
          <a:xfrm>
            <a:off x="5532738" y="6019800"/>
            <a:ext cx="2011062"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2800" dirty="0" smtClean="0">
                <a:solidFill>
                  <a:prstClr val="black"/>
                </a:solidFill>
                <a:latin typeface="Arial" charset="0"/>
                <a:ea typeface="ＭＳ Ｐゴシック" charset="0"/>
              </a:rPr>
              <a:t>= </a:t>
            </a:r>
            <a:r>
              <a:rPr lang="en-US" sz="2800" dirty="0">
                <a:solidFill>
                  <a:prstClr val="black"/>
                </a:solidFill>
                <a:latin typeface="Arial" charset="0"/>
                <a:ea typeface="ＭＳ Ｐゴシック" charset="0"/>
              </a:rPr>
              <a:t>147 Mbar</a:t>
            </a:r>
            <a:r>
              <a:rPr lang="en-US" sz="3200" dirty="0">
                <a:solidFill>
                  <a:prstClr val="black"/>
                </a:solidFill>
                <a:latin typeface="Symbol" charset="0"/>
                <a:ea typeface="ＭＳ Ｐゴシック" charset="0"/>
              </a:rPr>
              <a:t/>
            </a:r>
            <a:br>
              <a:rPr lang="en-US" sz="3200" dirty="0">
                <a:solidFill>
                  <a:prstClr val="black"/>
                </a:solidFill>
                <a:latin typeface="Symbol" charset="0"/>
                <a:ea typeface="ＭＳ Ｐゴシック" charset="0"/>
              </a:rPr>
            </a:br>
            <a:r>
              <a:rPr lang="en-US" sz="3200" dirty="0">
                <a:solidFill>
                  <a:prstClr val="black"/>
                </a:solidFill>
                <a:latin typeface="Arial" charset="0"/>
                <a:ea typeface="ＭＳ Ｐゴシック" charset="0"/>
              </a:rPr>
              <a:t> </a:t>
            </a:r>
          </a:p>
        </p:txBody>
      </p:sp>
      <p:sp>
        <p:nvSpPr>
          <p:cNvPr id="36" name="Text Box 11"/>
          <p:cNvSpPr txBox="1">
            <a:spLocks noChangeArrowheads="1"/>
          </p:cNvSpPr>
          <p:nvPr/>
        </p:nvSpPr>
        <p:spPr bwMode="auto">
          <a:xfrm>
            <a:off x="3733800" y="5791200"/>
            <a:ext cx="1868754"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3200" dirty="0">
                <a:solidFill>
                  <a:prstClr val="black"/>
                </a:solidFill>
                <a:latin typeface="Arial" charset="0"/>
                <a:ea typeface="ＭＳ Ｐゴシック" charset="0"/>
              </a:rPr>
              <a:t>    </a:t>
            </a:r>
            <a:r>
              <a:rPr lang="en-US" sz="3200" i="1" dirty="0" smtClean="0">
                <a:solidFill>
                  <a:prstClr val="black"/>
                </a:solidFill>
                <a:latin typeface="Arial" charset="0"/>
                <a:ea typeface="ＭＳ Ｐゴシック" charset="0"/>
              </a:rPr>
              <a:t>     e</a:t>
            </a:r>
            <a:r>
              <a:rPr lang="en-US" sz="3200" baseline="30000" dirty="0" smtClean="0">
                <a:solidFill>
                  <a:prstClr val="black"/>
                </a:solidFill>
                <a:latin typeface="Arial" charset="0"/>
                <a:ea typeface="ＭＳ Ｐゴシック" charset="0"/>
              </a:rPr>
              <a:t>2</a:t>
            </a:r>
            <a:endParaRPr lang="en-US" sz="3200" baseline="30000" dirty="0">
              <a:solidFill>
                <a:prstClr val="black"/>
              </a:solidFill>
              <a:latin typeface="Arial" charset="0"/>
              <a:ea typeface="ＭＳ Ｐゴシック" charset="0"/>
            </a:endParaRPr>
          </a:p>
          <a:p>
            <a:pPr eaLnBrk="0" fontAlgn="base" hangingPunct="0">
              <a:spcBef>
                <a:spcPct val="0"/>
              </a:spcBef>
              <a:spcAft>
                <a:spcPct val="0"/>
              </a:spcAft>
            </a:pPr>
            <a:r>
              <a:rPr lang="en-US" sz="3200" dirty="0">
                <a:solidFill>
                  <a:prstClr val="black"/>
                </a:solidFill>
                <a:latin typeface="Symbol" charset="0"/>
                <a:ea typeface="ＭＳ Ｐゴシック" charset="0"/>
              </a:rPr>
              <a:t>    </a:t>
            </a:r>
            <a:r>
              <a:rPr lang="en-US" sz="3200" dirty="0" smtClean="0">
                <a:solidFill>
                  <a:prstClr val="black"/>
                </a:solidFill>
                <a:latin typeface="Symbol" charset="0"/>
                <a:ea typeface="ＭＳ Ｐゴシック" charset="0"/>
              </a:rPr>
              <a:t>     </a:t>
            </a:r>
            <a:r>
              <a:rPr lang="en-US" sz="3200" dirty="0">
                <a:solidFill>
                  <a:prstClr val="black"/>
                </a:solidFill>
                <a:latin typeface="Arial" charset="0"/>
                <a:ea typeface="ＭＳ Ｐゴシック" charset="0"/>
              </a:rPr>
              <a:t>2</a:t>
            </a:r>
            <a:r>
              <a:rPr lang="en-US" sz="3200" i="1" dirty="0">
                <a:solidFill>
                  <a:prstClr val="black"/>
                </a:solidFill>
                <a:latin typeface="Arial" charset="0"/>
                <a:ea typeface="ＭＳ Ｐゴシック" charset="0"/>
                <a:sym typeface="Symbol" charset="0"/>
              </a:rPr>
              <a:t>a</a:t>
            </a:r>
            <a:r>
              <a:rPr lang="en-US" sz="3200" baseline="-25000" dirty="0">
                <a:solidFill>
                  <a:prstClr val="black"/>
                </a:solidFill>
                <a:latin typeface="Arial" charset="0"/>
                <a:ea typeface="ＭＳ Ｐゴシック" charset="0"/>
                <a:sym typeface="Symbol" charset="0"/>
              </a:rPr>
              <a:t>0</a:t>
            </a:r>
            <a:r>
              <a:rPr lang="en-US" sz="3200" baseline="30000" dirty="0">
                <a:solidFill>
                  <a:prstClr val="black"/>
                </a:solidFill>
                <a:latin typeface="Arial" charset="0"/>
                <a:ea typeface="ＭＳ Ｐゴシック" charset="0"/>
              </a:rPr>
              <a:t>4</a:t>
            </a:r>
          </a:p>
        </p:txBody>
      </p:sp>
      <p:sp>
        <p:nvSpPr>
          <p:cNvPr id="37" name="Line 13"/>
          <p:cNvSpPr>
            <a:spLocks noChangeShapeType="1"/>
          </p:cNvSpPr>
          <p:nvPr/>
        </p:nvSpPr>
        <p:spPr bwMode="auto">
          <a:xfrm>
            <a:off x="4648200" y="6349663"/>
            <a:ext cx="609600" cy="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800" dirty="0" smtClean="0">
              <a:solidFill>
                <a:prstClr val="black"/>
              </a:solidFill>
              <a:latin typeface="Arial" charset="0"/>
              <a:ea typeface="ＭＳ Ｐゴシック" charset="0"/>
            </a:endParaRPr>
          </a:p>
          <a:p>
            <a:pPr eaLnBrk="0" fontAlgn="base" hangingPunct="0">
              <a:spcBef>
                <a:spcPct val="0"/>
              </a:spcBef>
              <a:spcAft>
                <a:spcPct val="0"/>
              </a:spcAft>
            </a:pPr>
            <a:endParaRPr lang="en-US" sz="2800" dirty="0">
              <a:solidFill>
                <a:prstClr val="black"/>
              </a:solidFill>
              <a:latin typeface="Arial" charset="0"/>
              <a:ea typeface="ＭＳ Ｐゴシック" charset="0"/>
            </a:endParaRPr>
          </a:p>
          <a:p>
            <a:pPr eaLnBrk="0" fontAlgn="base" hangingPunct="0">
              <a:spcBef>
                <a:spcPct val="0"/>
              </a:spcBef>
              <a:spcAft>
                <a:spcPct val="0"/>
              </a:spcAft>
            </a:pPr>
            <a:endParaRPr lang="en-US" sz="2800" dirty="0" smtClean="0">
              <a:solidFill>
                <a:prstClr val="black"/>
              </a:solidFill>
              <a:latin typeface="Arial" charset="0"/>
              <a:ea typeface="ＭＳ Ｐゴシック" charset="0"/>
            </a:endParaRPr>
          </a:p>
          <a:p>
            <a:pPr eaLnBrk="0" fontAlgn="base" hangingPunct="0">
              <a:spcBef>
                <a:spcPct val="0"/>
              </a:spcBef>
              <a:spcAft>
                <a:spcPct val="0"/>
              </a:spcAft>
            </a:pPr>
            <a:endParaRPr lang="en-US" sz="2800" dirty="0">
              <a:solidFill>
                <a:prstClr val="black"/>
              </a:solidFill>
              <a:latin typeface="Arial" charset="0"/>
              <a:ea typeface="ＭＳ Ｐゴシック" charset="0"/>
            </a:endParaRPr>
          </a:p>
          <a:p>
            <a:pPr eaLnBrk="0" fontAlgn="base" hangingPunct="0">
              <a:spcBef>
                <a:spcPct val="0"/>
              </a:spcBef>
              <a:spcAft>
                <a:spcPct val="0"/>
              </a:spcAft>
            </a:pPr>
            <a:endParaRPr lang="en-US" sz="2800" dirty="0" smtClean="0">
              <a:solidFill>
                <a:prstClr val="black"/>
              </a:solidFill>
              <a:latin typeface="Arial" charset="0"/>
              <a:ea typeface="ＭＳ Ｐゴシック" charset="0"/>
            </a:endParaRPr>
          </a:p>
          <a:p>
            <a:pPr eaLnBrk="0" fontAlgn="base" hangingPunct="0">
              <a:spcBef>
                <a:spcPct val="0"/>
              </a:spcBef>
              <a:spcAft>
                <a:spcPct val="0"/>
              </a:spcAft>
            </a:pPr>
            <a:endParaRPr lang="en-US" sz="2800" dirty="0">
              <a:solidFill>
                <a:prstClr val="black"/>
              </a:solidFill>
              <a:latin typeface="Arial" charset="0"/>
              <a:ea typeface="ＭＳ Ｐゴシック" charset="0"/>
            </a:endParaRPr>
          </a:p>
        </p:txBody>
      </p:sp>
      <p:sp>
        <p:nvSpPr>
          <p:cNvPr id="38" name="TextBox 37"/>
          <p:cNvSpPr txBox="1"/>
          <p:nvPr/>
        </p:nvSpPr>
        <p:spPr>
          <a:xfrm>
            <a:off x="7543800" y="6019800"/>
            <a:ext cx="1828799" cy="646331"/>
          </a:xfrm>
          <a:prstGeom prst="rect">
            <a:avLst/>
          </a:prstGeom>
          <a:noFill/>
        </p:spPr>
        <p:txBody>
          <a:bodyPr wrap="square" rtlCol="0">
            <a:spAutoFit/>
          </a:bodyPr>
          <a:lstStyle/>
          <a:p>
            <a:pPr eaLnBrk="0" fontAlgn="base" hangingPunct="0">
              <a:spcBef>
                <a:spcPct val="0"/>
              </a:spcBef>
              <a:spcAft>
                <a:spcPct val="0"/>
              </a:spcAft>
            </a:pPr>
            <a:r>
              <a:rPr lang="en-US" i="1" dirty="0" smtClean="0">
                <a:solidFill>
                  <a:prstClr val="black"/>
                </a:solidFill>
                <a:latin typeface="Arial" charset="0"/>
                <a:ea typeface="ＭＳ Ｐゴシック" charset="0"/>
              </a:rPr>
              <a:t>   ATOMIC</a:t>
            </a:r>
          </a:p>
          <a:p>
            <a:pPr eaLnBrk="0" fontAlgn="base" hangingPunct="0">
              <a:spcBef>
                <a:spcPct val="0"/>
              </a:spcBef>
              <a:spcAft>
                <a:spcPct val="0"/>
              </a:spcAft>
            </a:pPr>
            <a:r>
              <a:rPr lang="en-US" i="1" dirty="0" smtClean="0">
                <a:solidFill>
                  <a:prstClr val="black"/>
                </a:solidFill>
                <a:latin typeface="Arial" charset="0"/>
                <a:ea typeface="ＭＳ Ｐゴシック" charset="0"/>
              </a:rPr>
              <a:t>PRESSURES</a:t>
            </a:r>
            <a:endParaRPr lang="en-US" i="1" dirty="0">
              <a:solidFill>
                <a:prstClr val="black"/>
              </a:solidFill>
              <a:latin typeface="Arial" charset="0"/>
              <a:ea typeface="ＭＳ Ｐゴシック" charset="0"/>
            </a:endParaRPr>
          </a:p>
        </p:txBody>
      </p:sp>
      <p:sp>
        <p:nvSpPr>
          <p:cNvPr id="39" name="Rectangle 3"/>
          <p:cNvSpPr>
            <a:spLocks noChangeArrowheads="1"/>
          </p:cNvSpPr>
          <p:nvPr/>
        </p:nvSpPr>
        <p:spPr bwMode="auto">
          <a:xfrm>
            <a:off x="-76200" y="605135"/>
            <a:ext cx="8610600" cy="461665"/>
          </a:xfrm>
          <a:prstGeom prst="rect">
            <a:avLst/>
          </a:prstGeom>
          <a:noFill/>
          <a:ln w="9525">
            <a:noFill/>
            <a:miter lim="800000"/>
            <a:headEnd/>
            <a:tailEnd/>
          </a:ln>
        </p:spPr>
        <p:txBody>
          <a:bodyPr wrap="square">
            <a:spAutoFit/>
          </a:bodyPr>
          <a:lstStyle/>
          <a:p>
            <a:pPr marL="342900" indent="-342900" algn="ctr">
              <a:buFont typeface="Arial"/>
              <a:buChar char="•"/>
            </a:pPr>
            <a:r>
              <a:rPr lang="en-US" sz="2400" i="1" dirty="0" smtClean="0">
                <a:solidFill>
                  <a:srgbClr val="000080"/>
                </a:solidFill>
                <a:ea typeface="ＭＳ Ｐゴシック" charset="0"/>
              </a:rPr>
              <a:t>Paradigm in structures and bonding has been </a:t>
            </a:r>
            <a:r>
              <a:rPr lang="en-US" sz="2400" i="1" dirty="0" err="1" smtClean="0">
                <a:solidFill>
                  <a:srgbClr val="000080"/>
                </a:solidFill>
                <a:ea typeface="ＭＳ Ｐゴシック" charset="0"/>
              </a:rPr>
              <a:t>overtuned</a:t>
            </a:r>
            <a:r>
              <a:rPr lang="en-US" sz="2400" i="1" dirty="0" smtClean="0">
                <a:solidFill>
                  <a:srgbClr val="000080"/>
                </a:solidFill>
                <a:ea typeface="ＭＳ Ｐゴシック" charset="0"/>
              </a:rPr>
              <a:t> (Mbar)</a:t>
            </a:r>
          </a:p>
        </p:txBody>
      </p:sp>
      <p:sp>
        <p:nvSpPr>
          <p:cNvPr id="10" name="Rectangle 3"/>
          <p:cNvSpPr>
            <a:spLocks noChangeArrowheads="1"/>
          </p:cNvSpPr>
          <p:nvPr/>
        </p:nvSpPr>
        <p:spPr bwMode="auto">
          <a:xfrm>
            <a:off x="195262" y="5943600"/>
            <a:ext cx="6510338" cy="830997"/>
          </a:xfrm>
          <a:prstGeom prst="rect">
            <a:avLst/>
          </a:prstGeom>
          <a:noFill/>
          <a:ln w="9525">
            <a:noFill/>
            <a:miter lim="800000"/>
            <a:headEnd/>
            <a:tailEnd/>
          </a:ln>
        </p:spPr>
        <p:txBody>
          <a:bodyPr>
            <a:spAutoFit/>
          </a:bodyPr>
          <a:lstStyle/>
          <a:p>
            <a:pPr marL="342900" indent="-342900">
              <a:buFont typeface="Arial"/>
              <a:buChar char="•"/>
            </a:pPr>
            <a:r>
              <a:rPr lang="en-US" sz="2400" i="1" dirty="0" smtClean="0">
                <a:solidFill>
                  <a:srgbClr val="000080"/>
                </a:solidFill>
                <a:ea typeface="ＭＳ Ｐゴシック" charset="0"/>
              </a:rPr>
              <a:t>NIF will enable studies of </a:t>
            </a:r>
          </a:p>
          <a:p>
            <a:r>
              <a:rPr lang="en-US" sz="2400" i="1" dirty="0" smtClean="0">
                <a:solidFill>
                  <a:srgbClr val="000080"/>
                </a:solidFill>
                <a:ea typeface="ＭＳ Ｐゴシック" charset="0"/>
              </a:rPr>
              <a:t>    materials </a:t>
            </a:r>
            <a:r>
              <a:rPr lang="en-US" sz="2400" i="1" dirty="0">
                <a:solidFill>
                  <a:srgbClr val="000080"/>
                </a:solidFill>
                <a:ea typeface="ＭＳ Ｐゴシック" charset="0"/>
              </a:rPr>
              <a:t>a</a:t>
            </a:r>
            <a:r>
              <a:rPr lang="en-US" sz="2400" i="1" dirty="0" smtClean="0">
                <a:solidFill>
                  <a:srgbClr val="000080"/>
                </a:solidFill>
                <a:ea typeface="ＭＳ Ｐゴシック" charset="0"/>
              </a:rPr>
              <a:t>t atomic pressures</a:t>
            </a:r>
          </a:p>
        </p:txBody>
      </p:sp>
      <p:pic>
        <p:nvPicPr>
          <p:cNvPr id="4" name="Picture 3" descr="Slide1.jpg"/>
          <p:cNvPicPr>
            <a:picLocks noChangeAspect="1"/>
          </p:cNvPicPr>
          <p:nvPr/>
        </p:nvPicPr>
        <p:blipFill rotWithShape="1">
          <a:blip r:embed="rId4" cstate="print">
            <a:extLst>
              <a:ext uri="{28A0092B-C50C-407E-A947-70E740481C1C}">
                <a14:useLocalDpi xmlns="" xmlns:a14="http://schemas.microsoft.com/office/drawing/2010/main" val="0"/>
              </a:ext>
            </a:extLst>
          </a:blip>
          <a:srcRect t="12407" r="52320" b="25176"/>
          <a:stretch/>
        </p:blipFill>
        <p:spPr>
          <a:xfrm>
            <a:off x="6661868" y="1295400"/>
            <a:ext cx="2405932" cy="2362200"/>
          </a:xfrm>
          <a:prstGeom prst="rect">
            <a:avLst/>
          </a:prstGeom>
        </p:spPr>
      </p:pic>
      <p:pic>
        <p:nvPicPr>
          <p:cNvPr id="12" name="Picture 7" descr="MuEEreport001"/>
          <p:cNvPicPr>
            <a:picLocks noChangeAspect="1" noChangeArrowheads="1"/>
          </p:cNvPicPr>
          <p:nvPr/>
        </p:nvPicPr>
        <p:blipFill>
          <a:blip r:embed="rId5" cstate="print"/>
          <a:srcRect l="4794" t="3703" r="5725" b="6172"/>
          <a:stretch>
            <a:fillRect/>
          </a:stretch>
        </p:blipFill>
        <p:spPr bwMode="auto">
          <a:xfrm>
            <a:off x="7010400" y="3661119"/>
            <a:ext cx="1752600" cy="2282481"/>
          </a:xfrm>
          <a:prstGeom prst="rect">
            <a:avLst/>
          </a:prstGeom>
          <a:noFill/>
          <a:ln w="9525">
            <a:noFill/>
            <a:miter lim="800000"/>
            <a:headEnd/>
            <a:tailEnd/>
          </a:ln>
        </p:spPr>
      </p:pic>
    </p:spTree>
    <p:extLst>
      <p:ext uri="{BB962C8B-B14F-4D97-AF65-F5344CB8AC3E}">
        <p14:creationId xmlns="" xmlns:p14="http://schemas.microsoft.com/office/powerpoint/2010/main" val="91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animBg="1"/>
      <p:bldP spid="3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a:t>Keane - Presentation to DOE Workshop Science on NIF, May 10-12, 2011</a:t>
            </a:r>
          </a:p>
        </p:txBody>
      </p:sp>
      <p:sp>
        <p:nvSpPr>
          <p:cNvPr id="4" name="Slide Number Placeholder 3"/>
          <p:cNvSpPr>
            <a:spLocks noGrp="1"/>
          </p:cNvSpPr>
          <p:nvPr>
            <p:ph type="sldNum" sz="quarter" idx="12"/>
          </p:nvPr>
        </p:nvSpPr>
        <p:spPr/>
        <p:txBody>
          <a:bodyPr/>
          <a:lstStyle/>
          <a:p>
            <a:fld id="{78DCE5C6-CC67-AD46-BF96-E669D4601726}" type="slidenum">
              <a:rPr lang="en-US" smtClean="0"/>
              <a:pPr/>
              <a:t>5</a:t>
            </a:fld>
            <a:endParaRPr lang="en-US" dirty="0"/>
          </a:p>
        </p:txBody>
      </p:sp>
      <p:sp>
        <p:nvSpPr>
          <p:cNvPr id="5" name="Date Placeholder 4"/>
          <p:cNvSpPr>
            <a:spLocks noGrp="1"/>
          </p:cNvSpPr>
          <p:nvPr>
            <p:ph type="dt" sz="half" idx="10"/>
          </p:nvPr>
        </p:nvSpPr>
        <p:spPr/>
        <p:txBody>
          <a:bodyPr/>
          <a:lstStyle/>
          <a:p>
            <a:r>
              <a:t>NIF-0411-21455.ppt</a:t>
            </a:r>
            <a:endParaRPr dirty="0"/>
          </a:p>
        </p:txBody>
      </p:sp>
      <p:pic>
        <p:nvPicPr>
          <p:cNvPr id="8" name="Picture 7" descr="NIF-0511-21906s2r1-01.jpg"/>
          <p:cNvPicPr>
            <a:picLocks noChangeAspect="1"/>
          </p:cNvPicPr>
          <p:nvPr/>
        </p:nvPicPr>
        <p:blipFill>
          <a:blip r:embed="rId2" cstate="print"/>
          <a:stretch>
            <a:fillRect/>
          </a:stretch>
        </p:blipFill>
        <p:spPr>
          <a:xfrm>
            <a:off x="0" y="1"/>
            <a:ext cx="9144000" cy="6855115"/>
          </a:xfrm>
          <a:prstGeom prst="rect">
            <a:avLst/>
          </a:prstGeom>
        </p:spPr>
      </p:pic>
      <p:sp>
        <p:nvSpPr>
          <p:cNvPr id="7" name="Rectangle 6"/>
          <p:cNvSpPr/>
          <p:nvPr/>
        </p:nvSpPr>
        <p:spPr>
          <a:xfrm>
            <a:off x="654256" y="264090"/>
            <a:ext cx="7227237" cy="70427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83111" tIns="41555" rIns="83111" bIns="41555" rtlCol="0" anchor="ctr"/>
          <a:lstStyle/>
          <a:p>
            <a:pPr algn="ctr" defTabSz="457108"/>
            <a:endParaRPr lang="en-US" dirty="0">
              <a:solidFill>
                <a:prstClr val="white"/>
              </a:solidFill>
            </a:endParaRPr>
          </a:p>
        </p:txBody>
      </p:sp>
      <p:sp>
        <p:nvSpPr>
          <p:cNvPr id="9" name="Title 1"/>
          <p:cNvSpPr txBox="1">
            <a:spLocks/>
          </p:cNvSpPr>
          <p:nvPr/>
        </p:nvSpPr>
        <p:spPr>
          <a:xfrm>
            <a:off x="554998" y="251682"/>
            <a:ext cx="7297486" cy="704275"/>
          </a:xfrm>
          <a:prstGeom prst="rect">
            <a:avLst/>
          </a:prstGeom>
        </p:spPr>
        <p:txBody>
          <a:bodyPr lIns="0" tIns="0" rIns="0" bIns="0" anchor="b">
            <a:noAutofit/>
          </a:bodyPr>
          <a:lstStyle/>
          <a:p>
            <a:pPr defTabSz="457108">
              <a:spcBef>
                <a:spcPct val="0"/>
              </a:spcBef>
              <a:defRPr/>
            </a:pPr>
            <a:r>
              <a:rPr lang="en-US" sz="2200" b="1" spc="-36" dirty="0" smtClean="0">
                <a:solidFill>
                  <a:prstClr val="black"/>
                </a:solidFill>
                <a:cs typeface="Arial"/>
              </a:rPr>
              <a:t>NIF: A precision instrument for the exploration of matter at extreme conditions</a:t>
            </a:r>
            <a:endParaRPr lang="en-US" sz="2200" b="1" spc="-36" dirty="0">
              <a:solidFill>
                <a:prstClr val="black"/>
              </a:solidFil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5" name="Rectangle 4"/>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b="30424"/>
          <a:stretch>
            <a:fillRect/>
          </a:stretch>
        </p:blipFill>
        <p:spPr bwMode="auto">
          <a:xfrm>
            <a:off x="1447800" y="1447800"/>
            <a:ext cx="1447800" cy="145304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1453041"/>
            <a:ext cx="1447800" cy="1447800"/>
          </a:xfrm>
          <a:prstGeom prst="rect">
            <a:avLst/>
          </a:prstGeom>
          <a:noFill/>
          <a:ln w="9525">
            <a:noFill/>
            <a:miter lim="800000"/>
            <a:headEnd/>
            <a:tailEnd/>
          </a:ln>
        </p:spPr>
      </p:pic>
      <p:pic>
        <p:nvPicPr>
          <p:cNvPr id="1028" name="Picture 4" descr="C:\Users\108510\Documents\sarrao.jpg"/>
          <p:cNvPicPr>
            <a:picLocks noChangeAspect="1" noChangeArrowheads="1"/>
          </p:cNvPicPr>
          <p:nvPr/>
        </p:nvPicPr>
        <p:blipFill>
          <a:blip r:embed="rId5" cstate="print"/>
          <a:srcRect/>
          <a:stretch>
            <a:fillRect/>
          </a:stretch>
        </p:blipFill>
        <p:spPr bwMode="auto">
          <a:xfrm>
            <a:off x="2819400" y="1470968"/>
            <a:ext cx="1029087" cy="1424632"/>
          </a:xfrm>
          <a:prstGeom prst="rect">
            <a:avLst/>
          </a:prstGeom>
          <a:noFill/>
        </p:spPr>
      </p:pic>
      <p:sp>
        <p:nvSpPr>
          <p:cNvPr id="10" name="Rectangle 3"/>
          <p:cNvSpPr>
            <a:spLocks noChangeArrowheads="1"/>
          </p:cNvSpPr>
          <p:nvPr/>
        </p:nvSpPr>
        <p:spPr bwMode="auto">
          <a:xfrm>
            <a:off x="1143000" y="0"/>
            <a:ext cx="6510338" cy="1077218"/>
          </a:xfrm>
          <a:prstGeom prst="rect">
            <a:avLst/>
          </a:prstGeom>
          <a:noFill/>
          <a:ln w="9525">
            <a:noFill/>
            <a:miter lim="800000"/>
            <a:headEnd/>
            <a:tailEnd/>
          </a:ln>
        </p:spPr>
        <p:txBody>
          <a:bodyPr>
            <a:spAutoFit/>
          </a:bodyPr>
          <a:lstStyle/>
          <a:p>
            <a:pPr algn="ctr"/>
            <a:r>
              <a:rPr lang="en-US" sz="3200" dirty="0" smtClean="0">
                <a:solidFill>
                  <a:srgbClr val="000080"/>
                </a:solidFill>
                <a:latin typeface="Calibri" pitchFamily="34" charset="0"/>
              </a:rPr>
              <a:t>“NIF Science” Workshop</a:t>
            </a:r>
          </a:p>
          <a:p>
            <a:pPr algn="ctr"/>
            <a:r>
              <a:rPr lang="en-US" sz="3200" dirty="0" smtClean="0">
                <a:solidFill>
                  <a:srgbClr val="000080"/>
                </a:solidFill>
                <a:latin typeface="Calibri" pitchFamily="34" charset="0"/>
              </a:rPr>
              <a:t>May 9-12, 2011</a:t>
            </a:r>
            <a:endParaRPr lang="en-US" sz="3200" dirty="0">
              <a:solidFill>
                <a:srgbClr val="000080"/>
              </a:solidFill>
              <a:latin typeface="Calibri" pitchFamily="34" charset="0"/>
            </a:endParaRPr>
          </a:p>
        </p:txBody>
      </p:sp>
      <p:sp>
        <p:nvSpPr>
          <p:cNvPr id="11" name="Rectangle 10"/>
          <p:cNvSpPr>
            <a:spLocks noChangeArrowheads="1"/>
          </p:cNvSpPr>
          <p:nvPr/>
        </p:nvSpPr>
        <p:spPr bwMode="auto">
          <a:xfrm>
            <a:off x="4419600" y="914400"/>
            <a:ext cx="4724400" cy="3613252"/>
          </a:xfrm>
          <a:prstGeom prst="rect">
            <a:avLst/>
          </a:prstGeom>
          <a:noFill/>
          <a:ln w="9525">
            <a:noFill/>
            <a:miter lim="800000"/>
            <a:headEnd/>
            <a:tailEnd/>
          </a:ln>
          <a:effectLst/>
        </p:spPr>
        <p:txBody>
          <a:bodyPr wrap="square" lIns="91397" tIns="45698" rIns="91397" bIns="45698">
            <a:spAutoFit/>
          </a:bodyPr>
          <a:lstStyle/>
          <a:p>
            <a:pPr algn="ctr" defTabSz="1019175" eaLnBrk="0" fontAlgn="base" hangingPunct="0">
              <a:spcBef>
                <a:spcPct val="0"/>
              </a:spcBef>
              <a:spcAft>
                <a:spcPct val="0"/>
              </a:spcAft>
              <a:tabLst>
                <a:tab pos="1485900" algn="l"/>
              </a:tabLst>
            </a:pPr>
            <a:r>
              <a:rPr lang="en-US" sz="2000" b="1" dirty="0" smtClean="0">
                <a:solidFill>
                  <a:srgbClr val="FF0000"/>
                </a:solidFill>
                <a:latin typeface="Arial Narrow" pitchFamily="1" charset="0"/>
              </a:rPr>
              <a:t>Panel Chairs:</a:t>
            </a:r>
            <a:endParaRPr lang="en-US" sz="2000" dirty="0" smtClean="0">
              <a:solidFill>
                <a:srgbClr val="FF0000"/>
              </a:solidFill>
              <a:latin typeface="Arial Narrow" pitchFamily="1" charset="0"/>
            </a:endParaRP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Laboratory  Astrophysics:	</a:t>
            </a: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     </a:t>
            </a:r>
            <a:r>
              <a:rPr lang="en-US" dirty="0" smtClean="0">
                <a:solidFill>
                  <a:srgbClr val="333399"/>
                </a:solidFill>
                <a:latin typeface="Arial Narrow" pitchFamily="1" charset="0"/>
              </a:rPr>
              <a:t>Paul Drake (Michigan)</a:t>
            </a:r>
          </a:p>
          <a:p>
            <a:pPr defTabSz="1019175" fontAlgn="base">
              <a:lnSpc>
                <a:spcPct val="70000"/>
              </a:lnSpc>
              <a:spcBef>
                <a:spcPct val="20000"/>
              </a:spcBef>
              <a:spcAft>
                <a:spcPct val="0"/>
              </a:spcAft>
              <a:tabLst>
                <a:tab pos="1485900" algn="l"/>
              </a:tabLst>
            </a:pPr>
            <a:endParaRPr lang="en-US" sz="600" b="1" dirty="0" smtClean="0">
              <a:solidFill>
                <a:srgbClr val="333399"/>
              </a:solidFill>
              <a:latin typeface="Arial Narrow" pitchFamily="1" charset="0"/>
            </a:endParaRP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Nuclear Physics:	</a:t>
            </a: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     </a:t>
            </a:r>
            <a:r>
              <a:rPr lang="en-US" dirty="0" smtClean="0">
                <a:solidFill>
                  <a:srgbClr val="333399"/>
                </a:solidFill>
                <a:latin typeface="Arial Narrow" pitchFamily="1" charset="0"/>
              </a:rPr>
              <a:t>Bill Goldstein (LLNL), Rich Petrasso (MIT),    Michael Wiescher (Notre Dame)</a:t>
            </a:r>
          </a:p>
          <a:p>
            <a:pPr defTabSz="1019175" fontAlgn="base">
              <a:lnSpc>
                <a:spcPct val="70000"/>
              </a:lnSpc>
              <a:spcBef>
                <a:spcPct val="20000"/>
              </a:spcBef>
              <a:spcAft>
                <a:spcPct val="0"/>
              </a:spcAft>
              <a:tabLst>
                <a:tab pos="1485900" algn="l"/>
              </a:tabLst>
            </a:pPr>
            <a:endParaRPr lang="en-US" sz="600" b="1" dirty="0" smtClean="0">
              <a:solidFill>
                <a:srgbClr val="333399"/>
              </a:solidFill>
              <a:latin typeface="Arial Narrow" pitchFamily="1" charset="0"/>
            </a:endParaRP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Materials in Extremes &amp; Planetary Physics:	</a:t>
            </a: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     </a:t>
            </a:r>
            <a:r>
              <a:rPr lang="en-US" dirty="0" err="1" smtClean="0">
                <a:solidFill>
                  <a:srgbClr val="333399"/>
                </a:solidFill>
                <a:latin typeface="Arial Narrow" pitchFamily="1" charset="0"/>
              </a:rPr>
              <a:t>Rus</a:t>
            </a:r>
            <a:r>
              <a:rPr lang="en-US" dirty="0" smtClean="0">
                <a:solidFill>
                  <a:srgbClr val="333399"/>
                </a:solidFill>
                <a:latin typeface="Arial Narrow" pitchFamily="1" charset="0"/>
              </a:rPr>
              <a:t> Hemley (Carnegie)</a:t>
            </a:r>
          </a:p>
          <a:p>
            <a:pPr defTabSz="1019175" fontAlgn="base">
              <a:lnSpc>
                <a:spcPct val="70000"/>
              </a:lnSpc>
              <a:spcBef>
                <a:spcPct val="20000"/>
              </a:spcBef>
              <a:spcAft>
                <a:spcPct val="0"/>
              </a:spcAft>
              <a:tabLst>
                <a:tab pos="1485900" algn="l"/>
              </a:tabLst>
            </a:pPr>
            <a:endParaRPr lang="en-US" sz="600" b="1" dirty="0" smtClean="0">
              <a:solidFill>
                <a:srgbClr val="333399"/>
              </a:solidFill>
              <a:latin typeface="Arial Narrow" pitchFamily="1" charset="0"/>
            </a:endParaRP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Beams &amp; Plasma Physics:</a:t>
            </a: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     </a:t>
            </a:r>
            <a:r>
              <a:rPr lang="en-US" dirty="0" smtClean="0">
                <a:solidFill>
                  <a:srgbClr val="333399"/>
                </a:solidFill>
                <a:latin typeface="Arial Narrow" pitchFamily="1" charset="0"/>
              </a:rPr>
              <a:t>Chan Joshi (UCLA), Warren Mori (UCLA),        Margaret Murnane (Boulder), Alan Wootton</a:t>
            </a:r>
          </a:p>
          <a:p>
            <a:pPr defTabSz="1019175" fontAlgn="base">
              <a:lnSpc>
                <a:spcPct val="70000"/>
              </a:lnSpc>
              <a:spcBef>
                <a:spcPct val="20000"/>
              </a:spcBef>
              <a:spcAft>
                <a:spcPct val="0"/>
              </a:spcAft>
              <a:tabLst>
                <a:tab pos="1485900" algn="l"/>
              </a:tabLst>
            </a:pPr>
            <a:endParaRPr lang="en-US" sz="600" b="1" dirty="0" smtClean="0">
              <a:solidFill>
                <a:srgbClr val="333399"/>
              </a:solidFill>
              <a:latin typeface="Arial Narrow" pitchFamily="1" charset="0"/>
            </a:endParaRP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Cross-Cut/Facility User Issues:</a:t>
            </a:r>
          </a:p>
          <a:p>
            <a:pPr defTabSz="1019175" fontAlgn="base">
              <a:lnSpc>
                <a:spcPct val="70000"/>
              </a:lnSpc>
              <a:spcBef>
                <a:spcPct val="20000"/>
              </a:spcBef>
              <a:spcAft>
                <a:spcPct val="0"/>
              </a:spcAft>
              <a:tabLst>
                <a:tab pos="1485900" algn="l"/>
              </a:tabLst>
            </a:pPr>
            <a:r>
              <a:rPr lang="en-US" b="1" dirty="0" smtClean="0">
                <a:solidFill>
                  <a:srgbClr val="333399"/>
                </a:solidFill>
                <a:latin typeface="Arial Narrow" pitchFamily="1" charset="0"/>
              </a:rPr>
              <a:t>     </a:t>
            </a:r>
            <a:r>
              <a:rPr lang="en-US" dirty="0" smtClean="0">
                <a:solidFill>
                  <a:srgbClr val="333399"/>
                </a:solidFill>
                <a:latin typeface="Arial Narrow" pitchFamily="1" charset="0"/>
              </a:rPr>
              <a:t>Roger Falcone (Berkeley)</a:t>
            </a:r>
          </a:p>
        </p:txBody>
      </p:sp>
      <p:sp>
        <p:nvSpPr>
          <p:cNvPr id="12" name="Rectangle 11"/>
          <p:cNvSpPr>
            <a:spLocks noChangeArrowheads="1"/>
          </p:cNvSpPr>
          <p:nvPr/>
        </p:nvSpPr>
        <p:spPr bwMode="auto">
          <a:xfrm>
            <a:off x="0" y="3048000"/>
            <a:ext cx="3505200" cy="1323395"/>
          </a:xfrm>
          <a:prstGeom prst="rect">
            <a:avLst/>
          </a:prstGeom>
          <a:noFill/>
          <a:ln w="12700">
            <a:noFill/>
            <a:miter lim="800000"/>
            <a:headEnd/>
            <a:tailEnd/>
          </a:ln>
          <a:effectLst/>
        </p:spPr>
        <p:txBody>
          <a:bodyPr wrap="square" lIns="91397" tIns="45698" rIns="91397" bIns="45698">
            <a:spAutoFit/>
          </a:bodyPr>
          <a:lstStyle/>
          <a:p>
            <a:pPr eaLnBrk="0" fontAlgn="base" hangingPunct="0">
              <a:spcBef>
                <a:spcPct val="0"/>
              </a:spcBef>
              <a:spcAft>
                <a:spcPct val="0"/>
              </a:spcAft>
              <a:tabLst>
                <a:tab pos="798513" algn="l"/>
                <a:tab pos="1943100" algn="l"/>
              </a:tabLst>
            </a:pPr>
            <a:r>
              <a:rPr lang="en-US" sz="2000" b="1" dirty="0" smtClean="0">
                <a:solidFill>
                  <a:srgbClr val="FF0000"/>
                </a:solidFill>
                <a:latin typeface="Arial Narrow" pitchFamily="1" charset="0"/>
              </a:rPr>
              <a:t>Workshop Chairs:</a:t>
            </a:r>
            <a:endParaRPr lang="en-US" sz="2000" dirty="0" smtClean="0">
              <a:solidFill>
                <a:srgbClr val="FF0000"/>
              </a:solidFill>
              <a:latin typeface="Arial Narrow" pitchFamily="1" charset="0"/>
            </a:endParaRPr>
          </a:p>
          <a:p>
            <a:pPr eaLnBrk="0" fontAlgn="base" hangingPunct="0">
              <a:spcBef>
                <a:spcPct val="0"/>
              </a:spcBef>
              <a:spcAft>
                <a:spcPct val="0"/>
              </a:spcAft>
              <a:tabLst>
                <a:tab pos="798513" algn="l"/>
                <a:tab pos="1943100" algn="l"/>
              </a:tabLst>
            </a:pPr>
            <a:r>
              <a:rPr lang="en-US" sz="2000" b="1" dirty="0" smtClean="0">
                <a:solidFill>
                  <a:srgbClr val="000080"/>
                </a:solidFill>
                <a:latin typeface="Arial Narrow" pitchFamily="1" charset="0"/>
              </a:rPr>
              <a:t>Kim Budil, LLNL</a:t>
            </a:r>
          </a:p>
          <a:p>
            <a:pPr eaLnBrk="0" fontAlgn="base" hangingPunct="0">
              <a:spcBef>
                <a:spcPct val="0"/>
              </a:spcBef>
              <a:spcAft>
                <a:spcPct val="0"/>
              </a:spcAft>
              <a:tabLst>
                <a:tab pos="798513" algn="l"/>
                <a:tab pos="1943100" algn="l"/>
              </a:tabLst>
            </a:pPr>
            <a:r>
              <a:rPr lang="en-US" sz="2000" b="1" dirty="0" smtClean="0">
                <a:solidFill>
                  <a:srgbClr val="000080"/>
                </a:solidFill>
                <a:latin typeface="Arial Narrow" pitchFamily="1" charset="0"/>
              </a:rPr>
              <a:t>John Sarrao, LANL</a:t>
            </a:r>
          </a:p>
          <a:p>
            <a:pPr eaLnBrk="0" fontAlgn="base" hangingPunct="0">
              <a:spcBef>
                <a:spcPct val="0"/>
              </a:spcBef>
              <a:spcAft>
                <a:spcPct val="0"/>
              </a:spcAft>
              <a:tabLst>
                <a:tab pos="798513" algn="l"/>
                <a:tab pos="1943100" algn="l"/>
              </a:tabLst>
            </a:pPr>
            <a:r>
              <a:rPr lang="en-US" sz="2000" b="1" dirty="0" smtClean="0">
                <a:solidFill>
                  <a:srgbClr val="000080"/>
                </a:solidFill>
                <a:latin typeface="Arial Narrow" pitchFamily="1" charset="0"/>
              </a:rPr>
              <a:t>Michael Wiescher, Notre Dame</a:t>
            </a:r>
          </a:p>
        </p:txBody>
      </p:sp>
      <p:sp>
        <p:nvSpPr>
          <p:cNvPr id="13" name="Rectangle 12"/>
          <p:cNvSpPr>
            <a:spLocks noChangeArrowheads="1"/>
          </p:cNvSpPr>
          <p:nvPr/>
        </p:nvSpPr>
        <p:spPr bwMode="auto">
          <a:xfrm>
            <a:off x="4659313" y="4648200"/>
            <a:ext cx="4244975" cy="1231062"/>
          </a:xfrm>
          <a:prstGeom prst="rect">
            <a:avLst/>
          </a:prstGeom>
          <a:noFill/>
          <a:ln w="12700">
            <a:noFill/>
            <a:miter lim="800000"/>
            <a:headEnd/>
            <a:tailEnd/>
          </a:ln>
          <a:effectLst/>
        </p:spPr>
        <p:txBody>
          <a:bodyPr lIns="91397" tIns="45698" rIns="91397" bIns="45698">
            <a:spAutoFit/>
          </a:bodyPr>
          <a:lstStyle/>
          <a:p>
            <a:pPr algn="ctr" eaLnBrk="0" fontAlgn="base" hangingPunct="0">
              <a:spcBef>
                <a:spcPct val="0"/>
              </a:spcBef>
              <a:spcAft>
                <a:spcPct val="0"/>
              </a:spcAft>
            </a:pPr>
            <a:r>
              <a:rPr lang="en-US" sz="2000" b="1" dirty="0" smtClean="0">
                <a:solidFill>
                  <a:srgbClr val="FF0000"/>
                </a:solidFill>
                <a:latin typeface="Arial Narrow" pitchFamily="1" charset="0"/>
              </a:rPr>
              <a:t>	Plenary Speakers:</a:t>
            </a:r>
            <a:r>
              <a:rPr lang="en-US" sz="2000" b="1" dirty="0" smtClean="0">
                <a:solidFill>
                  <a:srgbClr val="000080"/>
                </a:solidFill>
                <a:latin typeface="Arial Narrow" pitchFamily="1" charset="0"/>
              </a:rPr>
              <a:t> </a:t>
            </a:r>
            <a:r>
              <a:rPr lang="en-US" b="1" dirty="0" smtClean="0">
                <a:solidFill>
                  <a:srgbClr val="000080"/>
                </a:solidFill>
                <a:latin typeface="Arial Narrow" pitchFamily="1" charset="0"/>
              </a:rPr>
              <a:t>	</a:t>
            </a:r>
          </a:p>
          <a:p>
            <a:pPr algn="ctr" eaLnBrk="0" fontAlgn="base" hangingPunct="0">
              <a:spcBef>
                <a:spcPct val="0"/>
              </a:spcBef>
              <a:spcAft>
                <a:spcPct val="0"/>
              </a:spcAft>
            </a:pPr>
            <a:r>
              <a:rPr lang="en-US" b="1" dirty="0" smtClean="0">
                <a:solidFill>
                  <a:srgbClr val="000080"/>
                </a:solidFill>
                <a:latin typeface="Arial Narrow" pitchFamily="1" charset="0"/>
              </a:rPr>
              <a:t>Bill Brinkman, Don Cook, Steve </a:t>
            </a:r>
            <a:r>
              <a:rPr lang="en-US" b="1" dirty="0" err="1" smtClean="0">
                <a:solidFill>
                  <a:srgbClr val="000080"/>
                </a:solidFill>
                <a:latin typeface="Arial Narrow" pitchFamily="1" charset="0"/>
              </a:rPr>
              <a:t>Koonin</a:t>
            </a:r>
            <a:endParaRPr lang="en-US" b="1" dirty="0" smtClean="0">
              <a:solidFill>
                <a:srgbClr val="000080"/>
              </a:solidFill>
              <a:latin typeface="Arial Narrow" pitchFamily="1" charset="0"/>
            </a:endParaRPr>
          </a:p>
          <a:p>
            <a:pPr algn="ctr" eaLnBrk="0" fontAlgn="base" hangingPunct="0">
              <a:spcBef>
                <a:spcPct val="0"/>
              </a:spcBef>
              <a:spcAft>
                <a:spcPct val="0"/>
              </a:spcAft>
            </a:pPr>
            <a:r>
              <a:rPr lang="en-US" b="1" dirty="0" smtClean="0">
                <a:solidFill>
                  <a:srgbClr val="000080"/>
                </a:solidFill>
                <a:latin typeface="Arial Narrow" pitchFamily="1" charset="0"/>
              </a:rPr>
              <a:t>Chris Keane</a:t>
            </a:r>
          </a:p>
          <a:p>
            <a:pPr algn="ctr" eaLnBrk="0" fontAlgn="base" hangingPunct="0">
              <a:spcBef>
                <a:spcPct val="0"/>
              </a:spcBef>
              <a:spcAft>
                <a:spcPct val="0"/>
              </a:spcAft>
            </a:pPr>
            <a:r>
              <a:rPr lang="en-US" b="1" dirty="0" smtClean="0">
                <a:solidFill>
                  <a:srgbClr val="000080"/>
                </a:solidFill>
                <a:latin typeface="Arial Narrow" pitchFamily="1" charset="0"/>
              </a:rPr>
              <a:t>Patricia Dehmer, Ralph Schneider</a:t>
            </a:r>
          </a:p>
        </p:txBody>
      </p:sp>
      <p:sp>
        <p:nvSpPr>
          <p:cNvPr id="14" name="Text Box 87"/>
          <p:cNvSpPr txBox="1">
            <a:spLocks noChangeArrowheads="1"/>
          </p:cNvSpPr>
          <p:nvPr/>
        </p:nvSpPr>
        <p:spPr bwMode="auto">
          <a:xfrm>
            <a:off x="0" y="4840069"/>
            <a:ext cx="2752613" cy="646331"/>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smtClean="0">
                <a:solidFill>
                  <a:srgbClr val="000080"/>
                </a:solidFill>
                <a:latin typeface="Arial Narrow" pitchFamily="1" charset="0"/>
              </a:rPr>
              <a:t>Jim Glownia, Office of Science</a:t>
            </a:r>
          </a:p>
          <a:p>
            <a:pPr eaLnBrk="0" fontAlgn="base" hangingPunct="0">
              <a:spcBef>
                <a:spcPct val="0"/>
              </a:spcBef>
              <a:spcAft>
                <a:spcPct val="0"/>
              </a:spcAft>
            </a:pPr>
            <a:r>
              <a:rPr lang="en-US" dirty="0" smtClean="0">
                <a:solidFill>
                  <a:srgbClr val="000080"/>
                </a:solidFill>
                <a:latin typeface="Arial Narrow" pitchFamily="1" charset="0"/>
              </a:rPr>
              <a:t>Mike Kreisler, NNSA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282700" y="423863"/>
            <a:ext cx="6510338" cy="584775"/>
          </a:xfrm>
          <a:prstGeom prst="rect">
            <a:avLst/>
          </a:prstGeom>
          <a:noFill/>
          <a:ln w="9525">
            <a:noFill/>
            <a:miter lim="800000"/>
            <a:headEnd/>
            <a:tailEnd/>
          </a:ln>
        </p:spPr>
        <p:txBody>
          <a:bodyPr>
            <a:spAutoFit/>
          </a:bodyPr>
          <a:lstStyle/>
          <a:p>
            <a:pPr algn="ctr"/>
            <a:r>
              <a:rPr lang="en-US" sz="3200" dirty="0" smtClean="0">
                <a:solidFill>
                  <a:srgbClr val="000080"/>
                </a:solidFill>
                <a:latin typeface="Calibri" pitchFamily="34" charset="0"/>
              </a:rPr>
              <a:t>Workshop Goals</a:t>
            </a: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sp>
        <p:nvSpPr>
          <p:cNvPr id="8" name="Rectangle 7"/>
          <p:cNvSpPr/>
          <p:nvPr/>
        </p:nvSpPr>
        <p:spPr>
          <a:xfrm>
            <a:off x="457200" y="1219200"/>
            <a:ext cx="8229600" cy="4154984"/>
          </a:xfrm>
          <a:prstGeom prst="rect">
            <a:avLst/>
          </a:prstGeom>
        </p:spPr>
        <p:txBody>
          <a:bodyPr wrap="square">
            <a:spAutoFit/>
          </a:bodyPr>
          <a:lstStyle/>
          <a:p>
            <a:pPr marL="342900" indent="-342900"/>
            <a:r>
              <a:rPr lang="en-US" sz="2400" dirty="0" smtClean="0"/>
              <a:t>Summarize key aspects of the current state of scientific research and understanding in relevant fields; </a:t>
            </a:r>
          </a:p>
          <a:p>
            <a:pPr marL="342900" indent="-342900"/>
            <a:r>
              <a:rPr lang="en-US" sz="2400" dirty="0" smtClean="0"/>
              <a:t>Define a set of related Science Grand Challenges; </a:t>
            </a:r>
          </a:p>
          <a:p>
            <a:pPr marL="342900" indent="-342900"/>
            <a:endParaRPr lang="en-US" sz="2400" dirty="0" smtClean="0"/>
          </a:p>
          <a:p>
            <a:pPr marL="342900" indent="-342900"/>
            <a:r>
              <a:rPr lang="en-US" sz="2400" dirty="0" smtClean="0"/>
              <a:t>Identify a set of Proposed Research Directions that address broad scientific uses of the NIF; and </a:t>
            </a:r>
          </a:p>
          <a:p>
            <a:pPr marL="342900" indent="-342900"/>
            <a:endParaRPr lang="en-US" sz="2400" dirty="0" smtClean="0"/>
          </a:p>
          <a:p>
            <a:pPr marL="342900" indent="-342900"/>
            <a:r>
              <a:rPr lang="en-US" sz="2400" dirty="0" smtClean="0"/>
              <a:t>Provide a preferred facility governance process, including responsibilities of key individuals, the process for user access and allocation of NIF facility time and resources, and other policies and procedures relevant to facility users;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76200" y="482025"/>
            <a:ext cx="9372600" cy="553998"/>
          </a:xfrm>
          <a:prstGeom prst="rect">
            <a:avLst/>
          </a:prstGeom>
          <a:noFill/>
          <a:ln w="9525">
            <a:noFill/>
            <a:miter lim="800000"/>
            <a:headEnd/>
            <a:tailEnd/>
          </a:ln>
        </p:spPr>
        <p:txBody>
          <a:bodyPr wrap="square">
            <a:spAutoFit/>
          </a:bodyPr>
          <a:lstStyle/>
          <a:p>
            <a:r>
              <a:rPr lang="en-US" sz="3000" dirty="0" smtClean="0">
                <a:solidFill>
                  <a:srgbClr val="000080"/>
                </a:solidFill>
                <a:latin typeface="Calibri" pitchFamily="34" charset="0"/>
              </a:rPr>
              <a:t>Consider an exciting new facility … and remember the past</a:t>
            </a:r>
            <a:endParaRPr lang="en-US" sz="3000" dirty="0">
              <a:solidFill>
                <a:srgbClr val="000080"/>
              </a:solidFill>
              <a:latin typeface="Calibri" pitchFamily="34" charset="0"/>
            </a:endParaRP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sp>
        <p:nvSpPr>
          <p:cNvPr id="8" name="Rectangle 7"/>
          <p:cNvSpPr/>
          <p:nvPr/>
        </p:nvSpPr>
        <p:spPr>
          <a:xfrm>
            <a:off x="0" y="3352800"/>
            <a:ext cx="5257800" cy="2585323"/>
          </a:xfrm>
          <a:prstGeom prst="rect">
            <a:avLst/>
          </a:prstGeom>
        </p:spPr>
        <p:txBody>
          <a:bodyPr wrap="square">
            <a:spAutoFit/>
          </a:bodyPr>
          <a:lstStyle/>
          <a:p>
            <a:endParaRPr lang="en-US" dirty="0" smtClean="0"/>
          </a:p>
          <a:p>
            <a:r>
              <a:rPr lang="en-US" dirty="0" smtClean="0"/>
              <a:t> </a:t>
            </a:r>
          </a:p>
          <a:p>
            <a:r>
              <a:rPr lang="en-US" b="1" dirty="0" smtClean="0"/>
              <a:t>Unprecedented environment for science</a:t>
            </a:r>
          </a:p>
          <a:p>
            <a:endParaRPr lang="en-US" dirty="0" smtClean="0"/>
          </a:p>
          <a:p>
            <a:r>
              <a:rPr lang="en-US" dirty="0" smtClean="0"/>
              <a:t>• Matter temperatures exceeding 10</a:t>
            </a:r>
            <a:r>
              <a:rPr lang="en-US" baseline="30000" dirty="0" smtClean="0"/>
              <a:t>8</a:t>
            </a:r>
            <a:r>
              <a:rPr lang="en-US" dirty="0" smtClean="0"/>
              <a:t> K; </a:t>
            </a:r>
          </a:p>
          <a:p>
            <a:r>
              <a:rPr lang="en-US" dirty="0" smtClean="0"/>
              <a:t>• Densities of ~ 10</a:t>
            </a:r>
            <a:r>
              <a:rPr lang="en-US" baseline="30000" dirty="0" smtClean="0"/>
              <a:t>3</a:t>
            </a:r>
            <a:r>
              <a:rPr lang="en-US" dirty="0" smtClean="0"/>
              <a:t> g/cm</a:t>
            </a:r>
            <a:r>
              <a:rPr lang="en-US" baseline="30000" dirty="0" smtClean="0"/>
              <a:t>3</a:t>
            </a:r>
            <a:r>
              <a:rPr lang="en-US" dirty="0" smtClean="0"/>
              <a:t>; </a:t>
            </a:r>
          </a:p>
          <a:p>
            <a:r>
              <a:rPr lang="en-US" dirty="0" smtClean="0"/>
              <a:t>• Pressures greater than 10</a:t>
            </a:r>
            <a:r>
              <a:rPr lang="en-US" baseline="30000" dirty="0" smtClean="0"/>
              <a:t>11</a:t>
            </a:r>
            <a:r>
              <a:rPr lang="en-US" dirty="0" smtClean="0"/>
              <a:t> atmospheres; </a:t>
            </a:r>
          </a:p>
          <a:p>
            <a:r>
              <a:rPr lang="en-US" dirty="0" smtClean="0"/>
              <a:t>• Radiation temperatures exceeding 10</a:t>
            </a:r>
            <a:r>
              <a:rPr lang="en-US" baseline="30000" dirty="0" smtClean="0"/>
              <a:t>6</a:t>
            </a:r>
            <a:r>
              <a:rPr lang="en-US" dirty="0" smtClean="0"/>
              <a:t> K; </a:t>
            </a:r>
          </a:p>
          <a:p>
            <a:r>
              <a:rPr lang="en-US" dirty="0" smtClean="0"/>
              <a:t>• Neutron densities as high as 10</a:t>
            </a:r>
            <a:r>
              <a:rPr lang="en-US" baseline="30000" dirty="0" smtClean="0"/>
              <a:t>26</a:t>
            </a:r>
            <a:r>
              <a:rPr lang="en-US" dirty="0" smtClean="0"/>
              <a:t>/cm</a:t>
            </a:r>
            <a:r>
              <a:rPr lang="en-US" baseline="30000" dirty="0" smtClean="0"/>
              <a:t>3</a:t>
            </a:r>
            <a:r>
              <a:rPr lang="en-US" dirty="0" smtClean="0"/>
              <a:t>. </a:t>
            </a:r>
          </a:p>
        </p:txBody>
      </p:sp>
      <p:pic>
        <p:nvPicPr>
          <p:cNvPr id="1027" name="Picture 3"/>
          <p:cNvPicPr>
            <a:picLocks noChangeAspect="1" noChangeArrowheads="1"/>
          </p:cNvPicPr>
          <p:nvPr/>
        </p:nvPicPr>
        <p:blipFill>
          <a:blip r:embed="rId3" cstate="print"/>
          <a:srcRect/>
          <a:stretch>
            <a:fillRect/>
          </a:stretch>
        </p:blipFill>
        <p:spPr bwMode="auto">
          <a:xfrm>
            <a:off x="76200" y="1143000"/>
            <a:ext cx="3886200" cy="2590800"/>
          </a:xfrm>
          <a:prstGeom prst="rect">
            <a:avLst/>
          </a:prstGeom>
          <a:noFill/>
          <a:ln w="9525">
            <a:noFill/>
            <a:miter lim="800000"/>
            <a:headEnd/>
            <a:tailEnd/>
          </a:ln>
        </p:spPr>
      </p:pic>
      <p:pic>
        <p:nvPicPr>
          <p:cNvPr id="9" name="Picture 8" descr="c:\windows\TEMP\~AUT0002.bmp"/>
          <p:cNvPicPr/>
          <p:nvPr/>
        </p:nvPicPr>
        <p:blipFill>
          <a:blip r:embed="rId4" cstate="print"/>
          <a:srcRect/>
          <a:stretch>
            <a:fillRect/>
          </a:stretch>
        </p:blipFill>
        <p:spPr bwMode="auto">
          <a:xfrm>
            <a:off x="4709755" y="1066800"/>
            <a:ext cx="4205645" cy="2946301"/>
          </a:xfrm>
          <a:prstGeom prst="rect">
            <a:avLst/>
          </a:prstGeom>
          <a:noFill/>
          <a:ln w="9525">
            <a:noFill/>
            <a:miter lim="800000"/>
            <a:headEnd/>
            <a:tailEnd/>
          </a:ln>
        </p:spPr>
      </p:pic>
      <p:sp>
        <p:nvSpPr>
          <p:cNvPr id="10" name="Rectangle 9"/>
          <p:cNvSpPr/>
          <p:nvPr/>
        </p:nvSpPr>
        <p:spPr>
          <a:xfrm>
            <a:off x="4800600" y="4159984"/>
            <a:ext cx="4343400" cy="1631216"/>
          </a:xfrm>
          <a:prstGeom prst="rect">
            <a:avLst/>
          </a:prstGeom>
        </p:spPr>
        <p:txBody>
          <a:bodyPr wrap="square">
            <a:spAutoFit/>
          </a:bodyPr>
          <a:lstStyle/>
          <a:p>
            <a:r>
              <a:rPr lang="en-US" sz="2000" i="1" dirty="0" smtClean="0">
                <a:solidFill>
                  <a:srgbClr val="FF0000"/>
                </a:solidFill>
              </a:rPr>
              <a:t>“Foremost </a:t>
            </a:r>
            <a:r>
              <a:rPr lang="en-US" sz="2000" i="1" dirty="0">
                <a:solidFill>
                  <a:srgbClr val="FF0000"/>
                </a:solidFill>
              </a:rPr>
              <a:t>among my credentials for undertaking this task are that I’m trained as a theoretical physicist, which gives me license to poke my nose into anybody’s business</a:t>
            </a:r>
            <a:r>
              <a:rPr lang="en-US" sz="2000" i="1" dirty="0" smtClean="0">
                <a:solidFill>
                  <a:srgbClr val="FF0000"/>
                </a:solidFill>
              </a:rPr>
              <a:t>.</a:t>
            </a:r>
            <a:r>
              <a:rPr lang="en-US" sz="2000" baseline="30000" dirty="0" smtClean="0">
                <a:solidFill>
                  <a:srgbClr val="FF0000"/>
                </a:solidFill>
              </a:rPr>
              <a:t> “</a:t>
            </a:r>
            <a:r>
              <a:rPr lang="en-US" sz="2000" i="1" dirty="0" smtClean="0">
                <a:solidFill>
                  <a:srgbClr val="FF0000"/>
                </a:solidFill>
              </a:rPr>
              <a:t>10/4/99 </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57200" y="76200"/>
            <a:ext cx="8077200" cy="1077218"/>
          </a:xfrm>
          <a:prstGeom prst="rect">
            <a:avLst/>
          </a:prstGeom>
          <a:noFill/>
          <a:ln w="9525">
            <a:noFill/>
            <a:miter lim="800000"/>
            <a:headEnd/>
            <a:tailEnd/>
          </a:ln>
        </p:spPr>
        <p:txBody>
          <a:bodyPr wrap="square">
            <a:spAutoFit/>
          </a:bodyPr>
          <a:lstStyle/>
          <a:p>
            <a:pPr algn="ctr"/>
            <a:r>
              <a:rPr lang="en-US" sz="3200" dirty="0" smtClean="0">
                <a:solidFill>
                  <a:srgbClr val="000080"/>
                </a:solidFill>
                <a:latin typeface="Calibri" pitchFamily="34" charset="0"/>
              </a:rPr>
              <a:t>Gather ~100 people from ~49 institutions in 6 countries to </a:t>
            </a:r>
            <a:endParaRPr lang="en-US" sz="3200" dirty="0">
              <a:solidFill>
                <a:srgbClr val="000080"/>
              </a:solidFill>
              <a:latin typeface="Calibri" pitchFamily="34" charset="0"/>
            </a:endParaRPr>
          </a:p>
        </p:txBody>
      </p:sp>
      <p:sp>
        <p:nvSpPr>
          <p:cNvPr id="3" name="TextBox 1"/>
          <p:cNvSpPr txBox="1">
            <a:spLocks noChangeArrowheads="1"/>
          </p:cNvSpPr>
          <p:nvPr/>
        </p:nvSpPr>
        <p:spPr bwMode="auto">
          <a:xfrm>
            <a:off x="0" y="1219200"/>
            <a:ext cx="6858000" cy="4462760"/>
          </a:xfrm>
          <a:prstGeom prst="rect">
            <a:avLst/>
          </a:prstGeom>
          <a:noFill/>
          <a:ln w="9525">
            <a:noFill/>
            <a:miter lim="800000"/>
            <a:headEnd/>
            <a:tailEnd/>
          </a:ln>
        </p:spPr>
        <p:txBody>
          <a:bodyPr wrap="square">
            <a:spAutoFit/>
          </a:bodyPr>
          <a:lstStyle/>
          <a:p>
            <a:pPr>
              <a:buFont typeface="Arial" pitchFamily="34" charset="0"/>
              <a:buChar char="•"/>
            </a:pPr>
            <a:r>
              <a:rPr lang="en-US" sz="2400" dirty="0" smtClean="0"/>
              <a:t> Define discipline-specific challenges (The Problem)</a:t>
            </a:r>
          </a:p>
          <a:p>
            <a:pPr>
              <a:buFont typeface="Arial" pitchFamily="34" charset="0"/>
              <a:buChar char="•"/>
            </a:pPr>
            <a:endParaRPr lang="en-US" sz="2400" dirty="0" smtClean="0">
              <a:latin typeface="Calibri" pitchFamily="34" charset="0"/>
            </a:endParaRPr>
          </a:p>
          <a:p>
            <a:pPr>
              <a:buFont typeface="Arial" pitchFamily="34" charset="0"/>
              <a:buChar char="•"/>
            </a:pPr>
            <a:r>
              <a:rPr lang="en-US" sz="2400" dirty="0" smtClean="0">
                <a:latin typeface="Calibri" pitchFamily="34" charset="0"/>
              </a:rPr>
              <a:t> that NIF can address (The Solution)</a:t>
            </a:r>
          </a:p>
          <a:p>
            <a:pPr>
              <a:buFont typeface="Arial" pitchFamily="34" charset="0"/>
              <a:buChar char="•"/>
            </a:pPr>
            <a:endParaRPr lang="en-US" sz="2400" dirty="0" smtClean="0">
              <a:latin typeface="Calibri" pitchFamily="34" charset="0"/>
            </a:endParaRPr>
          </a:p>
          <a:p>
            <a:pPr>
              <a:buFont typeface="Arial" pitchFamily="34" charset="0"/>
              <a:buChar char="•"/>
            </a:pPr>
            <a:r>
              <a:rPr lang="en-US" sz="2400" dirty="0" smtClean="0">
                <a:latin typeface="Calibri" pitchFamily="34" charset="0"/>
              </a:rPr>
              <a:t> on a decadal scale (The Path to Success)</a:t>
            </a:r>
          </a:p>
          <a:p>
            <a:pPr>
              <a:buFont typeface="Arial" pitchFamily="34" charset="0"/>
              <a:buChar char="•"/>
            </a:pPr>
            <a:endParaRPr lang="en-US" sz="2400" dirty="0" smtClean="0">
              <a:latin typeface="Calibri" pitchFamily="34" charset="0"/>
            </a:endParaRPr>
          </a:p>
          <a:p>
            <a:pPr>
              <a:buFont typeface="Arial" pitchFamily="34" charset="0"/>
              <a:buChar char="•"/>
            </a:pPr>
            <a:r>
              <a:rPr lang="en-US" sz="2400" dirty="0" smtClean="0">
                <a:latin typeface="Calibri" pitchFamily="34" charset="0"/>
              </a:rPr>
              <a:t> that will make a difference for science (The Impact)</a:t>
            </a:r>
          </a:p>
          <a:p>
            <a:pPr>
              <a:buFont typeface="Arial" pitchFamily="34" charset="0"/>
              <a:buChar char="•"/>
            </a:pPr>
            <a:endParaRPr lang="en-US" sz="2400" dirty="0" smtClean="0">
              <a:latin typeface="Calibri" pitchFamily="34" charset="0"/>
            </a:endParaRPr>
          </a:p>
          <a:p>
            <a:r>
              <a:rPr lang="en-US" sz="2400" b="1" dirty="0" smtClean="0">
                <a:latin typeface="Calibri" pitchFamily="34" charset="0"/>
              </a:rPr>
              <a:t>In Laboratory Astrophysics, Nuclear Physics, Materials and Planetary Physics,</a:t>
            </a:r>
          </a:p>
          <a:p>
            <a:r>
              <a:rPr lang="en-US" sz="2400" b="1" dirty="0" smtClean="0">
                <a:latin typeface="Calibri" pitchFamily="34" charset="0"/>
              </a:rPr>
              <a:t> and Beam and Plasma Physics</a:t>
            </a:r>
          </a:p>
          <a:p>
            <a:pPr>
              <a:buFont typeface="Arial" pitchFamily="34" charset="0"/>
              <a:buChar char="•"/>
            </a:pPr>
            <a:endParaRPr lang="en-US" sz="2000" dirty="0" smtClean="0">
              <a:latin typeface="Calibri" pitchFamily="34" charset="0"/>
            </a:endParaRPr>
          </a:p>
        </p:txBody>
      </p:sp>
      <p:pic>
        <p:nvPicPr>
          <p:cNvPr id="4" name="Picture 2"/>
          <p:cNvPicPr>
            <a:picLocks noChangeAspect="1" noChangeArrowheads="1"/>
          </p:cNvPicPr>
          <p:nvPr/>
        </p:nvPicPr>
        <p:blipFill>
          <a:blip r:embed="rId2" cstate="print"/>
          <a:srcRect l="65000" t="52500"/>
          <a:stretch>
            <a:fillRect/>
          </a:stretch>
        </p:blipFill>
        <p:spPr bwMode="auto">
          <a:xfrm>
            <a:off x="5943599" y="6096000"/>
            <a:ext cx="3200401" cy="762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5000" b="47500"/>
          <a:stretch>
            <a:fillRect/>
          </a:stretch>
        </p:blipFill>
        <p:spPr bwMode="auto">
          <a:xfrm>
            <a:off x="1" y="6096000"/>
            <a:ext cx="2895599" cy="762000"/>
          </a:xfrm>
          <a:prstGeom prst="rect">
            <a:avLst/>
          </a:prstGeom>
          <a:noFill/>
          <a:ln w="9525">
            <a:noFill/>
            <a:miter lim="800000"/>
            <a:headEnd/>
            <a:tailEnd/>
          </a:ln>
        </p:spPr>
      </p:pic>
      <p:sp>
        <p:nvSpPr>
          <p:cNvPr id="6" name="Rectangle 5"/>
          <p:cNvSpPr/>
          <p:nvPr/>
        </p:nvSpPr>
        <p:spPr>
          <a:xfrm>
            <a:off x="2667000" y="5750004"/>
            <a:ext cx="3505200" cy="1107996"/>
          </a:xfrm>
          <a:prstGeom prst="rect">
            <a:avLst/>
          </a:prstGeom>
        </p:spPr>
        <p:txBody>
          <a:bodyPr wrap="square">
            <a:spAutoFit/>
          </a:bodyPr>
          <a:lstStyle/>
          <a:p>
            <a:endParaRPr lang="en-US" dirty="0" smtClean="0"/>
          </a:p>
          <a:p>
            <a:pPr algn="ctr"/>
            <a:r>
              <a:rPr lang="en-US" sz="1600" b="1" dirty="0" smtClean="0">
                <a:solidFill>
                  <a:srgbClr val="7030A0"/>
                </a:solidFill>
                <a:latin typeface="Arial" pitchFamily="34" charset="0"/>
                <a:cs typeface="Arial" pitchFamily="34" charset="0"/>
              </a:rPr>
              <a:t> Basic Research Directions Workshop on User Science </a:t>
            </a:r>
          </a:p>
          <a:p>
            <a:pPr algn="ctr"/>
            <a:r>
              <a:rPr lang="en-US" sz="1600" b="1" dirty="0" smtClean="0">
                <a:solidFill>
                  <a:srgbClr val="7030A0"/>
                </a:solidFill>
                <a:latin typeface="Arial" pitchFamily="34" charset="0"/>
                <a:cs typeface="Arial" pitchFamily="34" charset="0"/>
              </a:rPr>
              <a:t>at the National Ignition Facility </a:t>
            </a:r>
            <a:endParaRPr lang="en-US" sz="1600" b="1" dirty="0">
              <a:solidFill>
                <a:srgbClr val="7030A0"/>
              </a:solidFill>
              <a:latin typeface="Arial" pitchFamily="34" charset="0"/>
              <a:cs typeface="Arial" pitchFamily="34" charset="0"/>
            </a:endParaRPr>
          </a:p>
        </p:txBody>
      </p:sp>
      <p:pic>
        <p:nvPicPr>
          <p:cNvPr id="1026" name="Picture 2" descr="C:\Users\108510\AppData\Local\Microsoft\Windows\Temporary Internet Files\Content.Outlook\FRZKAZ3V\IMG00088-20110512-1010.jpg"/>
          <p:cNvPicPr>
            <a:picLocks noChangeAspect="1" noChangeArrowheads="1"/>
          </p:cNvPicPr>
          <p:nvPr/>
        </p:nvPicPr>
        <p:blipFill>
          <a:blip r:embed="rId3" cstate="print"/>
          <a:srcRect r="14189" b="21622"/>
          <a:stretch>
            <a:fillRect/>
          </a:stretch>
        </p:blipFill>
        <p:spPr bwMode="auto">
          <a:xfrm>
            <a:off x="5918200" y="3886200"/>
            <a:ext cx="3225800" cy="2209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unburst3-04">
  <a:themeElements>
    <a:clrScheme name="Sunburst3-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nburst3-0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8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80"/>
            </a:solidFill>
            <a:effectLst/>
            <a:latin typeface="Arial" charset="0"/>
          </a:defRPr>
        </a:defPPr>
      </a:lstStyle>
    </a:lnDef>
  </a:objectDefaults>
  <a:extraClrSchemeLst>
    <a:extraClrScheme>
      <a:clrScheme name="Sunburst3-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burst3-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burst3-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burst3-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burst3-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burst3-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burst3-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burst3-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burst3-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burst3-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burst3-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burst3-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unburst3-04">
  <a:themeElements>
    <a:clrScheme name="Sunburst3-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nburst3-04">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8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80"/>
            </a:solidFill>
            <a:effectLst/>
            <a:latin typeface="Arial" charset="0"/>
          </a:defRPr>
        </a:defPPr>
      </a:lstStyle>
    </a:lnDef>
  </a:objectDefaults>
  <a:extraClrSchemeLst>
    <a:extraClrScheme>
      <a:clrScheme name="Sunburst3-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burst3-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burst3-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burst3-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burst3-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burst3-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burst3-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burst3-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burst3-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burst3-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burst3-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burst3-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1687</Words>
  <Application>Microsoft Office PowerPoint</Application>
  <PresentationFormat>On-screen Show (4:3)</PresentationFormat>
  <Paragraphs>299</Paragraphs>
  <Slides>21</Slides>
  <Notes>5</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Office Theme</vt:lpstr>
      <vt:lpstr>1_Office Theme</vt:lpstr>
      <vt:lpstr>2_Office Theme</vt:lpstr>
      <vt:lpstr>Sunburst3-04</vt:lpstr>
      <vt:lpstr>1_Sunburst3-04</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Los Alamos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DDS User</dc:creator>
  <cp:lastModifiedBy>kPerine</cp:lastModifiedBy>
  <cp:revision>184</cp:revision>
  <dcterms:created xsi:type="dcterms:W3CDTF">2010-12-01T02:03:01Z</dcterms:created>
  <dcterms:modified xsi:type="dcterms:W3CDTF">2012-02-21T18:52:12Z</dcterms:modified>
</cp:coreProperties>
</file>