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7" r:id="rId3"/>
    <p:sldId id="276" r:id="rId4"/>
    <p:sldId id="274" r:id="rId5"/>
    <p:sldId id="275" r:id="rId6"/>
    <p:sldId id="263" r:id="rId7"/>
    <p:sldId id="260" r:id="rId8"/>
    <p:sldId id="264" r:id="rId9"/>
    <p:sldId id="278" r:id="rId10"/>
    <p:sldId id="280" r:id="rId11"/>
    <p:sldId id="268" r:id="rId12"/>
    <p:sldId id="281" r:id="rId13"/>
    <p:sldId id="282"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9" d="100"/>
          <a:sy n="49" d="100"/>
        </p:scale>
        <p:origin x="-912"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D8E37C-B6BA-4611-8DE3-9CBFD88C8557}" type="datetimeFigureOut">
              <a:rPr lang="en-US" smtClean="0"/>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8C6FB1-CE6E-4836-881B-6BBAFF255B31}" type="slidenum">
              <a:rPr lang="en-US" smtClean="0"/>
              <a:t>‹#›</a:t>
            </a:fld>
            <a:endParaRPr lang="en-US"/>
          </a:p>
        </p:txBody>
      </p:sp>
    </p:spTree>
    <p:extLst>
      <p:ext uri="{BB962C8B-B14F-4D97-AF65-F5344CB8AC3E}">
        <p14:creationId xmlns:p14="http://schemas.microsoft.com/office/powerpoint/2010/main" val="2842601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14</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2</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New Roman" pitchFamily="18" charset="0"/>
              </a:defRPr>
            </a:lvl1pPr>
            <a:lvl2pPr marL="728935" indent="-280359">
              <a:defRPr sz="2300">
                <a:solidFill>
                  <a:schemeClr val="tx1"/>
                </a:solidFill>
                <a:latin typeface="Times New Roman" pitchFamily="18" charset="0"/>
              </a:defRPr>
            </a:lvl2pPr>
            <a:lvl3pPr marL="1121438" indent="-224287">
              <a:defRPr sz="2300">
                <a:solidFill>
                  <a:schemeClr val="tx1"/>
                </a:solidFill>
                <a:latin typeface="Times New Roman" pitchFamily="18" charset="0"/>
              </a:defRPr>
            </a:lvl3pPr>
            <a:lvl4pPr marL="1570013" indent="-224287">
              <a:defRPr sz="2300">
                <a:solidFill>
                  <a:schemeClr val="tx1"/>
                </a:solidFill>
                <a:latin typeface="Times New Roman" pitchFamily="18" charset="0"/>
              </a:defRPr>
            </a:lvl4pPr>
            <a:lvl5pPr marL="2018588" indent="-224287">
              <a:defRPr sz="2300">
                <a:solidFill>
                  <a:schemeClr val="tx1"/>
                </a:solidFill>
                <a:latin typeface="Times New Roman" pitchFamily="18" charset="0"/>
              </a:defRPr>
            </a:lvl5pPr>
            <a:lvl6pPr marL="2467163" indent="-224287" eaLnBrk="0" fontAlgn="base" hangingPunct="0">
              <a:spcBef>
                <a:spcPct val="0"/>
              </a:spcBef>
              <a:spcAft>
                <a:spcPct val="0"/>
              </a:spcAft>
              <a:defRPr sz="2300">
                <a:solidFill>
                  <a:schemeClr val="tx1"/>
                </a:solidFill>
                <a:latin typeface="Times New Roman" pitchFamily="18" charset="0"/>
              </a:defRPr>
            </a:lvl6pPr>
            <a:lvl7pPr marL="2915739" indent="-224287" eaLnBrk="0" fontAlgn="base" hangingPunct="0">
              <a:spcBef>
                <a:spcPct val="0"/>
              </a:spcBef>
              <a:spcAft>
                <a:spcPct val="0"/>
              </a:spcAft>
              <a:defRPr sz="2300">
                <a:solidFill>
                  <a:schemeClr val="tx1"/>
                </a:solidFill>
                <a:latin typeface="Times New Roman" pitchFamily="18" charset="0"/>
              </a:defRPr>
            </a:lvl7pPr>
            <a:lvl8pPr marL="3364313" indent="-224287" eaLnBrk="0" fontAlgn="base" hangingPunct="0">
              <a:spcBef>
                <a:spcPct val="0"/>
              </a:spcBef>
              <a:spcAft>
                <a:spcPct val="0"/>
              </a:spcAft>
              <a:defRPr sz="2300">
                <a:solidFill>
                  <a:schemeClr val="tx1"/>
                </a:solidFill>
                <a:latin typeface="Times New Roman" pitchFamily="18" charset="0"/>
              </a:defRPr>
            </a:lvl8pPr>
            <a:lvl9pPr marL="3812889" indent="-224287" eaLnBrk="0" fontAlgn="base" hangingPunct="0">
              <a:spcBef>
                <a:spcPct val="0"/>
              </a:spcBef>
              <a:spcAft>
                <a:spcPct val="0"/>
              </a:spcAft>
              <a:defRPr sz="2300">
                <a:solidFill>
                  <a:schemeClr val="tx1"/>
                </a:solidFill>
                <a:latin typeface="Times New Roman" pitchFamily="18" charset="0"/>
              </a:defRPr>
            </a:lvl9pPr>
          </a:lstStyle>
          <a:p>
            <a:fld id="{DF678CCE-B1BE-48F8-BDC5-6564034641E6}" type="slidenum">
              <a:rPr lang="en-US" sz="1200"/>
              <a:pPr/>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EF816C-2252-46FA-B377-63438B164D2D}"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190352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F816C-2252-46FA-B377-63438B164D2D}"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61592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F816C-2252-46FA-B377-63438B164D2D}"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29940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F816C-2252-46FA-B377-63438B164D2D}"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81562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816C-2252-46FA-B377-63438B164D2D}" type="datetimeFigureOut">
              <a:rPr lang="en-US" smtClean="0"/>
              <a:t>7/29/2014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415522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EF816C-2252-46FA-B377-63438B164D2D}"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164152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EF816C-2252-46FA-B377-63438B164D2D}" type="datetimeFigureOut">
              <a:rPr lang="en-US" smtClean="0"/>
              <a:t>7/29/2014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134127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EF816C-2252-46FA-B377-63438B164D2D}" type="datetimeFigureOut">
              <a:rPr lang="en-US" smtClean="0"/>
              <a:t>7/29/2014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62707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F816C-2252-46FA-B377-63438B164D2D}" type="datetimeFigureOut">
              <a:rPr lang="en-US" smtClean="0"/>
              <a:t>7/29/2014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215121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F816C-2252-46FA-B377-63438B164D2D}"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155641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F816C-2252-46FA-B377-63438B164D2D}" type="datetimeFigureOut">
              <a:rPr lang="en-US" smtClean="0"/>
              <a:t>7/29/2014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78178-05CD-449C-8548-9A257908588F}" type="slidenum">
              <a:rPr lang="en-US" smtClean="0"/>
              <a:t>‹#›</a:t>
            </a:fld>
            <a:endParaRPr lang="en-US"/>
          </a:p>
        </p:txBody>
      </p:sp>
    </p:spTree>
    <p:extLst>
      <p:ext uri="{BB962C8B-B14F-4D97-AF65-F5344CB8AC3E}">
        <p14:creationId xmlns:p14="http://schemas.microsoft.com/office/powerpoint/2010/main" val="192031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F816C-2252-46FA-B377-63438B164D2D}" type="datetimeFigureOut">
              <a:rPr lang="en-US" smtClean="0"/>
              <a:t>7/29/2014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78178-05CD-449C-8548-9A257908588F}" type="slidenum">
              <a:rPr lang="en-US" smtClean="0"/>
              <a:t>‹#›</a:t>
            </a:fld>
            <a:endParaRPr lang="en-US"/>
          </a:p>
        </p:txBody>
      </p:sp>
    </p:spTree>
    <p:extLst>
      <p:ext uri="{BB962C8B-B14F-4D97-AF65-F5344CB8AC3E}">
        <p14:creationId xmlns:p14="http://schemas.microsoft.com/office/powerpoint/2010/main" val="108271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7" name="Rectangle 5"/>
          <p:cNvSpPr>
            <a:spLocks noChangeArrowheads="1"/>
          </p:cNvSpPr>
          <p:nvPr/>
        </p:nvSpPr>
        <p:spPr bwMode="auto">
          <a:xfrm>
            <a:off x="1130478" y="541427"/>
            <a:ext cx="6869188" cy="5334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400" b="1" dirty="0"/>
              <a:t>Report of the Committee of Visitors of the</a:t>
            </a:r>
            <a:endParaRPr lang="en-US" altLang="en-US" sz="2400" dirty="0"/>
          </a:p>
          <a:p>
            <a:pPr algn="ctr" eaLnBrk="1" hangingPunct="1"/>
            <a:r>
              <a:rPr lang="en-US" altLang="en-US" sz="2400" b="1" dirty="0"/>
              <a:t>Division of Chemical Sciences, Geosciences, </a:t>
            </a:r>
            <a:endParaRPr lang="en-US" altLang="en-US" sz="2400" b="1" dirty="0" smtClean="0"/>
          </a:p>
          <a:p>
            <a:pPr algn="ctr" eaLnBrk="1" hangingPunct="1">
              <a:spcAft>
                <a:spcPts val="1000"/>
              </a:spcAft>
            </a:pPr>
            <a:r>
              <a:rPr lang="en-US" altLang="en-US" sz="2400" b="1" dirty="0" smtClean="0"/>
              <a:t>and </a:t>
            </a:r>
            <a:r>
              <a:rPr lang="en-US" altLang="en-US" sz="2400" b="1" dirty="0"/>
              <a:t>Biosciences (</a:t>
            </a:r>
            <a:r>
              <a:rPr lang="en-US" altLang="en-US" sz="2400" b="1" dirty="0" smtClean="0"/>
              <a:t>CSGB)</a:t>
            </a:r>
            <a:r>
              <a:rPr lang="en-US" altLang="en-US" sz="2400" dirty="0" smtClean="0"/>
              <a:t> </a:t>
            </a:r>
          </a:p>
          <a:p>
            <a:pPr algn="ctr" eaLnBrk="1" hangingPunct="1">
              <a:spcAft>
                <a:spcPts val="1000"/>
              </a:spcAft>
            </a:pPr>
            <a:r>
              <a:rPr lang="en-US" altLang="en-US" sz="2400" b="1" dirty="0" smtClean="0"/>
              <a:t>to </a:t>
            </a:r>
            <a:r>
              <a:rPr lang="en-US" altLang="en-US" sz="2400" b="1" dirty="0"/>
              <a:t>the</a:t>
            </a:r>
            <a:endParaRPr lang="en-US" altLang="en-US" sz="2400" dirty="0"/>
          </a:p>
          <a:p>
            <a:pPr algn="ctr" eaLnBrk="1" hangingPunct="1"/>
            <a:r>
              <a:rPr lang="en-US" altLang="en-US" sz="2400" b="1" dirty="0"/>
              <a:t>Basic Energy Sciences Advisory </a:t>
            </a:r>
            <a:r>
              <a:rPr lang="en-US" altLang="en-US" sz="2400" b="1" dirty="0" smtClean="0"/>
              <a:t>Committee</a:t>
            </a:r>
          </a:p>
          <a:p>
            <a:pPr algn="ctr" eaLnBrk="1" hangingPunct="1"/>
            <a:endParaRPr lang="en-US" altLang="en-US" sz="2400" dirty="0" smtClean="0"/>
          </a:p>
          <a:p>
            <a:pPr algn="ctr" eaLnBrk="1" hangingPunct="1"/>
            <a:r>
              <a:rPr lang="en-US" altLang="en-US" sz="2400" b="1" i="1" dirty="0" smtClean="0"/>
              <a:t>Review </a:t>
            </a:r>
            <a:r>
              <a:rPr lang="en-US" altLang="en-US" sz="2400" b="1" i="1" dirty="0"/>
              <a:t>of FY </a:t>
            </a:r>
            <a:r>
              <a:rPr lang="en-US" altLang="en-US" sz="2400" b="1" i="1" dirty="0" smtClean="0"/>
              <a:t>2011, 2012, </a:t>
            </a:r>
            <a:r>
              <a:rPr lang="en-US" altLang="en-US" sz="2400" b="1" i="1" dirty="0"/>
              <a:t>and </a:t>
            </a:r>
            <a:r>
              <a:rPr lang="en-US" altLang="en-US" sz="2400" b="1" i="1" dirty="0" smtClean="0"/>
              <a:t>2013</a:t>
            </a:r>
            <a:endParaRPr lang="en-US" altLang="en-US" sz="2400" b="1" i="1" dirty="0"/>
          </a:p>
          <a:p>
            <a:pPr algn="ctr" eaLnBrk="1" hangingPunct="1"/>
            <a:endParaRPr lang="en-US" altLang="en-US" sz="2400" b="1" i="1" dirty="0"/>
          </a:p>
          <a:p>
            <a:pPr algn="ctr" eaLnBrk="1" hangingPunct="1"/>
            <a:r>
              <a:rPr lang="en-US" altLang="en-US" sz="2400" b="1" i="1" dirty="0"/>
              <a:t>April </a:t>
            </a:r>
            <a:r>
              <a:rPr lang="en-US" altLang="en-US" sz="2400" b="1" i="1" dirty="0" smtClean="0"/>
              <a:t>30 – May 2, 2014</a:t>
            </a:r>
            <a:endParaRPr lang="en-US" altLang="en-US" sz="2400" b="1" i="1" dirty="0"/>
          </a:p>
          <a:p>
            <a:pPr algn="ctr" eaLnBrk="1" hangingPunct="1"/>
            <a:endParaRPr lang="en-US" altLang="en-US" sz="2400" b="1" i="1" dirty="0" smtClean="0">
              <a:solidFill>
                <a:srgbClr val="CC0000"/>
              </a:solidFill>
            </a:endParaRPr>
          </a:p>
          <a:p>
            <a:pPr algn="ctr" eaLnBrk="1" hangingPunct="1"/>
            <a:endParaRPr lang="en-US" altLang="en-US" sz="2400" b="1" i="1" dirty="0">
              <a:solidFill>
                <a:srgbClr val="CC0000"/>
              </a:solidFill>
            </a:endParaRPr>
          </a:p>
          <a:p>
            <a:pPr algn="ctr" eaLnBrk="1" hangingPunct="1"/>
            <a:r>
              <a:rPr lang="en-US" altLang="en-US" sz="2000" b="1" dirty="0">
                <a:solidFill>
                  <a:srgbClr val="0000CC"/>
                </a:solidFill>
              </a:rPr>
              <a:t>Report </a:t>
            </a:r>
            <a:r>
              <a:rPr lang="en-US" altLang="en-US" sz="2000" b="1" dirty="0" smtClean="0">
                <a:solidFill>
                  <a:srgbClr val="0000CC"/>
                </a:solidFill>
              </a:rPr>
              <a:t>presented </a:t>
            </a:r>
            <a:r>
              <a:rPr lang="en-US" altLang="en-US" sz="2000" b="1" dirty="0">
                <a:solidFill>
                  <a:srgbClr val="0000CC"/>
                </a:solidFill>
              </a:rPr>
              <a:t>by </a:t>
            </a:r>
            <a:r>
              <a:rPr lang="en-US" altLang="en-US" sz="2000" b="1" dirty="0" smtClean="0">
                <a:solidFill>
                  <a:srgbClr val="0000CC"/>
                </a:solidFill>
              </a:rPr>
              <a:t>Sharon </a:t>
            </a:r>
            <a:r>
              <a:rPr lang="en-US" altLang="en-US" sz="2000" b="1" dirty="0" err="1" smtClean="0">
                <a:solidFill>
                  <a:srgbClr val="0000CC"/>
                </a:solidFill>
              </a:rPr>
              <a:t>Hammes-Schiffer</a:t>
            </a:r>
            <a:r>
              <a:rPr lang="en-US" altLang="en-US" sz="2000" b="1" dirty="0" smtClean="0">
                <a:solidFill>
                  <a:srgbClr val="0000CC"/>
                </a:solidFill>
              </a:rPr>
              <a:t> </a:t>
            </a:r>
          </a:p>
          <a:p>
            <a:pPr algn="ctr" eaLnBrk="1" hangingPunct="1"/>
            <a:r>
              <a:rPr lang="en-US" altLang="en-US" sz="2000" b="1" dirty="0" smtClean="0">
                <a:solidFill>
                  <a:srgbClr val="0000CC"/>
                </a:solidFill>
              </a:rPr>
              <a:t>University of Illinois at Urbana-Champaign</a:t>
            </a:r>
            <a:endParaRPr lang="en-US" altLang="en-US" sz="2000" b="1" dirty="0">
              <a:solidFill>
                <a:srgbClr val="0000CC"/>
              </a:solidFill>
            </a:endParaRPr>
          </a:p>
          <a:p>
            <a:pPr algn="ctr" eaLnBrk="1" hangingPunct="1"/>
            <a:r>
              <a:rPr lang="en-US" altLang="en-US" sz="2000" b="1" dirty="0">
                <a:solidFill>
                  <a:srgbClr val="0000CC"/>
                </a:solidFill>
              </a:rPr>
              <a:t>July </a:t>
            </a:r>
            <a:r>
              <a:rPr lang="en-US" altLang="en-US" sz="2000" b="1" dirty="0" smtClean="0">
                <a:solidFill>
                  <a:srgbClr val="0000CC"/>
                </a:solidFill>
              </a:rPr>
              <a:t>29, 2014</a:t>
            </a:r>
            <a:endParaRPr lang="en-US" altLang="en-US" sz="2000" b="1" dirty="0">
              <a:solidFill>
                <a:srgbClr val="0000CC"/>
              </a:solidFill>
            </a:endParaRPr>
          </a:p>
        </p:txBody>
      </p:sp>
    </p:spTree>
    <p:extLst>
      <p:ext uri="{BB962C8B-B14F-4D97-AF65-F5344CB8AC3E}">
        <p14:creationId xmlns:p14="http://schemas.microsoft.com/office/powerpoint/2010/main" val="1223529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Major Recommendations (Cont.)</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914400" y="1295400"/>
            <a:ext cx="7509036" cy="4401205"/>
          </a:xfrm>
          <a:prstGeom prst="rect">
            <a:avLst/>
          </a:prstGeom>
        </p:spPr>
        <p:txBody>
          <a:bodyPr wrap="square">
            <a:spAutoFit/>
          </a:bodyPr>
          <a:lstStyle/>
          <a:p>
            <a:pPr marL="457200" lvl="0" indent="-457200">
              <a:buFont typeface="+mj-lt"/>
              <a:buAutoNum type="arabicPeriod" startAt="4"/>
            </a:pPr>
            <a:r>
              <a:rPr lang="en-US" sz="2000" dirty="0">
                <a:latin typeface="Arial" panose="020B0604020202020204" pitchFamily="34" charset="0"/>
                <a:cs typeface="Arial" panose="020B0604020202020204" pitchFamily="34" charset="0"/>
              </a:rPr>
              <a:t>The COV recommends that BES execute a strategic planning session at the division level to evaluate current directions and identify new opportunities and synergies.  This type of strategic planning will facilitate communication and collaboration among the programs and will encourage the Program Managers to develop their portfolios in a consistent and cooperative manner.  A clarification of the objectives and vision of the CSGB Division, as well as the individual programs, will also be helpful to potential principal investigators submitting proposals.  Strategic planning should be an ongoing exercise at both the team level and the division level and should involve input from the community and principal investigators as well as guidance from external sources such as BESAC reports.</a:t>
            </a:r>
          </a:p>
        </p:txBody>
      </p:sp>
    </p:spTree>
    <p:extLst>
      <p:ext uri="{BB962C8B-B14F-4D97-AF65-F5344CB8AC3E}">
        <p14:creationId xmlns:p14="http://schemas.microsoft.com/office/powerpoint/2010/main" val="3405628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Other Comments and Suggestions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914400" y="1295400"/>
            <a:ext cx="7509036" cy="5016758"/>
          </a:xfrm>
          <a:prstGeom prst="rect">
            <a:avLst/>
          </a:prstGeom>
        </p:spPr>
        <p:txBody>
          <a:bodyPr wrap="square">
            <a:spAutoFit/>
          </a:bodyPr>
          <a:lstStyle/>
          <a:p>
            <a:pPr marL="457200" lvl="0" indent="-457200">
              <a:buFont typeface="+mj-lt"/>
              <a:buAutoNum type="arabicPeriod"/>
            </a:pPr>
            <a:r>
              <a:rPr lang="en-US" sz="2000" dirty="0" smtClean="0">
                <a:latin typeface="Arial" panose="020B0604020202020204" pitchFamily="34" charset="0"/>
                <a:cs typeface="Arial" panose="020B0604020202020204" pitchFamily="34" charset="0"/>
              </a:rPr>
              <a:t>For </a:t>
            </a:r>
            <a:r>
              <a:rPr lang="en-US" sz="2000" dirty="0">
                <a:latin typeface="Arial" panose="020B0604020202020204" pitchFamily="34" charset="0"/>
                <a:cs typeface="Arial" panose="020B0604020202020204" pitchFamily="34" charset="0"/>
              </a:rPr>
              <a:t>site reviews of proposals from national laboratories, the reviewers are given clear instructions about the review criteria, but this is not always the case for mail reviews of these proposals.  The COV suggests that the mail reviewers be sent clear instructions about the review criteria, such as the emphasis on synergy, for these types of proposals</a:t>
            </a:r>
            <a:r>
              <a:rPr lang="en-US" sz="2000" dirty="0" smtClean="0">
                <a:latin typeface="Arial" panose="020B0604020202020204" pitchFamily="34" charset="0"/>
                <a:cs typeface="Arial" panose="020B0604020202020204" pitchFamily="34" charset="0"/>
              </a:rPr>
              <a:t>.</a:t>
            </a:r>
          </a:p>
          <a:p>
            <a:pPr marL="457200" lvl="0" indent="-457200">
              <a:buFont typeface="+mj-lt"/>
              <a:buAutoNum type="arabicPeriod"/>
            </a:pPr>
            <a:endParaRPr lang="en-US" sz="2000" dirty="0" smtClean="0">
              <a:latin typeface="Arial" panose="020B0604020202020204" pitchFamily="34" charset="0"/>
              <a:cs typeface="Arial" panose="020B0604020202020204" pitchFamily="34" charset="0"/>
            </a:endParaRPr>
          </a:p>
          <a:p>
            <a:pPr marL="457200" indent="-457200">
              <a:buFont typeface="+mj-lt"/>
              <a:buAutoNum type="arabicPeriod"/>
            </a:pPr>
            <a:r>
              <a:rPr lang="en-US" sz="2000" dirty="0">
                <a:latin typeface="Arial" panose="020B0604020202020204" pitchFamily="34" charset="0"/>
                <a:cs typeface="Arial" panose="020B0604020202020204" pitchFamily="34" charset="0"/>
              </a:rPr>
              <a:t>The balance of funding between proposals with a single principal investigator and those with multiple principal investigators is of interest to the community.  A comparison of the productivity from these two types of grants would be helpful in the evaluation of this balance, although the quantification of productivity and the measurement of synergy in multiple principal investigator grants is challenging.</a:t>
            </a:r>
          </a:p>
          <a:p>
            <a:pPr lv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5310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Other Comments and Suggestions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914400" y="1295400"/>
            <a:ext cx="7509036" cy="5016758"/>
          </a:xfrm>
          <a:prstGeom prst="rect">
            <a:avLst/>
          </a:prstGeom>
        </p:spPr>
        <p:txBody>
          <a:bodyPr wrap="square">
            <a:spAutoFit/>
          </a:bodyPr>
          <a:lstStyle/>
          <a:p>
            <a:pPr marL="457200" lvl="0" indent="-457200">
              <a:buFont typeface="+mj-lt"/>
              <a:buAutoNum type="arabicPeriod" startAt="3"/>
            </a:pPr>
            <a:r>
              <a:rPr lang="en-US" sz="2000" dirty="0">
                <a:latin typeface="Arial" panose="020B0604020202020204" pitchFamily="34" charset="0"/>
                <a:cs typeface="Arial" panose="020B0604020202020204" pitchFamily="34" charset="0"/>
              </a:rPr>
              <a:t>While the practice of using white papers is highly commended, this practice leads to higher apparent acceptance rates because some proposals are discouraged prior to submission.  The documentation of when white papers are used would provide more relevant statistics about acceptance rates.  The COV recognizes that the documentation of the details of the white paper process would be burdensome and does not consider such detailed documentation to be necessary</a:t>
            </a:r>
            <a:r>
              <a:rPr lang="en-US" sz="2000" dirty="0" smtClean="0">
                <a:latin typeface="Arial" panose="020B0604020202020204" pitchFamily="34" charset="0"/>
                <a:cs typeface="Arial" panose="020B0604020202020204" pitchFamily="34" charset="0"/>
              </a:rPr>
              <a:t>.</a:t>
            </a:r>
          </a:p>
          <a:p>
            <a:pPr marL="457200" lvl="0" indent="-457200">
              <a:buFont typeface="+mj-lt"/>
              <a:buAutoNum type="arabicPeriod" startAt="3"/>
            </a:pPr>
            <a:endParaRPr lang="en-US" sz="2000" dirty="0" smtClean="0">
              <a:latin typeface="Arial" panose="020B0604020202020204" pitchFamily="34" charset="0"/>
              <a:cs typeface="Arial" panose="020B0604020202020204" pitchFamily="34" charset="0"/>
            </a:endParaRPr>
          </a:p>
          <a:p>
            <a:pPr marL="457200" indent="-457200">
              <a:buFont typeface="+mj-lt"/>
              <a:buAutoNum type="arabicPeriod" startAt="3"/>
            </a:pPr>
            <a:r>
              <a:rPr lang="en-US" sz="2000" dirty="0">
                <a:latin typeface="Arial" panose="020B0604020202020204" pitchFamily="34" charset="0"/>
                <a:cs typeface="Arial" panose="020B0604020202020204" pitchFamily="34" charset="0"/>
              </a:rPr>
              <a:t>The COV encourages further documentation of collaborations and interactions between programs.  This documentation would enable BES to highlight this positive aspect.</a:t>
            </a:r>
          </a:p>
          <a:p>
            <a:pPr lvl="0"/>
            <a:endParaRPr lang="en-US" sz="2000" dirty="0">
              <a:latin typeface="Arial" panose="020B0604020202020204" pitchFamily="34" charset="0"/>
              <a:cs typeface="Arial" panose="020B0604020202020204" pitchFamily="34" charset="0"/>
            </a:endParaRPr>
          </a:p>
          <a:p>
            <a:pPr lv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486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Relation to 2011 COV</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777875" y="990600"/>
            <a:ext cx="7772400" cy="5632311"/>
          </a:xfrm>
          <a:prstGeom prst="rect">
            <a:avLst/>
          </a:prstGeom>
        </p:spPr>
        <p:txBody>
          <a:bodyPr wrap="square">
            <a:spAutoFit/>
          </a:bodyPr>
          <a:lstStyle/>
          <a:p>
            <a:pPr lvl="0"/>
            <a:r>
              <a:rPr lang="en-US" sz="2000" b="1" dirty="0" smtClean="0">
                <a:latin typeface="Arial" panose="020B0604020202020204" pitchFamily="34" charset="0"/>
                <a:cs typeface="Arial" panose="020B0604020202020204" pitchFamily="34" charset="0"/>
              </a:rPr>
              <a:t>2011 COV Recommendations and Suggestion:</a:t>
            </a:r>
          </a:p>
          <a:p>
            <a:pPr marL="457200" lvl="0" indent="-457200">
              <a:buAutoNum type="arabicPeriod"/>
            </a:pPr>
            <a:r>
              <a:rPr lang="en-US" sz="2000" dirty="0" smtClean="0">
                <a:latin typeface="Arial" panose="020B0604020202020204" pitchFamily="34" charset="0"/>
                <a:cs typeface="Arial" panose="020B0604020202020204" pitchFamily="34" charset="0"/>
              </a:rPr>
              <a:t>Program managers encouraged to attend conferences.</a:t>
            </a:r>
          </a:p>
          <a:p>
            <a:pPr marL="457200" lvl="0" indent="-457200">
              <a:buAutoNum type="arabicPeriod"/>
            </a:pPr>
            <a:r>
              <a:rPr lang="en-US" sz="2000" dirty="0" smtClean="0">
                <a:latin typeface="Arial" panose="020B0604020202020204" pitchFamily="34" charset="0"/>
                <a:cs typeface="Arial" panose="020B0604020202020204" pitchFamily="34" charset="0"/>
              </a:rPr>
              <a:t>Program managers encouraged to continue practice of considering preliminary proposals with rapid evaluations.</a:t>
            </a:r>
          </a:p>
          <a:p>
            <a:pPr marL="457200" lvl="0" indent="-457200">
              <a:buAutoNum type="arabicPeriod"/>
            </a:pPr>
            <a:r>
              <a:rPr lang="en-US" sz="2000" dirty="0" smtClean="0">
                <a:latin typeface="Arial" panose="020B0604020202020204" pitchFamily="34" charset="0"/>
                <a:cs typeface="Arial" panose="020B0604020202020204" pitchFamily="34" charset="0"/>
              </a:rPr>
              <a:t>BES encouraged to provide more accessible web sites.</a:t>
            </a:r>
          </a:p>
          <a:p>
            <a:pPr marL="457200" lvl="0" indent="-457200">
              <a:buAutoNum type="arabicPeriod"/>
            </a:pPr>
            <a:r>
              <a:rPr lang="en-US" sz="2000" dirty="0" smtClean="0">
                <a:latin typeface="Arial" panose="020B0604020202020204" pitchFamily="34" charset="0"/>
                <a:cs typeface="Arial" panose="020B0604020202020204" pitchFamily="34" charset="0"/>
              </a:rPr>
              <a:t>PAMS system is essential and should be developed promptly.*</a:t>
            </a:r>
          </a:p>
          <a:p>
            <a:pPr lvl="0"/>
            <a:endParaRPr lang="en-US" sz="2000" dirty="0" smtClean="0">
              <a:latin typeface="Arial" panose="020B0604020202020204" pitchFamily="34" charset="0"/>
              <a:cs typeface="Arial" panose="020B0604020202020204" pitchFamily="34" charset="0"/>
            </a:endParaRPr>
          </a:p>
          <a:p>
            <a:pPr lvl="0"/>
            <a:r>
              <a:rPr lang="en-US" sz="2000" b="1" dirty="0" smtClean="0">
                <a:latin typeface="Arial" panose="020B0604020202020204" pitchFamily="34" charset="0"/>
                <a:cs typeface="Arial" panose="020B0604020202020204" pitchFamily="34" charset="0"/>
              </a:rPr>
              <a:t>Response:</a:t>
            </a:r>
          </a:p>
          <a:p>
            <a:pPr lvl="0"/>
            <a:r>
              <a:rPr lang="en-US" sz="2000" dirty="0" smtClean="0">
                <a:latin typeface="Arial" panose="020B0604020202020204" pitchFamily="34" charset="0"/>
                <a:cs typeface="Arial" panose="020B0604020202020204" pitchFamily="34" charset="0"/>
              </a:rPr>
              <a:t>BES concurred with the three recommendations and agreed to implement them within budgetary constraints.</a:t>
            </a:r>
          </a:p>
          <a:p>
            <a:pPr lvl="0"/>
            <a:endParaRPr lang="en-US" sz="20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Three out of four 2014 COV Recommendations/Suggestion were in the 2011 COV report and have been addressed by BES but continue to be significant issues.</a:t>
            </a:r>
          </a:p>
          <a:p>
            <a:pPr marL="342900" lvl="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fourth 2014 COV Recommendation of a strategic planning session at the Division level is new.</a:t>
            </a:r>
          </a:p>
          <a:p>
            <a:pPr lvl="0"/>
            <a:endParaRPr lang="en-US" sz="2000" dirty="0">
              <a:latin typeface="Arial" panose="020B0604020202020204" pitchFamily="34" charset="0"/>
              <a:cs typeface="Arial" panose="020B0604020202020204" pitchFamily="34" charset="0"/>
            </a:endParaRPr>
          </a:p>
          <a:p>
            <a:pPr lvl="0"/>
            <a:endParaRPr lang="en-US" sz="2000" dirty="0">
              <a:latin typeface="Arial" panose="020B0604020202020204" pitchFamily="34" charset="0"/>
              <a:cs typeface="Arial" panose="020B0604020202020204" pitchFamily="34" charset="0"/>
            </a:endParaRPr>
          </a:p>
        </p:txBody>
      </p:sp>
      <p:sp>
        <p:nvSpPr>
          <p:cNvPr id="2" name="TextBox 1"/>
          <p:cNvSpPr txBox="1"/>
          <p:nvPr/>
        </p:nvSpPr>
        <p:spPr>
          <a:xfrm>
            <a:off x="787322" y="6110561"/>
            <a:ext cx="7301999"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*Listed as a Comment and Suggestion rather than a Recommendation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559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Many Thanks!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685800" y="1295400"/>
            <a:ext cx="7509036" cy="3170099"/>
          </a:xfrm>
          <a:prstGeom prst="rect">
            <a:avLst/>
          </a:prstGeom>
        </p:spPr>
        <p:txBody>
          <a:bodyPr wrap="square">
            <a:spAutoFit/>
          </a:bodyPr>
          <a:lstStyle/>
          <a:p>
            <a:pPr lvl="0"/>
            <a:r>
              <a:rPr lang="en-US" sz="2000" dirty="0" smtClean="0">
                <a:latin typeface="Arial" panose="020B0604020202020204" pitchFamily="34" charset="0"/>
                <a:cs typeface="Arial" panose="020B0604020202020204" pitchFamily="34" charset="0"/>
              </a:rPr>
              <a:t>Harriet Kung, Associate Director of Science for BES</a:t>
            </a:r>
          </a:p>
          <a:p>
            <a:pPr lvl="0"/>
            <a:r>
              <a:rPr lang="en-US" sz="2000" dirty="0" smtClean="0">
                <a:latin typeface="Arial" panose="020B0604020202020204" pitchFamily="34" charset="0"/>
                <a:cs typeface="Arial" panose="020B0604020202020204" pitchFamily="34" charset="0"/>
              </a:rPr>
              <a:t>John Miller, Previous Acting Director of CSGB</a:t>
            </a:r>
          </a:p>
          <a:p>
            <a:pPr lvl="0"/>
            <a:r>
              <a:rPr lang="en-US" sz="2000" dirty="0" smtClean="0">
                <a:latin typeface="Arial" panose="020B0604020202020204" pitchFamily="34" charset="0"/>
                <a:cs typeface="Arial" panose="020B0604020202020204" pitchFamily="34" charset="0"/>
              </a:rPr>
              <a:t>Michael </a:t>
            </a:r>
            <a:r>
              <a:rPr lang="en-US" sz="2000" dirty="0" err="1" smtClean="0">
                <a:latin typeface="Arial" panose="020B0604020202020204" pitchFamily="34" charset="0"/>
                <a:cs typeface="Arial" panose="020B0604020202020204" pitchFamily="34" charset="0"/>
              </a:rPr>
              <a:t>Casassa</a:t>
            </a:r>
            <a:r>
              <a:rPr lang="en-US" sz="2000" dirty="0" smtClean="0">
                <a:latin typeface="Arial" panose="020B0604020202020204" pitchFamily="34" charset="0"/>
                <a:cs typeface="Arial" panose="020B0604020202020204" pitchFamily="34" charset="0"/>
              </a:rPr>
              <a:t>, Acting Director of CSGB</a:t>
            </a:r>
          </a:p>
          <a:p>
            <a:pPr lvl="0"/>
            <a:r>
              <a:rPr lang="en-US" sz="2000" dirty="0" smtClean="0">
                <a:latin typeface="Arial" panose="020B0604020202020204" pitchFamily="34" charset="0"/>
                <a:cs typeface="Arial" panose="020B0604020202020204" pitchFamily="34" charset="0"/>
              </a:rPr>
              <a:t>John </a:t>
            </a:r>
            <a:r>
              <a:rPr lang="en-US" sz="2000" dirty="0" err="1" smtClean="0">
                <a:latin typeface="Arial" panose="020B0604020202020204" pitchFamily="34" charset="0"/>
                <a:cs typeface="Arial" panose="020B0604020202020204" pitchFamily="34" charset="0"/>
              </a:rPr>
              <a:t>Hemminger</a:t>
            </a:r>
            <a:r>
              <a:rPr lang="en-US" sz="2000" dirty="0" smtClean="0">
                <a:latin typeface="Arial" panose="020B0604020202020204" pitchFamily="34" charset="0"/>
                <a:cs typeface="Arial" panose="020B0604020202020204" pitchFamily="34" charset="0"/>
              </a:rPr>
              <a:t>, Chair of BESAC</a:t>
            </a:r>
          </a:p>
          <a:p>
            <a:pPr lvl="0"/>
            <a:endParaRPr lang="en-US" sz="2000" dirty="0" smtClean="0">
              <a:latin typeface="Arial" panose="020B0604020202020204" pitchFamily="34" charset="0"/>
              <a:cs typeface="Arial" panose="020B0604020202020204" pitchFamily="34" charset="0"/>
            </a:endParaRPr>
          </a:p>
          <a:p>
            <a:pPr lvl="0"/>
            <a:r>
              <a:rPr lang="en-US" sz="2000" dirty="0" smtClean="0">
                <a:latin typeface="Arial" panose="020B0604020202020204" pitchFamily="34" charset="0"/>
                <a:cs typeface="Arial" panose="020B0604020202020204" pitchFamily="34" charset="0"/>
              </a:rPr>
              <a:t>Outstanding BES Program Managers and Staff!</a:t>
            </a:r>
          </a:p>
          <a:p>
            <a:pPr lvl="0"/>
            <a:endParaRPr lang="en-US" sz="2000" dirty="0" smtClean="0">
              <a:latin typeface="Arial" panose="020B0604020202020204" pitchFamily="34" charset="0"/>
              <a:cs typeface="Arial" panose="020B0604020202020204" pitchFamily="34" charset="0"/>
            </a:endParaRPr>
          </a:p>
          <a:p>
            <a:pPr lvl="0"/>
            <a:r>
              <a:rPr lang="en-US" sz="2000" dirty="0" smtClean="0">
                <a:latin typeface="Arial" panose="020B0604020202020204" pitchFamily="34" charset="0"/>
                <a:cs typeface="Arial" panose="020B0604020202020204" pitchFamily="34" charset="0"/>
              </a:rPr>
              <a:t>Diane Marceau</a:t>
            </a:r>
            <a:endParaRPr lang="en-US" sz="2000" dirty="0">
              <a:latin typeface="Arial" panose="020B0604020202020204" pitchFamily="34" charset="0"/>
              <a:cs typeface="Arial" panose="020B0604020202020204" pitchFamily="34" charset="0"/>
            </a:endParaRPr>
          </a:p>
          <a:p>
            <a:pPr lvl="0"/>
            <a:endParaRPr lang="en-US" sz="2000" dirty="0" smtClean="0">
              <a:latin typeface="Arial" panose="020B0604020202020204" pitchFamily="34" charset="0"/>
              <a:cs typeface="Arial" panose="020B0604020202020204" pitchFamily="34" charset="0"/>
            </a:endParaRPr>
          </a:p>
          <a:p>
            <a:pPr lvl="0"/>
            <a:r>
              <a:rPr lang="en-US" sz="2000" dirty="0" smtClean="0">
                <a:latin typeface="Arial" panose="020B0604020202020204" pitchFamily="34" charset="0"/>
                <a:cs typeface="Arial" panose="020B0604020202020204" pitchFamily="34" charset="0"/>
              </a:rPr>
              <a:t>Terrific COV Members!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2620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Charge for the COV</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267645" y="990600"/>
            <a:ext cx="8686800" cy="4785926"/>
          </a:xfrm>
          <a:prstGeom prst="rect">
            <a:avLst/>
          </a:prstGeom>
        </p:spPr>
        <p:txBody>
          <a:bodyPr wrap="square">
            <a:spAutoFit/>
          </a:bodyPr>
          <a:lstStyle/>
          <a:p>
            <a:pPr>
              <a:spcBef>
                <a:spcPct val="0"/>
              </a:spcBef>
              <a:spcAft>
                <a:spcPts val="1000"/>
              </a:spcAft>
            </a:pPr>
            <a:r>
              <a:rPr lang="en-US" altLang="en-US" sz="2000" b="1" dirty="0" smtClean="0">
                <a:latin typeface="Arial" panose="020B0604020202020204" pitchFamily="34" charset="0"/>
                <a:cs typeface="Arial" panose="020B0604020202020204" pitchFamily="34" charset="0"/>
              </a:rPr>
              <a:t>Charge: address operations of CSGB Division for FY 2011-2013</a:t>
            </a:r>
          </a:p>
          <a:p>
            <a:pPr marL="342900" indent="-342900">
              <a:spcBef>
                <a:spcPct val="0"/>
              </a:spcBef>
              <a:spcAft>
                <a:spcPts val="1000"/>
              </a:spcAft>
              <a:buFont typeface="Arial" panose="020B0604020202020204" pitchFamily="34" charset="0"/>
              <a:buChar char="•"/>
            </a:pPr>
            <a:r>
              <a:rPr lang="en-US" altLang="en-US" sz="2000" dirty="0" smtClean="0">
                <a:latin typeface="Arial" panose="020B0604020202020204" pitchFamily="34" charset="0"/>
                <a:cs typeface="Arial" panose="020B0604020202020204" pitchFamily="34" charset="0"/>
              </a:rPr>
              <a:t>For both DOE Lab projects and university projects, assess the efficacy and quality of the processes used to:</a:t>
            </a:r>
          </a:p>
          <a:p>
            <a:pPr marL="914400" lvl="1" indent="-457200">
              <a:spcBef>
                <a:spcPct val="0"/>
              </a:spcBef>
              <a:buAutoNum type="alphaLcParenBoth"/>
            </a:pPr>
            <a:r>
              <a:rPr lang="en-US" altLang="en-US" sz="2000" dirty="0" smtClean="0">
                <a:latin typeface="Arial" panose="020B0604020202020204" pitchFamily="34" charset="0"/>
                <a:cs typeface="Arial" panose="020B0604020202020204" pitchFamily="34" charset="0"/>
              </a:rPr>
              <a:t>solicit, review, recommend, and document proposal actions</a:t>
            </a:r>
          </a:p>
          <a:p>
            <a:pPr marL="914400" lvl="1" indent="-457200">
              <a:spcBef>
                <a:spcPct val="0"/>
              </a:spcBef>
              <a:buAutoNum type="alphaLcParenBoth"/>
            </a:pPr>
            <a:r>
              <a:rPr lang="en-US" altLang="en-US" sz="2000" dirty="0" smtClean="0">
                <a:latin typeface="Arial" panose="020B0604020202020204" pitchFamily="34" charset="0"/>
                <a:cs typeface="Arial" panose="020B0604020202020204" pitchFamily="34" charset="0"/>
              </a:rPr>
              <a:t>monitor active projects and programs</a:t>
            </a:r>
          </a:p>
          <a:p>
            <a:pPr lvl="1">
              <a:spcBef>
                <a:spcPct val="0"/>
              </a:spcBef>
            </a:pPr>
            <a:endParaRPr lang="en-US" altLang="en-US" sz="2000" dirty="0" smtClean="0">
              <a:latin typeface="Arial" panose="020B0604020202020204" pitchFamily="34" charset="0"/>
              <a:cs typeface="Arial" panose="020B0604020202020204" pitchFamily="34" charset="0"/>
            </a:endParaRPr>
          </a:p>
          <a:p>
            <a:pPr marL="342900" indent="-342900">
              <a:spcBef>
                <a:spcPct val="0"/>
              </a:spcBef>
              <a:spcAft>
                <a:spcPts val="1000"/>
              </a:spcAft>
              <a:buFont typeface="Arial" panose="020B0604020202020204" pitchFamily="34" charset="0"/>
              <a:buChar char="•"/>
            </a:pPr>
            <a:r>
              <a:rPr lang="en-US" altLang="en-US" sz="2000" dirty="0" smtClean="0">
                <a:latin typeface="Arial" panose="020B0604020202020204" pitchFamily="34" charset="0"/>
                <a:cs typeface="Arial" panose="020B0604020202020204" pitchFamily="34" charset="0"/>
              </a:rPr>
              <a:t>Within the boundaries defined by DOE missions and available funding, comment on how the award process has affected:</a:t>
            </a:r>
          </a:p>
          <a:p>
            <a:pPr marL="914400" lvl="1" indent="-457200">
              <a:spcBef>
                <a:spcPct val="0"/>
              </a:spcBef>
              <a:buAutoNum type="alphaLcParenBoth"/>
            </a:pPr>
            <a:r>
              <a:rPr lang="en-US" altLang="en-US" sz="2000" dirty="0" smtClean="0">
                <a:latin typeface="Arial" panose="020B0604020202020204" pitchFamily="34" charset="0"/>
                <a:cs typeface="Arial" panose="020B0604020202020204" pitchFamily="34" charset="0"/>
              </a:rPr>
              <a:t>breadth and depth of portfolio elements</a:t>
            </a:r>
          </a:p>
          <a:p>
            <a:pPr marL="914400" lvl="1" indent="-457200">
              <a:spcBef>
                <a:spcPct val="0"/>
              </a:spcBef>
              <a:buAutoNum type="alphaLcParenBoth"/>
            </a:pPr>
            <a:r>
              <a:rPr lang="en-US" altLang="en-US" sz="2000" dirty="0" smtClean="0">
                <a:latin typeface="Arial" panose="020B0604020202020204" pitchFamily="34" charset="0"/>
                <a:cs typeface="Arial" panose="020B0604020202020204" pitchFamily="34" charset="0"/>
              </a:rPr>
              <a:t>national and international standing of portfolio elements</a:t>
            </a:r>
            <a:endParaRPr lang="en-US" altLang="en-US" sz="2000" b="1" dirty="0" smtClean="0">
              <a:latin typeface="Arial" panose="020B0604020202020204" pitchFamily="34" charset="0"/>
              <a:cs typeface="Arial" panose="020B0604020202020204" pitchFamily="34" charset="0"/>
            </a:endParaRPr>
          </a:p>
          <a:p>
            <a:pPr>
              <a:spcBef>
                <a:spcPct val="0"/>
              </a:spcBef>
            </a:pPr>
            <a:endParaRPr lang="en-US" altLang="en-US" sz="2000" dirty="0" smtClean="0">
              <a:latin typeface="Arial" panose="020B0604020202020204" pitchFamily="34" charset="0"/>
              <a:cs typeface="Arial" panose="020B0604020202020204" pitchFamily="34" charset="0"/>
            </a:endParaRPr>
          </a:p>
          <a:p>
            <a:pPr>
              <a:spcBef>
                <a:spcPct val="0"/>
              </a:spcBef>
            </a:pPr>
            <a:endParaRPr lang="en-US" altLang="en-US" sz="2000" dirty="0" smtClean="0">
              <a:latin typeface="Arial" panose="020B0604020202020204" pitchFamily="34" charset="0"/>
              <a:cs typeface="Arial" panose="020B0604020202020204" pitchFamily="34" charset="0"/>
            </a:endParaRPr>
          </a:p>
          <a:p>
            <a:pPr>
              <a:spcBef>
                <a:spcPct val="0"/>
              </a:spcBef>
            </a:pPr>
            <a:r>
              <a:rPr lang="en-US" altLang="en-US" sz="2000" dirty="0" smtClean="0">
                <a:latin typeface="Arial" panose="020B0604020202020204" pitchFamily="34" charset="0"/>
                <a:cs typeface="Arial" panose="020B0604020202020204" pitchFamily="34" charset="0"/>
              </a:rPr>
              <a:t>not included: EFRCs, Fuels from Sunlight Energy Innovation Hub, </a:t>
            </a:r>
          </a:p>
          <a:p>
            <a:pPr>
              <a:spcBef>
                <a:spcPct val="0"/>
              </a:spcBef>
            </a:pPr>
            <a:r>
              <a:rPr lang="en-US" altLang="en-US" sz="2000" dirty="0" smtClean="0">
                <a:latin typeface="Arial" panose="020B0604020202020204" pitchFamily="34" charset="0"/>
                <a:cs typeface="Arial" panose="020B0604020202020204" pitchFamily="34" charset="0"/>
              </a:rPr>
              <a:t>	        Office of Science Early Career Program</a:t>
            </a:r>
            <a:endParaRPr lang="en-US"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021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Three Panels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613247" y="1066800"/>
            <a:ext cx="8083996" cy="5016758"/>
          </a:xfrm>
          <a:prstGeom prst="rect">
            <a:avLst/>
          </a:prstGeom>
        </p:spPr>
        <p:txBody>
          <a:bodyPr wrap="square">
            <a:spAutoFit/>
          </a:bodyPr>
          <a:lstStyle/>
          <a:p>
            <a:pPr>
              <a:spcBef>
                <a:spcPct val="0"/>
              </a:spcBef>
            </a:pPr>
            <a:r>
              <a:rPr lang="en-US" altLang="en-US" sz="2000" b="1" dirty="0" smtClean="0">
                <a:latin typeface="Arial" panose="020B0604020202020204" pitchFamily="34" charset="0"/>
                <a:cs typeface="Arial" panose="020B0604020202020204" pitchFamily="34" charset="0"/>
              </a:rPr>
              <a:t>Panel 1: Fundamental Interactions</a:t>
            </a:r>
          </a:p>
          <a:p>
            <a:pPr>
              <a:spcBef>
                <a:spcPct val="0"/>
              </a:spcBef>
            </a:pPr>
            <a:r>
              <a:rPr lang="en-US" altLang="en-US" sz="2000" b="1"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Atomic, Molecular, and Optical Sciences</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Gas Phase Chemical Physics</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Condensed Phase and Interfacial Molecular Science</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Computational and Theoretical Chemistry</a:t>
            </a:r>
          </a:p>
          <a:p>
            <a:pPr>
              <a:spcBef>
                <a:spcPct val="0"/>
              </a:spcBef>
            </a:pP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Panel 2: Photochemistry and Biochemistry</a:t>
            </a:r>
          </a:p>
          <a:p>
            <a:pPr>
              <a:spcBef>
                <a:spcPct val="0"/>
              </a:spcBef>
            </a:pPr>
            <a:r>
              <a:rPr lang="en-US" altLang="en-US" sz="2000" dirty="0" smtClean="0">
                <a:latin typeface="Arial" panose="020B0604020202020204" pitchFamily="34" charset="0"/>
                <a:cs typeface="Arial" panose="020B0604020202020204" pitchFamily="34" charset="0"/>
              </a:rPr>
              <a:t>	Solar Photochemistry</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Photosynthetic Systems</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Physical Biosciences</a:t>
            </a:r>
          </a:p>
          <a:p>
            <a:pPr>
              <a:spcBef>
                <a:spcPct val="0"/>
              </a:spcBef>
            </a:pP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Panel 3: Chemical Transformations</a:t>
            </a: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dirty="0" smtClean="0">
                <a:latin typeface="Arial" panose="020B0604020202020204" pitchFamily="34" charset="0"/>
                <a:cs typeface="Arial" panose="020B0604020202020204" pitchFamily="34" charset="0"/>
              </a:rPr>
              <a:t>	Catalysis Science</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Separations and Analysis</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Heavy Element Chemistry</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Geosciences</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53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Panel Membership: 17 Members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593725" y="1093803"/>
            <a:ext cx="8093075" cy="5016758"/>
          </a:xfrm>
          <a:prstGeom prst="rect">
            <a:avLst/>
          </a:prstGeom>
        </p:spPr>
        <p:txBody>
          <a:bodyPr wrap="square">
            <a:spAutoFit/>
          </a:bodyPr>
          <a:lstStyle/>
          <a:p>
            <a:pPr>
              <a:spcBef>
                <a:spcPct val="0"/>
              </a:spcBef>
            </a:pPr>
            <a:r>
              <a:rPr lang="en-US" altLang="en-US" sz="2000" b="1" dirty="0" smtClean="0">
                <a:latin typeface="Arial" panose="020B0604020202020204" pitchFamily="34" charset="0"/>
                <a:cs typeface="Arial" panose="020B0604020202020204" pitchFamily="34" charset="0"/>
              </a:rPr>
              <a:t>Sharon </a:t>
            </a:r>
            <a:r>
              <a:rPr lang="en-US" altLang="en-US" sz="2000" b="1" dirty="0" err="1" smtClean="0">
                <a:latin typeface="Arial" panose="020B0604020202020204" pitchFamily="34" charset="0"/>
                <a:cs typeface="Arial" panose="020B0604020202020204" pitchFamily="34" charset="0"/>
              </a:rPr>
              <a:t>Hammes-Schiffer</a:t>
            </a:r>
            <a:r>
              <a:rPr lang="en-US" altLang="en-US" sz="2000" b="1" dirty="0" smtClean="0">
                <a:latin typeface="Arial" panose="020B0604020202020204" pitchFamily="34" charset="0"/>
                <a:cs typeface="Arial" panose="020B0604020202020204" pitchFamily="34" charset="0"/>
              </a:rPr>
              <a:t>, COV Chair, </a:t>
            </a:r>
            <a:r>
              <a:rPr lang="en-US" altLang="en-US" sz="2000" dirty="0" smtClean="0">
                <a:latin typeface="Arial" panose="020B0604020202020204" pitchFamily="34" charset="0"/>
                <a:cs typeface="Arial" panose="020B0604020202020204" pitchFamily="34" charset="0"/>
              </a:rPr>
              <a:t>University of Illinois </a:t>
            </a:r>
          </a:p>
          <a:p>
            <a:pPr>
              <a:spcBef>
                <a:spcPct val="0"/>
              </a:spcBef>
            </a:pPr>
            <a:r>
              <a:rPr lang="en-US" altLang="en-US" sz="2000" dirty="0">
                <a:latin typeface="Arial" panose="020B0604020202020204" pitchFamily="34" charset="0"/>
                <a:cs typeface="Arial" panose="020B0604020202020204" pitchFamily="34" charset="0"/>
              </a:rPr>
              <a:t>	</a:t>
            </a:r>
            <a:r>
              <a:rPr lang="en-US" altLang="en-US" sz="2000" dirty="0" smtClean="0">
                <a:latin typeface="Arial" panose="020B0604020202020204" pitchFamily="34" charset="0"/>
                <a:cs typeface="Arial" panose="020B0604020202020204" pitchFamily="34" charset="0"/>
              </a:rPr>
              <a:t>(</a:t>
            </a:r>
            <a:r>
              <a:rPr lang="en-US" altLang="en-US" sz="2000" dirty="0" smtClean="0">
                <a:solidFill>
                  <a:srgbClr val="CC3300"/>
                </a:solidFill>
                <a:latin typeface="Arial" panose="020B0604020202020204" pitchFamily="34" charset="0"/>
                <a:cs typeface="Arial" panose="020B0604020202020204" pitchFamily="34" charset="0"/>
              </a:rPr>
              <a:t>BESAC</a:t>
            </a:r>
            <a:r>
              <a:rPr lang="en-US" altLang="en-US" sz="2000" dirty="0" smtClean="0">
                <a:latin typeface="Arial" panose="020B0604020202020204" pitchFamily="34" charset="0"/>
                <a:cs typeface="Arial" panose="020B0604020202020204" pitchFamily="34" charset="0"/>
              </a:rPr>
              <a:t>,</a:t>
            </a:r>
            <a:r>
              <a:rPr lang="en-US" altLang="en-US" sz="2000" dirty="0" smtClean="0">
                <a:solidFill>
                  <a:srgbClr val="CC3300"/>
                </a:solidFill>
                <a:latin typeface="Arial" panose="020B0604020202020204" pitchFamily="34" charset="0"/>
                <a:cs typeface="Arial" panose="020B0604020202020204" pitchFamily="34" charset="0"/>
              </a:rPr>
              <a:t> </a:t>
            </a:r>
            <a:r>
              <a:rPr lang="en-US" altLang="en-US" sz="2000" dirty="0" smtClean="0">
                <a:solidFill>
                  <a:srgbClr val="0000FF"/>
                </a:solidFill>
                <a:latin typeface="Arial" panose="020B0604020202020204" pitchFamily="34" charset="0"/>
                <a:cs typeface="Arial" panose="020B0604020202020204" pitchFamily="34" charset="0"/>
              </a:rPr>
              <a:t>COV 2008, 2013*</a:t>
            </a:r>
            <a:r>
              <a:rPr lang="en-US" altLang="en-US" sz="2000" dirty="0" smtClean="0">
                <a:latin typeface="Arial" panose="020B0604020202020204" pitchFamily="34" charset="0"/>
                <a:cs typeface="Arial" panose="020B0604020202020204" pitchFamily="34" charset="0"/>
              </a:rPr>
              <a:t>)</a:t>
            </a:r>
          </a:p>
          <a:p>
            <a:pPr>
              <a:spcBef>
                <a:spcPct val="0"/>
              </a:spcBef>
            </a:pP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Panel </a:t>
            </a:r>
            <a:r>
              <a:rPr lang="en-US" altLang="en-US" sz="2000" b="1" dirty="0">
                <a:latin typeface="Arial" panose="020B0604020202020204" pitchFamily="34" charset="0"/>
                <a:cs typeface="Arial" panose="020B0604020202020204" pitchFamily="34" charset="0"/>
              </a:rPr>
              <a:t>1:  </a:t>
            </a:r>
            <a:r>
              <a:rPr lang="en-US" altLang="en-US" sz="2000" b="1" dirty="0" smtClean="0">
                <a:latin typeface="Arial" panose="020B0604020202020204" pitchFamily="34" charset="0"/>
                <a:cs typeface="Arial" panose="020B0604020202020204" pitchFamily="34" charset="0"/>
              </a:rPr>
              <a:t>Fundamental Interactions</a:t>
            </a: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Bruce Kay, Panel Lead</a:t>
            </a:r>
            <a:r>
              <a:rPr lang="en-US" altLang="en-US" sz="2000" dirty="0" smtClean="0">
                <a:latin typeface="Arial" panose="020B0604020202020204" pitchFamily="34" charset="0"/>
                <a:cs typeface="Arial" panose="020B0604020202020204" pitchFamily="34" charset="0"/>
              </a:rPr>
              <a:t>, PNNL (</a:t>
            </a:r>
            <a:r>
              <a:rPr lang="en-US" altLang="en-US" sz="2000" dirty="0" smtClean="0">
                <a:solidFill>
                  <a:srgbClr val="CC3300"/>
                </a:solidFill>
                <a:latin typeface="Arial" panose="020B0604020202020204" pitchFamily="34" charset="0"/>
                <a:cs typeface="Arial" panose="020B0604020202020204" pitchFamily="34" charset="0"/>
              </a:rPr>
              <a:t>BESAC, </a:t>
            </a:r>
            <a:r>
              <a:rPr lang="en-US" altLang="en-US" sz="2000" dirty="0" smtClean="0">
                <a:solidFill>
                  <a:srgbClr val="0000FF"/>
                </a:solidFill>
                <a:latin typeface="Arial" panose="020B0604020202020204" pitchFamily="34" charset="0"/>
                <a:cs typeface="Arial" panose="020B0604020202020204" pitchFamily="34" charset="0"/>
              </a:rPr>
              <a:t>COV 2005</a:t>
            </a:r>
            <a:r>
              <a:rPr lang="en-US" altLang="en-US" sz="2000" dirty="0" smtClean="0">
                <a:latin typeface="Arial" panose="020B0604020202020204" pitchFamily="34" charset="0"/>
                <a:cs typeface="Arial" panose="020B0604020202020204" pitchFamily="34" charset="0"/>
              </a:rPr>
              <a:t>)</a:t>
            </a:r>
            <a:endParaRPr lang="en-US" altLang="en-US" sz="2000" dirty="0">
              <a:latin typeface="Arial" panose="020B0604020202020204" pitchFamily="34" charset="0"/>
              <a:cs typeface="Arial" panose="020B0604020202020204" pitchFamily="34" charset="0"/>
            </a:endParaRPr>
          </a:p>
          <a:p>
            <a:pPr>
              <a:spcBef>
                <a:spcPct val="0"/>
              </a:spcBef>
            </a:pPr>
            <a:r>
              <a:rPr lang="en-US" altLang="en-US" sz="2000" dirty="0" smtClean="0">
                <a:latin typeface="Arial" panose="020B0604020202020204" pitchFamily="34" charset="0"/>
                <a:cs typeface="Arial" panose="020B0604020202020204" pitchFamily="34" charset="0"/>
              </a:rPr>
              <a:t>Heather Lewandowski, JILA/University of Colorado</a:t>
            </a:r>
          </a:p>
          <a:p>
            <a:pPr>
              <a:spcBef>
                <a:spcPct val="0"/>
              </a:spcBef>
            </a:pPr>
            <a:r>
              <a:rPr lang="en-US" altLang="en-US" sz="2000" dirty="0" smtClean="0">
                <a:latin typeface="Arial" panose="020B0604020202020204" pitchFamily="34" charset="0"/>
                <a:cs typeface="Arial" panose="020B0604020202020204" pitchFamily="34" charset="0"/>
              </a:rPr>
              <a:t>Giulia </a:t>
            </a:r>
            <a:r>
              <a:rPr lang="en-US" altLang="en-US" sz="2000" dirty="0" err="1" smtClean="0">
                <a:latin typeface="Arial" panose="020B0604020202020204" pitchFamily="34" charset="0"/>
                <a:cs typeface="Arial" panose="020B0604020202020204" pitchFamily="34" charset="0"/>
              </a:rPr>
              <a:t>Galli</a:t>
            </a:r>
            <a:r>
              <a:rPr lang="en-US" altLang="en-US" sz="2000" dirty="0" smtClean="0">
                <a:latin typeface="Arial" panose="020B0604020202020204" pitchFamily="34" charset="0"/>
                <a:cs typeface="Arial" panose="020B0604020202020204" pitchFamily="34" charset="0"/>
              </a:rPr>
              <a:t>, University of Chicago</a:t>
            </a:r>
          </a:p>
          <a:p>
            <a:pPr>
              <a:spcBef>
                <a:spcPct val="0"/>
              </a:spcBef>
            </a:pPr>
            <a:r>
              <a:rPr lang="en-US" altLang="en-US" sz="2000" dirty="0" smtClean="0">
                <a:latin typeface="Arial" panose="020B0604020202020204" pitchFamily="34" charset="0"/>
                <a:cs typeface="Arial" panose="020B0604020202020204" pitchFamily="34" charset="0"/>
              </a:rPr>
              <a:t>Gilbert </a:t>
            </a:r>
            <a:r>
              <a:rPr lang="en-US" altLang="en-US" sz="2000" dirty="0" err="1" smtClean="0">
                <a:latin typeface="Arial" panose="020B0604020202020204" pitchFamily="34" charset="0"/>
                <a:cs typeface="Arial" panose="020B0604020202020204" pitchFamily="34" charset="0"/>
              </a:rPr>
              <a:t>Nathanson</a:t>
            </a:r>
            <a:r>
              <a:rPr lang="en-US" altLang="en-US" sz="2000" dirty="0" smtClean="0">
                <a:latin typeface="Arial" panose="020B0604020202020204" pitchFamily="34" charset="0"/>
                <a:cs typeface="Arial" panose="020B0604020202020204" pitchFamily="34" charset="0"/>
              </a:rPr>
              <a:t>, University of Wisconsin</a:t>
            </a:r>
          </a:p>
          <a:p>
            <a:pPr>
              <a:spcBef>
                <a:spcPct val="0"/>
              </a:spcBef>
            </a:pPr>
            <a:r>
              <a:rPr lang="en-US" altLang="en-US" sz="2000" dirty="0" smtClean="0">
                <a:latin typeface="Arial" panose="020B0604020202020204" pitchFamily="34" charset="0"/>
                <a:cs typeface="Arial" panose="020B0604020202020204" pitchFamily="34" charset="0"/>
              </a:rPr>
              <a:t>Rigoberto Hernandez, Georgia Tech</a:t>
            </a:r>
          </a:p>
          <a:p>
            <a:pPr>
              <a:spcBef>
                <a:spcPct val="0"/>
              </a:spcBef>
            </a:pP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Panel </a:t>
            </a:r>
            <a:r>
              <a:rPr lang="en-US" altLang="en-US" sz="2000" b="1" dirty="0">
                <a:latin typeface="Arial" panose="020B0604020202020204" pitchFamily="34" charset="0"/>
                <a:cs typeface="Arial" panose="020B0604020202020204" pitchFamily="34" charset="0"/>
              </a:rPr>
              <a:t>2:  </a:t>
            </a:r>
            <a:r>
              <a:rPr lang="en-US" altLang="en-US" sz="2000" b="1" dirty="0" smtClean="0">
                <a:latin typeface="Arial" panose="020B0604020202020204" pitchFamily="34" charset="0"/>
                <a:cs typeface="Arial" panose="020B0604020202020204" pitchFamily="34" charset="0"/>
              </a:rPr>
              <a:t>Photochemistry and Biochemistry</a:t>
            </a: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Jim </a:t>
            </a:r>
            <a:r>
              <a:rPr lang="en-US" altLang="en-US" sz="2000" b="1" dirty="0" err="1" smtClean="0">
                <a:latin typeface="Arial" panose="020B0604020202020204" pitchFamily="34" charset="0"/>
                <a:cs typeface="Arial" panose="020B0604020202020204" pitchFamily="34" charset="0"/>
              </a:rPr>
              <a:t>McCusker</a:t>
            </a:r>
            <a:r>
              <a:rPr lang="en-US" altLang="en-US" sz="2000" b="1" dirty="0" smtClean="0">
                <a:latin typeface="Arial" panose="020B0604020202020204" pitchFamily="34" charset="0"/>
                <a:cs typeface="Arial" panose="020B0604020202020204" pitchFamily="34" charset="0"/>
              </a:rPr>
              <a:t>, Panel Lead</a:t>
            </a:r>
            <a:r>
              <a:rPr lang="en-US" altLang="en-US" sz="2000" dirty="0" smtClean="0">
                <a:latin typeface="Arial" panose="020B0604020202020204" pitchFamily="34" charset="0"/>
                <a:cs typeface="Arial" panose="020B0604020202020204" pitchFamily="34" charset="0"/>
              </a:rPr>
              <a:t>, Michigan State University (</a:t>
            </a:r>
            <a:r>
              <a:rPr lang="en-US" altLang="en-US" sz="2000" dirty="0" smtClean="0">
                <a:solidFill>
                  <a:srgbClr val="0000FF"/>
                </a:solidFill>
                <a:latin typeface="Arial" panose="020B0604020202020204" pitchFamily="34" charset="0"/>
                <a:cs typeface="Arial" panose="020B0604020202020204" pitchFamily="34" charset="0"/>
              </a:rPr>
              <a:t>COV 2013*</a:t>
            </a:r>
            <a:r>
              <a:rPr lang="en-US" altLang="en-US" sz="2000" dirty="0" smtClean="0">
                <a:latin typeface="Arial" panose="020B0604020202020204" pitchFamily="34" charset="0"/>
                <a:cs typeface="Arial" panose="020B0604020202020204" pitchFamily="34" charset="0"/>
              </a:rPr>
              <a:t>)</a:t>
            </a:r>
          </a:p>
          <a:p>
            <a:pPr>
              <a:spcBef>
                <a:spcPct val="0"/>
              </a:spcBef>
            </a:pPr>
            <a:r>
              <a:rPr lang="en-US" altLang="en-US" sz="2000" dirty="0" smtClean="0">
                <a:latin typeface="Arial" panose="020B0604020202020204" pitchFamily="34" charset="0"/>
                <a:cs typeface="Arial" panose="020B0604020202020204" pitchFamily="34" charset="0"/>
              </a:rPr>
              <a:t>Greg Scholes, University of Toronto</a:t>
            </a:r>
          </a:p>
          <a:p>
            <a:pPr>
              <a:spcBef>
                <a:spcPct val="0"/>
              </a:spcBef>
            </a:pPr>
            <a:r>
              <a:rPr lang="en-US" altLang="en-US" sz="2000" dirty="0" smtClean="0">
                <a:latin typeface="Arial" panose="020B0604020202020204" pitchFamily="34" charset="0"/>
                <a:cs typeface="Arial" panose="020B0604020202020204" pitchFamily="34" charset="0"/>
              </a:rPr>
              <a:t>Claudia </a:t>
            </a:r>
            <a:r>
              <a:rPr lang="en-US" altLang="en-US" sz="2000" dirty="0" err="1" smtClean="0">
                <a:latin typeface="Arial" panose="020B0604020202020204" pitchFamily="34" charset="0"/>
                <a:cs typeface="Arial" panose="020B0604020202020204" pitchFamily="34" charset="0"/>
              </a:rPr>
              <a:t>Turro</a:t>
            </a:r>
            <a:r>
              <a:rPr lang="en-US" altLang="en-US" sz="2000" dirty="0" smtClean="0">
                <a:latin typeface="Arial" panose="020B0604020202020204" pitchFamily="34" charset="0"/>
                <a:cs typeface="Arial" panose="020B0604020202020204" pitchFamily="34" charset="0"/>
              </a:rPr>
              <a:t>, Ohio State University</a:t>
            </a:r>
          </a:p>
          <a:p>
            <a:pPr>
              <a:spcBef>
                <a:spcPct val="0"/>
              </a:spcBef>
            </a:pPr>
            <a:r>
              <a:rPr lang="en-US" altLang="en-US" sz="2000" dirty="0" smtClean="0">
                <a:latin typeface="Arial" panose="020B0604020202020204" pitchFamily="34" charset="0"/>
                <a:cs typeface="Arial" panose="020B0604020202020204" pitchFamily="34" charset="0"/>
              </a:rPr>
              <a:t>Lisa </a:t>
            </a:r>
            <a:r>
              <a:rPr lang="en-US" altLang="en-US" sz="2000" dirty="0" err="1" smtClean="0">
                <a:latin typeface="Arial" panose="020B0604020202020204" pitchFamily="34" charset="0"/>
                <a:cs typeface="Arial" panose="020B0604020202020204" pitchFamily="34" charset="0"/>
              </a:rPr>
              <a:t>Utschig</a:t>
            </a:r>
            <a:r>
              <a:rPr lang="en-US" altLang="en-US" sz="2000" dirty="0" smtClean="0">
                <a:latin typeface="Arial" panose="020B0604020202020204" pitchFamily="34" charset="0"/>
                <a:cs typeface="Arial" panose="020B0604020202020204" pitchFamily="34" charset="0"/>
              </a:rPr>
              <a:t>, Argonne National Lab</a:t>
            </a:r>
          </a:p>
          <a:p>
            <a:pPr>
              <a:spcBef>
                <a:spcPct val="0"/>
              </a:spcBef>
            </a:pPr>
            <a:r>
              <a:rPr lang="en-US" altLang="en-US" sz="2000" dirty="0" smtClean="0">
                <a:latin typeface="Arial" panose="020B0604020202020204" pitchFamily="34" charset="0"/>
                <a:cs typeface="Arial" panose="020B0604020202020204" pitchFamily="34" charset="0"/>
              </a:rPr>
              <a:t>Joan Broderick, Montana State University</a:t>
            </a:r>
            <a:endParaRPr lang="en-US" altLang="en-US" sz="2000" dirty="0">
              <a:latin typeface="Arial" panose="020B0604020202020204" pitchFamily="34" charset="0"/>
              <a:cs typeface="Arial" panose="020B0604020202020204" pitchFamily="34" charset="0"/>
            </a:endParaRPr>
          </a:p>
        </p:txBody>
      </p:sp>
      <p:sp>
        <p:nvSpPr>
          <p:cNvPr id="2" name="TextBox 1"/>
          <p:cNvSpPr txBox="1"/>
          <p:nvPr/>
        </p:nvSpPr>
        <p:spPr>
          <a:xfrm>
            <a:off x="755204" y="6248400"/>
            <a:ext cx="6541214"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*COV 2013 evaluated EFRCs and JCAP Hub, not CSGB COV</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873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Panel Membership and Process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457200" y="1017925"/>
            <a:ext cx="7509036" cy="3477875"/>
          </a:xfrm>
          <a:prstGeom prst="rect">
            <a:avLst/>
          </a:prstGeom>
        </p:spPr>
        <p:txBody>
          <a:bodyPr wrap="square">
            <a:spAutoFit/>
          </a:bodyPr>
          <a:lstStyle/>
          <a:p>
            <a:pPr>
              <a:spcBef>
                <a:spcPct val="0"/>
              </a:spcBef>
            </a:pPr>
            <a:r>
              <a:rPr lang="en-US" altLang="en-US" sz="2000" b="1" dirty="0">
                <a:latin typeface="Arial" panose="020B0604020202020204" pitchFamily="34" charset="0"/>
                <a:cs typeface="Arial" panose="020B0604020202020204" pitchFamily="34" charset="0"/>
              </a:rPr>
              <a:t>Panel </a:t>
            </a:r>
            <a:r>
              <a:rPr lang="en-US" altLang="en-US" sz="2000" b="1" dirty="0" smtClean="0">
                <a:latin typeface="Arial" panose="020B0604020202020204" pitchFamily="34" charset="0"/>
                <a:cs typeface="Arial" panose="020B0604020202020204" pitchFamily="34" charset="0"/>
              </a:rPr>
              <a:t>3:  Chemical Transformations</a:t>
            </a:r>
            <a:endParaRPr lang="en-US" altLang="en-US" sz="2000" b="1" dirty="0">
              <a:latin typeface="Arial" panose="020B0604020202020204" pitchFamily="34" charset="0"/>
              <a:cs typeface="Arial" panose="020B0604020202020204" pitchFamily="34" charset="0"/>
            </a:endParaRPr>
          </a:p>
          <a:p>
            <a:pPr>
              <a:spcBef>
                <a:spcPct val="0"/>
              </a:spcBef>
            </a:pPr>
            <a:r>
              <a:rPr lang="en-US" altLang="en-US" sz="2000" b="1" dirty="0" smtClean="0">
                <a:latin typeface="Arial" panose="020B0604020202020204" pitchFamily="34" charset="0"/>
                <a:cs typeface="Arial" panose="020B0604020202020204" pitchFamily="34" charset="0"/>
              </a:rPr>
              <a:t>Nick </a:t>
            </a:r>
            <a:r>
              <a:rPr lang="en-US" altLang="en-US" sz="2000" b="1" dirty="0" err="1" smtClean="0">
                <a:latin typeface="Arial" panose="020B0604020202020204" pitchFamily="34" charset="0"/>
                <a:cs typeface="Arial" panose="020B0604020202020204" pitchFamily="34" charset="0"/>
              </a:rPr>
              <a:t>Winograd</a:t>
            </a:r>
            <a:r>
              <a:rPr lang="en-US" altLang="en-US" sz="2000" b="1" dirty="0" smtClean="0">
                <a:latin typeface="Arial" panose="020B0604020202020204" pitchFamily="34" charset="0"/>
                <a:cs typeface="Arial" panose="020B0604020202020204" pitchFamily="34" charset="0"/>
              </a:rPr>
              <a:t>, Panel Lead</a:t>
            </a:r>
            <a:r>
              <a:rPr lang="en-US" altLang="en-US" sz="2000" dirty="0" smtClean="0">
                <a:latin typeface="Arial" panose="020B0604020202020204" pitchFamily="34" charset="0"/>
                <a:cs typeface="Arial" panose="020B0604020202020204" pitchFamily="34" charset="0"/>
              </a:rPr>
              <a:t>, Penn State University (</a:t>
            </a:r>
            <a:r>
              <a:rPr lang="en-US" altLang="en-US" sz="2000" dirty="0">
                <a:solidFill>
                  <a:srgbClr val="0000FF"/>
                </a:solidFill>
                <a:latin typeface="Arial" panose="020B0604020202020204" pitchFamily="34" charset="0"/>
                <a:cs typeface="Arial" panose="020B0604020202020204" pitchFamily="34" charset="0"/>
              </a:rPr>
              <a:t>COV 2005</a:t>
            </a:r>
            <a:r>
              <a:rPr lang="en-US" altLang="en-US" sz="2000" dirty="0" smtClean="0">
                <a:latin typeface="Arial" panose="020B0604020202020204" pitchFamily="34" charset="0"/>
                <a:cs typeface="Arial" panose="020B0604020202020204" pitchFamily="34" charset="0"/>
              </a:rPr>
              <a:t>)</a:t>
            </a:r>
            <a:endParaRPr lang="en-US" altLang="en-US" sz="2000" dirty="0">
              <a:latin typeface="Arial" panose="020B0604020202020204" pitchFamily="34" charset="0"/>
              <a:cs typeface="Arial" panose="020B0604020202020204" pitchFamily="34" charset="0"/>
            </a:endParaRPr>
          </a:p>
          <a:p>
            <a:pPr>
              <a:spcBef>
                <a:spcPct val="0"/>
              </a:spcBef>
            </a:pPr>
            <a:r>
              <a:rPr lang="en-US" altLang="en-US" sz="2000" dirty="0" smtClean="0">
                <a:latin typeface="Arial" panose="020B0604020202020204" pitchFamily="34" charset="0"/>
                <a:cs typeface="Arial" panose="020B0604020202020204" pitchFamily="34" charset="0"/>
              </a:rPr>
              <a:t>Jim </a:t>
            </a:r>
            <a:r>
              <a:rPr lang="en-US" altLang="en-US" sz="2000" dirty="0" err="1" smtClean="0">
                <a:latin typeface="Arial" panose="020B0604020202020204" pitchFamily="34" charset="0"/>
                <a:cs typeface="Arial" panose="020B0604020202020204" pitchFamily="34" charset="0"/>
              </a:rPr>
              <a:t>Rustad</a:t>
            </a:r>
            <a:r>
              <a:rPr lang="en-US" altLang="en-US" sz="2000" dirty="0" smtClean="0">
                <a:latin typeface="Arial" panose="020B0604020202020204" pitchFamily="34" charset="0"/>
                <a:cs typeface="Arial" panose="020B0604020202020204" pitchFamily="34" charset="0"/>
              </a:rPr>
              <a:t>, Corning</a:t>
            </a:r>
          </a:p>
          <a:p>
            <a:pPr>
              <a:spcBef>
                <a:spcPct val="0"/>
              </a:spcBef>
            </a:pPr>
            <a:r>
              <a:rPr lang="en-US" altLang="en-US" sz="2000" dirty="0" smtClean="0">
                <a:latin typeface="Arial" panose="020B0604020202020204" pitchFamily="34" charset="0"/>
                <a:cs typeface="Arial" panose="020B0604020202020204" pitchFamily="34" charset="0"/>
              </a:rPr>
              <a:t>Nicholas </a:t>
            </a:r>
            <a:r>
              <a:rPr lang="en-US" altLang="en-US" sz="2000" dirty="0" err="1" smtClean="0">
                <a:latin typeface="Arial" panose="020B0604020202020204" pitchFamily="34" charset="0"/>
                <a:cs typeface="Arial" panose="020B0604020202020204" pitchFamily="34" charset="0"/>
              </a:rPr>
              <a:t>Delgass</a:t>
            </a:r>
            <a:r>
              <a:rPr lang="en-US" altLang="en-US" sz="2000" dirty="0" smtClean="0">
                <a:latin typeface="Arial" panose="020B0604020202020204" pitchFamily="34" charset="0"/>
                <a:cs typeface="Arial" panose="020B0604020202020204" pitchFamily="34" charset="0"/>
              </a:rPr>
              <a:t>, Purdue University</a:t>
            </a:r>
          </a:p>
          <a:p>
            <a:pPr>
              <a:spcBef>
                <a:spcPct val="0"/>
              </a:spcBef>
            </a:pPr>
            <a:r>
              <a:rPr lang="en-US" altLang="en-US" sz="2000" dirty="0" smtClean="0">
                <a:latin typeface="Arial" panose="020B0604020202020204" pitchFamily="34" charset="0"/>
                <a:cs typeface="Arial" panose="020B0604020202020204" pitchFamily="34" charset="0"/>
              </a:rPr>
              <a:t>Emily Smith, Iowa State University</a:t>
            </a:r>
          </a:p>
          <a:p>
            <a:pPr>
              <a:spcBef>
                <a:spcPct val="0"/>
              </a:spcBef>
            </a:pPr>
            <a:r>
              <a:rPr lang="en-US" altLang="en-US" sz="2000" dirty="0" smtClean="0">
                <a:latin typeface="Arial" panose="020B0604020202020204" pitchFamily="34" charset="0"/>
                <a:cs typeface="Arial" panose="020B0604020202020204" pitchFamily="34" charset="0"/>
              </a:rPr>
              <a:t>James </a:t>
            </a:r>
            <a:r>
              <a:rPr lang="en-US" altLang="en-US" sz="2000" dirty="0" err="1" smtClean="0">
                <a:latin typeface="Arial" panose="020B0604020202020204" pitchFamily="34" charset="0"/>
                <a:cs typeface="Arial" panose="020B0604020202020204" pitchFamily="34" charset="0"/>
              </a:rPr>
              <a:t>Boncella</a:t>
            </a:r>
            <a:r>
              <a:rPr lang="en-US" altLang="en-US" sz="2000" dirty="0" smtClean="0">
                <a:latin typeface="Arial" panose="020B0604020202020204" pitchFamily="34" charset="0"/>
                <a:cs typeface="Arial" panose="020B0604020202020204" pitchFamily="34" charset="0"/>
              </a:rPr>
              <a:t>, LANL</a:t>
            </a:r>
          </a:p>
          <a:p>
            <a:pPr>
              <a:spcBef>
                <a:spcPct val="0"/>
              </a:spcBef>
            </a:pPr>
            <a:r>
              <a:rPr lang="en-US" altLang="en-US" sz="2000" dirty="0" smtClean="0">
                <a:latin typeface="Arial" panose="020B0604020202020204" pitchFamily="34" charset="0"/>
                <a:cs typeface="Arial" panose="020B0604020202020204" pitchFamily="34" charset="0"/>
              </a:rPr>
              <a:t>Anne Chaka, PNNL (</a:t>
            </a:r>
            <a:r>
              <a:rPr lang="en-US" altLang="en-US" sz="2000" dirty="0" smtClean="0">
                <a:solidFill>
                  <a:srgbClr val="0000FF"/>
                </a:solidFill>
                <a:latin typeface="Arial" panose="020B0604020202020204" pitchFamily="34" charset="0"/>
                <a:cs typeface="Arial" panose="020B0604020202020204" pitchFamily="34" charset="0"/>
              </a:rPr>
              <a:t>COV 2005, 2011</a:t>
            </a:r>
            <a:r>
              <a:rPr lang="en-US" altLang="en-US" sz="2000" dirty="0" smtClean="0">
                <a:latin typeface="Arial" panose="020B0604020202020204" pitchFamily="34" charset="0"/>
                <a:cs typeface="Arial" panose="020B0604020202020204" pitchFamily="34" charset="0"/>
              </a:rPr>
              <a:t>)</a:t>
            </a:r>
          </a:p>
          <a:p>
            <a:pPr>
              <a:spcBef>
                <a:spcPct val="0"/>
              </a:spcBef>
            </a:pPr>
            <a:endParaRPr lang="en-US" altLang="en-US" sz="2000" dirty="0">
              <a:latin typeface="Arial" panose="020B0604020202020204" pitchFamily="34" charset="0"/>
              <a:cs typeface="Arial" panose="020B0604020202020204" pitchFamily="34" charset="0"/>
            </a:endParaRPr>
          </a:p>
          <a:p>
            <a:pPr>
              <a:spcBef>
                <a:spcPct val="0"/>
              </a:spcBef>
            </a:pPr>
            <a:r>
              <a:rPr lang="en-US" altLang="en-US" sz="2000" b="1" dirty="0" smtClean="0">
                <a:solidFill>
                  <a:srgbClr val="0000CC"/>
                </a:solidFill>
                <a:latin typeface="Arial" panose="020B0604020202020204" pitchFamily="34" charset="0"/>
                <a:cs typeface="Arial" panose="020B0604020202020204" pitchFamily="34" charset="0"/>
              </a:rPr>
              <a:t>Panel Balance:</a:t>
            </a:r>
          </a:p>
          <a:p>
            <a:pPr>
              <a:spcBef>
                <a:spcPct val="0"/>
              </a:spcBef>
            </a:pPr>
            <a:r>
              <a:rPr lang="en-US" altLang="en-US" sz="2000" dirty="0">
                <a:latin typeface="Arial" panose="020B0604020202020204" pitchFamily="34" charset="0"/>
                <a:cs typeface="Arial" panose="020B0604020202020204" pitchFamily="34" charset="0"/>
              </a:rPr>
              <a:t>f</a:t>
            </a:r>
            <a:r>
              <a:rPr lang="en-US" altLang="en-US" sz="2000" dirty="0" smtClean="0">
                <a:latin typeface="Arial" panose="020B0604020202020204" pitchFamily="34" charset="0"/>
                <a:cs typeface="Arial" panose="020B0604020202020204" pitchFamily="34" charset="0"/>
              </a:rPr>
              <a:t>unded by BES / not funded by BES: 10 / 7</a:t>
            </a:r>
          </a:p>
          <a:p>
            <a:pPr>
              <a:spcBef>
                <a:spcPct val="0"/>
              </a:spcBef>
            </a:pPr>
            <a:r>
              <a:rPr lang="en-US" altLang="en-US" sz="2000" dirty="0" smtClean="0">
                <a:latin typeface="Arial" panose="020B0604020202020204" pitchFamily="34" charset="0"/>
                <a:cs typeface="Arial" panose="020B0604020202020204" pitchFamily="34" charset="0"/>
              </a:rPr>
              <a:t>academic / national lab / industrial: 12 / 4 / 1</a:t>
            </a:r>
          </a:p>
        </p:txBody>
      </p:sp>
      <p:sp>
        <p:nvSpPr>
          <p:cNvPr id="6" name="Rectangle 5"/>
          <p:cNvSpPr/>
          <p:nvPr/>
        </p:nvSpPr>
        <p:spPr>
          <a:xfrm>
            <a:off x="461554" y="4724400"/>
            <a:ext cx="8686800" cy="1938992"/>
          </a:xfrm>
          <a:prstGeom prst="rect">
            <a:avLst/>
          </a:prstGeom>
        </p:spPr>
        <p:txBody>
          <a:bodyPr wrap="square">
            <a:spAutoFit/>
          </a:bodyPr>
          <a:lstStyle/>
          <a:p>
            <a:pPr>
              <a:spcBef>
                <a:spcPct val="0"/>
              </a:spcBef>
            </a:pPr>
            <a:r>
              <a:rPr lang="en-US" altLang="en-US" sz="2000" b="1" dirty="0" smtClean="0">
                <a:solidFill>
                  <a:srgbClr val="0000CC"/>
                </a:solidFill>
                <a:latin typeface="Arial" panose="020B0604020202020204" pitchFamily="34" charset="0"/>
                <a:cs typeface="Arial" panose="020B0604020202020204" pitchFamily="34" charset="0"/>
              </a:rPr>
              <a:t>Process: </a:t>
            </a:r>
          </a:p>
          <a:p>
            <a:pPr marL="342900" indent="-342900">
              <a:spcBef>
                <a:spcPct val="0"/>
              </a:spcBef>
              <a:buFontTx/>
              <a:buChar char="-"/>
            </a:pPr>
            <a:r>
              <a:rPr lang="en-US" altLang="en-US" sz="2000" dirty="0" smtClean="0">
                <a:latin typeface="Arial" panose="020B0604020202020204" pitchFamily="34" charset="0"/>
                <a:cs typeface="Arial" panose="020B0604020202020204" pitchFamily="34" charset="0"/>
              </a:rPr>
              <a:t>Information provided on CSGB COV website, initial conference call</a:t>
            </a:r>
          </a:p>
          <a:p>
            <a:pPr marL="342900" indent="-342900">
              <a:spcBef>
                <a:spcPct val="0"/>
              </a:spcBef>
              <a:buFontTx/>
              <a:buChar char="-"/>
            </a:pPr>
            <a:r>
              <a:rPr lang="en-US" altLang="en-US" sz="2000" dirty="0" smtClean="0">
                <a:latin typeface="Arial" panose="020B0604020202020204" pitchFamily="34" charset="0"/>
                <a:cs typeface="Arial" panose="020B0604020202020204" pitchFamily="34" charset="0"/>
              </a:rPr>
              <a:t>COV began with overviews of charge, review procedures, and programs</a:t>
            </a:r>
          </a:p>
          <a:p>
            <a:pPr marL="342900" indent="-342900">
              <a:spcBef>
                <a:spcPct val="0"/>
              </a:spcBef>
              <a:buFontTx/>
              <a:buChar char="-"/>
            </a:pPr>
            <a:r>
              <a:rPr lang="en-US" altLang="en-US" sz="2000" dirty="0" smtClean="0">
                <a:latin typeface="Arial" panose="020B0604020202020204" pitchFamily="34" charset="0"/>
                <a:cs typeface="Arial" panose="020B0604020202020204" pitchFamily="34" charset="0"/>
              </a:rPr>
              <a:t>First and second readings of folders, many discussions</a:t>
            </a:r>
          </a:p>
          <a:p>
            <a:pPr marL="342900" indent="-342900">
              <a:spcBef>
                <a:spcPct val="0"/>
              </a:spcBef>
              <a:buFontTx/>
              <a:buChar char="-"/>
            </a:pPr>
            <a:r>
              <a:rPr lang="en-US" altLang="en-US" sz="2000" dirty="0">
                <a:latin typeface="Arial" panose="020B0604020202020204" pitchFamily="34" charset="0"/>
                <a:cs typeface="Arial" panose="020B0604020202020204" pitchFamily="34" charset="0"/>
              </a:rPr>
              <a:t>R</a:t>
            </a:r>
            <a:r>
              <a:rPr lang="en-US" altLang="en-US" sz="2000" dirty="0" smtClean="0">
                <a:latin typeface="Arial" panose="020B0604020202020204" pitchFamily="34" charset="0"/>
                <a:cs typeface="Arial" panose="020B0604020202020204" pitchFamily="34" charset="0"/>
              </a:rPr>
              <a:t>econvened and finalized findings and recommendations</a:t>
            </a:r>
            <a:endParaRPr lang="en-US" altLang="en-US" sz="2000" dirty="0">
              <a:latin typeface="Arial" panose="020B0604020202020204" pitchFamily="34" charset="0"/>
              <a:cs typeface="Arial" panose="020B0604020202020204" pitchFamily="34" charset="0"/>
            </a:endParaRPr>
          </a:p>
          <a:p>
            <a:pPr>
              <a:spcBef>
                <a:spcPct val="0"/>
              </a:spcBef>
            </a:pP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0512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Major Findings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571684" y="1143000"/>
            <a:ext cx="7509036" cy="5324535"/>
          </a:xfrm>
          <a:prstGeom prst="rect">
            <a:avLst/>
          </a:prstGeom>
        </p:spPr>
        <p:txBody>
          <a:bodyPr wrap="square">
            <a:spAutoFit/>
          </a:bodyPr>
          <a:lstStyle/>
          <a:p>
            <a:pPr marL="457200" lvl="0" indent="-457200">
              <a:buFont typeface="+mj-lt"/>
              <a:buAutoNum type="arabicPeriod"/>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COV finds the processes of solicitation, </a:t>
            </a:r>
            <a:r>
              <a:rPr lang="en-US" sz="2000" dirty="0" smtClean="0">
                <a:latin typeface="Arial" panose="020B0604020202020204" pitchFamily="34" charset="0"/>
                <a:cs typeface="Arial" panose="020B0604020202020204" pitchFamily="34" charset="0"/>
              </a:rPr>
              <a:t>review, documentation</a:t>
            </a:r>
            <a:r>
              <a:rPr lang="en-US" sz="2000" dirty="0">
                <a:latin typeface="Arial" panose="020B0604020202020204" pitchFamily="34" charset="0"/>
                <a:cs typeface="Arial" panose="020B0604020202020204" pitchFamily="34" charset="0"/>
              </a:rPr>
              <a:t>, and monitoring of proposals to be outstanding.  The reviewing process is comprehensive and thoughtful, and the use of both mail reviews and panel reviews is viewed favorably.  The Program Managers are to be commended for their dedication, professionalism, and effectiveness. </a:t>
            </a:r>
            <a:endParaRPr lang="en-US" sz="2000" dirty="0" smtClean="0">
              <a:latin typeface="Arial" panose="020B0604020202020204" pitchFamily="34" charset="0"/>
              <a:cs typeface="Arial" panose="020B0604020202020204" pitchFamily="34" charset="0"/>
            </a:endParaRPr>
          </a:p>
          <a:p>
            <a:pPr marL="457200" lvl="0" indent="-457200">
              <a:buFont typeface="+mj-lt"/>
              <a:buAutoNum type="arabicPeriod"/>
            </a:pPr>
            <a:endParaRPr lang="en-US" sz="2000" dirty="0" smtClean="0">
              <a:latin typeface="Arial" panose="020B0604020202020204" pitchFamily="34" charset="0"/>
              <a:cs typeface="Arial" panose="020B0604020202020204" pitchFamily="34" charset="0"/>
            </a:endParaRPr>
          </a:p>
          <a:p>
            <a:pPr marL="457200" indent="-457200">
              <a:buFont typeface="+mj-lt"/>
              <a:buAutoNum type="arabicPeriod"/>
            </a:pPr>
            <a:r>
              <a:rPr lang="en-US" sz="2000" dirty="0">
                <a:latin typeface="Arial" panose="020B0604020202020204" pitchFamily="34" charset="0"/>
                <a:cs typeface="Arial" panose="020B0604020202020204" pitchFamily="34" charset="0"/>
              </a:rPr>
              <a:t>The COV judges the breadth and depth of the portfolio elements, as well as the quality of the science and principal investigators, to be excellent.  The Program Managers have successfully balanced the mission-oriented nature of the DOE with the flexibility required for high-quality scientific research.  The portfolios include many senior scientists who are highly respected at the international level, as well as more junior scientists with promising career trajectories.</a:t>
            </a:r>
          </a:p>
          <a:p>
            <a:pPr lv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40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Major Findings (Cont.)</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6" name="Rectangle 5"/>
          <p:cNvSpPr/>
          <p:nvPr/>
        </p:nvSpPr>
        <p:spPr>
          <a:xfrm>
            <a:off x="571684" y="1143000"/>
            <a:ext cx="7509036" cy="5016758"/>
          </a:xfrm>
          <a:prstGeom prst="rect">
            <a:avLst/>
          </a:prstGeom>
        </p:spPr>
        <p:txBody>
          <a:bodyPr wrap="square">
            <a:spAutoFit/>
          </a:bodyPr>
          <a:lstStyle/>
          <a:p>
            <a:pPr marL="457200" indent="-457200">
              <a:buFont typeface="+mj-lt"/>
              <a:buAutoNum type="arabicPeriod" startAt="3"/>
            </a:pPr>
            <a:r>
              <a:rPr lang="en-US" sz="2000" dirty="0">
                <a:latin typeface="Arial" panose="020B0604020202020204" pitchFamily="34" charset="0"/>
                <a:cs typeface="Arial" panose="020B0604020202020204" pitchFamily="34" charset="0"/>
              </a:rPr>
              <a:t>The practice of encouraging preliminary statements of potential research projects, that is, white papers, with feedback by the Program Managers is viewed favorably.  This practice allows helpful, rapid communication between the Program Manager and the potential principal investigator prior to submission of a full proposal.  Such feedback discourages scientists from spending time preparing proposals that are not within the programmatic scope and provides guidance as to how scientists can refine their proposals to be more suitable for the BES mission</a:t>
            </a:r>
            <a:r>
              <a:rPr lang="en-US" sz="2000" dirty="0" smtClean="0">
                <a:latin typeface="Arial" panose="020B0604020202020204" pitchFamily="34" charset="0"/>
                <a:cs typeface="Arial" panose="020B0604020202020204" pitchFamily="34" charset="0"/>
              </a:rPr>
              <a:t>.</a:t>
            </a:r>
          </a:p>
          <a:p>
            <a:pPr marL="457200" indent="-457200">
              <a:buFont typeface="+mj-lt"/>
              <a:buAutoNum type="arabicPeriod" startAt="3"/>
            </a:pPr>
            <a:endParaRPr lang="en-US" sz="2000" dirty="0" smtClean="0">
              <a:latin typeface="Arial" panose="020B0604020202020204" pitchFamily="34" charset="0"/>
              <a:cs typeface="Arial" panose="020B0604020202020204" pitchFamily="34" charset="0"/>
            </a:endParaRPr>
          </a:p>
          <a:p>
            <a:pPr marL="457200" indent="-457200">
              <a:buFont typeface="+mj-lt"/>
              <a:buAutoNum type="arabicPeriod" startAt="3"/>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COV is pleased that the PAMS has been initiated, although the full implementation is not yet complete.  The full implementation will provide useful quantitative information about demographics and review procedures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lv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394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Major Recommendations</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914400" y="1295400"/>
            <a:ext cx="7509036" cy="4093428"/>
          </a:xfrm>
          <a:prstGeom prst="rect">
            <a:avLst/>
          </a:prstGeom>
        </p:spPr>
        <p:txBody>
          <a:bodyPr wrap="square">
            <a:spAutoFit/>
          </a:bodyPr>
          <a:lstStyle/>
          <a:p>
            <a:pPr marL="457200" lvl="0" indent="-457200">
              <a:buFont typeface="+mj-lt"/>
              <a:buAutoNum type="arabicPeriod"/>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COV strongly recommends a substantial increase in the funding provided to Program Officers to travel to national and international conferences, as well as to visit the laboratories of researchers in their programs.  Attending conferences will enable the Program </a:t>
            </a:r>
            <a:r>
              <a:rPr lang="en-US" sz="2000" dirty="0" smtClean="0">
                <a:latin typeface="Arial" panose="020B0604020202020204" pitchFamily="34" charset="0"/>
                <a:cs typeface="Arial" panose="020B0604020202020204" pitchFamily="34" charset="0"/>
              </a:rPr>
              <a:t>Managers </a:t>
            </a:r>
            <a:r>
              <a:rPr lang="en-US" sz="2000" dirty="0">
                <a:latin typeface="Arial" panose="020B0604020202020204" pitchFamily="34" charset="0"/>
                <a:cs typeface="Arial" panose="020B0604020202020204" pitchFamily="34" charset="0"/>
              </a:rPr>
              <a:t>to identify cutting-edge areas of research and promising researchers and to transmit the BES program message to a broader audience.  Visiting the laboratories of principal investigators will allow the Program Managers to maintain closer contact with these researchers and to discuss new research directions within their programs.  Overall, increased travel is expected to broaden participation in the BES programs and ensure that the research remains at the forefront of the fields.  </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148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a:xfrm>
            <a:off x="0" y="0"/>
            <a:ext cx="9144000" cy="1143000"/>
          </a:xfrm>
        </p:spPr>
        <p:txBody>
          <a:bodyPr/>
          <a:lstStyle/>
          <a:p>
            <a:r>
              <a:rPr lang="en-US" sz="3600" dirty="0" smtClean="0">
                <a:solidFill>
                  <a:srgbClr val="0000CC"/>
                </a:solidFill>
                <a:latin typeface="Arial" charset="0"/>
              </a:rPr>
              <a:t>Major Recommendations (Cont.)</a:t>
            </a:r>
          </a:p>
        </p:txBody>
      </p:sp>
      <p:sp>
        <p:nvSpPr>
          <p:cNvPr id="21508" name="Text Box 15"/>
          <p:cNvSpPr txBox="1">
            <a:spLocks noChangeArrowheads="1"/>
          </p:cNvSpPr>
          <p:nvPr/>
        </p:nvSpPr>
        <p:spPr bwMode="auto">
          <a:xfrm>
            <a:off x="5937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atin typeface="Arial" charset="0"/>
            </a:endParaRPr>
          </a:p>
        </p:txBody>
      </p:sp>
      <p:pic>
        <p:nvPicPr>
          <p:cNvPr id="16" name="Picture 15" descr="Macintosh HD:Users:laurafernandez:Dropbox:SHSGROUP:LFernandez:Paper:figures:fig_1:Figure1_FL_paperFinal_pp.tif"/>
          <p:cNvPicPr/>
          <p:nvPr/>
        </p:nvPicPr>
        <p:blipFill rotWithShape="1">
          <a:blip r:embed="rId3">
            <a:extLst>
              <a:ext uri="{28A0092B-C50C-407E-A947-70E740481C1C}">
                <a14:useLocalDpi xmlns:a14="http://schemas.microsoft.com/office/drawing/2010/main" val="0"/>
              </a:ext>
            </a:extLst>
          </a:blip>
          <a:srcRect l="-44097" t="44181" r="97729" b="24517"/>
          <a:stretch/>
        </p:blipFill>
        <p:spPr bwMode="auto">
          <a:xfrm>
            <a:off x="2203132" y="2403157"/>
            <a:ext cx="2368867" cy="1199025"/>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914400" y="1295400"/>
            <a:ext cx="7509036" cy="5632311"/>
          </a:xfrm>
          <a:prstGeom prst="rect">
            <a:avLst/>
          </a:prstGeom>
        </p:spPr>
        <p:txBody>
          <a:bodyPr wrap="square">
            <a:spAutoFit/>
          </a:bodyPr>
          <a:lstStyle/>
          <a:p>
            <a:pPr marL="457200" lvl="0" indent="-457200">
              <a:buFont typeface="+mj-lt"/>
              <a:buAutoNum type="arabicPeriod" startAt="2"/>
            </a:pPr>
            <a:r>
              <a:rPr lang="en-US" sz="2000" dirty="0">
                <a:latin typeface="Arial" panose="020B0604020202020204" pitchFamily="34" charset="0"/>
                <a:cs typeface="Arial" panose="020B0604020202020204" pitchFamily="34" charset="0"/>
              </a:rPr>
              <a:t>The COV recommends the continued use of white papers as a mechanism for Program Managers to interact with potential principal investigators prior to the submission of proposals.  This practice allows Program Managers to encourage researchers to submit a full proposal, to modify their research directions to be in accordance with programmatic considerations, or to consider alternative funding options if the topic is not aligned with the BES mission</a:t>
            </a:r>
            <a:r>
              <a:rPr lang="en-US" sz="2000" dirty="0" smtClean="0">
                <a:latin typeface="Arial" panose="020B0604020202020204" pitchFamily="34" charset="0"/>
                <a:cs typeface="Arial" panose="020B0604020202020204" pitchFamily="34" charset="0"/>
              </a:rPr>
              <a:t>.</a:t>
            </a:r>
          </a:p>
          <a:p>
            <a:pPr marL="457200" lvl="0" indent="-457200">
              <a:buFont typeface="+mj-lt"/>
              <a:buAutoNum type="arabicPeriod" startAt="2"/>
            </a:pPr>
            <a:endParaRPr lang="en-US" sz="2000" dirty="0" smtClean="0">
              <a:latin typeface="Arial" panose="020B0604020202020204" pitchFamily="34" charset="0"/>
              <a:cs typeface="Arial" panose="020B0604020202020204" pitchFamily="34" charset="0"/>
            </a:endParaRPr>
          </a:p>
          <a:p>
            <a:pPr marL="457200" indent="-457200">
              <a:buFont typeface="+mj-lt"/>
              <a:buAutoNum type="arabicPeriod" startAt="2"/>
            </a:pPr>
            <a:r>
              <a:rPr lang="en-US" sz="2000" dirty="0">
                <a:latin typeface="Arial" panose="020B0604020202020204" pitchFamily="34" charset="0"/>
                <a:cs typeface="Arial" panose="020B0604020202020204" pitchFamily="34" charset="0"/>
              </a:rPr>
              <a:t>Although the development of the PAMS is viewed favorably, the COV recommends that the full implementation of this system be completed as soon as possible to allow analysis of data that are directly relevant to the BES programs.  Such data will be critical for determining how the reviewing process could be improved and in which directions participation could be broadened.</a:t>
            </a:r>
          </a:p>
          <a:p>
            <a:pPr lvl="0"/>
            <a:endParaRPr lang="en-US" sz="2000" dirty="0" smtClean="0">
              <a:latin typeface="Arial" panose="020B0604020202020204" pitchFamily="34" charset="0"/>
              <a:cs typeface="Arial" panose="020B0604020202020204" pitchFamily="34" charset="0"/>
            </a:endParaRPr>
          </a:p>
          <a:p>
            <a:pPr lv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8356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1360</Words>
  <Application>Microsoft Office PowerPoint</Application>
  <PresentationFormat>On-screen Show (4:3)</PresentationFormat>
  <Paragraphs>141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Charge for the COV</vt:lpstr>
      <vt:lpstr>Three Panels</vt:lpstr>
      <vt:lpstr>Panel Membership: 17 Members</vt:lpstr>
      <vt:lpstr>Panel Membership and Process</vt:lpstr>
      <vt:lpstr>Major Findings</vt:lpstr>
      <vt:lpstr>Major Findings (Cont.)</vt:lpstr>
      <vt:lpstr>Major Recommendations</vt:lpstr>
      <vt:lpstr>Major Recommendations (Cont.)</vt:lpstr>
      <vt:lpstr>Major Recommendations (Cont.)</vt:lpstr>
      <vt:lpstr>Other Comments and Suggestions</vt:lpstr>
      <vt:lpstr>Other Comments and Suggestions</vt:lpstr>
      <vt:lpstr>Relation to 2011 COV</vt:lpstr>
      <vt:lpstr>Many Thanks!</vt:lpstr>
    </vt:vector>
  </TitlesOfParts>
  <Company>Penn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Catalyst Design</dc:title>
  <dc:creator>Sharon Hammes-Schiffer</dc:creator>
  <cp:lastModifiedBy>perine</cp:lastModifiedBy>
  <cp:revision>42</cp:revision>
  <dcterms:created xsi:type="dcterms:W3CDTF">2012-11-13T03:30:03Z</dcterms:created>
  <dcterms:modified xsi:type="dcterms:W3CDTF">2014-07-29T11:15:59Z</dcterms:modified>
</cp:coreProperties>
</file>