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9"/>
  </p:notesMasterIdLst>
  <p:sldIdLst>
    <p:sldId id="276" r:id="rId3"/>
    <p:sldId id="257" r:id="rId4"/>
    <p:sldId id="260" r:id="rId5"/>
    <p:sldId id="261" r:id="rId6"/>
    <p:sldId id="258" r:id="rId7"/>
    <p:sldId id="273" r:id="rId8"/>
    <p:sldId id="259" r:id="rId9"/>
    <p:sldId id="274" r:id="rId10"/>
    <p:sldId id="279" r:id="rId11"/>
    <p:sldId id="280" r:id="rId12"/>
    <p:sldId id="278" r:id="rId13"/>
    <p:sldId id="281" r:id="rId14"/>
    <p:sldId id="282" r:id="rId15"/>
    <p:sldId id="283"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84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059FC-4955-4F0E-88E5-F717F4EBC0CA}" type="datetimeFigureOut">
              <a:rPr lang="en-US" smtClean="0"/>
              <a:t>7/29/14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8067A6-C473-451D-A58D-993108004ABD}" type="slidenum">
              <a:rPr lang="en-US" smtClean="0"/>
              <a:t>‹#›</a:t>
            </a:fld>
            <a:endParaRPr lang="en-US"/>
          </a:p>
        </p:txBody>
      </p:sp>
    </p:spTree>
    <p:extLst>
      <p:ext uri="{BB962C8B-B14F-4D97-AF65-F5344CB8AC3E}">
        <p14:creationId xmlns:p14="http://schemas.microsoft.com/office/powerpoint/2010/main" val="362120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a:t>
            </a:r>
          </a:p>
          <a:p>
            <a:r>
              <a:rPr lang="en-US" baseline="0" dirty="0" smtClean="0"/>
              <a:t>Covers quantum to </a:t>
            </a:r>
            <a:r>
              <a:rPr lang="en-US" baseline="0" dirty="0" err="1" smtClean="0"/>
              <a:t>coninuum</a:t>
            </a:r>
            <a:r>
              <a:rPr lang="en-US" baseline="0" dirty="0" smtClean="0"/>
              <a:t>, rise of collective behavior, interacting degrees of freedom, appearance of defects, heterogeneous systems</a:t>
            </a:r>
          </a:p>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4376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a:t>
            </a:r>
            <a:r>
              <a:rPr lang="en-US" baseline="0" dirty="0" smtClean="0"/>
              <a:t> are the hierarchical </a:t>
            </a:r>
            <a:r>
              <a:rPr lang="en-US" baseline="0" dirty="0" err="1" smtClean="0"/>
              <a:t>mesoscale</a:t>
            </a:r>
            <a:r>
              <a:rPr lang="en-US" baseline="0" dirty="0" smtClean="0"/>
              <a:t> architectures, building from isolated atoms to the macroscopic materials we encounter every day</a:t>
            </a:r>
          </a:p>
          <a:p>
            <a:r>
              <a:rPr lang="en-US" baseline="0" dirty="0" smtClean="0"/>
              <a:t>Hallmarks of </a:t>
            </a:r>
            <a:r>
              <a:rPr lang="en-US" baseline="0" dirty="0" err="1" smtClean="0"/>
              <a:t>mesoscale</a:t>
            </a:r>
            <a:r>
              <a:rPr lang="en-US" baseline="0" dirty="0" smtClean="0"/>
              <a:t> phenomena increase bottom to top, as do the complexity and functionality of </a:t>
            </a:r>
            <a:r>
              <a:rPr lang="en-US" baseline="0" dirty="0" err="1" smtClean="0"/>
              <a:t>mesoscale</a:t>
            </a:r>
            <a:r>
              <a:rPr lang="en-US" baseline="0" dirty="0" smtClean="0"/>
              <a:t> architectures</a:t>
            </a:r>
          </a:p>
          <a:p>
            <a:r>
              <a:rPr lang="en-US" dirty="0" smtClean="0"/>
              <a:t>Last fifty years and especially the last decade have</a:t>
            </a:r>
            <a:r>
              <a:rPr lang="en-US" baseline="0" dirty="0" smtClean="0"/>
              <a:t> witnessed a concerted drive to observe at ever smaller length scales and ever shorter time scales</a:t>
            </a:r>
          </a:p>
          <a:p>
            <a:r>
              <a:rPr lang="en-US" baseline="0" dirty="0" smtClean="0"/>
              <a:t>A reductionist drive to understand how the behavior of bulk materials that we experience at the macroscopic, classical and continuous levels are controlled ultimately by the nanoscale organization of atoms.</a:t>
            </a:r>
          </a:p>
          <a:p>
            <a:r>
              <a:rPr lang="en-US" baseline="0" dirty="0" smtClean="0"/>
              <a:t>We are now ready to begin in earnest the journey in the opposite direction: a constructionist drive from the bottom up, using the growing foundation of nanoscale knowledge and tools to manipulate </a:t>
            </a:r>
            <a:r>
              <a:rPr lang="en-US" baseline="0" dirty="0" err="1" smtClean="0"/>
              <a:t>mesoscale</a:t>
            </a:r>
            <a:r>
              <a:rPr lang="en-US" baseline="0" dirty="0" smtClean="0"/>
              <a:t> architectures to produce qualitatively new kinds of complexity, discover new phenomena, create new functionality and ultimately technology</a:t>
            </a:r>
          </a:p>
          <a:p>
            <a:r>
              <a:rPr lang="en-US" baseline="0" dirty="0" err="1" smtClean="0"/>
              <a:t>Meso</a:t>
            </a:r>
            <a:r>
              <a:rPr lang="en-US" baseline="0" dirty="0" smtClean="0"/>
              <a:t> embodies, inspires and enables constructionist thinking, qualitatively different from traditional reductionist thinking that has dominated science since its inception. Not only do we want to understand materials behavior in terms of underlying causes and architectures, we want to manipulate, configure and design those </a:t>
            </a:r>
            <a:r>
              <a:rPr lang="en-US" baseline="0" dirty="0" err="1" smtClean="0"/>
              <a:t>nano</a:t>
            </a:r>
            <a:r>
              <a:rPr lang="en-US" baseline="0" dirty="0" smtClean="0"/>
              <a:t> and </a:t>
            </a:r>
            <a:r>
              <a:rPr lang="en-US" baseline="0" dirty="0" err="1" smtClean="0"/>
              <a:t>mesoscale</a:t>
            </a:r>
            <a:r>
              <a:rPr lang="en-US" baseline="0" dirty="0" smtClean="0"/>
              <a:t> phenomena and architectures to produce new macroscopic behavior and functionality.  </a:t>
            </a:r>
          </a:p>
          <a:p>
            <a:r>
              <a:rPr lang="en-US" baseline="0" dirty="0" smtClean="0"/>
              <a:t>The reductionist path down is limited by the existing macroscopic behaviors we know at the top – we follow them down to their </a:t>
            </a:r>
            <a:r>
              <a:rPr lang="en-US" baseline="0" dirty="0" err="1" smtClean="0"/>
              <a:t>nano</a:t>
            </a:r>
            <a:r>
              <a:rPr lang="en-US" baseline="0" dirty="0" smtClean="0"/>
              <a:t> and atomic roots.  </a:t>
            </a:r>
          </a:p>
          <a:p>
            <a:r>
              <a:rPr lang="en-US" baseline="0" dirty="0" smtClean="0"/>
              <a:t>The constructionist path up has no such limitation. It is much wider and broader, rearranging </a:t>
            </a:r>
            <a:r>
              <a:rPr lang="en-US" baseline="0" dirty="0" err="1" smtClean="0"/>
              <a:t>meso</a:t>
            </a:r>
            <a:r>
              <a:rPr lang="en-US" baseline="0" dirty="0" smtClean="0"/>
              <a:t> and </a:t>
            </a:r>
            <a:r>
              <a:rPr lang="en-US" baseline="0" dirty="0" err="1" smtClean="0"/>
              <a:t>nano</a:t>
            </a:r>
            <a:r>
              <a:rPr lang="en-US" baseline="0" dirty="0" smtClean="0"/>
              <a:t> phenomena at the bottom in new architectures to produce entirely new phenomena, behavior, functionality and technology.  </a:t>
            </a:r>
          </a:p>
          <a:p>
            <a:r>
              <a:rPr lang="en-US" dirty="0" err="1" smtClean="0"/>
              <a:t>Meso</a:t>
            </a:r>
            <a:r>
              <a:rPr lang="en-US" dirty="0" smtClean="0"/>
              <a:t> creates</a:t>
            </a:r>
            <a:r>
              <a:rPr lang="en-US" baseline="0" dirty="0" smtClean="0"/>
              <a:t> new behavior, targeting features we do not have but wish we had, like strong, lightweight, inexpensive and degradable materials for transportation and construction, or high energy density electricity storage for the grid, or high efficiency conversion of sunlight to electricity or fuel, or electronic materials beyond silicon to extend Moore’s Law. </a:t>
            </a:r>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927166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pPr>
              <a:defRPr/>
            </a:pPr>
            <a:fld id="{555A0B7B-82E4-4635-9FDE-53964EE2373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77451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a:xfrm>
            <a:off x="3124200" y="6356350"/>
            <a:ext cx="533400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5" name="Slide Number Placeholder 5"/>
          <p:cNvSpPr>
            <a:spLocks noGrp="1"/>
          </p:cNvSpPr>
          <p:nvPr>
            <p:ph type="sldNum" sz="quarter" idx="11"/>
          </p:nvPr>
        </p:nvSpPr>
        <p:spPr/>
        <p:txBody>
          <a:bodyPr/>
          <a:lstStyle>
            <a:lvl1pPr>
              <a:defRPr/>
            </a:lvl1pPr>
          </a:lstStyle>
          <a:p>
            <a:pPr>
              <a:defRPr/>
            </a:pPr>
            <a:fld id="{C0A2BE09-5C53-429F-9B0D-04D6F428253C}" type="slidenum">
              <a:rPr lang="en-US"/>
              <a:pPr>
                <a:defRPr/>
              </a:pPr>
              <a:t>‹#›</a:t>
            </a:fld>
            <a:endParaRPr lang="en-US" dirty="0"/>
          </a:p>
        </p:txBody>
      </p:sp>
    </p:spTree>
    <p:extLst>
      <p:ext uri="{BB962C8B-B14F-4D97-AF65-F5344CB8AC3E}">
        <p14:creationId xmlns:p14="http://schemas.microsoft.com/office/powerpoint/2010/main" val="124578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5334000" cy="365125"/>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extLst>
      <p:ext uri="{BB962C8B-B14F-4D97-AF65-F5344CB8AC3E}">
        <p14:creationId xmlns:p14="http://schemas.microsoft.com/office/powerpoint/2010/main" val="31461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655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pPr>
              <a:defRPr/>
            </a:pPr>
            <a:fld id="{555A0B7B-82E4-4635-9FDE-53964EE2373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424600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0A2BE09-5C53-429F-9B0D-04D6F428253C}" type="slidenum">
              <a:rPr lang="en-US"/>
              <a:pPr>
                <a:defRPr/>
              </a:pPr>
              <a:t>‹#›</a:t>
            </a:fld>
            <a:endParaRPr lang="en-US" dirty="0"/>
          </a:p>
        </p:txBody>
      </p:sp>
    </p:spTree>
    <p:extLst>
      <p:ext uri="{BB962C8B-B14F-4D97-AF65-F5344CB8AC3E}">
        <p14:creationId xmlns:p14="http://schemas.microsoft.com/office/powerpoint/2010/main" val="327693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extLst>
      <p:ext uri="{BB962C8B-B14F-4D97-AF65-F5344CB8AC3E}">
        <p14:creationId xmlns:p14="http://schemas.microsoft.com/office/powerpoint/2010/main" val="1443798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theme" Target="../theme/theme2.xml"/><Relationship Id="rId6" Type="http://schemas.openxmlformats.org/officeDocument/2006/relationships/image" Target="../media/image1.jpeg"/><Relationship Id="rId7" Type="http://schemas.openxmlformats.org/officeDocument/2006/relationships/image" Target="../media/image2.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27" y="866775"/>
            <a:ext cx="8410575" cy="5259388"/>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397" tIns="45698" rIns="91397" bIns="45698"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endParaRPr lang="en-US" dirty="0"/>
          </a:p>
        </p:txBody>
      </p:sp>
      <p:pic>
        <p:nvPicPr>
          <p:cNvPr id="2054" name="Picture 9" descr="horizontal-logo-green-text.jpg"/>
          <p:cNvPicPr>
            <a:picLocks noChangeAspect="1"/>
          </p:cNvPicPr>
          <p:nvPr/>
        </p:nvPicPr>
        <p:blipFill>
          <a:blip r:embed="rId6" cstate="print"/>
          <a:srcRect/>
          <a:stretch>
            <a:fillRect/>
          </a:stretch>
        </p:blipFill>
        <p:spPr bwMode="auto">
          <a:xfrm>
            <a:off x="457200" y="6354765"/>
            <a:ext cx="2438400" cy="407987"/>
          </a:xfrm>
          <a:prstGeom prst="rect">
            <a:avLst/>
          </a:prstGeom>
          <a:noFill/>
          <a:ln w="9525">
            <a:noFill/>
            <a:miter lim="800000"/>
            <a:headEnd/>
            <a:tailEnd/>
          </a:ln>
        </p:spPr>
      </p:pic>
    </p:spTree>
    <p:extLst>
      <p:ext uri="{BB962C8B-B14F-4D97-AF65-F5344CB8AC3E}">
        <p14:creationId xmlns:p14="http://schemas.microsoft.com/office/powerpoint/2010/main" val="1646744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986" algn="ctr" rtl="0" fontAlgn="base">
        <a:spcBef>
          <a:spcPct val="0"/>
        </a:spcBef>
        <a:spcAft>
          <a:spcPct val="0"/>
        </a:spcAft>
        <a:defRPr sz="2400">
          <a:solidFill>
            <a:srgbClr val="106636"/>
          </a:solidFill>
          <a:latin typeface="Arial" charset="0"/>
          <a:cs typeface="Arial" charset="0"/>
        </a:defRPr>
      </a:lvl6pPr>
      <a:lvl7pPr marL="913972" algn="ctr" rtl="0" fontAlgn="base">
        <a:spcBef>
          <a:spcPct val="0"/>
        </a:spcBef>
        <a:spcAft>
          <a:spcPct val="0"/>
        </a:spcAft>
        <a:defRPr sz="2400">
          <a:solidFill>
            <a:srgbClr val="106636"/>
          </a:solidFill>
          <a:latin typeface="Arial" charset="0"/>
          <a:cs typeface="Arial" charset="0"/>
        </a:defRPr>
      </a:lvl7pPr>
      <a:lvl8pPr marL="1370959" algn="ctr" rtl="0" fontAlgn="base">
        <a:spcBef>
          <a:spcPct val="0"/>
        </a:spcBef>
        <a:spcAft>
          <a:spcPct val="0"/>
        </a:spcAft>
        <a:defRPr sz="2400">
          <a:solidFill>
            <a:srgbClr val="106636"/>
          </a:solidFill>
          <a:latin typeface="Arial" charset="0"/>
          <a:cs typeface="Arial" charset="0"/>
        </a:defRPr>
      </a:lvl8pPr>
      <a:lvl9pPr marL="1827945" algn="ctr" rtl="0" fontAlgn="base">
        <a:spcBef>
          <a:spcPct val="0"/>
        </a:spcBef>
        <a:spcAft>
          <a:spcPct val="0"/>
        </a:spcAft>
        <a:defRPr sz="2400">
          <a:solidFill>
            <a:srgbClr val="106636"/>
          </a:solidFill>
          <a:latin typeface="Arial" charset="0"/>
          <a:cs typeface="Arial" charset="0"/>
        </a:defRPr>
      </a:lvl9pPr>
    </p:titleStyle>
    <p:bodyStyle>
      <a:lvl1pPr marL="341233" indent="-34123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190" indent="-284096"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146"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239"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332"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27" y="866775"/>
            <a:ext cx="8410575" cy="5259388"/>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397" tIns="45698" rIns="91397" bIns="45698"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397" tIns="45698" rIns="91397" bIns="45698"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endParaRPr lang="en-US" dirty="0"/>
          </a:p>
        </p:txBody>
      </p:sp>
      <p:pic>
        <p:nvPicPr>
          <p:cNvPr id="2054" name="Picture 9" descr="horizontal-logo-green-text.jpg"/>
          <p:cNvPicPr>
            <a:picLocks noChangeAspect="1"/>
          </p:cNvPicPr>
          <p:nvPr/>
        </p:nvPicPr>
        <p:blipFill>
          <a:blip r:embed="rId7" cstate="print"/>
          <a:srcRect/>
          <a:stretch>
            <a:fillRect/>
          </a:stretch>
        </p:blipFill>
        <p:spPr bwMode="auto">
          <a:xfrm>
            <a:off x="457200" y="6354765"/>
            <a:ext cx="2438400" cy="407987"/>
          </a:xfrm>
          <a:prstGeom prst="rect">
            <a:avLst/>
          </a:prstGeom>
          <a:noFill/>
          <a:ln w="9525">
            <a:noFill/>
            <a:miter lim="800000"/>
            <a:headEnd/>
            <a:tailEnd/>
          </a:ln>
        </p:spPr>
      </p:pic>
    </p:spTree>
    <p:extLst>
      <p:ext uri="{BB962C8B-B14F-4D97-AF65-F5344CB8AC3E}">
        <p14:creationId xmlns:p14="http://schemas.microsoft.com/office/powerpoint/2010/main" val="154822823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986" algn="ctr" rtl="0" fontAlgn="base">
        <a:spcBef>
          <a:spcPct val="0"/>
        </a:spcBef>
        <a:spcAft>
          <a:spcPct val="0"/>
        </a:spcAft>
        <a:defRPr sz="2400">
          <a:solidFill>
            <a:srgbClr val="106636"/>
          </a:solidFill>
          <a:latin typeface="Arial" charset="0"/>
          <a:cs typeface="Arial" charset="0"/>
        </a:defRPr>
      </a:lvl6pPr>
      <a:lvl7pPr marL="913972" algn="ctr" rtl="0" fontAlgn="base">
        <a:spcBef>
          <a:spcPct val="0"/>
        </a:spcBef>
        <a:spcAft>
          <a:spcPct val="0"/>
        </a:spcAft>
        <a:defRPr sz="2400">
          <a:solidFill>
            <a:srgbClr val="106636"/>
          </a:solidFill>
          <a:latin typeface="Arial" charset="0"/>
          <a:cs typeface="Arial" charset="0"/>
        </a:defRPr>
      </a:lvl7pPr>
      <a:lvl8pPr marL="1370959" algn="ctr" rtl="0" fontAlgn="base">
        <a:spcBef>
          <a:spcPct val="0"/>
        </a:spcBef>
        <a:spcAft>
          <a:spcPct val="0"/>
        </a:spcAft>
        <a:defRPr sz="2400">
          <a:solidFill>
            <a:srgbClr val="106636"/>
          </a:solidFill>
          <a:latin typeface="Arial" charset="0"/>
          <a:cs typeface="Arial" charset="0"/>
        </a:defRPr>
      </a:lvl8pPr>
      <a:lvl9pPr marL="1827945" algn="ctr" rtl="0" fontAlgn="base">
        <a:spcBef>
          <a:spcPct val="0"/>
        </a:spcBef>
        <a:spcAft>
          <a:spcPct val="0"/>
        </a:spcAft>
        <a:defRPr sz="2400">
          <a:solidFill>
            <a:srgbClr val="106636"/>
          </a:solidFill>
          <a:latin typeface="Arial" charset="0"/>
          <a:cs typeface="Arial" charset="0"/>
        </a:defRPr>
      </a:lvl9pPr>
    </p:titleStyle>
    <p:bodyStyle>
      <a:lvl1pPr marL="341233" indent="-34123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190" indent="-284096"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146"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239"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332"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hyperlink" Target="http://www.besac-grand-challenge2014.com/index.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brainyquote.com/quotes/quotes/d/danielburn396198.html" TargetMode="Externa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8793" y="1216077"/>
            <a:ext cx="6781962" cy="1107973"/>
          </a:xfrm>
          <a:prstGeom prst="rect">
            <a:avLst/>
          </a:prstGeom>
        </p:spPr>
        <p:txBody>
          <a:bodyPr wrap="square" lIns="91418" tIns="45709" rIns="91418" bIns="45709">
            <a:spAutoFit/>
          </a:bodyPr>
          <a:lstStyle/>
          <a:p>
            <a:pPr marL="628219" indent="-626457" algn="ctr" defTabSz="912328" fontAlgn="base">
              <a:spcAft>
                <a:spcPts val="1200"/>
              </a:spcAft>
            </a:pPr>
            <a:r>
              <a:rPr lang="en-US" sz="2800" b="1" dirty="0">
                <a:solidFill>
                  <a:srgbClr val="006600"/>
                </a:solidFill>
                <a:latin typeface="Century Gothic"/>
                <a:cs typeface="Century Gothic"/>
              </a:rPr>
              <a:t>From Quanta to the Continuum: </a:t>
            </a:r>
          </a:p>
          <a:p>
            <a:pPr marL="628219" indent="-626457" algn="ctr" defTabSz="912328" fontAlgn="base"/>
            <a:r>
              <a:rPr lang="en-US" sz="2800" b="1" dirty="0">
                <a:solidFill>
                  <a:srgbClr val="006600"/>
                </a:solidFill>
                <a:latin typeface="Century Gothic"/>
                <a:cs typeface="Century Gothic"/>
              </a:rPr>
              <a:t>Opportunities for </a:t>
            </a:r>
            <a:r>
              <a:rPr lang="en-US" sz="2800" b="1" dirty="0" err="1">
                <a:solidFill>
                  <a:srgbClr val="006600"/>
                </a:solidFill>
                <a:latin typeface="Century Gothic"/>
                <a:cs typeface="Century Gothic"/>
              </a:rPr>
              <a:t>Mesoscale</a:t>
            </a:r>
            <a:r>
              <a:rPr lang="en-US" sz="2800" b="1" dirty="0">
                <a:solidFill>
                  <a:srgbClr val="006600"/>
                </a:solidFill>
                <a:latin typeface="Century Gothic"/>
                <a:cs typeface="Century Gothic"/>
              </a:rPr>
              <a:t> Science</a:t>
            </a:r>
          </a:p>
        </p:txBody>
      </p:sp>
      <p:sp>
        <p:nvSpPr>
          <p:cNvPr id="3" name="Slide Number Placeholder 2"/>
          <p:cNvSpPr>
            <a:spLocks noGrp="1"/>
          </p:cNvSpPr>
          <p:nvPr>
            <p:ph type="sldNum" sz="quarter" idx="11"/>
          </p:nvPr>
        </p:nvSpPr>
        <p:spPr/>
        <p:txBody>
          <a:bodyPr/>
          <a:lstStyle/>
          <a:p>
            <a:pPr>
              <a:defRPr/>
            </a:pPr>
            <a:fld id="{C0A2BE09-5C53-429F-9B0D-04D6F428253C}" type="slidenum">
              <a:rPr lang="en-US" smtClean="0"/>
              <a:pPr>
                <a:defRPr/>
              </a:pPr>
              <a:t>1</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97572" y="789583"/>
            <a:ext cx="2648239" cy="3381524"/>
          </a:xfrm>
          <a:prstGeom prst="rect">
            <a:avLst/>
          </a:prstGeom>
          <a:noFill/>
          <a:ln w="9525">
            <a:noFill/>
            <a:miter lim="800000"/>
            <a:headEnd/>
            <a:tailEnd/>
          </a:ln>
        </p:spPr>
      </p:pic>
      <p:sp>
        <p:nvSpPr>
          <p:cNvPr id="8" name="TextBox 7"/>
          <p:cNvSpPr txBox="1"/>
          <p:nvPr/>
        </p:nvSpPr>
        <p:spPr>
          <a:xfrm>
            <a:off x="47157" y="4162437"/>
            <a:ext cx="2921000" cy="738664"/>
          </a:xfrm>
          <a:prstGeom prst="rect">
            <a:avLst/>
          </a:prstGeom>
          <a:noFill/>
        </p:spPr>
        <p:txBody>
          <a:bodyPr wrap="square" rtlCol="0">
            <a:spAutoFit/>
          </a:bodyPr>
          <a:lstStyle/>
          <a:p>
            <a:pPr algn="ctr" fontAlgn="base">
              <a:spcBef>
                <a:spcPct val="0"/>
              </a:spcBef>
              <a:spcAft>
                <a:spcPts val="300"/>
              </a:spcAft>
            </a:pPr>
            <a:r>
              <a:rPr lang="en-US" sz="1400" dirty="0">
                <a:solidFill>
                  <a:srgbClr val="006600"/>
                </a:solidFill>
                <a:latin typeface="Century Gothic"/>
                <a:cs typeface="Century Gothic"/>
              </a:rPr>
              <a:t>science.energy.gov/</a:t>
            </a:r>
            <a:r>
              <a:rPr lang="en-US" sz="1400" dirty="0" err="1">
                <a:solidFill>
                  <a:srgbClr val="006600"/>
                </a:solidFill>
                <a:latin typeface="Century Gothic"/>
                <a:cs typeface="Century Gothic"/>
              </a:rPr>
              <a:t>bes</a:t>
            </a:r>
            <a:r>
              <a:rPr lang="en-US" sz="1400" dirty="0">
                <a:solidFill>
                  <a:srgbClr val="006600"/>
                </a:solidFill>
                <a:latin typeface="Century Gothic"/>
                <a:cs typeface="Century Gothic"/>
              </a:rPr>
              <a:t>/news-and-resources/reports/basic-research-needs/</a:t>
            </a:r>
          </a:p>
        </p:txBody>
      </p:sp>
      <p:sp>
        <p:nvSpPr>
          <p:cNvPr id="6" name="Rectangle 5"/>
          <p:cNvSpPr/>
          <p:nvPr/>
        </p:nvSpPr>
        <p:spPr>
          <a:xfrm>
            <a:off x="3543301" y="2975227"/>
            <a:ext cx="5311380" cy="1831248"/>
          </a:xfrm>
          <a:prstGeom prst="rect">
            <a:avLst/>
          </a:prstGeom>
        </p:spPr>
        <p:txBody>
          <a:bodyPr wrap="square" lIns="91418" tIns="45709" rIns="91418" bIns="45709">
            <a:spAutoFit/>
          </a:bodyPr>
          <a:lstStyle/>
          <a:p>
            <a:pPr marL="628219" indent="-626457" algn="ctr" defTabSz="912328" fontAlgn="base"/>
            <a:r>
              <a:rPr lang="en-US" sz="2400" dirty="0">
                <a:solidFill>
                  <a:srgbClr val="006600"/>
                </a:solidFill>
                <a:latin typeface="Century Gothic"/>
                <a:cs typeface="Century Gothic"/>
              </a:rPr>
              <a:t>John Sarrao</a:t>
            </a:r>
          </a:p>
          <a:p>
            <a:pPr marL="628219" indent="-626457" algn="ctr" defTabSz="912328" fontAlgn="base"/>
            <a:r>
              <a:rPr lang="en-US" sz="2400" dirty="0">
                <a:solidFill>
                  <a:srgbClr val="006600"/>
                </a:solidFill>
                <a:latin typeface="Century Gothic"/>
                <a:cs typeface="Century Gothic"/>
              </a:rPr>
              <a:t>George Crabtree</a:t>
            </a:r>
          </a:p>
          <a:p>
            <a:pPr marL="628219" indent="-626457" algn="ctr" defTabSz="912328" fontAlgn="base"/>
            <a:endParaRPr lang="en-US" sz="1100" dirty="0">
              <a:solidFill>
                <a:srgbClr val="006600"/>
              </a:solidFill>
              <a:latin typeface="Century Gothic"/>
              <a:cs typeface="Century Gothic"/>
            </a:endParaRPr>
          </a:p>
          <a:p>
            <a:pPr marL="628219" indent="-626457" algn="ctr" defTabSz="912328" fontAlgn="base"/>
            <a:r>
              <a:rPr lang="en-US" dirty="0">
                <a:solidFill>
                  <a:srgbClr val="006600"/>
                </a:solidFill>
                <a:latin typeface="Century Gothic"/>
                <a:cs typeface="Century Gothic"/>
              </a:rPr>
              <a:t>Co-chairs</a:t>
            </a:r>
          </a:p>
          <a:p>
            <a:pPr marL="628219" indent="-626457" algn="ctr" defTabSz="912328" fontAlgn="base"/>
            <a:r>
              <a:rPr lang="en-US" dirty="0">
                <a:solidFill>
                  <a:srgbClr val="006600"/>
                </a:solidFill>
                <a:latin typeface="Century Gothic"/>
                <a:cs typeface="Century Gothic"/>
              </a:rPr>
              <a:t>BESAC subcommittee </a:t>
            </a:r>
          </a:p>
          <a:p>
            <a:pPr marL="628219" indent="-626457" algn="ctr" defTabSz="912328" fontAlgn="base"/>
            <a:r>
              <a:rPr lang="en-US" dirty="0">
                <a:solidFill>
                  <a:srgbClr val="006600"/>
                </a:solidFill>
                <a:latin typeface="Century Gothic"/>
                <a:cs typeface="Century Gothic"/>
              </a:rPr>
              <a:t>on </a:t>
            </a:r>
            <a:r>
              <a:rPr lang="en-US" dirty="0" err="1">
                <a:solidFill>
                  <a:srgbClr val="006600"/>
                </a:solidFill>
                <a:latin typeface="Century Gothic"/>
                <a:cs typeface="Century Gothic"/>
              </a:rPr>
              <a:t>Mesoscale</a:t>
            </a:r>
            <a:r>
              <a:rPr lang="en-US" dirty="0">
                <a:solidFill>
                  <a:srgbClr val="006600"/>
                </a:solidFill>
                <a:latin typeface="Century Gothic"/>
                <a:cs typeface="Century Gothic"/>
              </a:rPr>
              <a:t> Science</a:t>
            </a:r>
          </a:p>
        </p:txBody>
      </p:sp>
      <p:grpSp>
        <p:nvGrpSpPr>
          <p:cNvPr id="10" name="Group 9"/>
          <p:cNvGrpSpPr/>
          <p:nvPr/>
        </p:nvGrpSpPr>
        <p:grpSpPr>
          <a:xfrm>
            <a:off x="63064" y="5156062"/>
            <a:ext cx="2762696" cy="1040346"/>
            <a:chOff x="1157288" y="2143125"/>
            <a:chExt cx="6829425" cy="2571750"/>
          </a:xfrm>
        </p:grpSpPr>
        <p:pic>
          <p:nvPicPr>
            <p:cNvPr id="1026" name="Picture 2"/>
            <p:cNvPicPr>
              <a:picLocks noChangeAspect="1" noChangeArrowheads="1"/>
            </p:cNvPicPr>
            <p:nvPr/>
          </p:nvPicPr>
          <p:blipFill>
            <a:blip r:embed="rId4" cstate="print"/>
            <a:srcRect/>
            <a:stretch>
              <a:fillRect/>
            </a:stretch>
          </p:blipFill>
          <p:spPr bwMode="auto">
            <a:xfrm>
              <a:off x="1157288" y="2143125"/>
              <a:ext cx="6829425" cy="257175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417958" y="2268757"/>
              <a:ext cx="3524250" cy="428625"/>
            </a:xfrm>
            <a:prstGeom prst="rect">
              <a:avLst/>
            </a:prstGeom>
            <a:noFill/>
            <a:ln w="9525">
              <a:solidFill>
                <a:schemeClr val="tx1"/>
              </a:solidFill>
              <a:miter lim="800000"/>
              <a:headEnd/>
              <a:tailEnd/>
            </a:ln>
          </p:spPr>
        </p:pic>
      </p:grpSp>
      <p:sp>
        <p:nvSpPr>
          <p:cNvPr id="11" name="TextBox 10"/>
          <p:cNvSpPr txBox="1"/>
          <p:nvPr/>
        </p:nvSpPr>
        <p:spPr>
          <a:xfrm>
            <a:off x="4676964" y="5639157"/>
            <a:ext cx="2921000" cy="369332"/>
          </a:xfrm>
          <a:prstGeom prst="rect">
            <a:avLst/>
          </a:prstGeom>
          <a:noFill/>
        </p:spPr>
        <p:txBody>
          <a:bodyPr wrap="square" rtlCol="0">
            <a:spAutoFit/>
          </a:bodyPr>
          <a:lstStyle/>
          <a:p>
            <a:pPr algn="ctr" fontAlgn="base">
              <a:spcBef>
                <a:spcPct val="0"/>
              </a:spcBef>
              <a:spcAft>
                <a:spcPts val="300"/>
              </a:spcAft>
            </a:pPr>
            <a:r>
              <a:rPr lang="en-US" dirty="0">
                <a:solidFill>
                  <a:srgbClr val="006600"/>
                </a:solidFill>
                <a:latin typeface="Century Gothic"/>
                <a:cs typeface="Century Gothic"/>
              </a:rPr>
              <a:t>www.meso2012.com/</a:t>
            </a:r>
          </a:p>
        </p:txBody>
      </p:sp>
    </p:spTree>
    <p:extLst>
      <p:ext uri="{BB962C8B-B14F-4D97-AF65-F5344CB8AC3E}">
        <p14:creationId xmlns:p14="http://schemas.microsoft.com/office/powerpoint/2010/main" val="32428054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10</a:t>
            </a:fld>
            <a:endParaRPr lang="en-US">
              <a:solidFill>
                <a:srgbClr val="000000">
                  <a:tint val="75000"/>
                </a:srgb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226558" y="180965"/>
            <a:ext cx="8582025" cy="5734050"/>
          </a:xfrm>
          <a:prstGeom prst="rect">
            <a:avLst/>
          </a:prstGeom>
          <a:noFill/>
          <a:ln w="9525">
            <a:noFill/>
            <a:miter lim="800000"/>
            <a:headEnd/>
            <a:tailEnd/>
          </a:ln>
        </p:spPr>
      </p:pic>
    </p:spTree>
    <p:extLst>
      <p:ext uri="{BB962C8B-B14F-4D97-AF65-F5344CB8AC3E}">
        <p14:creationId xmlns:p14="http://schemas.microsoft.com/office/powerpoint/2010/main" val="30662417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400" y="3472"/>
            <a:ext cx="8356600" cy="707886"/>
          </a:xfrm>
          <a:prstGeom prst="rect">
            <a:avLst/>
          </a:prstGeom>
          <a:noFill/>
        </p:spPr>
        <p:txBody>
          <a:bodyPr wrap="square" rtlCol="0">
            <a:spAutoFit/>
          </a:bodyPr>
          <a:lstStyle/>
          <a:p>
            <a:pPr algn="ctr" fontAlgn="base">
              <a:spcBef>
                <a:spcPct val="0"/>
              </a:spcBef>
              <a:spcAft>
                <a:spcPct val="0"/>
              </a:spcAft>
            </a:pPr>
            <a:r>
              <a:rPr lang="en-US" sz="1600" dirty="0" err="1">
                <a:solidFill>
                  <a:srgbClr val="006600"/>
                </a:solidFill>
                <a:latin typeface="Arial" charset="0"/>
              </a:rPr>
              <a:t>Mesoscale</a:t>
            </a:r>
            <a:r>
              <a:rPr lang="en-US" sz="1600" dirty="0">
                <a:solidFill>
                  <a:srgbClr val="006600"/>
                </a:solidFill>
                <a:latin typeface="Arial" charset="0"/>
              </a:rPr>
              <a:t> Priority Research Direction</a:t>
            </a:r>
            <a:endParaRPr lang="en-US" sz="2000" dirty="0">
              <a:solidFill>
                <a:srgbClr val="006600"/>
              </a:solidFill>
              <a:latin typeface="Arial" charset="0"/>
            </a:endParaRPr>
          </a:p>
          <a:p>
            <a:pPr algn="ctr" fontAlgn="base">
              <a:spcBef>
                <a:spcPct val="0"/>
              </a:spcBef>
              <a:spcAft>
                <a:spcPct val="0"/>
              </a:spcAft>
            </a:pPr>
            <a:r>
              <a:rPr lang="en-US" sz="2400" dirty="0">
                <a:solidFill>
                  <a:srgbClr val="006600"/>
                </a:solidFill>
                <a:latin typeface="Arial" charset="0"/>
              </a:rPr>
              <a:t>(INSERT TITLE)</a:t>
            </a:r>
          </a:p>
        </p:txBody>
      </p:sp>
      <p:sp>
        <p:nvSpPr>
          <p:cNvPr id="4" name="TextBox 3"/>
          <p:cNvSpPr txBox="1"/>
          <p:nvPr/>
        </p:nvSpPr>
        <p:spPr>
          <a:xfrm>
            <a:off x="317500" y="973660"/>
            <a:ext cx="3149600" cy="369332"/>
          </a:xfrm>
          <a:prstGeom prst="rect">
            <a:avLst/>
          </a:prstGeom>
          <a:solidFill>
            <a:srgbClr val="66FFFF"/>
          </a:solidFill>
        </p:spPr>
        <p:txBody>
          <a:bodyPr wrap="square" rtlCol="0">
            <a:spAutoFit/>
          </a:bodyPr>
          <a:lstStyle/>
          <a:p>
            <a:pPr algn="ctr" fontAlgn="base">
              <a:spcBef>
                <a:spcPct val="0"/>
              </a:spcBef>
              <a:spcAft>
                <a:spcPct val="0"/>
              </a:spcAft>
            </a:pPr>
            <a:r>
              <a:rPr lang="en-US" dirty="0">
                <a:solidFill>
                  <a:prstClr val="black"/>
                </a:solidFill>
                <a:latin typeface="Arial" charset="0"/>
              </a:rPr>
              <a:t>Opportunity</a:t>
            </a:r>
          </a:p>
        </p:txBody>
      </p:sp>
      <p:sp>
        <p:nvSpPr>
          <p:cNvPr id="5" name="TextBox 4"/>
          <p:cNvSpPr txBox="1"/>
          <p:nvPr/>
        </p:nvSpPr>
        <p:spPr>
          <a:xfrm>
            <a:off x="317500" y="3797300"/>
            <a:ext cx="3149600" cy="369332"/>
          </a:xfrm>
          <a:prstGeom prst="rect">
            <a:avLst/>
          </a:prstGeom>
          <a:solidFill>
            <a:srgbClr val="66FFFF"/>
          </a:solidFill>
        </p:spPr>
        <p:txBody>
          <a:bodyPr wrap="square" rtlCol="0">
            <a:spAutoFit/>
          </a:bodyPr>
          <a:lstStyle/>
          <a:p>
            <a:pPr algn="ctr" fontAlgn="base">
              <a:spcBef>
                <a:spcPct val="0"/>
              </a:spcBef>
              <a:spcAft>
                <a:spcPct val="0"/>
              </a:spcAft>
            </a:pPr>
            <a:r>
              <a:rPr lang="en-US" dirty="0" err="1">
                <a:solidFill>
                  <a:prstClr val="black"/>
                </a:solidFill>
                <a:latin typeface="Arial" charset="0"/>
              </a:rPr>
              <a:t>Meso</a:t>
            </a:r>
            <a:r>
              <a:rPr lang="en-US" dirty="0">
                <a:solidFill>
                  <a:prstClr val="black"/>
                </a:solidFill>
                <a:latin typeface="Arial" charset="0"/>
              </a:rPr>
              <a:t> Challenge</a:t>
            </a:r>
          </a:p>
        </p:txBody>
      </p:sp>
      <p:sp>
        <p:nvSpPr>
          <p:cNvPr id="6" name="TextBox 5"/>
          <p:cNvSpPr txBox="1"/>
          <p:nvPr/>
        </p:nvSpPr>
        <p:spPr>
          <a:xfrm>
            <a:off x="5168900" y="965200"/>
            <a:ext cx="3149600" cy="369332"/>
          </a:xfrm>
          <a:prstGeom prst="rect">
            <a:avLst/>
          </a:prstGeom>
          <a:solidFill>
            <a:srgbClr val="66FFFF"/>
          </a:solidFill>
        </p:spPr>
        <p:txBody>
          <a:bodyPr wrap="square" rtlCol="0">
            <a:spAutoFit/>
          </a:bodyPr>
          <a:lstStyle/>
          <a:p>
            <a:pPr algn="ctr" fontAlgn="base">
              <a:spcBef>
                <a:spcPct val="0"/>
              </a:spcBef>
              <a:spcAft>
                <a:spcPct val="0"/>
              </a:spcAft>
            </a:pPr>
            <a:r>
              <a:rPr lang="en-US" dirty="0">
                <a:solidFill>
                  <a:prstClr val="black"/>
                </a:solidFill>
                <a:latin typeface="Arial" charset="0"/>
              </a:rPr>
              <a:t>Approach</a:t>
            </a:r>
          </a:p>
        </p:txBody>
      </p:sp>
      <p:sp>
        <p:nvSpPr>
          <p:cNvPr id="7" name="TextBox 6"/>
          <p:cNvSpPr txBox="1"/>
          <p:nvPr/>
        </p:nvSpPr>
        <p:spPr>
          <a:xfrm>
            <a:off x="5283200" y="3822700"/>
            <a:ext cx="3149600" cy="369332"/>
          </a:xfrm>
          <a:prstGeom prst="rect">
            <a:avLst/>
          </a:prstGeom>
          <a:solidFill>
            <a:srgbClr val="66FFFF"/>
          </a:solidFill>
        </p:spPr>
        <p:txBody>
          <a:bodyPr wrap="square" rtlCol="0">
            <a:spAutoFit/>
          </a:bodyPr>
          <a:lstStyle/>
          <a:p>
            <a:pPr algn="ctr" fontAlgn="base">
              <a:spcBef>
                <a:spcPct val="0"/>
              </a:spcBef>
              <a:spcAft>
                <a:spcPct val="0"/>
              </a:spcAft>
            </a:pPr>
            <a:r>
              <a:rPr lang="en-US" dirty="0">
                <a:solidFill>
                  <a:prstClr val="black"/>
                </a:solidFill>
                <a:latin typeface="Arial" charset="0"/>
              </a:rPr>
              <a:t>Impact</a:t>
            </a:r>
          </a:p>
        </p:txBody>
      </p:sp>
      <p:sp>
        <p:nvSpPr>
          <p:cNvPr id="8" name="Text Box 4"/>
          <p:cNvSpPr txBox="1">
            <a:spLocks noChangeArrowheads="1"/>
          </p:cNvSpPr>
          <p:nvPr/>
        </p:nvSpPr>
        <p:spPr bwMode="auto">
          <a:xfrm>
            <a:off x="4789488" y="1828800"/>
            <a:ext cx="4354512" cy="1200329"/>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600" b="1" dirty="0">
                <a:solidFill>
                  <a:srgbClr val="C0504D"/>
                </a:solidFill>
              </a:rPr>
              <a:t>What can be done to address the challenge? What are the key steps along the way?</a:t>
            </a:r>
          </a:p>
          <a:p>
            <a:pPr eaLnBrk="0" fontAlgn="base" hangingPunct="0">
              <a:spcBef>
                <a:spcPct val="50000"/>
              </a:spcBef>
              <a:spcAft>
                <a:spcPct val="0"/>
              </a:spcAft>
            </a:pPr>
            <a:r>
              <a:rPr lang="en-US" sz="1600" b="1" dirty="0">
                <a:solidFill>
                  <a:srgbClr val="C0504D"/>
                </a:solidFill>
              </a:rPr>
              <a:t>What new tools and techniques need to be developed to address the challenge?</a:t>
            </a:r>
          </a:p>
        </p:txBody>
      </p:sp>
      <p:sp>
        <p:nvSpPr>
          <p:cNvPr id="9" name="Text Box 5"/>
          <p:cNvSpPr txBox="1">
            <a:spLocks noChangeArrowheads="1"/>
          </p:cNvSpPr>
          <p:nvPr/>
        </p:nvSpPr>
        <p:spPr bwMode="auto">
          <a:xfrm>
            <a:off x="77788" y="1828800"/>
            <a:ext cx="4265612" cy="58102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b="1" dirty="0">
                <a:solidFill>
                  <a:srgbClr val="C0504D"/>
                </a:solidFill>
              </a:rPr>
              <a:t>Brief overview of the underlying scientific challenge/current state of understanding</a:t>
            </a:r>
          </a:p>
        </p:txBody>
      </p:sp>
      <p:sp>
        <p:nvSpPr>
          <p:cNvPr id="10" name="Text Box 6"/>
          <p:cNvSpPr txBox="1">
            <a:spLocks noChangeArrowheads="1"/>
          </p:cNvSpPr>
          <p:nvPr/>
        </p:nvSpPr>
        <p:spPr bwMode="auto">
          <a:xfrm>
            <a:off x="63500" y="4395788"/>
            <a:ext cx="4346575" cy="338554"/>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b="1" dirty="0">
                <a:solidFill>
                  <a:srgbClr val="C0504D"/>
                </a:solidFill>
              </a:rPr>
              <a:t>What makes it </a:t>
            </a:r>
            <a:r>
              <a:rPr lang="en-US" sz="1600" b="1" dirty="0" err="1">
                <a:solidFill>
                  <a:srgbClr val="C0504D"/>
                </a:solidFill>
              </a:rPr>
              <a:t>meso</a:t>
            </a:r>
            <a:r>
              <a:rPr lang="en-US" sz="1600" b="1" dirty="0">
                <a:solidFill>
                  <a:srgbClr val="C0504D"/>
                </a:solidFill>
              </a:rPr>
              <a:t>?</a:t>
            </a:r>
          </a:p>
        </p:txBody>
      </p:sp>
      <p:sp>
        <p:nvSpPr>
          <p:cNvPr id="11" name="Text Box 7"/>
          <p:cNvSpPr txBox="1">
            <a:spLocks noChangeArrowheads="1"/>
          </p:cNvSpPr>
          <p:nvPr/>
        </p:nvSpPr>
        <p:spPr bwMode="auto">
          <a:xfrm>
            <a:off x="4749800" y="4179888"/>
            <a:ext cx="4394200" cy="107721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600" b="1" dirty="0">
                <a:solidFill>
                  <a:srgbClr val="C0504D"/>
                </a:solidFill>
              </a:rPr>
              <a:t>How  will pursuit of the research direction, including the </a:t>
            </a:r>
            <a:r>
              <a:rPr lang="en-US" sz="1600" b="1" dirty="0" err="1">
                <a:solidFill>
                  <a:srgbClr val="C0504D"/>
                </a:solidFill>
              </a:rPr>
              <a:t>meso</a:t>
            </a:r>
            <a:r>
              <a:rPr lang="en-US" sz="1600" b="1" dirty="0">
                <a:solidFill>
                  <a:srgbClr val="C0504D"/>
                </a:solidFill>
              </a:rPr>
              <a:t> opportunity, impact the scientific challenge?</a:t>
            </a:r>
          </a:p>
          <a:p>
            <a:pPr eaLnBrk="0" fontAlgn="base" hangingPunct="0">
              <a:spcBef>
                <a:spcPct val="0"/>
              </a:spcBef>
              <a:spcAft>
                <a:spcPct val="0"/>
              </a:spcAft>
            </a:pPr>
            <a:endParaRPr lang="en-US" sz="1600" b="1" dirty="0">
              <a:solidFill>
                <a:srgbClr val="C0504D"/>
              </a:solidFill>
            </a:endParaRPr>
          </a:p>
        </p:txBody>
      </p:sp>
      <p:sp>
        <p:nvSpPr>
          <p:cNvPr id="12" name="TextBox 11"/>
          <p:cNvSpPr txBox="1"/>
          <p:nvPr/>
        </p:nvSpPr>
        <p:spPr>
          <a:xfrm>
            <a:off x="0" y="5550259"/>
            <a:ext cx="5767799"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References: </a:t>
            </a:r>
          </a:p>
        </p:txBody>
      </p:sp>
      <p:sp>
        <p:nvSpPr>
          <p:cNvPr id="13" name="TextBox 12"/>
          <p:cNvSpPr txBox="1"/>
          <p:nvPr/>
        </p:nvSpPr>
        <p:spPr>
          <a:xfrm>
            <a:off x="4902200" y="6439259"/>
            <a:ext cx="1972733"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Contact: </a:t>
            </a:r>
          </a:p>
        </p:txBody>
      </p:sp>
      <p:sp>
        <p:nvSpPr>
          <p:cNvPr id="14" name="Slide Number Placeholder 13"/>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11</a:t>
            </a:fld>
            <a:endParaRPr lang="en-US">
              <a:solidFill>
                <a:srgbClr val="000000">
                  <a:tint val="75000"/>
                </a:srgbClr>
              </a:solidFill>
            </a:endParaRPr>
          </a:p>
        </p:txBody>
      </p:sp>
      <p:sp>
        <p:nvSpPr>
          <p:cNvPr id="15" name="Rounded Rectangle 14"/>
          <p:cNvSpPr/>
          <p:nvPr/>
        </p:nvSpPr>
        <p:spPr>
          <a:xfrm>
            <a:off x="1511300" y="5537200"/>
            <a:ext cx="6146800" cy="990600"/>
          </a:xfrm>
          <a:prstGeom prst="roundRect">
            <a:avLst/>
          </a:prstGeom>
          <a:solidFill>
            <a:srgbClr val="FFFF66"/>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b="1" dirty="0" smtClean="0">
                <a:solidFill>
                  <a:schemeClr val="tx1"/>
                </a:solidFill>
              </a:rPr>
              <a:t>We ultimately received &gt; 100 quad charts from the community and they played a central role in shaping our thinking and the report</a:t>
            </a:r>
            <a:endParaRPr lang="en-US" b="1" dirty="0">
              <a:solidFill>
                <a:schemeClr val="tx1"/>
              </a:solidFill>
            </a:endParaRPr>
          </a:p>
        </p:txBody>
      </p:sp>
    </p:spTree>
    <p:extLst>
      <p:ext uri="{BB962C8B-B14F-4D97-AF65-F5344CB8AC3E}">
        <p14:creationId xmlns:p14="http://schemas.microsoft.com/office/powerpoint/2010/main" val="19216336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12</a:t>
            </a:fld>
            <a:endParaRPr lang="en-US" b="0" u="none" dirty="0"/>
          </a:p>
        </p:txBody>
      </p:sp>
      <p:sp>
        <p:nvSpPr>
          <p:cNvPr id="4" name="Rectangle 3"/>
          <p:cNvSpPr/>
          <p:nvPr/>
        </p:nvSpPr>
        <p:spPr>
          <a:xfrm>
            <a:off x="261468" y="139184"/>
            <a:ext cx="8589211" cy="461665"/>
          </a:xfrm>
          <a:prstGeom prst="rect">
            <a:avLst/>
          </a:prstGeom>
        </p:spPr>
        <p:txBody>
          <a:bodyPr wrap="none">
            <a:spAutoFit/>
          </a:bodyPr>
          <a:lstStyle/>
          <a:p>
            <a:r>
              <a:rPr lang="en-US" sz="2400" dirty="0" smtClean="0">
                <a:solidFill>
                  <a:srgbClr val="106636"/>
                </a:solidFill>
              </a:rPr>
              <a:t>BESAC New Charge on Strategic Planning for BES Research</a:t>
            </a:r>
            <a:endParaRPr lang="en-US" sz="2400" dirty="0">
              <a:solidFill>
                <a:srgbClr val="106636"/>
              </a:solidFill>
            </a:endParaRPr>
          </a:p>
        </p:txBody>
      </p:sp>
      <p:pic>
        <p:nvPicPr>
          <p:cNvPr id="2051" name="Picture 3"/>
          <p:cNvPicPr>
            <a:picLocks noChangeAspect="1" noChangeArrowheads="1"/>
          </p:cNvPicPr>
          <p:nvPr/>
        </p:nvPicPr>
        <p:blipFill>
          <a:blip r:embed="rId2" cstate="print"/>
          <a:srcRect/>
          <a:stretch>
            <a:fillRect/>
          </a:stretch>
        </p:blipFill>
        <p:spPr bwMode="auto">
          <a:xfrm rot="600000">
            <a:off x="1611080" y="2112123"/>
            <a:ext cx="1938140" cy="2348131"/>
          </a:xfrm>
          <a:prstGeom prst="rect">
            <a:avLst/>
          </a:prstGeom>
          <a:noFill/>
          <a:ln w="9525">
            <a:solidFill>
              <a:schemeClr val="tx1"/>
            </a:solidFill>
            <a:miter lim="800000"/>
            <a:headEnd/>
            <a:tailEnd/>
          </a:ln>
        </p:spPr>
      </p:pic>
      <p:pic>
        <p:nvPicPr>
          <p:cNvPr id="2049" name="Picture 1"/>
          <p:cNvPicPr>
            <a:picLocks noChangeAspect="1" noChangeArrowheads="1"/>
          </p:cNvPicPr>
          <p:nvPr/>
        </p:nvPicPr>
        <p:blipFill>
          <a:blip r:embed="rId3" cstate="print"/>
          <a:srcRect/>
          <a:stretch>
            <a:fillRect/>
          </a:stretch>
        </p:blipFill>
        <p:spPr bwMode="auto">
          <a:xfrm rot="600000">
            <a:off x="221438" y="1236452"/>
            <a:ext cx="1869808" cy="2317071"/>
          </a:xfrm>
          <a:prstGeom prst="rect">
            <a:avLst/>
          </a:prstGeom>
          <a:noFill/>
          <a:ln w="9525">
            <a:solidFill>
              <a:schemeClr val="tx1"/>
            </a:solidFill>
            <a:miter lim="800000"/>
            <a:headEnd/>
            <a:tailEnd/>
          </a:ln>
        </p:spPr>
      </p:pic>
      <p:sp>
        <p:nvSpPr>
          <p:cNvPr id="2052" name="Rectangle 4"/>
          <p:cNvSpPr>
            <a:spLocks noChangeArrowheads="1"/>
          </p:cNvSpPr>
          <p:nvPr/>
        </p:nvSpPr>
        <p:spPr bwMode="auto">
          <a:xfrm>
            <a:off x="3811980" y="783773"/>
            <a:ext cx="5177641" cy="5419228"/>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Dr. Pat Dehmer (Acting Director of Office of Science)</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new BESAC study should evaluate the breakthrough potential of current and prospective energy science frontiers based on how well the research advances the five grand science challenges.  Your report will advise BES in its future development of focused, effective research strategies for sustained U.S. leadership in science innovation and energy research.</a:t>
            </a:r>
            <a:endParaRPr lang="en-US" sz="11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ask BESAC to consider the following questions in formulating the study plan: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progress has been achieved in our understanding of the five BESAC Grand Science Challenges?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impact has advancement in the five Grand Science Challenges had on addressing DOE’s energy missions?  With evolving energy technology and U.S. energy landscape, what fundamental new knowledge areas are needed to further advance the energy sciences?  Please consider examples where filling the knowledge gaps will have direct impacts on energy sciences.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should the balance of funding modalities (e.g., core research, EFRCs, Hubs) be for BES to fully capitalize on the emerging opportunities?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Identify research areas that may not be sufficiently supported or represented in the US community to fully address the DOE’s missions.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400140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13</a:t>
            </a:fld>
            <a:endParaRPr lang="en-US" b="0" u="none" dirty="0"/>
          </a:p>
        </p:txBody>
      </p:sp>
      <p:sp>
        <p:nvSpPr>
          <p:cNvPr id="4" name="Rectangle 3"/>
          <p:cNvSpPr/>
          <p:nvPr/>
        </p:nvSpPr>
        <p:spPr>
          <a:xfrm>
            <a:off x="261468" y="139184"/>
            <a:ext cx="5805885" cy="461665"/>
          </a:xfrm>
          <a:prstGeom prst="rect">
            <a:avLst/>
          </a:prstGeom>
        </p:spPr>
        <p:txBody>
          <a:bodyPr wrap="none">
            <a:spAutoFit/>
          </a:bodyPr>
          <a:lstStyle/>
          <a:p>
            <a:r>
              <a:rPr lang="en-US" sz="2400" smtClean="0">
                <a:solidFill>
                  <a:srgbClr val="106636"/>
                </a:solidFill>
              </a:rPr>
              <a:t>Paraphrasing Pat/where </a:t>
            </a:r>
            <a:r>
              <a:rPr lang="en-US" sz="2400" dirty="0" smtClean="0">
                <a:solidFill>
                  <a:srgbClr val="106636"/>
                </a:solidFill>
              </a:rPr>
              <a:t>we need your help </a:t>
            </a:r>
            <a:endParaRPr lang="en-US" sz="2400" dirty="0">
              <a:solidFill>
                <a:srgbClr val="106636"/>
              </a:solidFill>
            </a:endParaRPr>
          </a:p>
        </p:txBody>
      </p:sp>
      <p:sp>
        <p:nvSpPr>
          <p:cNvPr id="2052" name="Rectangle 4"/>
          <p:cNvSpPr>
            <a:spLocks noChangeArrowheads="1"/>
          </p:cNvSpPr>
          <p:nvPr/>
        </p:nvSpPr>
        <p:spPr bwMode="auto">
          <a:xfrm>
            <a:off x="152400" y="783773"/>
            <a:ext cx="5177641" cy="5419228"/>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Dr. Pat Dehmer (Acting Director of Office of Science)</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new BESAC study should evaluate the breakthrough potential of current and prospective energy science frontiers based on how well the research advances the five grand science challenges.  Your report will advise BES in its future development of focused, effective research strategies for sustained U.S. leadership in science innovation and energy research.</a:t>
            </a:r>
            <a:endParaRPr lang="en-US" sz="11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ask BESAC to consider the following questions in formulating the study plan: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progress has been achieved in our understanding of the five BESAC Grand Science Challenges?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impact has advancement in the five Grand Science Challenges had on addressing DOE’s energy missions?  With evolving energy technology and U.S. energy landscape, what fundamental new knowledge areas are needed to further advance the energy sciences?  Please consider examples where filling the knowledge gaps will have direct impacts on energy sciences.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should the balance of funding modalities (e.g., core research, EFRCs, Hubs) be for BES to fully capitalize on the emerging opportunities?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Identify research areas that may not be sufficiently supported or represented in the US community to fully address the DOE’s missions.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5562601" y="838200"/>
            <a:ext cx="327660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What do we call it?</a:t>
            </a:r>
          </a:p>
          <a:p>
            <a:pPr marL="742950" lvl="1" indent="-285750">
              <a:buFont typeface="Arial" panose="020B0604020202020204" pitchFamily="34" charset="0"/>
              <a:buChar char="•"/>
            </a:pPr>
            <a:r>
              <a:rPr lang="en-US" dirty="0" smtClean="0"/>
              <a:t>Grand Challenges 2.0 seems uninspired</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need to critically assess the current grand challenges and consider new ones</a:t>
            </a:r>
          </a:p>
          <a:p>
            <a:pPr marL="742950" lvl="1" indent="-285750">
              <a:buFont typeface="Arial" panose="020B0604020202020204" pitchFamily="34" charset="0"/>
              <a:buChar char="•"/>
            </a:pPr>
            <a:r>
              <a:rPr lang="en-US" dirty="0" smtClean="0"/>
              <a:t>The right answer is likely 5 +/- a few</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need to honestly answer the question “did the grand challenges make a difference”</a:t>
            </a:r>
          </a:p>
          <a:p>
            <a:pPr marL="742950" lvl="1" indent="-285750">
              <a:buFont typeface="Arial" panose="020B0604020202020204" pitchFamily="34" charset="0"/>
              <a:buChar char="•"/>
            </a:pPr>
            <a:r>
              <a:rPr lang="en-US" dirty="0" smtClean="0"/>
              <a:t>For science</a:t>
            </a:r>
          </a:p>
          <a:p>
            <a:pPr marL="742950" lvl="1" indent="-285750">
              <a:buFont typeface="Arial" panose="020B0604020202020204" pitchFamily="34" charset="0"/>
              <a:buChar char="•"/>
            </a:pPr>
            <a:r>
              <a:rPr lang="en-US" dirty="0" smtClean="0"/>
              <a:t>For BES</a:t>
            </a:r>
          </a:p>
          <a:p>
            <a:pPr marL="742950" lvl="1" indent="-285750">
              <a:buFont typeface="Arial" panose="020B0604020202020204" pitchFamily="34" charset="0"/>
              <a:buChar char="•"/>
            </a:pPr>
            <a:r>
              <a:rPr lang="en-US" dirty="0" smtClean="0"/>
              <a:t>For the Nation</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How do we build on our past success?</a:t>
            </a:r>
            <a:endParaRPr lang="en-US" dirty="0"/>
          </a:p>
        </p:txBody>
      </p:sp>
      <p:sp>
        <p:nvSpPr>
          <p:cNvPr id="5" name="TextBox 4"/>
          <p:cNvSpPr txBox="1"/>
          <p:nvPr/>
        </p:nvSpPr>
        <p:spPr>
          <a:xfrm>
            <a:off x="3466273" y="6324600"/>
            <a:ext cx="3763466" cy="369332"/>
          </a:xfrm>
          <a:prstGeom prst="rect">
            <a:avLst/>
          </a:prstGeom>
          <a:noFill/>
        </p:spPr>
        <p:txBody>
          <a:bodyPr wrap="none" rtlCol="0">
            <a:spAutoFit/>
          </a:bodyPr>
          <a:lstStyle/>
          <a:p>
            <a:r>
              <a:rPr lang="en-US" dirty="0" smtClean="0"/>
              <a:t>www.besac-grand-challenge2014.com</a:t>
            </a:r>
            <a:endParaRPr lang="en-US" dirty="0"/>
          </a:p>
        </p:txBody>
      </p:sp>
    </p:spTree>
    <p:extLst>
      <p:ext uri="{BB962C8B-B14F-4D97-AF65-F5344CB8AC3E}">
        <p14:creationId xmlns:p14="http://schemas.microsoft.com/office/powerpoint/2010/main" val="31089227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9614"/>
            <a:ext cx="6528790" cy="6570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800600" y="5715000"/>
            <a:ext cx="4114800" cy="381000"/>
          </a:xfrm>
          <a:prstGeom prst="roundRect">
            <a:avLst/>
          </a:prstGeom>
          <a:solidFill>
            <a:srgbClr val="FFFDD5"/>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953000" y="5726668"/>
            <a:ext cx="4191000" cy="369332"/>
          </a:xfrm>
          <a:prstGeom prst="rect">
            <a:avLst/>
          </a:prstGeom>
          <a:noFill/>
        </p:spPr>
        <p:txBody>
          <a:bodyPr wrap="square" rtlCol="0">
            <a:spAutoFit/>
          </a:bodyPr>
          <a:lstStyle/>
          <a:p>
            <a:r>
              <a:rPr lang="en-US" u="sng" dirty="0" smtClean="0">
                <a:hlinkClick r:id="rId3"/>
              </a:rPr>
              <a:t>www.besac</a:t>
            </a:r>
            <a:r>
              <a:rPr lang="en-US" u="sng" dirty="0">
                <a:hlinkClick r:id="rId3"/>
              </a:rPr>
              <a:t>-grand-challenge2014.com</a:t>
            </a:r>
            <a:endParaRPr lang="en-US" dirty="0"/>
          </a:p>
        </p:txBody>
      </p:sp>
    </p:spTree>
    <p:extLst>
      <p:ext uri="{BB962C8B-B14F-4D97-AF65-F5344CB8AC3E}">
        <p14:creationId xmlns:p14="http://schemas.microsoft.com/office/powerpoint/2010/main" val="2907776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0" y="5029200"/>
            <a:ext cx="9033370" cy="1477328"/>
          </a:xfrm>
          <a:prstGeom prst="rect">
            <a:avLst/>
          </a:prstGeom>
          <a:noFill/>
        </p:spPr>
        <p:txBody>
          <a:bodyPr wrap="none" rtlCol="0">
            <a:spAutoFit/>
          </a:bodyPr>
          <a:lstStyle/>
          <a:p>
            <a:r>
              <a:rPr lang="en-US" sz="3600" dirty="0"/>
              <a:t>Make no little plans; they have no magic to stir </a:t>
            </a:r>
            <a:endParaRPr lang="en-US" sz="3600" dirty="0" smtClean="0"/>
          </a:p>
          <a:p>
            <a:r>
              <a:rPr lang="en-US" sz="3600" dirty="0" smtClean="0"/>
              <a:t>men's blood, and probably </a:t>
            </a:r>
            <a:r>
              <a:rPr lang="en-US" sz="3600" dirty="0"/>
              <a:t>will not be realized.</a:t>
            </a:r>
            <a:r>
              <a:rPr lang="en-US" dirty="0"/>
              <a:t/>
            </a:r>
            <a:br>
              <a:rPr lang="en-US" dirty="0"/>
            </a:br>
            <a:endParaRPr lang="en-US" dirty="0"/>
          </a:p>
        </p:txBody>
      </p:sp>
      <p:pic>
        <p:nvPicPr>
          <p:cNvPr id="7170" name="Picture 2" descr="http://interactive.wttw.com/sites/default/files/field/image/A5_a.jpg"/>
          <p:cNvPicPr>
            <a:picLocks noChangeAspect="1" noChangeArrowheads="1"/>
          </p:cNvPicPr>
          <p:nvPr/>
        </p:nvPicPr>
        <p:blipFill rotWithShape="1">
          <a:blip r:embed="rId2">
            <a:extLst>
              <a:ext uri="{28A0092B-C50C-407E-A947-70E740481C1C}">
                <a14:useLocalDpi xmlns:a14="http://schemas.microsoft.com/office/drawing/2010/main" val="0"/>
              </a:ext>
            </a:extLst>
          </a:blip>
          <a:srcRect l="22596" r="25866"/>
          <a:stretch/>
        </p:blipFill>
        <p:spPr bwMode="auto">
          <a:xfrm>
            <a:off x="152400" y="228600"/>
            <a:ext cx="3141784" cy="3429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8666" y="4038600"/>
            <a:ext cx="4517327" cy="1077218"/>
          </a:xfrm>
          <a:prstGeom prst="rect">
            <a:avLst/>
          </a:prstGeom>
          <a:noFill/>
        </p:spPr>
        <p:txBody>
          <a:bodyPr wrap="none" rtlCol="0">
            <a:spAutoFit/>
          </a:bodyPr>
          <a:lstStyle/>
          <a:p>
            <a:r>
              <a:rPr lang="en-US" sz="3200" b="1" dirty="0" smtClean="0">
                <a:solidFill>
                  <a:srgbClr val="7030A0"/>
                </a:solidFill>
              </a:rPr>
              <a:t>Daniel H. Burnham</a:t>
            </a:r>
          </a:p>
          <a:p>
            <a:r>
              <a:rPr lang="en-US" sz="3200" b="1" dirty="0" smtClean="0">
                <a:solidFill>
                  <a:srgbClr val="7030A0"/>
                </a:solidFill>
              </a:rPr>
              <a:t>Chicago World’s Fair,1893</a:t>
            </a:r>
            <a:endParaRPr lang="en-US" sz="3200" b="1" dirty="0">
              <a:solidFill>
                <a:srgbClr val="7030A0"/>
              </a:solidFill>
            </a:endParaRPr>
          </a:p>
        </p:txBody>
      </p:sp>
    </p:spTree>
    <p:extLst>
      <p:ext uri="{BB962C8B-B14F-4D97-AF65-F5344CB8AC3E}">
        <p14:creationId xmlns:p14="http://schemas.microsoft.com/office/powerpoint/2010/main" val="30101086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990600"/>
            <a:ext cx="8229600" cy="1938948"/>
          </a:xfrm>
        </p:spPr>
        <p:txBody>
          <a:bodyPr>
            <a:spAutoFit/>
          </a:bodyPr>
          <a:lstStyle/>
          <a:p>
            <a:r>
              <a:rPr lang="en-US" dirty="0">
                <a:hlinkClick r:id="rId2" tooltip="view quote"/>
              </a:rPr>
              <a:t>Make big plans; aim high in hope and work, remembering that a noble, logical diagram once recorded will not die, but long after we are gone be a living thing, asserting itself with ever-growing insistence.</a:t>
            </a:r>
            <a:endParaRPr lang="en-US" dirty="0"/>
          </a:p>
        </p:txBody>
      </p:sp>
      <p:sp>
        <p:nvSpPr>
          <p:cNvPr id="4" name="TextBox 3"/>
          <p:cNvSpPr txBox="1"/>
          <p:nvPr/>
        </p:nvSpPr>
        <p:spPr>
          <a:xfrm>
            <a:off x="4343400" y="4876800"/>
            <a:ext cx="4517327" cy="1077218"/>
          </a:xfrm>
          <a:prstGeom prst="rect">
            <a:avLst/>
          </a:prstGeom>
          <a:noFill/>
        </p:spPr>
        <p:txBody>
          <a:bodyPr wrap="none" rtlCol="0">
            <a:spAutoFit/>
          </a:bodyPr>
          <a:lstStyle/>
          <a:p>
            <a:r>
              <a:rPr lang="en-US" sz="3200" b="1" dirty="0" smtClean="0">
                <a:solidFill>
                  <a:srgbClr val="7030A0"/>
                </a:solidFill>
              </a:rPr>
              <a:t>Daniel H. Burnham</a:t>
            </a:r>
          </a:p>
          <a:p>
            <a:r>
              <a:rPr lang="en-US" sz="3200" b="1" dirty="0" smtClean="0">
                <a:solidFill>
                  <a:srgbClr val="7030A0"/>
                </a:solidFill>
              </a:rPr>
              <a:t>Chicago World’s Fair,1893</a:t>
            </a:r>
            <a:endParaRPr lang="en-US" sz="3200" b="1" dirty="0">
              <a:solidFill>
                <a:srgbClr val="7030A0"/>
              </a:solidFill>
            </a:endParaRPr>
          </a:p>
        </p:txBody>
      </p:sp>
      <p:pic>
        <p:nvPicPr>
          <p:cNvPr id="5" name="Picture 2" descr="http://interactive.wttw.com/sites/default/files/field/image/A5_a.jpg"/>
          <p:cNvPicPr>
            <a:picLocks noChangeAspect="1" noChangeArrowheads="1"/>
          </p:cNvPicPr>
          <p:nvPr/>
        </p:nvPicPr>
        <p:blipFill rotWithShape="1">
          <a:blip r:embed="rId3">
            <a:extLst>
              <a:ext uri="{28A0092B-C50C-407E-A947-70E740481C1C}">
                <a14:useLocalDpi xmlns:a14="http://schemas.microsoft.com/office/drawing/2010/main" val="0"/>
              </a:ext>
            </a:extLst>
          </a:blip>
          <a:srcRect l="22596" r="25866"/>
          <a:stretch/>
        </p:blipFill>
        <p:spPr bwMode="auto">
          <a:xfrm>
            <a:off x="134816" y="3276600"/>
            <a:ext cx="3141784"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831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Imagine…</a:t>
            </a:r>
            <a:endParaRPr lang="en-US" b="1" dirty="0"/>
          </a:p>
        </p:txBody>
      </p:sp>
      <p:sp>
        <p:nvSpPr>
          <p:cNvPr id="4" name="Slide Number Placeholder 3"/>
          <p:cNvSpPr>
            <a:spLocks noGrp="1"/>
          </p:cNvSpPr>
          <p:nvPr>
            <p:ph type="sldNum" sz="quarter" idx="11"/>
          </p:nvPr>
        </p:nvSpPr>
        <p:spPr/>
        <p:txBody>
          <a:bodyPr/>
          <a:lstStyle/>
          <a:p>
            <a:pPr>
              <a:defRPr/>
            </a:pPr>
            <a:fld id="{C0A2BE09-5C53-429F-9B0D-04D6F428253C}" type="slidenum">
              <a:rPr lang="en-US" smtClean="0"/>
              <a:pPr>
                <a:defRPr/>
              </a:pPr>
              <a:t>2</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23888" y="857250"/>
            <a:ext cx="7896225" cy="5143500"/>
          </a:xfrm>
          <a:prstGeom prst="rect">
            <a:avLst/>
          </a:prstGeom>
          <a:noFill/>
          <a:ln w="9525">
            <a:noFill/>
            <a:miter lim="800000"/>
            <a:headEnd/>
            <a:tailEnd/>
          </a:ln>
        </p:spPr>
      </p:pic>
    </p:spTree>
    <p:extLst>
      <p:ext uri="{BB962C8B-B14F-4D97-AF65-F5344CB8AC3E}">
        <p14:creationId xmlns:p14="http://schemas.microsoft.com/office/powerpoint/2010/main" val="31732937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620" y="147515"/>
            <a:ext cx="8118768" cy="461665"/>
          </a:xfrm>
          <a:prstGeom prst="rect">
            <a:avLst/>
          </a:prstGeom>
          <a:noFill/>
        </p:spPr>
        <p:txBody>
          <a:bodyPr wrap="square" rtlCol="0">
            <a:spAutoFit/>
          </a:bodyPr>
          <a:lstStyle/>
          <a:p>
            <a:pPr fontAlgn="base">
              <a:spcBef>
                <a:spcPct val="0"/>
              </a:spcBef>
              <a:spcAft>
                <a:spcPct val="0"/>
              </a:spcAft>
            </a:pPr>
            <a:r>
              <a:rPr lang="en-US" sz="2400" b="1" dirty="0" err="1">
                <a:solidFill>
                  <a:srgbClr val="006600"/>
                </a:solidFill>
                <a:latin typeface="Arial" charset="0"/>
              </a:rPr>
              <a:t>Meso</a:t>
            </a:r>
            <a:r>
              <a:rPr lang="en-US" sz="2400" b="1" dirty="0">
                <a:solidFill>
                  <a:srgbClr val="006600"/>
                </a:solidFill>
                <a:latin typeface="Arial" charset="0"/>
              </a:rPr>
              <a:t>: Beyond atomic, molecular, and </a:t>
            </a:r>
            <a:r>
              <a:rPr lang="en-US" sz="2400" b="1" dirty="0" err="1">
                <a:solidFill>
                  <a:srgbClr val="006600"/>
                </a:solidFill>
                <a:latin typeface="Arial" charset="0"/>
              </a:rPr>
              <a:t>nano</a:t>
            </a:r>
            <a:endParaRPr lang="en-US" sz="2400" b="1" dirty="0">
              <a:solidFill>
                <a:srgbClr val="006600"/>
              </a:solidFill>
              <a:latin typeface="Arial" charset="0"/>
            </a:endParaRPr>
          </a:p>
        </p:txBody>
      </p:sp>
      <p:sp>
        <p:nvSpPr>
          <p:cNvPr id="6" name="TextBox 5"/>
          <p:cNvSpPr txBox="1"/>
          <p:nvPr/>
        </p:nvSpPr>
        <p:spPr>
          <a:xfrm>
            <a:off x="1056345" y="2004707"/>
            <a:ext cx="1536699" cy="369332"/>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Century Gothic"/>
                <a:cs typeface="Century Gothic"/>
              </a:rPr>
              <a:t>quantum</a:t>
            </a:r>
          </a:p>
        </p:txBody>
      </p:sp>
      <p:sp>
        <p:nvSpPr>
          <p:cNvPr id="16" name="TextBox 15"/>
          <p:cNvSpPr txBox="1"/>
          <p:nvPr/>
        </p:nvSpPr>
        <p:spPr>
          <a:xfrm>
            <a:off x="6486130" y="1826907"/>
            <a:ext cx="1358900" cy="369332"/>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Century Gothic"/>
                <a:cs typeface="Century Gothic"/>
              </a:rPr>
              <a:t>classical</a:t>
            </a:r>
          </a:p>
        </p:txBody>
      </p:sp>
      <p:sp>
        <p:nvSpPr>
          <p:cNvPr id="17" name="TextBox 16"/>
          <p:cNvSpPr txBox="1"/>
          <p:nvPr/>
        </p:nvSpPr>
        <p:spPr>
          <a:xfrm>
            <a:off x="1190236" y="3104375"/>
            <a:ext cx="1371599" cy="369332"/>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Century Gothic"/>
                <a:cs typeface="Century Gothic"/>
              </a:rPr>
              <a:t>isolated</a:t>
            </a:r>
          </a:p>
        </p:txBody>
      </p:sp>
      <p:sp>
        <p:nvSpPr>
          <p:cNvPr id="18" name="TextBox 17"/>
          <p:cNvSpPr txBox="1"/>
          <p:nvPr/>
        </p:nvSpPr>
        <p:spPr>
          <a:xfrm>
            <a:off x="6464300" y="3325507"/>
            <a:ext cx="1528233" cy="646331"/>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Century Gothic"/>
                <a:cs typeface="Century Gothic"/>
              </a:rPr>
              <a:t>interacting</a:t>
            </a:r>
          </a:p>
          <a:p>
            <a:pPr algn="ctr" fontAlgn="base">
              <a:spcBef>
                <a:spcPct val="0"/>
              </a:spcBef>
              <a:spcAft>
                <a:spcPct val="0"/>
              </a:spcAft>
            </a:pPr>
            <a:r>
              <a:rPr lang="en-US" dirty="0">
                <a:solidFill>
                  <a:prstClr val="black"/>
                </a:solidFill>
                <a:latin typeface="Century Gothic"/>
                <a:cs typeface="Century Gothic"/>
              </a:rPr>
              <a:t>collective</a:t>
            </a:r>
          </a:p>
        </p:txBody>
      </p:sp>
      <p:sp>
        <p:nvSpPr>
          <p:cNvPr id="19" name="TextBox 18"/>
          <p:cNvSpPr txBox="1"/>
          <p:nvPr/>
        </p:nvSpPr>
        <p:spPr>
          <a:xfrm>
            <a:off x="687527" y="5131023"/>
            <a:ext cx="2434167" cy="923330"/>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Century Gothic"/>
                <a:cs typeface="Century Gothic"/>
              </a:rPr>
              <a:t>simple</a:t>
            </a:r>
          </a:p>
          <a:p>
            <a:pPr algn="ctr" fontAlgn="base">
              <a:spcBef>
                <a:spcPct val="0"/>
              </a:spcBef>
              <a:spcAft>
                <a:spcPct val="0"/>
              </a:spcAft>
            </a:pPr>
            <a:r>
              <a:rPr lang="en-US" dirty="0">
                <a:solidFill>
                  <a:prstClr val="black"/>
                </a:solidFill>
                <a:latin typeface="Century Gothic"/>
                <a:cs typeface="Century Gothic"/>
              </a:rPr>
              <a:t>perfect</a:t>
            </a:r>
          </a:p>
          <a:p>
            <a:pPr algn="ctr" fontAlgn="base">
              <a:spcBef>
                <a:spcPct val="0"/>
              </a:spcBef>
              <a:spcAft>
                <a:spcPct val="0"/>
              </a:spcAft>
            </a:pPr>
            <a:r>
              <a:rPr lang="en-US" dirty="0">
                <a:solidFill>
                  <a:prstClr val="black"/>
                </a:solidFill>
                <a:latin typeface="Century Gothic"/>
                <a:cs typeface="Century Gothic"/>
              </a:rPr>
              <a:t>homogeneous</a:t>
            </a:r>
          </a:p>
        </p:txBody>
      </p:sp>
      <p:sp>
        <p:nvSpPr>
          <p:cNvPr id="20" name="TextBox 19"/>
          <p:cNvSpPr txBox="1"/>
          <p:nvPr/>
        </p:nvSpPr>
        <p:spPr>
          <a:xfrm>
            <a:off x="6017870" y="5208678"/>
            <a:ext cx="2421387" cy="923330"/>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Century Gothic"/>
                <a:cs typeface="Century Gothic"/>
              </a:rPr>
              <a:t>complex </a:t>
            </a:r>
          </a:p>
          <a:p>
            <a:pPr algn="ctr" fontAlgn="base">
              <a:spcBef>
                <a:spcPct val="0"/>
              </a:spcBef>
              <a:spcAft>
                <a:spcPct val="0"/>
              </a:spcAft>
            </a:pPr>
            <a:r>
              <a:rPr lang="en-US" dirty="0">
                <a:solidFill>
                  <a:prstClr val="black"/>
                </a:solidFill>
                <a:latin typeface="Century Gothic"/>
                <a:cs typeface="Century Gothic"/>
              </a:rPr>
              <a:t>imperfect</a:t>
            </a:r>
          </a:p>
          <a:p>
            <a:pPr algn="ctr" fontAlgn="base">
              <a:spcBef>
                <a:spcPct val="0"/>
              </a:spcBef>
              <a:spcAft>
                <a:spcPct val="0"/>
              </a:spcAft>
            </a:pPr>
            <a:r>
              <a:rPr lang="en-US" dirty="0">
                <a:solidFill>
                  <a:prstClr val="black"/>
                </a:solidFill>
                <a:latin typeface="Century Gothic"/>
                <a:cs typeface="Century Gothic"/>
              </a:rPr>
              <a:t>heterogeneous</a:t>
            </a:r>
          </a:p>
        </p:txBody>
      </p:sp>
      <p:pic>
        <p:nvPicPr>
          <p:cNvPr id="24" name="Picture 23" descr="Bond_orbital_diagram3.png"/>
          <p:cNvPicPr>
            <a:picLocks noChangeAspect="1"/>
          </p:cNvPicPr>
          <p:nvPr/>
        </p:nvPicPr>
        <p:blipFill rotWithShape="1">
          <a:blip r:embed="rId3" cstate="print">
            <a:extLst>
              <a:ext uri="{28A0092B-C50C-407E-A947-70E740481C1C}">
                <a14:useLocalDpi xmlns:a14="http://schemas.microsoft.com/office/drawing/2010/main" val="0"/>
              </a:ext>
            </a:extLst>
          </a:blip>
          <a:srcRect l="12980" t="6667" r="68050" b="79073"/>
          <a:stretch/>
        </p:blipFill>
        <p:spPr>
          <a:xfrm>
            <a:off x="1219200" y="1294120"/>
            <a:ext cx="1183144" cy="684978"/>
          </a:xfrm>
          <a:prstGeom prst="rect">
            <a:avLst/>
          </a:prstGeom>
        </p:spPr>
      </p:pic>
      <p:sp>
        <p:nvSpPr>
          <p:cNvPr id="30" name="Oval 29"/>
          <p:cNvSpPr/>
          <p:nvPr/>
        </p:nvSpPr>
        <p:spPr>
          <a:xfrm>
            <a:off x="1809750" y="2868775"/>
            <a:ext cx="134171" cy="126324"/>
          </a:xfrm>
          <a:prstGeom prst="ellipse">
            <a:avLst/>
          </a:prstGeom>
          <a:solidFill>
            <a:srgbClr val="39EEFF"/>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4" name="Group 45"/>
          <p:cNvGrpSpPr/>
          <p:nvPr/>
        </p:nvGrpSpPr>
        <p:grpSpPr>
          <a:xfrm>
            <a:off x="6472767" y="1420299"/>
            <a:ext cx="1540933" cy="359834"/>
            <a:chOff x="5926667" y="2236478"/>
            <a:chExt cx="2404533" cy="752256"/>
          </a:xfrm>
        </p:grpSpPr>
        <p:cxnSp>
          <p:nvCxnSpPr>
            <p:cNvPr id="37" name="Straight Connector 36"/>
            <p:cNvCxnSpPr/>
            <p:nvPr/>
          </p:nvCxnSpPr>
          <p:spPr>
            <a:xfrm>
              <a:off x="5926667" y="2980267"/>
              <a:ext cx="2404533" cy="84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933011" y="2236478"/>
              <a:ext cx="10590" cy="74378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Freeform 39"/>
            <p:cNvSpPr/>
            <p:nvPr/>
          </p:nvSpPr>
          <p:spPr>
            <a:xfrm>
              <a:off x="5952060" y="2444406"/>
              <a:ext cx="1397000" cy="464889"/>
            </a:xfrm>
            <a:custGeom>
              <a:avLst/>
              <a:gdLst>
                <a:gd name="connsiteX0" fmla="*/ 0 w 1397000"/>
                <a:gd name="connsiteY0" fmla="*/ 264927 h 464889"/>
                <a:gd name="connsiteX1" fmla="*/ 135467 w 1397000"/>
                <a:gd name="connsiteY1" fmla="*/ 256460 h 464889"/>
                <a:gd name="connsiteX2" fmla="*/ 245534 w 1397000"/>
                <a:gd name="connsiteY2" fmla="*/ 459660 h 464889"/>
                <a:gd name="connsiteX3" fmla="*/ 397934 w 1397000"/>
                <a:gd name="connsiteY3" fmla="*/ 10927 h 464889"/>
                <a:gd name="connsiteX4" fmla="*/ 541867 w 1397000"/>
                <a:gd name="connsiteY4" fmla="*/ 451194 h 464889"/>
                <a:gd name="connsiteX5" fmla="*/ 685800 w 1397000"/>
                <a:gd name="connsiteY5" fmla="*/ 10927 h 464889"/>
                <a:gd name="connsiteX6" fmla="*/ 787400 w 1397000"/>
                <a:gd name="connsiteY6" fmla="*/ 451194 h 464889"/>
                <a:gd name="connsiteX7" fmla="*/ 897467 w 1397000"/>
                <a:gd name="connsiteY7" fmla="*/ 19394 h 464889"/>
                <a:gd name="connsiteX8" fmla="*/ 1016000 w 1397000"/>
                <a:gd name="connsiteY8" fmla="*/ 442727 h 464889"/>
                <a:gd name="connsiteX9" fmla="*/ 1159934 w 1397000"/>
                <a:gd name="connsiteY9" fmla="*/ 2460 h 464889"/>
                <a:gd name="connsiteX10" fmla="*/ 1227667 w 1397000"/>
                <a:gd name="connsiteY10" fmla="*/ 264927 h 464889"/>
                <a:gd name="connsiteX11" fmla="*/ 1397000 w 1397000"/>
                <a:gd name="connsiteY11" fmla="*/ 273394 h 464889"/>
                <a:gd name="connsiteX12" fmla="*/ 1397000 w 1397000"/>
                <a:gd name="connsiteY12" fmla="*/ 273394 h 46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7000" h="464889">
                  <a:moveTo>
                    <a:pt x="0" y="264927"/>
                  </a:moveTo>
                  <a:cubicBezTo>
                    <a:pt x="47272" y="244466"/>
                    <a:pt x="94545" y="224005"/>
                    <a:pt x="135467" y="256460"/>
                  </a:cubicBezTo>
                  <a:cubicBezTo>
                    <a:pt x="176389" y="288915"/>
                    <a:pt x="201790" y="500582"/>
                    <a:pt x="245534" y="459660"/>
                  </a:cubicBezTo>
                  <a:cubicBezTo>
                    <a:pt x="289279" y="418738"/>
                    <a:pt x="348545" y="12338"/>
                    <a:pt x="397934" y="10927"/>
                  </a:cubicBezTo>
                  <a:cubicBezTo>
                    <a:pt x="447323" y="9516"/>
                    <a:pt x="493889" y="451194"/>
                    <a:pt x="541867" y="451194"/>
                  </a:cubicBezTo>
                  <a:cubicBezTo>
                    <a:pt x="589845" y="451194"/>
                    <a:pt x="644878" y="10927"/>
                    <a:pt x="685800" y="10927"/>
                  </a:cubicBezTo>
                  <a:cubicBezTo>
                    <a:pt x="726722" y="10927"/>
                    <a:pt x="752122" y="449783"/>
                    <a:pt x="787400" y="451194"/>
                  </a:cubicBezTo>
                  <a:cubicBezTo>
                    <a:pt x="822678" y="452605"/>
                    <a:pt x="859367" y="20805"/>
                    <a:pt x="897467" y="19394"/>
                  </a:cubicBezTo>
                  <a:cubicBezTo>
                    <a:pt x="935567" y="17983"/>
                    <a:pt x="972256" y="445549"/>
                    <a:pt x="1016000" y="442727"/>
                  </a:cubicBezTo>
                  <a:cubicBezTo>
                    <a:pt x="1059744" y="439905"/>
                    <a:pt x="1124656" y="32093"/>
                    <a:pt x="1159934" y="2460"/>
                  </a:cubicBezTo>
                  <a:cubicBezTo>
                    <a:pt x="1195212" y="-27173"/>
                    <a:pt x="1188156" y="219771"/>
                    <a:pt x="1227667" y="264927"/>
                  </a:cubicBezTo>
                  <a:cubicBezTo>
                    <a:pt x="1267178" y="310083"/>
                    <a:pt x="1397000" y="273394"/>
                    <a:pt x="1397000" y="273394"/>
                  </a:cubicBezTo>
                  <a:lnTo>
                    <a:pt x="1397000" y="273394"/>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a:solidFill>
                  <a:prstClr val="black"/>
                </a:solidFill>
              </a:endParaRPr>
            </a:p>
          </p:txBody>
        </p:sp>
        <p:sp>
          <p:nvSpPr>
            <p:cNvPr id="45" name="Rectangle 44"/>
            <p:cNvSpPr/>
            <p:nvPr/>
          </p:nvSpPr>
          <p:spPr>
            <a:xfrm>
              <a:off x="7357532" y="2438400"/>
              <a:ext cx="668867" cy="550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pic>
        <p:nvPicPr>
          <p:cNvPr id="56" name="Picture 55" descr="Leaf-Vein-Fractal-Network-009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15611" y="3878385"/>
            <a:ext cx="1036776" cy="1440666"/>
          </a:xfrm>
          <a:prstGeom prst="rect">
            <a:avLst/>
          </a:prstGeom>
        </p:spPr>
      </p:pic>
      <p:pic>
        <p:nvPicPr>
          <p:cNvPr id="60" name="Picture 59" descr="Ice-300x23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7300" y="4134459"/>
            <a:ext cx="1183144" cy="930740"/>
          </a:xfrm>
          <a:prstGeom prst="rect">
            <a:avLst/>
          </a:prstGeom>
        </p:spPr>
      </p:pic>
      <p:sp>
        <p:nvSpPr>
          <p:cNvPr id="61" name="Oval 60"/>
          <p:cNvSpPr/>
          <p:nvPr/>
        </p:nvSpPr>
        <p:spPr>
          <a:xfrm>
            <a:off x="3492500" y="1393953"/>
            <a:ext cx="1890591" cy="3709346"/>
          </a:xfrm>
          <a:prstGeom prst="ellipse">
            <a:avLst/>
          </a:prstGeom>
          <a:solidFill>
            <a:srgbClr val="FAFFD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3600" dirty="0" err="1">
                <a:solidFill>
                  <a:srgbClr val="000000"/>
                </a:solidFill>
              </a:rPr>
              <a:t>meso</a:t>
            </a:r>
            <a:endParaRPr lang="en-US" sz="3600" dirty="0">
              <a:solidFill>
                <a:srgbClr val="000000"/>
              </a:solidFill>
            </a:endParaRPr>
          </a:p>
          <a:p>
            <a:pPr algn="ctr" fontAlgn="base">
              <a:spcBef>
                <a:spcPct val="0"/>
              </a:spcBef>
              <a:spcAft>
                <a:spcPct val="0"/>
              </a:spcAft>
            </a:pPr>
            <a:endParaRPr lang="en-US" sz="3600" dirty="0">
              <a:solidFill>
                <a:srgbClr val="000000"/>
              </a:solidFill>
            </a:endParaRPr>
          </a:p>
        </p:txBody>
      </p:sp>
      <p:pic>
        <p:nvPicPr>
          <p:cNvPr id="62" name="Picture 61" descr="amorph.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1001" y="2421213"/>
            <a:ext cx="1085564" cy="984676"/>
          </a:xfrm>
          <a:prstGeom prst="rect">
            <a:avLst/>
          </a:prstGeom>
        </p:spPr>
      </p:pic>
      <p:sp>
        <p:nvSpPr>
          <p:cNvPr id="2" name="Slide Number Placeholder 1"/>
          <p:cNvSpPr>
            <a:spLocks noGrp="1"/>
          </p:cNvSpPr>
          <p:nvPr>
            <p:ph type="sldNum" sz="quarter" idx="10"/>
          </p:nvPr>
        </p:nvSpPr>
        <p:spPr>
          <a:xfrm>
            <a:off x="8465265" y="6304948"/>
            <a:ext cx="381000" cy="365125"/>
          </a:xfrm>
        </p:spPr>
        <p:txBody>
          <a:bodyPr/>
          <a:lstStyle/>
          <a:p>
            <a:pPr>
              <a:defRPr/>
            </a:pPr>
            <a:fld id="{555A0B7B-82E4-4635-9FDE-53964EE23731}" type="slidenum">
              <a:rPr lang="en-US" smtClean="0">
                <a:solidFill>
                  <a:srgbClr val="006600"/>
                </a:solidFill>
              </a:rPr>
              <a:pPr>
                <a:defRPr/>
              </a:pPr>
              <a:t>3</a:t>
            </a:fld>
            <a:endParaRPr lang="en-US" dirty="0">
              <a:solidFill>
                <a:srgbClr val="006600"/>
              </a:solidFill>
            </a:endParaRPr>
          </a:p>
        </p:txBody>
      </p:sp>
    </p:spTree>
    <p:extLst>
      <p:ext uri="{BB962C8B-B14F-4D97-AF65-F5344CB8AC3E}">
        <p14:creationId xmlns:p14="http://schemas.microsoft.com/office/powerpoint/2010/main" val="9521258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01050" y="6364288"/>
            <a:ext cx="381000" cy="365125"/>
          </a:xfrm>
        </p:spPr>
        <p:txBody>
          <a:bodyPr/>
          <a:lstStyle/>
          <a:p>
            <a:pPr>
              <a:defRPr/>
            </a:pPr>
            <a:fld id="{555A0B7B-82E4-4635-9FDE-53964EE23731}" type="slidenum">
              <a:rPr lang="en-US" smtClean="0">
                <a:solidFill>
                  <a:srgbClr val="000000">
                    <a:tint val="75000"/>
                  </a:srgbClr>
                </a:solidFill>
              </a:rPr>
              <a:pPr>
                <a:defRPr/>
              </a:pPr>
              <a:t>4</a:t>
            </a:fld>
            <a:endParaRPr lang="en-US" dirty="0">
              <a:solidFill>
                <a:srgbClr val="000000">
                  <a:tint val="75000"/>
                </a:srgbClr>
              </a:solidFill>
            </a:endParaRPr>
          </a:p>
        </p:txBody>
      </p:sp>
      <p:sp>
        <p:nvSpPr>
          <p:cNvPr id="3" name="TextBox 2"/>
          <p:cNvSpPr txBox="1"/>
          <p:nvPr/>
        </p:nvSpPr>
        <p:spPr>
          <a:xfrm>
            <a:off x="304800" y="88900"/>
            <a:ext cx="7683500" cy="461665"/>
          </a:xfrm>
          <a:prstGeom prst="rect">
            <a:avLst/>
          </a:prstGeom>
          <a:noFill/>
        </p:spPr>
        <p:txBody>
          <a:bodyPr wrap="square" rtlCol="0">
            <a:spAutoFit/>
          </a:bodyPr>
          <a:lstStyle/>
          <a:p>
            <a:pPr fontAlgn="base">
              <a:spcBef>
                <a:spcPct val="0"/>
              </a:spcBef>
              <a:spcAft>
                <a:spcPct val="0"/>
              </a:spcAft>
            </a:pPr>
            <a:r>
              <a:rPr lang="en-US" sz="2400" b="1" dirty="0" err="1">
                <a:solidFill>
                  <a:srgbClr val="006600"/>
                </a:solidFill>
                <a:latin typeface="Arial" charset="0"/>
              </a:rPr>
              <a:t>Meso</a:t>
            </a:r>
            <a:r>
              <a:rPr lang="en-US" sz="2400" b="1" dirty="0">
                <a:solidFill>
                  <a:srgbClr val="006600"/>
                </a:solidFill>
                <a:latin typeface="Arial" charset="0"/>
              </a:rPr>
              <a:t>: a Constructionist Drive from the Bottom Up</a:t>
            </a:r>
          </a:p>
        </p:txBody>
      </p:sp>
      <p:sp>
        <p:nvSpPr>
          <p:cNvPr id="6" name="TextBox 5"/>
          <p:cNvSpPr txBox="1"/>
          <p:nvPr/>
        </p:nvSpPr>
        <p:spPr>
          <a:xfrm>
            <a:off x="4152444" y="6499423"/>
            <a:ext cx="723801" cy="307777"/>
          </a:xfrm>
          <a:prstGeom prst="rect">
            <a:avLst/>
          </a:prstGeom>
          <a:noFill/>
        </p:spPr>
        <p:txBody>
          <a:bodyPr wrap="none" rtlCol="0">
            <a:spAutoFit/>
          </a:bodyPr>
          <a:lstStyle/>
          <a:p>
            <a:pPr fontAlgn="base">
              <a:spcBef>
                <a:spcPct val="0"/>
              </a:spcBef>
              <a:spcAft>
                <a:spcPct val="0"/>
              </a:spcAft>
            </a:pPr>
            <a:r>
              <a:rPr lang="en-US" sz="1400" dirty="0">
                <a:solidFill>
                  <a:prstClr val="black"/>
                </a:solidFill>
                <a:latin typeface="Century Gothic"/>
                <a:cs typeface="Century Gothic"/>
              </a:rPr>
              <a:t>atoms</a:t>
            </a:r>
          </a:p>
        </p:txBody>
      </p:sp>
      <p:sp>
        <p:nvSpPr>
          <p:cNvPr id="8" name="TextBox 7"/>
          <p:cNvSpPr txBox="1"/>
          <p:nvPr/>
        </p:nvSpPr>
        <p:spPr>
          <a:xfrm>
            <a:off x="1925026" y="5283200"/>
            <a:ext cx="1006080"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chemical</a:t>
            </a:r>
          </a:p>
          <a:p>
            <a:pPr algn="ctr" fontAlgn="base">
              <a:spcBef>
                <a:spcPct val="0"/>
              </a:spcBef>
              <a:spcAft>
                <a:spcPct val="0"/>
              </a:spcAft>
            </a:pPr>
            <a:r>
              <a:rPr lang="en-US" sz="1400" dirty="0">
                <a:solidFill>
                  <a:prstClr val="black"/>
                </a:solidFill>
                <a:latin typeface="Century Gothic"/>
                <a:cs typeface="Century Gothic"/>
              </a:rPr>
              <a:t>bonds</a:t>
            </a:r>
          </a:p>
        </p:txBody>
      </p:sp>
      <p:sp>
        <p:nvSpPr>
          <p:cNvPr id="9" name="TextBox 8"/>
          <p:cNvSpPr txBox="1"/>
          <p:nvPr/>
        </p:nvSpPr>
        <p:spPr>
          <a:xfrm>
            <a:off x="6096221" y="5308600"/>
            <a:ext cx="906406"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periodic</a:t>
            </a:r>
          </a:p>
          <a:p>
            <a:pPr algn="ctr" fontAlgn="base">
              <a:spcBef>
                <a:spcPct val="0"/>
              </a:spcBef>
              <a:spcAft>
                <a:spcPct val="0"/>
              </a:spcAft>
            </a:pPr>
            <a:r>
              <a:rPr lang="en-US" sz="1400" dirty="0">
                <a:solidFill>
                  <a:prstClr val="black"/>
                </a:solidFill>
                <a:latin typeface="Century Gothic"/>
                <a:cs typeface="Century Gothic"/>
              </a:rPr>
              <a:t> lattices</a:t>
            </a:r>
          </a:p>
        </p:txBody>
      </p:sp>
      <p:sp>
        <p:nvSpPr>
          <p:cNvPr id="11" name="TextBox 10"/>
          <p:cNvSpPr txBox="1"/>
          <p:nvPr/>
        </p:nvSpPr>
        <p:spPr>
          <a:xfrm>
            <a:off x="952044" y="4584700"/>
            <a:ext cx="965667" cy="307777"/>
          </a:xfrm>
          <a:prstGeom prst="rect">
            <a:avLst/>
          </a:prstGeom>
          <a:noFill/>
        </p:spPr>
        <p:txBody>
          <a:bodyPr wrap="none" rtlCol="0">
            <a:spAutoFit/>
          </a:bodyPr>
          <a:lstStyle/>
          <a:p>
            <a:pPr fontAlgn="base">
              <a:spcBef>
                <a:spcPct val="0"/>
              </a:spcBef>
              <a:spcAft>
                <a:spcPct val="0"/>
              </a:spcAft>
            </a:pPr>
            <a:r>
              <a:rPr lang="en-US" sz="1400" dirty="0">
                <a:solidFill>
                  <a:prstClr val="black"/>
                </a:solidFill>
                <a:latin typeface="Century Gothic"/>
                <a:cs typeface="Century Gothic"/>
              </a:rPr>
              <a:t>polymers</a:t>
            </a:r>
          </a:p>
        </p:txBody>
      </p:sp>
      <p:sp>
        <p:nvSpPr>
          <p:cNvPr id="13" name="TextBox 12"/>
          <p:cNvSpPr txBox="1"/>
          <p:nvPr/>
        </p:nvSpPr>
        <p:spPr>
          <a:xfrm>
            <a:off x="863144" y="3771900"/>
            <a:ext cx="1233130" cy="307777"/>
          </a:xfrm>
          <a:prstGeom prst="rect">
            <a:avLst/>
          </a:prstGeom>
          <a:noFill/>
        </p:spPr>
        <p:txBody>
          <a:bodyPr wrap="none" rtlCol="0">
            <a:spAutoFit/>
          </a:bodyPr>
          <a:lstStyle/>
          <a:p>
            <a:pPr fontAlgn="base">
              <a:spcBef>
                <a:spcPct val="0"/>
              </a:spcBef>
              <a:spcAft>
                <a:spcPct val="0"/>
              </a:spcAft>
            </a:pPr>
            <a:r>
              <a:rPr lang="en-US" sz="1400" dirty="0">
                <a:solidFill>
                  <a:prstClr val="black"/>
                </a:solidFill>
                <a:latin typeface="Century Gothic"/>
                <a:cs typeface="Century Gothic"/>
              </a:rPr>
              <a:t>membranes</a:t>
            </a:r>
          </a:p>
        </p:txBody>
      </p:sp>
      <p:sp>
        <p:nvSpPr>
          <p:cNvPr id="16" name="TextBox 15"/>
          <p:cNvSpPr txBox="1"/>
          <p:nvPr/>
        </p:nvSpPr>
        <p:spPr>
          <a:xfrm>
            <a:off x="4106368" y="3628880"/>
            <a:ext cx="977063"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structural </a:t>
            </a:r>
          </a:p>
          <a:p>
            <a:pPr algn="ctr" fontAlgn="base">
              <a:spcBef>
                <a:spcPct val="0"/>
              </a:spcBef>
              <a:spcAft>
                <a:spcPct val="0"/>
              </a:spcAft>
            </a:pPr>
            <a:r>
              <a:rPr lang="en-US" sz="1400" dirty="0">
                <a:solidFill>
                  <a:prstClr val="black"/>
                </a:solidFill>
                <a:latin typeface="Century Gothic"/>
                <a:cs typeface="Century Gothic"/>
              </a:rPr>
              <a:t>defects</a:t>
            </a:r>
          </a:p>
        </p:txBody>
      </p:sp>
      <p:sp>
        <p:nvSpPr>
          <p:cNvPr id="17" name="TextBox 16"/>
          <p:cNvSpPr txBox="1"/>
          <p:nvPr/>
        </p:nvSpPr>
        <p:spPr>
          <a:xfrm>
            <a:off x="6985192" y="3695700"/>
            <a:ext cx="1736373" cy="307777"/>
          </a:xfrm>
          <a:prstGeom prst="rect">
            <a:avLst/>
          </a:prstGeom>
          <a:noFill/>
        </p:spPr>
        <p:txBody>
          <a:bodyPr wrap="none" rtlCol="0">
            <a:spAutoFit/>
          </a:bodyPr>
          <a:lstStyle/>
          <a:p>
            <a:pPr fontAlgn="base">
              <a:spcBef>
                <a:spcPct val="0"/>
              </a:spcBef>
              <a:spcAft>
                <a:spcPct val="0"/>
              </a:spcAft>
            </a:pPr>
            <a:r>
              <a:rPr lang="en-US" sz="1400" dirty="0">
                <a:solidFill>
                  <a:prstClr val="black"/>
                </a:solidFill>
                <a:latin typeface="Century Gothic"/>
                <a:cs typeface="Century Gothic"/>
              </a:rPr>
              <a:t>superconductivity</a:t>
            </a:r>
          </a:p>
        </p:txBody>
      </p:sp>
      <p:sp>
        <p:nvSpPr>
          <p:cNvPr id="18" name="TextBox 17"/>
          <p:cNvSpPr txBox="1"/>
          <p:nvPr/>
        </p:nvSpPr>
        <p:spPr>
          <a:xfrm>
            <a:off x="3199944" y="3776050"/>
            <a:ext cx="836449" cy="307777"/>
          </a:xfrm>
          <a:prstGeom prst="rect">
            <a:avLst/>
          </a:prstGeom>
          <a:noFill/>
        </p:spPr>
        <p:txBody>
          <a:bodyPr wrap="none" rtlCol="0">
            <a:spAutoFit/>
          </a:bodyPr>
          <a:lstStyle/>
          <a:p>
            <a:pPr fontAlgn="base">
              <a:spcBef>
                <a:spcPct val="0"/>
              </a:spcBef>
              <a:spcAft>
                <a:spcPct val="0"/>
              </a:spcAft>
            </a:pPr>
            <a:r>
              <a:rPr lang="en-US" sz="1400" dirty="0">
                <a:solidFill>
                  <a:prstClr val="black"/>
                </a:solidFill>
                <a:latin typeface="Century Gothic"/>
                <a:cs typeface="Century Gothic"/>
              </a:rPr>
              <a:t>colloids</a:t>
            </a:r>
          </a:p>
        </p:txBody>
      </p:sp>
      <p:sp>
        <p:nvSpPr>
          <p:cNvPr id="19" name="TextBox 18"/>
          <p:cNvSpPr txBox="1"/>
          <p:nvPr/>
        </p:nvSpPr>
        <p:spPr>
          <a:xfrm>
            <a:off x="6934256" y="4445000"/>
            <a:ext cx="1707481"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electronics</a:t>
            </a:r>
          </a:p>
          <a:p>
            <a:pPr algn="ctr" fontAlgn="base">
              <a:spcBef>
                <a:spcPct val="0"/>
              </a:spcBef>
              <a:spcAft>
                <a:spcPct val="0"/>
              </a:spcAft>
            </a:pPr>
            <a:r>
              <a:rPr lang="en-US" sz="1400" dirty="0">
                <a:solidFill>
                  <a:prstClr val="black"/>
                </a:solidFill>
                <a:latin typeface="Century Gothic"/>
                <a:cs typeface="Century Gothic"/>
              </a:rPr>
              <a:t>insulators - metals</a:t>
            </a:r>
          </a:p>
        </p:txBody>
      </p:sp>
      <p:sp>
        <p:nvSpPr>
          <p:cNvPr id="20" name="TextBox 19"/>
          <p:cNvSpPr txBox="1"/>
          <p:nvPr/>
        </p:nvSpPr>
        <p:spPr>
          <a:xfrm>
            <a:off x="5592082" y="4445000"/>
            <a:ext cx="1149323"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mechanics</a:t>
            </a:r>
          </a:p>
          <a:p>
            <a:pPr algn="ctr" fontAlgn="base">
              <a:spcBef>
                <a:spcPct val="0"/>
              </a:spcBef>
              <a:spcAft>
                <a:spcPct val="0"/>
              </a:spcAft>
            </a:pPr>
            <a:r>
              <a:rPr lang="en-US" sz="1400" dirty="0">
                <a:solidFill>
                  <a:prstClr val="black"/>
                </a:solidFill>
                <a:latin typeface="Century Gothic"/>
                <a:cs typeface="Century Gothic"/>
              </a:rPr>
              <a:t>phonons</a:t>
            </a:r>
          </a:p>
        </p:txBody>
      </p:sp>
      <p:sp>
        <p:nvSpPr>
          <p:cNvPr id="22" name="TextBox 21"/>
          <p:cNvSpPr txBox="1"/>
          <p:nvPr/>
        </p:nvSpPr>
        <p:spPr>
          <a:xfrm>
            <a:off x="727456" y="2870200"/>
            <a:ext cx="876950"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cells </a:t>
            </a:r>
          </a:p>
          <a:p>
            <a:pPr algn="ctr" fontAlgn="base">
              <a:spcBef>
                <a:spcPct val="0"/>
              </a:spcBef>
              <a:spcAft>
                <a:spcPct val="0"/>
              </a:spcAft>
            </a:pPr>
            <a:r>
              <a:rPr lang="en-US" sz="1400" dirty="0">
                <a:solidFill>
                  <a:prstClr val="black"/>
                </a:solidFill>
                <a:latin typeface="Century Gothic"/>
                <a:cs typeface="Century Gothic"/>
              </a:rPr>
              <a:t>         life</a:t>
            </a:r>
          </a:p>
        </p:txBody>
      </p:sp>
      <p:sp>
        <p:nvSpPr>
          <p:cNvPr id="23" name="TextBox 22"/>
          <p:cNvSpPr txBox="1"/>
          <p:nvPr/>
        </p:nvSpPr>
        <p:spPr>
          <a:xfrm>
            <a:off x="5145304" y="3639920"/>
            <a:ext cx="1656987"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electron-phonon</a:t>
            </a:r>
          </a:p>
          <a:p>
            <a:pPr algn="ctr" fontAlgn="base">
              <a:spcBef>
                <a:spcPct val="0"/>
              </a:spcBef>
              <a:spcAft>
                <a:spcPct val="0"/>
              </a:spcAft>
            </a:pPr>
            <a:r>
              <a:rPr lang="en-US" sz="1400" dirty="0">
                <a:solidFill>
                  <a:prstClr val="black"/>
                </a:solidFill>
                <a:latin typeface="Century Gothic"/>
                <a:cs typeface="Century Gothic"/>
              </a:rPr>
              <a:t>resistivity</a:t>
            </a:r>
          </a:p>
        </p:txBody>
      </p:sp>
      <p:sp>
        <p:nvSpPr>
          <p:cNvPr id="24" name="TextBox 23"/>
          <p:cNvSpPr txBox="1"/>
          <p:nvPr/>
        </p:nvSpPr>
        <p:spPr>
          <a:xfrm>
            <a:off x="3394308" y="2834840"/>
            <a:ext cx="1286167"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defect</a:t>
            </a:r>
          </a:p>
          <a:p>
            <a:pPr algn="ctr" fontAlgn="base">
              <a:spcBef>
                <a:spcPct val="0"/>
              </a:spcBef>
              <a:spcAft>
                <a:spcPct val="0"/>
              </a:spcAft>
            </a:pPr>
            <a:r>
              <a:rPr lang="en-US" sz="1400" dirty="0">
                <a:solidFill>
                  <a:prstClr val="black"/>
                </a:solidFill>
                <a:latin typeface="Century Gothic"/>
                <a:cs typeface="Century Gothic"/>
              </a:rPr>
              <a:t>aggregation</a:t>
            </a:r>
          </a:p>
        </p:txBody>
      </p:sp>
      <p:sp>
        <p:nvSpPr>
          <p:cNvPr id="25" name="TextBox 24"/>
          <p:cNvSpPr txBox="1"/>
          <p:nvPr/>
        </p:nvSpPr>
        <p:spPr>
          <a:xfrm>
            <a:off x="3841796" y="1930400"/>
            <a:ext cx="873794"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fracture</a:t>
            </a:r>
          </a:p>
          <a:p>
            <a:pPr algn="ctr" fontAlgn="base">
              <a:spcBef>
                <a:spcPct val="0"/>
              </a:spcBef>
              <a:spcAft>
                <a:spcPct val="0"/>
              </a:spcAft>
            </a:pPr>
            <a:r>
              <a:rPr lang="en-US" sz="1400" dirty="0">
                <a:solidFill>
                  <a:prstClr val="black"/>
                </a:solidFill>
                <a:latin typeface="Century Gothic"/>
                <a:cs typeface="Century Gothic"/>
              </a:rPr>
              <a:t>cracks</a:t>
            </a:r>
          </a:p>
        </p:txBody>
      </p:sp>
      <p:sp>
        <p:nvSpPr>
          <p:cNvPr id="26" name="TextBox 25"/>
          <p:cNvSpPr txBox="1"/>
          <p:nvPr/>
        </p:nvSpPr>
        <p:spPr>
          <a:xfrm>
            <a:off x="4866416" y="2822140"/>
            <a:ext cx="1085153"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work</a:t>
            </a:r>
          </a:p>
          <a:p>
            <a:pPr algn="ctr" fontAlgn="base">
              <a:spcBef>
                <a:spcPct val="0"/>
              </a:spcBef>
              <a:spcAft>
                <a:spcPct val="0"/>
              </a:spcAft>
            </a:pPr>
            <a:r>
              <a:rPr lang="en-US" sz="1400" dirty="0">
                <a:solidFill>
                  <a:prstClr val="black"/>
                </a:solidFill>
                <a:latin typeface="Century Gothic"/>
                <a:cs typeface="Century Gothic"/>
              </a:rPr>
              <a:t>hardening</a:t>
            </a:r>
          </a:p>
        </p:txBody>
      </p:sp>
      <p:sp>
        <p:nvSpPr>
          <p:cNvPr id="27" name="TextBox 26"/>
          <p:cNvSpPr txBox="1"/>
          <p:nvPr/>
        </p:nvSpPr>
        <p:spPr>
          <a:xfrm>
            <a:off x="5158610" y="1905000"/>
            <a:ext cx="1282047"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built </a:t>
            </a:r>
          </a:p>
          <a:p>
            <a:pPr algn="ctr" fontAlgn="base">
              <a:spcBef>
                <a:spcPct val="0"/>
              </a:spcBef>
              <a:spcAft>
                <a:spcPct val="0"/>
              </a:spcAft>
            </a:pPr>
            <a:r>
              <a:rPr lang="en-US" sz="1400" dirty="0">
                <a:solidFill>
                  <a:prstClr val="black"/>
                </a:solidFill>
                <a:latin typeface="Century Gothic"/>
                <a:cs typeface="Century Gothic"/>
              </a:rPr>
              <a:t>environment</a:t>
            </a:r>
          </a:p>
        </p:txBody>
      </p:sp>
      <p:sp>
        <p:nvSpPr>
          <p:cNvPr id="28" name="TextBox 27"/>
          <p:cNvSpPr txBox="1"/>
          <p:nvPr/>
        </p:nvSpPr>
        <p:spPr>
          <a:xfrm>
            <a:off x="3563108" y="4445000"/>
            <a:ext cx="1829071"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magnetics</a:t>
            </a:r>
          </a:p>
          <a:p>
            <a:pPr algn="ctr" fontAlgn="base">
              <a:spcBef>
                <a:spcPct val="0"/>
              </a:spcBef>
              <a:spcAft>
                <a:spcPct val="0"/>
              </a:spcAft>
            </a:pPr>
            <a:r>
              <a:rPr lang="en-US" sz="1400" dirty="0">
                <a:solidFill>
                  <a:prstClr val="black"/>
                </a:solidFill>
                <a:latin typeface="Century Gothic"/>
                <a:cs typeface="Century Gothic"/>
              </a:rPr>
              <a:t>domains, hysteresis</a:t>
            </a:r>
          </a:p>
        </p:txBody>
      </p:sp>
      <p:sp>
        <p:nvSpPr>
          <p:cNvPr id="29" name="TextBox 28"/>
          <p:cNvSpPr txBox="1"/>
          <p:nvPr/>
        </p:nvSpPr>
        <p:spPr>
          <a:xfrm>
            <a:off x="586718" y="1866900"/>
            <a:ext cx="1048246" cy="523220"/>
          </a:xfrm>
          <a:prstGeom prst="rect">
            <a:avLst/>
          </a:prstGeom>
          <a:noFill/>
        </p:spPr>
        <p:txBody>
          <a:bodyPr wrap="none" rtlCol="0">
            <a:spAutoFit/>
          </a:bodyPr>
          <a:lstStyle/>
          <a:p>
            <a:pPr fontAlgn="base">
              <a:spcBef>
                <a:spcPct val="0"/>
              </a:spcBef>
              <a:spcAft>
                <a:spcPct val="0"/>
              </a:spcAft>
            </a:pPr>
            <a:r>
              <a:rPr lang="en-US" sz="1400" dirty="0">
                <a:solidFill>
                  <a:prstClr val="black"/>
                </a:solidFill>
                <a:latin typeface="Century Gothic"/>
                <a:cs typeface="Century Gothic"/>
              </a:rPr>
              <a:t>plants </a:t>
            </a:r>
          </a:p>
          <a:p>
            <a:pPr fontAlgn="base">
              <a:spcBef>
                <a:spcPct val="0"/>
              </a:spcBef>
              <a:spcAft>
                <a:spcPct val="0"/>
              </a:spcAft>
            </a:pPr>
            <a:r>
              <a:rPr lang="en-US" sz="1400" dirty="0">
                <a:solidFill>
                  <a:prstClr val="black"/>
                </a:solidFill>
                <a:latin typeface="Century Gothic"/>
                <a:cs typeface="Century Gothic"/>
              </a:rPr>
              <a:t>    animals</a:t>
            </a:r>
          </a:p>
        </p:txBody>
      </p:sp>
      <p:sp>
        <p:nvSpPr>
          <p:cNvPr id="30" name="TextBox 29"/>
          <p:cNvSpPr txBox="1"/>
          <p:nvPr/>
        </p:nvSpPr>
        <p:spPr>
          <a:xfrm>
            <a:off x="6055572" y="2809440"/>
            <a:ext cx="992842"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mean</a:t>
            </a:r>
          </a:p>
          <a:p>
            <a:pPr algn="ctr" fontAlgn="base">
              <a:spcBef>
                <a:spcPct val="0"/>
              </a:spcBef>
              <a:spcAft>
                <a:spcPct val="0"/>
              </a:spcAft>
            </a:pPr>
            <a:r>
              <a:rPr lang="en-US" sz="1400" dirty="0">
                <a:solidFill>
                  <a:prstClr val="black"/>
                </a:solidFill>
                <a:latin typeface="Century Gothic"/>
                <a:cs typeface="Century Gothic"/>
              </a:rPr>
              <a:t>free path</a:t>
            </a:r>
          </a:p>
        </p:txBody>
      </p:sp>
      <p:sp>
        <p:nvSpPr>
          <p:cNvPr id="31" name="TextBox 30"/>
          <p:cNvSpPr txBox="1"/>
          <p:nvPr/>
        </p:nvSpPr>
        <p:spPr>
          <a:xfrm>
            <a:off x="7200900" y="2799230"/>
            <a:ext cx="1322065" cy="523220"/>
          </a:xfrm>
          <a:prstGeom prst="rect">
            <a:avLst/>
          </a:prstGeom>
          <a:noFill/>
        </p:spPr>
        <p:txBody>
          <a:bodyPr wrap="square" rtlCol="0">
            <a:spAutoFit/>
          </a:bodyPr>
          <a:lstStyle/>
          <a:p>
            <a:pPr algn="ctr" fontAlgn="base">
              <a:spcBef>
                <a:spcPct val="0"/>
              </a:spcBef>
              <a:spcAft>
                <a:spcPct val="0"/>
              </a:spcAft>
            </a:pPr>
            <a:r>
              <a:rPr lang="en-US" sz="1400" dirty="0">
                <a:solidFill>
                  <a:prstClr val="black"/>
                </a:solidFill>
                <a:latin typeface="Century Gothic"/>
                <a:cs typeface="Century Gothic"/>
              </a:rPr>
              <a:t>vortices</a:t>
            </a:r>
          </a:p>
          <a:p>
            <a:pPr algn="ctr" fontAlgn="base">
              <a:spcBef>
                <a:spcPct val="0"/>
              </a:spcBef>
              <a:spcAft>
                <a:spcPct val="0"/>
              </a:spcAft>
            </a:pPr>
            <a:r>
              <a:rPr lang="en-US" sz="1400" dirty="0">
                <a:solidFill>
                  <a:prstClr val="black"/>
                </a:solidFill>
                <a:latin typeface="Century Gothic"/>
                <a:cs typeface="Century Gothic"/>
              </a:rPr>
              <a:t>Cooper pairs</a:t>
            </a:r>
          </a:p>
        </p:txBody>
      </p:sp>
      <p:sp>
        <p:nvSpPr>
          <p:cNvPr id="32" name="TextBox 31"/>
          <p:cNvSpPr txBox="1"/>
          <p:nvPr/>
        </p:nvSpPr>
        <p:spPr>
          <a:xfrm>
            <a:off x="7228240" y="1930400"/>
            <a:ext cx="1457200"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rocks</a:t>
            </a:r>
          </a:p>
          <a:p>
            <a:pPr algn="ctr" fontAlgn="base">
              <a:spcBef>
                <a:spcPct val="0"/>
              </a:spcBef>
              <a:spcAft>
                <a:spcPct val="0"/>
              </a:spcAft>
            </a:pPr>
            <a:r>
              <a:rPr lang="en-US" sz="1400" dirty="0" err="1">
                <a:solidFill>
                  <a:prstClr val="black"/>
                </a:solidFill>
                <a:latin typeface="Century Gothic"/>
                <a:cs typeface="Century Gothic"/>
              </a:rPr>
              <a:t>geoformations</a:t>
            </a:r>
            <a:endParaRPr lang="en-US" sz="1400" dirty="0">
              <a:solidFill>
                <a:prstClr val="black"/>
              </a:solidFill>
              <a:latin typeface="Century Gothic"/>
              <a:cs typeface="Century Gothic"/>
            </a:endParaRPr>
          </a:p>
        </p:txBody>
      </p:sp>
      <p:sp>
        <p:nvSpPr>
          <p:cNvPr id="33" name="TextBox 32"/>
          <p:cNvSpPr txBox="1"/>
          <p:nvPr/>
        </p:nvSpPr>
        <p:spPr>
          <a:xfrm>
            <a:off x="2043464" y="2857500"/>
            <a:ext cx="1261884"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sedimentary</a:t>
            </a:r>
          </a:p>
          <a:p>
            <a:pPr algn="ctr" fontAlgn="base">
              <a:spcBef>
                <a:spcPct val="0"/>
              </a:spcBef>
              <a:spcAft>
                <a:spcPct val="0"/>
              </a:spcAft>
            </a:pPr>
            <a:r>
              <a:rPr lang="en-US" sz="1400" dirty="0">
                <a:solidFill>
                  <a:prstClr val="black"/>
                </a:solidFill>
                <a:latin typeface="Century Gothic"/>
                <a:cs typeface="Century Gothic"/>
              </a:rPr>
              <a:t>rocks</a:t>
            </a:r>
          </a:p>
        </p:txBody>
      </p:sp>
      <p:sp>
        <p:nvSpPr>
          <p:cNvPr id="34" name="TextBox 33"/>
          <p:cNvSpPr txBox="1"/>
          <p:nvPr/>
        </p:nvSpPr>
        <p:spPr>
          <a:xfrm>
            <a:off x="2616760" y="1917700"/>
            <a:ext cx="572492" cy="523220"/>
          </a:xfrm>
          <a:prstGeom prst="rect">
            <a:avLst/>
          </a:prstGeom>
          <a:noFill/>
        </p:spPr>
        <p:txBody>
          <a:bodyPr wrap="none" rtlCol="0">
            <a:spAutoFit/>
          </a:bodyPr>
          <a:lstStyle/>
          <a:p>
            <a:pPr algn="ctr" fontAlgn="base">
              <a:spcBef>
                <a:spcPct val="0"/>
              </a:spcBef>
              <a:spcAft>
                <a:spcPct val="0"/>
              </a:spcAft>
            </a:pPr>
            <a:r>
              <a:rPr lang="en-US" sz="1400" dirty="0">
                <a:solidFill>
                  <a:prstClr val="black"/>
                </a:solidFill>
                <a:latin typeface="Century Gothic"/>
                <a:cs typeface="Century Gothic"/>
              </a:rPr>
              <a:t>fossil </a:t>
            </a:r>
          </a:p>
          <a:p>
            <a:pPr algn="ctr" fontAlgn="base">
              <a:spcBef>
                <a:spcPct val="0"/>
              </a:spcBef>
              <a:spcAft>
                <a:spcPct val="0"/>
              </a:spcAft>
            </a:pPr>
            <a:r>
              <a:rPr lang="en-US" sz="1400" dirty="0">
                <a:solidFill>
                  <a:prstClr val="black"/>
                </a:solidFill>
                <a:latin typeface="Century Gothic"/>
                <a:cs typeface="Century Gothic"/>
              </a:rPr>
              <a:t>fuels</a:t>
            </a:r>
          </a:p>
        </p:txBody>
      </p:sp>
      <p:pic>
        <p:nvPicPr>
          <p:cNvPr id="3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8621" y="5232400"/>
            <a:ext cx="721807" cy="6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4" cstate="print">
            <a:clrChange>
              <a:clrFrom>
                <a:srgbClr val="FFFFFF"/>
              </a:clrFrom>
              <a:clrTo>
                <a:srgbClr val="FFFFFF">
                  <a:alpha val="0"/>
                </a:srgbClr>
              </a:clrTo>
            </a:clrChange>
          </a:blip>
          <a:stretch>
            <a:fillRect/>
          </a:stretch>
        </p:blipFill>
        <p:spPr>
          <a:xfrm>
            <a:off x="3251200" y="5194094"/>
            <a:ext cx="1058463" cy="749506"/>
          </a:xfrm>
          <a:prstGeom prst="rect">
            <a:avLst/>
          </a:prstGeom>
        </p:spPr>
      </p:pic>
      <p:sp>
        <p:nvSpPr>
          <p:cNvPr id="40" name="TextBox 39"/>
          <p:cNvSpPr txBox="1"/>
          <p:nvPr/>
        </p:nvSpPr>
        <p:spPr>
          <a:xfrm>
            <a:off x="2310944" y="3771900"/>
            <a:ext cx="818040" cy="307777"/>
          </a:xfrm>
          <a:prstGeom prst="rect">
            <a:avLst/>
          </a:prstGeom>
          <a:noFill/>
        </p:spPr>
        <p:txBody>
          <a:bodyPr wrap="none" rtlCol="0">
            <a:spAutoFit/>
          </a:bodyPr>
          <a:lstStyle/>
          <a:p>
            <a:pPr fontAlgn="base">
              <a:spcBef>
                <a:spcPct val="0"/>
              </a:spcBef>
              <a:spcAft>
                <a:spcPct val="0"/>
              </a:spcAft>
            </a:pPr>
            <a:r>
              <a:rPr lang="en-US" sz="1400" dirty="0">
                <a:solidFill>
                  <a:prstClr val="black"/>
                </a:solidFill>
                <a:latin typeface="Century Gothic"/>
                <a:cs typeface="Century Gothic"/>
              </a:rPr>
              <a:t>plastics</a:t>
            </a:r>
          </a:p>
        </p:txBody>
      </p:sp>
      <p:sp>
        <p:nvSpPr>
          <p:cNvPr id="43" name="Freeform 42"/>
          <p:cNvSpPr/>
          <p:nvPr/>
        </p:nvSpPr>
        <p:spPr>
          <a:xfrm>
            <a:off x="1574800" y="1689100"/>
            <a:ext cx="1981200" cy="4241800"/>
          </a:xfrm>
          <a:custGeom>
            <a:avLst/>
            <a:gdLst>
              <a:gd name="connsiteX0" fmla="*/ 0 w 1981200"/>
              <a:gd name="connsiteY0" fmla="*/ 0 h 4241800"/>
              <a:gd name="connsiteX1" fmla="*/ 1117600 w 1981200"/>
              <a:gd name="connsiteY1" fmla="*/ 3022600 h 4241800"/>
              <a:gd name="connsiteX2" fmla="*/ 1981200 w 1981200"/>
              <a:gd name="connsiteY2" fmla="*/ 4241800 h 4241800"/>
              <a:gd name="connsiteX3" fmla="*/ 1981200 w 1981200"/>
              <a:gd name="connsiteY3" fmla="*/ 4241800 h 4241800"/>
            </a:gdLst>
            <a:ahLst/>
            <a:cxnLst>
              <a:cxn ang="0">
                <a:pos x="connsiteX0" y="connsiteY0"/>
              </a:cxn>
              <a:cxn ang="0">
                <a:pos x="connsiteX1" y="connsiteY1"/>
              </a:cxn>
              <a:cxn ang="0">
                <a:pos x="connsiteX2" y="connsiteY2"/>
              </a:cxn>
              <a:cxn ang="0">
                <a:pos x="connsiteX3" y="connsiteY3"/>
              </a:cxn>
            </a:cxnLst>
            <a:rect l="l" t="t" r="r" b="b"/>
            <a:pathLst>
              <a:path w="1981200" h="4241800">
                <a:moveTo>
                  <a:pt x="0" y="0"/>
                </a:moveTo>
                <a:cubicBezTo>
                  <a:pt x="393700" y="1157816"/>
                  <a:pt x="787400" y="2315633"/>
                  <a:pt x="1117600" y="3022600"/>
                </a:cubicBezTo>
                <a:cubicBezTo>
                  <a:pt x="1447800" y="3729567"/>
                  <a:pt x="1981200" y="4241800"/>
                  <a:pt x="1981200" y="4241800"/>
                </a:cubicBezTo>
                <a:lnTo>
                  <a:pt x="1981200" y="4241800"/>
                </a:ln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a:solidFill>
                <a:prstClr val="black"/>
              </a:solidFill>
            </a:endParaRPr>
          </a:p>
        </p:txBody>
      </p:sp>
      <p:sp>
        <p:nvSpPr>
          <p:cNvPr id="47" name="TextBox 46"/>
          <p:cNvSpPr txBox="1"/>
          <p:nvPr/>
        </p:nvSpPr>
        <p:spPr>
          <a:xfrm rot="16200000">
            <a:off x="-2330449" y="2806184"/>
            <a:ext cx="5245100" cy="369332"/>
          </a:xfrm>
          <a:prstGeom prst="rect">
            <a:avLst/>
          </a:prstGeom>
          <a:noFill/>
        </p:spPr>
        <p:txBody>
          <a:bodyPr wrap="square" rtlCol="0">
            <a:spAutoFit/>
          </a:bodyPr>
          <a:lstStyle/>
          <a:p>
            <a:pPr fontAlgn="base">
              <a:spcBef>
                <a:spcPct val="0"/>
              </a:spcBef>
              <a:spcAft>
                <a:spcPct val="0"/>
              </a:spcAft>
            </a:pPr>
            <a:r>
              <a:rPr lang="en-US" i="1" dirty="0">
                <a:solidFill>
                  <a:srgbClr val="006600"/>
                </a:solidFill>
                <a:latin typeface="Century Gothic"/>
                <a:cs typeface="Century Gothic"/>
              </a:rPr>
              <a:t>Hallmarks of </a:t>
            </a:r>
            <a:r>
              <a:rPr lang="en-US" i="1" dirty="0" err="1">
                <a:solidFill>
                  <a:srgbClr val="006600"/>
                </a:solidFill>
                <a:latin typeface="Century Gothic"/>
                <a:cs typeface="Century Gothic"/>
              </a:rPr>
              <a:t>mesoscale</a:t>
            </a:r>
            <a:r>
              <a:rPr lang="en-US" i="1" dirty="0">
                <a:solidFill>
                  <a:srgbClr val="006600"/>
                </a:solidFill>
                <a:latin typeface="Century Gothic"/>
                <a:cs typeface="Century Gothic"/>
              </a:rPr>
              <a:t> phenomena  </a:t>
            </a:r>
            <a:r>
              <a:rPr lang="en-US" i="1" dirty="0">
                <a:solidFill>
                  <a:srgbClr val="006600"/>
                </a:solidFill>
                <a:latin typeface="Century Gothic"/>
                <a:cs typeface="Century Gothic"/>
                <a:sym typeface="Wingdings"/>
              </a:rPr>
              <a:t></a:t>
            </a:r>
            <a:endParaRPr lang="en-US" i="1" dirty="0">
              <a:solidFill>
                <a:srgbClr val="006600"/>
              </a:solidFill>
              <a:latin typeface="Century Gothic"/>
              <a:cs typeface="Century Gothic"/>
            </a:endParaRPr>
          </a:p>
        </p:txBody>
      </p:sp>
      <p:sp>
        <p:nvSpPr>
          <p:cNvPr id="48" name="TextBox 47"/>
          <p:cNvSpPr txBox="1"/>
          <p:nvPr/>
        </p:nvSpPr>
        <p:spPr>
          <a:xfrm rot="16200000">
            <a:off x="6295252" y="2923917"/>
            <a:ext cx="5150365" cy="369332"/>
          </a:xfrm>
          <a:prstGeom prst="rect">
            <a:avLst/>
          </a:prstGeom>
          <a:noFill/>
        </p:spPr>
        <p:txBody>
          <a:bodyPr wrap="square" rtlCol="0">
            <a:spAutoFit/>
          </a:bodyPr>
          <a:lstStyle/>
          <a:p>
            <a:pPr fontAlgn="base">
              <a:spcBef>
                <a:spcPct val="0"/>
              </a:spcBef>
              <a:spcAft>
                <a:spcPct val="0"/>
              </a:spcAft>
            </a:pPr>
            <a:r>
              <a:rPr lang="en-US" i="1" dirty="0" err="1">
                <a:solidFill>
                  <a:srgbClr val="006600"/>
                </a:solidFill>
                <a:latin typeface="Century Gothic"/>
                <a:cs typeface="Century Gothic"/>
              </a:rPr>
              <a:t>Hieraarchial</a:t>
            </a:r>
            <a:r>
              <a:rPr lang="en-US" i="1" dirty="0">
                <a:solidFill>
                  <a:srgbClr val="006600"/>
                </a:solidFill>
                <a:latin typeface="Century Gothic"/>
                <a:cs typeface="Century Gothic"/>
              </a:rPr>
              <a:t> </a:t>
            </a:r>
            <a:r>
              <a:rPr lang="en-US" i="1" dirty="0" err="1">
                <a:solidFill>
                  <a:srgbClr val="006600"/>
                </a:solidFill>
                <a:latin typeface="Century Gothic"/>
                <a:cs typeface="Century Gothic"/>
              </a:rPr>
              <a:t>mesoscale</a:t>
            </a:r>
            <a:r>
              <a:rPr lang="en-US" i="1" dirty="0">
                <a:solidFill>
                  <a:srgbClr val="006600"/>
                </a:solidFill>
                <a:latin typeface="Century Gothic"/>
                <a:cs typeface="Century Gothic"/>
              </a:rPr>
              <a:t> </a:t>
            </a:r>
            <a:r>
              <a:rPr lang="en-US" i="1" dirty="0" err="1">
                <a:solidFill>
                  <a:srgbClr val="006600"/>
                </a:solidFill>
                <a:latin typeface="Century Gothic"/>
                <a:cs typeface="Century Gothic"/>
              </a:rPr>
              <a:t>arlchitectures</a:t>
            </a:r>
            <a:r>
              <a:rPr lang="en-US" i="1" dirty="0">
                <a:solidFill>
                  <a:srgbClr val="006600"/>
                </a:solidFill>
                <a:latin typeface="Century Gothic"/>
                <a:cs typeface="Century Gothic"/>
              </a:rPr>
              <a:t> </a:t>
            </a:r>
            <a:r>
              <a:rPr lang="en-US" i="1" dirty="0">
                <a:solidFill>
                  <a:srgbClr val="006600"/>
                </a:solidFill>
                <a:latin typeface="Century Gothic"/>
                <a:cs typeface="Century Gothic"/>
                <a:sym typeface="Wingdings"/>
              </a:rPr>
              <a:t></a:t>
            </a:r>
            <a:r>
              <a:rPr lang="en-US" i="1" dirty="0">
                <a:solidFill>
                  <a:srgbClr val="006600"/>
                </a:solidFill>
                <a:latin typeface="Century Gothic"/>
                <a:cs typeface="Century Gothic"/>
              </a:rPr>
              <a:t> </a:t>
            </a:r>
          </a:p>
        </p:txBody>
      </p:sp>
      <p:sp>
        <p:nvSpPr>
          <p:cNvPr id="49" name="TextBox 48"/>
          <p:cNvSpPr txBox="1"/>
          <p:nvPr/>
        </p:nvSpPr>
        <p:spPr>
          <a:xfrm rot="4146847">
            <a:off x="1015365" y="1529324"/>
            <a:ext cx="1792356" cy="369332"/>
          </a:xfrm>
          <a:prstGeom prst="rect">
            <a:avLst/>
          </a:prstGeom>
          <a:noFill/>
        </p:spPr>
        <p:txBody>
          <a:bodyPr wrap="square" rtlCol="0">
            <a:spAutoFit/>
          </a:bodyPr>
          <a:lstStyle/>
          <a:p>
            <a:pPr fontAlgn="base">
              <a:spcBef>
                <a:spcPct val="0"/>
              </a:spcBef>
              <a:spcAft>
                <a:spcPct val="0"/>
              </a:spcAft>
            </a:pPr>
            <a:r>
              <a:rPr lang="en-US" dirty="0">
                <a:solidFill>
                  <a:srgbClr val="006600"/>
                </a:solidFill>
                <a:latin typeface="Century Gothic"/>
                <a:cs typeface="Century Gothic"/>
              </a:rPr>
              <a:t>Reductionist</a:t>
            </a:r>
          </a:p>
        </p:txBody>
      </p:sp>
      <p:sp>
        <p:nvSpPr>
          <p:cNvPr id="50" name="TextBox 49"/>
          <p:cNvSpPr txBox="1"/>
          <p:nvPr/>
        </p:nvSpPr>
        <p:spPr>
          <a:xfrm rot="17559411">
            <a:off x="6249501" y="1322718"/>
            <a:ext cx="2065721" cy="369332"/>
          </a:xfrm>
          <a:prstGeom prst="rect">
            <a:avLst/>
          </a:prstGeom>
          <a:noFill/>
        </p:spPr>
        <p:txBody>
          <a:bodyPr wrap="square" rtlCol="0">
            <a:spAutoFit/>
          </a:bodyPr>
          <a:lstStyle/>
          <a:p>
            <a:pPr fontAlgn="base">
              <a:spcBef>
                <a:spcPct val="0"/>
              </a:spcBef>
              <a:spcAft>
                <a:spcPct val="0"/>
              </a:spcAft>
            </a:pPr>
            <a:r>
              <a:rPr lang="en-US" dirty="0">
                <a:solidFill>
                  <a:srgbClr val="006600"/>
                </a:solidFill>
                <a:latin typeface="Century Gothic"/>
                <a:cs typeface="Century Gothic"/>
              </a:rPr>
              <a:t>Constructionist</a:t>
            </a:r>
          </a:p>
        </p:txBody>
      </p:sp>
      <p:grpSp>
        <p:nvGrpSpPr>
          <p:cNvPr id="51" name="Group 50"/>
          <p:cNvGrpSpPr/>
          <p:nvPr/>
        </p:nvGrpSpPr>
        <p:grpSpPr>
          <a:xfrm>
            <a:off x="4092575" y="5677549"/>
            <a:ext cx="828675" cy="828675"/>
            <a:chOff x="4972050" y="5695950"/>
            <a:chExt cx="828675" cy="828675"/>
          </a:xfrm>
        </p:grpSpPr>
        <p:sp>
          <p:nvSpPr>
            <p:cNvPr id="52" name="Oval 51"/>
            <p:cNvSpPr/>
            <p:nvPr/>
          </p:nvSpPr>
          <p:spPr>
            <a:xfrm>
              <a:off x="4972050" y="5695950"/>
              <a:ext cx="828675" cy="828675"/>
            </a:xfrm>
            <a:prstGeom prst="ellipse">
              <a:avLst/>
            </a:prstGeom>
            <a:gradFill flip="none" rotWithShape="1">
              <a:gsLst>
                <a:gs pos="99000">
                  <a:srgbClr val="66CCFF"/>
                </a:gs>
                <a:gs pos="31000">
                  <a:srgbClr val="FFFFFF"/>
                </a:gs>
              </a:gsLst>
              <a:path path="circle">
                <a:fillToRect l="50000" t="50000" r="50000" b="50000"/>
              </a:path>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Oval 52"/>
            <p:cNvSpPr/>
            <p:nvPr/>
          </p:nvSpPr>
          <p:spPr>
            <a:xfrm>
              <a:off x="5321300" y="6038850"/>
              <a:ext cx="139700" cy="139700"/>
            </a:xfrm>
            <a:prstGeom prst="ellipse">
              <a:avLst/>
            </a:prstGeom>
            <a:solidFill>
              <a:srgbClr val="FF66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Oval 53"/>
            <p:cNvSpPr/>
            <p:nvPr/>
          </p:nvSpPr>
          <p:spPr>
            <a:xfrm>
              <a:off x="5092701" y="5721351"/>
              <a:ext cx="114300" cy="114300"/>
            </a:xfrm>
            <a:prstGeom prst="ellipse">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55" name="Straight Connector 54"/>
            <p:cNvCxnSpPr/>
            <p:nvPr/>
          </p:nvCxnSpPr>
          <p:spPr>
            <a:xfrm>
              <a:off x="5114925" y="5777192"/>
              <a:ext cx="69851" cy="1309"/>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346700" y="6107392"/>
              <a:ext cx="92075"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a:off x="5346701" y="6107391"/>
              <a:ext cx="92075"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8" name="Freeform 57"/>
          <p:cNvSpPr/>
          <p:nvPr/>
        </p:nvSpPr>
        <p:spPr>
          <a:xfrm flipH="1">
            <a:off x="5486400" y="1752600"/>
            <a:ext cx="1981200" cy="4241800"/>
          </a:xfrm>
          <a:custGeom>
            <a:avLst/>
            <a:gdLst>
              <a:gd name="connsiteX0" fmla="*/ 0 w 1981200"/>
              <a:gd name="connsiteY0" fmla="*/ 0 h 4241800"/>
              <a:gd name="connsiteX1" fmla="*/ 1117600 w 1981200"/>
              <a:gd name="connsiteY1" fmla="*/ 3022600 h 4241800"/>
              <a:gd name="connsiteX2" fmla="*/ 1981200 w 1981200"/>
              <a:gd name="connsiteY2" fmla="*/ 4241800 h 4241800"/>
              <a:gd name="connsiteX3" fmla="*/ 1981200 w 1981200"/>
              <a:gd name="connsiteY3" fmla="*/ 4241800 h 4241800"/>
            </a:gdLst>
            <a:ahLst/>
            <a:cxnLst>
              <a:cxn ang="0">
                <a:pos x="connsiteX0" y="connsiteY0"/>
              </a:cxn>
              <a:cxn ang="0">
                <a:pos x="connsiteX1" y="connsiteY1"/>
              </a:cxn>
              <a:cxn ang="0">
                <a:pos x="connsiteX2" y="connsiteY2"/>
              </a:cxn>
              <a:cxn ang="0">
                <a:pos x="connsiteX3" y="connsiteY3"/>
              </a:cxn>
            </a:cxnLst>
            <a:rect l="l" t="t" r="r" b="b"/>
            <a:pathLst>
              <a:path w="1981200" h="4241800">
                <a:moveTo>
                  <a:pt x="0" y="0"/>
                </a:moveTo>
                <a:cubicBezTo>
                  <a:pt x="393700" y="1157816"/>
                  <a:pt x="787400" y="2315633"/>
                  <a:pt x="1117600" y="3022600"/>
                </a:cubicBezTo>
                <a:cubicBezTo>
                  <a:pt x="1447800" y="3729567"/>
                  <a:pt x="1981200" y="4241800"/>
                  <a:pt x="1981200" y="4241800"/>
                </a:cubicBezTo>
                <a:lnTo>
                  <a:pt x="1981200" y="4241800"/>
                </a:lnTo>
              </a:path>
            </a:pathLst>
          </a:custGeom>
          <a:ln>
            <a:headEnd type="stealth"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a:solidFill>
                <a:prstClr val="black"/>
              </a:solidFill>
            </a:endParaRPr>
          </a:p>
        </p:txBody>
      </p:sp>
      <p:cxnSp>
        <p:nvCxnSpPr>
          <p:cNvPr id="38" name="Straight Connector 37"/>
          <p:cNvCxnSpPr/>
          <p:nvPr/>
        </p:nvCxnSpPr>
        <p:spPr>
          <a:xfrm>
            <a:off x="863600" y="2540000"/>
            <a:ext cx="75438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800100" y="3416300"/>
            <a:ext cx="75438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23900" y="4229100"/>
            <a:ext cx="75438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11200" y="5029200"/>
            <a:ext cx="75438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298244" y="4584700"/>
            <a:ext cx="910526" cy="307777"/>
          </a:xfrm>
          <a:prstGeom prst="rect">
            <a:avLst/>
          </a:prstGeom>
          <a:noFill/>
        </p:spPr>
        <p:txBody>
          <a:bodyPr wrap="none" rtlCol="0">
            <a:spAutoFit/>
          </a:bodyPr>
          <a:lstStyle/>
          <a:p>
            <a:pPr fontAlgn="base">
              <a:spcBef>
                <a:spcPct val="0"/>
              </a:spcBef>
              <a:spcAft>
                <a:spcPct val="0"/>
              </a:spcAft>
            </a:pPr>
            <a:r>
              <a:rPr lang="en-US" sz="1400" dirty="0">
                <a:solidFill>
                  <a:prstClr val="black"/>
                </a:solidFill>
                <a:latin typeface="Century Gothic"/>
                <a:cs typeface="Century Gothic"/>
              </a:rPr>
              <a:t>solutions</a:t>
            </a:r>
          </a:p>
        </p:txBody>
      </p:sp>
    </p:spTree>
    <p:extLst>
      <p:ext uri="{BB962C8B-B14F-4D97-AF65-F5344CB8AC3E}">
        <p14:creationId xmlns:p14="http://schemas.microsoft.com/office/powerpoint/2010/main" val="14229647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66775"/>
            <a:ext cx="9143999" cy="5259388"/>
          </a:xfrm>
        </p:spPr>
        <p:txBody>
          <a:bodyPr/>
          <a:lstStyle/>
          <a:p>
            <a:pPr>
              <a:lnSpc>
                <a:spcPct val="125000"/>
              </a:lnSpc>
            </a:pPr>
            <a:r>
              <a:rPr lang="en-US" b="0" dirty="0" smtClean="0">
                <a:solidFill>
                  <a:schemeClr val="tx1"/>
                </a:solidFill>
              </a:rPr>
              <a:t>Mastering Defect </a:t>
            </a:r>
            <a:r>
              <a:rPr lang="en-US" b="0" dirty="0" err="1" smtClean="0">
                <a:solidFill>
                  <a:schemeClr val="tx1"/>
                </a:solidFill>
              </a:rPr>
              <a:t>Mesostructure</a:t>
            </a:r>
            <a:r>
              <a:rPr lang="en-US" b="0" dirty="0" smtClean="0">
                <a:solidFill>
                  <a:schemeClr val="tx1"/>
                </a:solidFill>
              </a:rPr>
              <a:t> and its Evolution</a:t>
            </a:r>
          </a:p>
          <a:p>
            <a:pPr>
              <a:lnSpc>
                <a:spcPct val="125000"/>
              </a:lnSpc>
            </a:pPr>
            <a:r>
              <a:rPr lang="en-US" b="0" dirty="0" smtClean="0">
                <a:solidFill>
                  <a:schemeClr val="tx1"/>
                </a:solidFill>
              </a:rPr>
              <a:t>Regulating Coupled Reactions and Pathway-Dependent Chemical Processes</a:t>
            </a:r>
          </a:p>
          <a:p>
            <a:pPr>
              <a:lnSpc>
                <a:spcPct val="125000"/>
              </a:lnSpc>
            </a:pPr>
            <a:r>
              <a:rPr lang="en-US" b="0" dirty="0" smtClean="0">
                <a:solidFill>
                  <a:schemeClr val="tx1"/>
                </a:solidFill>
              </a:rPr>
              <a:t>Optimizing Transport and Response Properties by Design and Control of </a:t>
            </a:r>
            <a:r>
              <a:rPr lang="en-US" b="0" dirty="0" err="1" smtClean="0">
                <a:solidFill>
                  <a:schemeClr val="tx1"/>
                </a:solidFill>
              </a:rPr>
              <a:t>Mesoscale</a:t>
            </a:r>
            <a:r>
              <a:rPr lang="en-US" b="0" dirty="0" smtClean="0">
                <a:solidFill>
                  <a:schemeClr val="tx1"/>
                </a:solidFill>
              </a:rPr>
              <a:t> Structure</a:t>
            </a:r>
          </a:p>
          <a:p>
            <a:pPr>
              <a:lnSpc>
                <a:spcPct val="125000"/>
              </a:lnSpc>
            </a:pPr>
            <a:r>
              <a:rPr lang="en-US" b="0" dirty="0" smtClean="0">
                <a:solidFill>
                  <a:schemeClr val="tx1"/>
                </a:solidFill>
              </a:rPr>
              <a:t>Elucidating Non-equilibrium and Many-Body Physics of Electrons</a:t>
            </a:r>
          </a:p>
          <a:p>
            <a:pPr>
              <a:lnSpc>
                <a:spcPct val="125000"/>
              </a:lnSpc>
            </a:pPr>
            <a:r>
              <a:rPr lang="en-US" b="0" dirty="0" smtClean="0">
                <a:solidFill>
                  <a:schemeClr val="tx1"/>
                </a:solidFill>
              </a:rPr>
              <a:t>Harnessing Fluctuations, Dynamics and Degradation for Control of </a:t>
            </a:r>
            <a:r>
              <a:rPr lang="en-US" b="0" dirty="0" err="1" smtClean="0">
                <a:solidFill>
                  <a:schemeClr val="tx1"/>
                </a:solidFill>
              </a:rPr>
              <a:t>Metastable</a:t>
            </a:r>
            <a:r>
              <a:rPr lang="en-US" b="0" dirty="0" smtClean="0">
                <a:solidFill>
                  <a:schemeClr val="tx1"/>
                </a:solidFill>
              </a:rPr>
              <a:t> </a:t>
            </a:r>
            <a:r>
              <a:rPr lang="en-US" b="0" dirty="0" err="1" smtClean="0">
                <a:solidFill>
                  <a:schemeClr val="tx1"/>
                </a:solidFill>
              </a:rPr>
              <a:t>Mesoscale</a:t>
            </a:r>
            <a:r>
              <a:rPr lang="en-US" b="0" dirty="0" smtClean="0">
                <a:solidFill>
                  <a:schemeClr val="tx1"/>
                </a:solidFill>
              </a:rPr>
              <a:t> Systems</a:t>
            </a:r>
          </a:p>
          <a:p>
            <a:pPr>
              <a:lnSpc>
                <a:spcPct val="125000"/>
              </a:lnSpc>
            </a:pPr>
            <a:r>
              <a:rPr lang="en-US" b="0" dirty="0" smtClean="0">
                <a:solidFill>
                  <a:schemeClr val="tx1"/>
                </a:solidFill>
              </a:rPr>
              <a:t>Directing Assembly of Hierarchical Functional Materials</a:t>
            </a:r>
            <a:endParaRPr lang="en-US" b="0" dirty="0">
              <a:solidFill>
                <a:schemeClr val="tx1"/>
              </a:solidFill>
            </a:endParaRPr>
          </a:p>
        </p:txBody>
      </p:sp>
      <p:sp>
        <p:nvSpPr>
          <p:cNvPr id="3" name="Title 2"/>
          <p:cNvSpPr>
            <a:spLocks noGrp="1"/>
          </p:cNvSpPr>
          <p:nvPr>
            <p:ph type="title"/>
          </p:nvPr>
        </p:nvSpPr>
        <p:spPr/>
        <p:txBody>
          <a:bodyPr/>
          <a:lstStyle/>
          <a:p>
            <a:r>
              <a:rPr lang="en-US" b="1" dirty="0" smtClean="0"/>
              <a:t>Six priority research directions enable this vision</a:t>
            </a:r>
            <a:endParaRPr lang="en-US" b="1" dirty="0"/>
          </a:p>
        </p:txBody>
      </p:sp>
      <p:sp>
        <p:nvSpPr>
          <p:cNvPr id="4" name="Slide Number Placeholder 3"/>
          <p:cNvSpPr>
            <a:spLocks noGrp="1"/>
          </p:cNvSpPr>
          <p:nvPr>
            <p:ph type="sldNum" sz="quarter" idx="11"/>
          </p:nvPr>
        </p:nvSpPr>
        <p:spPr/>
        <p:txBody>
          <a:bodyPr/>
          <a:lstStyle/>
          <a:p>
            <a:pPr>
              <a:defRPr/>
            </a:pPr>
            <a:fld id="{C0A2BE09-5C53-429F-9B0D-04D6F428253C}" type="slidenum">
              <a:rPr lang="en-US" smtClean="0"/>
              <a:pPr>
                <a:defRPr/>
              </a:pPr>
              <a:t>5</a:t>
            </a:fld>
            <a:endParaRPr lang="en-US" dirty="0"/>
          </a:p>
        </p:txBody>
      </p:sp>
    </p:spTree>
    <p:extLst>
      <p:ext uri="{BB962C8B-B14F-4D97-AF65-F5344CB8AC3E}">
        <p14:creationId xmlns:p14="http://schemas.microsoft.com/office/powerpoint/2010/main" val="2588535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100" y="215900"/>
            <a:ext cx="7429500" cy="461665"/>
          </a:xfrm>
          <a:prstGeom prst="rect">
            <a:avLst/>
          </a:prstGeom>
          <a:noFill/>
        </p:spPr>
        <p:txBody>
          <a:bodyPr wrap="square" rtlCol="0">
            <a:spAutoFit/>
          </a:bodyPr>
          <a:lstStyle/>
          <a:p>
            <a:pPr fontAlgn="base">
              <a:spcBef>
                <a:spcPct val="0"/>
              </a:spcBef>
              <a:spcAft>
                <a:spcPct val="0"/>
              </a:spcAft>
            </a:pPr>
            <a:r>
              <a:rPr lang="en-US" sz="2400" b="1" dirty="0">
                <a:solidFill>
                  <a:srgbClr val="006600"/>
                </a:solidFill>
                <a:latin typeface="Arial" charset="0"/>
              </a:rPr>
              <a:t>Why Now?</a:t>
            </a:r>
          </a:p>
        </p:txBody>
      </p:sp>
      <p:sp>
        <p:nvSpPr>
          <p:cNvPr id="6" name="Oval 5"/>
          <p:cNvSpPr>
            <a:spLocks noChangeArrowheads="1"/>
          </p:cNvSpPr>
          <p:nvPr/>
        </p:nvSpPr>
        <p:spPr bwMode="auto">
          <a:xfrm>
            <a:off x="3276600" y="2959100"/>
            <a:ext cx="2590800" cy="1168400"/>
          </a:xfrm>
          <a:prstGeom prst="ellipse">
            <a:avLst/>
          </a:prstGeom>
          <a:solidFill>
            <a:srgbClr val="66CCFF"/>
          </a:solidFill>
          <a:ln w="9525">
            <a:solidFill>
              <a:schemeClr val="tx1"/>
            </a:solidFill>
            <a:round/>
            <a:headEnd/>
            <a:tailEnd/>
          </a:ln>
        </p:spPr>
        <p:txBody>
          <a:bodyPr/>
          <a:lstStyle/>
          <a:p>
            <a:pPr algn="ctr" fontAlgn="base">
              <a:spcBef>
                <a:spcPct val="0"/>
              </a:spcBef>
              <a:spcAft>
                <a:spcPct val="0"/>
              </a:spcAft>
            </a:pPr>
            <a:endParaRPr lang="en-US" sz="2000">
              <a:solidFill>
                <a:srgbClr val="800000"/>
              </a:solidFill>
              <a:latin typeface="Arial" charset="0"/>
            </a:endParaRPr>
          </a:p>
        </p:txBody>
      </p:sp>
      <p:sp>
        <p:nvSpPr>
          <p:cNvPr id="7" name="TextBox 8"/>
          <p:cNvSpPr txBox="1">
            <a:spLocks noChangeArrowheads="1"/>
          </p:cNvSpPr>
          <p:nvPr/>
        </p:nvSpPr>
        <p:spPr bwMode="auto">
          <a:xfrm>
            <a:off x="3492500" y="3098800"/>
            <a:ext cx="2133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fontAlgn="base">
              <a:spcBef>
                <a:spcPct val="0"/>
              </a:spcBef>
              <a:spcAft>
                <a:spcPct val="0"/>
              </a:spcAft>
            </a:pPr>
            <a:r>
              <a:rPr lang="en-US" sz="1800" dirty="0" smtClean="0">
                <a:solidFill>
                  <a:srgbClr val="800000"/>
                </a:solidFill>
                <a:latin typeface="Century Gothic"/>
                <a:cs typeface="Century Gothic"/>
              </a:rPr>
              <a:t>nanoscale</a:t>
            </a:r>
          </a:p>
          <a:p>
            <a:pPr algn="ctr" fontAlgn="base">
              <a:spcBef>
                <a:spcPct val="0"/>
              </a:spcBef>
              <a:spcAft>
                <a:spcPct val="0"/>
              </a:spcAft>
            </a:pPr>
            <a:r>
              <a:rPr lang="en-US" sz="1800" dirty="0">
                <a:solidFill>
                  <a:srgbClr val="800000"/>
                </a:solidFill>
                <a:latin typeface="Century Gothic"/>
                <a:cs typeface="Century Gothic"/>
              </a:rPr>
              <a:t>k</a:t>
            </a:r>
            <a:r>
              <a:rPr lang="en-US" sz="1800" dirty="0" smtClean="0">
                <a:solidFill>
                  <a:srgbClr val="800000"/>
                </a:solidFill>
                <a:latin typeface="Century Gothic"/>
                <a:cs typeface="Century Gothic"/>
              </a:rPr>
              <a:t>nowledge </a:t>
            </a:r>
          </a:p>
          <a:p>
            <a:pPr algn="ctr" fontAlgn="base">
              <a:spcBef>
                <a:spcPct val="0"/>
              </a:spcBef>
              <a:spcAft>
                <a:spcPct val="0"/>
              </a:spcAft>
            </a:pPr>
            <a:r>
              <a:rPr lang="en-US" sz="1800" dirty="0" smtClean="0">
                <a:solidFill>
                  <a:srgbClr val="800000"/>
                </a:solidFill>
                <a:latin typeface="Century Gothic"/>
                <a:cs typeface="Century Gothic"/>
              </a:rPr>
              <a:t>and tools</a:t>
            </a:r>
            <a:endParaRPr lang="en-US" sz="1800" dirty="0">
              <a:solidFill>
                <a:srgbClr val="800000"/>
              </a:solidFill>
              <a:latin typeface="Century Gothic"/>
              <a:cs typeface="Century Gothic"/>
            </a:endParaRPr>
          </a:p>
        </p:txBody>
      </p:sp>
      <p:sp>
        <p:nvSpPr>
          <p:cNvPr id="8" name="Oval 6"/>
          <p:cNvSpPr>
            <a:spLocks noChangeArrowheads="1"/>
          </p:cNvSpPr>
          <p:nvPr/>
        </p:nvSpPr>
        <p:spPr bwMode="auto">
          <a:xfrm>
            <a:off x="457200" y="2209800"/>
            <a:ext cx="2438400" cy="838200"/>
          </a:xfrm>
          <a:prstGeom prst="ellipse">
            <a:avLst/>
          </a:prstGeom>
          <a:solidFill>
            <a:srgbClr val="66CCFF"/>
          </a:solidFill>
          <a:ln w="9525">
            <a:solidFill>
              <a:schemeClr val="tx1"/>
            </a:solidFill>
            <a:round/>
            <a:headEnd/>
            <a:tailEnd/>
          </a:ln>
        </p:spPr>
        <p:txBody>
          <a:bodyPr/>
          <a:lstStyle/>
          <a:p>
            <a:pPr algn="ctr" fontAlgn="base">
              <a:spcBef>
                <a:spcPct val="0"/>
              </a:spcBef>
              <a:spcAft>
                <a:spcPct val="0"/>
              </a:spcAft>
            </a:pPr>
            <a:endParaRPr lang="en-US" sz="2000">
              <a:solidFill>
                <a:srgbClr val="800000"/>
              </a:solidFill>
              <a:latin typeface="Arial" charset="0"/>
            </a:endParaRPr>
          </a:p>
        </p:txBody>
      </p:sp>
      <p:sp>
        <p:nvSpPr>
          <p:cNvPr id="9" name="TextBox 9"/>
          <p:cNvSpPr txBox="1">
            <a:spLocks noChangeArrowheads="1"/>
          </p:cNvSpPr>
          <p:nvPr/>
        </p:nvSpPr>
        <p:spPr bwMode="auto">
          <a:xfrm>
            <a:off x="673100" y="2273300"/>
            <a:ext cx="200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fontAlgn="base">
              <a:spcBef>
                <a:spcPct val="0"/>
              </a:spcBef>
              <a:spcAft>
                <a:spcPct val="0"/>
              </a:spcAft>
            </a:pPr>
            <a:r>
              <a:rPr lang="en-US" sz="1800" dirty="0">
                <a:solidFill>
                  <a:srgbClr val="800000"/>
                </a:solidFill>
                <a:latin typeface="Century Gothic"/>
                <a:cs typeface="Century Gothic"/>
              </a:rPr>
              <a:t>computer modeling</a:t>
            </a:r>
          </a:p>
        </p:txBody>
      </p:sp>
      <p:sp>
        <p:nvSpPr>
          <p:cNvPr id="10" name="Oval 11"/>
          <p:cNvSpPr>
            <a:spLocks noChangeArrowheads="1"/>
          </p:cNvSpPr>
          <p:nvPr/>
        </p:nvSpPr>
        <p:spPr bwMode="auto">
          <a:xfrm>
            <a:off x="6477000" y="2286000"/>
            <a:ext cx="2362200" cy="838200"/>
          </a:xfrm>
          <a:prstGeom prst="ellipse">
            <a:avLst/>
          </a:prstGeom>
          <a:solidFill>
            <a:srgbClr val="66CCFF"/>
          </a:solidFill>
          <a:ln w="9525">
            <a:solidFill>
              <a:schemeClr val="tx1"/>
            </a:solidFill>
            <a:round/>
            <a:headEnd/>
            <a:tailEnd/>
          </a:ln>
        </p:spPr>
        <p:txBody>
          <a:bodyPr/>
          <a:lstStyle/>
          <a:p>
            <a:pPr algn="ctr" fontAlgn="base">
              <a:spcBef>
                <a:spcPct val="0"/>
              </a:spcBef>
              <a:spcAft>
                <a:spcPct val="0"/>
              </a:spcAft>
            </a:pPr>
            <a:endParaRPr lang="en-US" sz="2000">
              <a:solidFill>
                <a:srgbClr val="800000"/>
              </a:solidFill>
              <a:latin typeface="Arial" charset="0"/>
            </a:endParaRPr>
          </a:p>
        </p:txBody>
      </p:sp>
      <p:sp>
        <p:nvSpPr>
          <p:cNvPr id="11" name="TextBox 10"/>
          <p:cNvSpPr txBox="1">
            <a:spLocks noChangeArrowheads="1"/>
          </p:cNvSpPr>
          <p:nvPr/>
        </p:nvSpPr>
        <p:spPr bwMode="auto">
          <a:xfrm>
            <a:off x="6680200" y="2336800"/>
            <a:ext cx="1944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fontAlgn="base">
              <a:spcBef>
                <a:spcPct val="0"/>
              </a:spcBef>
              <a:spcAft>
                <a:spcPct val="0"/>
              </a:spcAft>
            </a:pPr>
            <a:r>
              <a:rPr lang="en-US" sz="1800" dirty="0">
                <a:solidFill>
                  <a:srgbClr val="800000"/>
                </a:solidFill>
                <a:latin typeface="Century Gothic"/>
                <a:cs typeface="Century Gothic"/>
              </a:rPr>
              <a:t>complex materials</a:t>
            </a:r>
          </a:p>
        </p:txBody>
      </p:sp>
      <p:grpSp>
        <p:nvGrpSpPr>
          <p:cNvPr id="2" name="Group 14"/>
          <p:cNvGrpSpPr>
            <a:grpSpLocks/>
          </p:cNvGrpSpPr>
          <p:nvPr/>
        </p:nvGrpSpPr>
        <p:grpSpPr bwMode="auto">
          <a:xfrm>
            <a:off x="2209800" y="1003300"/>
            <a:ext cx="4648200" cy="1295400"/>
            <a:chOff x="2402798" y="2578100"/>
            <a:chExt cx="4343400" cy="1295400"/>
          </a:xfrm>
        </p:grpSpPr>
        <p:sp>
          <p:nvSpPr>
            <p:cNvPr id="13" name="Oval 13"/>
            <p:cNvSpPr>
              <a:spLocks noChangeArrowheads="1"/>
            </p:cNvSpPr>
            <p:nvPr/>
          </p:nvSpPr>
          <p:spPr bwMode="auto">
            <a:xfrm>
              <a:off x="2590800" y="2578100"/>
              <a:ext cx="4038600" cy="1295400"/>
            </a:xfrm>
            <a:prstGeom prst="ellipse">
              <a:avLst/>
            </a:prstGeom>
            <a:solidFill>
              <a:srgbClr val="FDFF5A"/>
            </a:solidFill>
            <a:ln w="9525">
              <a:solidFill>
                <a:schemeClr val="tx1"/>
              </a:solidFill>
              <a:round/>
              <a:headEnd/>
              <a:tailEnd/>
            </a:ln>
          </p:spPr>
          <p:txBody>
            <a:bodyPr/>
            <a:lstStyle/>
            <a:p>
              <a:pPr algn="ctr" fontAlgn="base">
                <a:spcBef>
                  <a:spcPct val="0"/>
                </a:spcBef>
                <a:spcAft>
                  <a:spcPct val="0"/>
                </a:spcAft>
              </a:pPr>
              <a:endParaRPr lang="en-US">
                <a:solidFill>
                  <a:srgbClr val="800000"/>
                </a:solidFill>
                <a:latin typeface="Century Gothic"/>
                <a:cs typeface="Century Gothic"/>
              </a:endParaRPr>
            </a:p>
          </p:txBody>
        </p:sp>
        <p:sp>
          <p:nvSpPr>
            <p:cNvPr id="14" name="TextBox 12"/>
            <p:cNvSpPr txBox="1">
              <a:spLocks noChangeArrowheads="1"/>
            </p:cNvSpPr>
            <p:nvPr/>
          </p:nvSpPr>
          <p:spPr bwMode="auto">
            <a:xfrm>
              <a:off x="2402798" y="2743200"/>
              <a:ext cx="434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ctr" fontAlgn="base">
                <a:spcBef>
                  <a:spcPct val="0"/>
                </a:spcBef>
                <a:spcAft>
                  <a:spcPct val="0"/>
                </a:spcAft>
              </a:pPr>
              <a:r>
                <a:rPr lang="en-US" sz="2800" i="1" dirty="0" err="1">
                  <a:solidFill>
                    <a:srgbClr val="800000"/>
                  </a:solidFill>
                  <a:latin typeface="Century Gothic"/>
                  <a:cs typeface="Century Gothic"/>
                </a:rPr>
                <a:t>m</a:t>
              </a:r>
              <a:r>
                <a:rPr lang="en-US" sz="2800" i="1" dirty="0" err="1" smtClean="0">
                  <a:solidFill>
                    <a:srgbClr val="800000"/>
                  </a:solidFill>
                  <a:latin typeface="Century Gothic"/>
                  <a:cs typeface="Century Gothic"/>
                </a:rPr>
                <a:t>esoscale</a:t>
              </a:r>
              <a:r>
                <a:rPr lang="en-US" sz="2800" i="1" dirty="0" smtClean="0">
                  <a:solidFill>
                    <a:srgbClr val="800000"/>
                  </a:solidFill>
                  <a:latin typeface="Century Gothic"/>
                  <a:cs typeface="Century Gothic"/>
                </a:rPr>
                <a:t>  </a:t>
              </a:r>
            </a:p>
            <a:p>
              <a:pPr algn="ctr" fontAlgn="base">
                <a:spcBef>
                  <a:spcPct val="0"/>
                </a:spcBef>
                <a:spcAft>
                  <a:spcPct val="0"/>
                </a:spcAft>
              </a:pPr>
              <a:r>
                <a:rPr lang="en-US" sz="2800" i="1" dirty="0">
                  <a:solidFill>
                    <a:srgbClr val="800000"/>
                  </a:solidFill>
                  <a:latin typeface="Century Gothic"/>
                  <a:cs typeface="Century Gothic"/>
                </a:rPr>
                <a:t>s</a:t>
              </a:r>
              <a:r>
                <a:rPr lang="en-US" sz="2800" i="1" dirty="0" smtClean="0">
                  <a:solidFill>
                    <a:srgbClr val="800000"/>
                  </a:solidFill>
                  <a:latin typeface="Century Gothic"/>
                  <a:cs typeface="Century Gothic"/>
                </a:rPr>
                <a:t>cience</a:t>
              </a:r>
            </a:p>
          </p:txBody>
        </p:sp>
      </p:grpSp>
      <p:cxnSp>
        <p:nvCxnSpPr>
          <p:cNvPr id="15" name="Straight Connector 19"/>
          <p:cNvCxnSpPr>
            <a:cxnSpLocks noChangeShapeType="1"/>
          </p:cNvCxnSpPr>
          <p:nvPr/>
        </p:nvCxnSpPr>
        <p:spPr bwMode="auto">
          <a:xfrm rot="5400000" flipH="1" flipV="1">
            <a:off x="2667000" y="21082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20"/>
          <p:cNvCxnSpPr>
            <a:cxnSpLocks noChangeShapeType="1"/>
          </p:cNvCxnSpPr>
          <p:nvPr/>
        </p:nvCxnSpPr>
        <p:spPr bwMode="auto">
          <a:xfrm rot="16200000" flipV="1">
            <a:off x="6400800" y="21336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24"/>
          <p:cNvCxnSpPr>
            <a:cxnSpLocks noChangeShapeType="1"/>
          </p:cNvCxnSpPr>
          <p:nvPr/>
        </p:nvCxnSpPr>
        <p:spPr bwMode="auto">
          <a:xfrm rot="5400000">
            <a:off x="4343401" y="2667000"/>
            <a:ext cx="4572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8" name="TextBox 25"/>
          <p:cNvSpPr txBox="1">
            <a:spLocks noChangeArrowheads="1"/>
          </p:cNvSpPr>
          <p:nvPr/>
        </p:nvSpPr>
        <p:spPr bwMode="auto">
          <a:xfrm>
            <a:off x="165100" y="4178300"/>
            <a:ext cx="8864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fontAlgn="base">
              <a:spcBef>
                <a:spcPct val="0"/>
              </a:spcBef>
              <a:spcAft>
                <a:spcPts val="300"/>
              </a:spcAft>
            </a:pPr>
            <a:r>
              <a:rPr lang="en-US" sz="1800" dirty="0" smtClean="0">
                <a:solidFill>
                  <a:prstClr val="black"/>
                </a:solidFill>
                <a:latin typeface="Century Gothic"/>
                <a:cs typeface="Century Gothic"/>
              </a:rPr>
              <a:t>A solid foundation in nanoscale science</a:t>
            </a:r>
          </a:p>
          <a:p>
            <a:pPr lvl="1" fontAlgn="base">
              <a:spcBef>
                <a:spcPct val="0"/>
              </a:spcBef>
              <a:spcAft>
                <a:spcPts val="600"/>
              </a:spcAft>
            </a:pPr>
            <a:r>
              <a:rPr lang="en-US" i="1" dirty="0">
                <a:solidFill>
                  <a:prstClr val="black"/>
                </a:solidFill>
                <a:latin typeface="Century Gothic"/>
                <a:cs typeface="Century Gothic"/>
              </a:rPr>
              <a:t>i</a:t>
            </a:r>
            <a:r>
              <a:rPr lang="en-US" i="1" dirty="0" smtClean="0">
                <a:solidFill>
                  <a:prstClr val="black"/>
                </a:solidFill>
                <a:latin typeface="Century Gothic"/>
                <a:cs typeface="Century Gothic"/>
              </a:rPr>
              <a:t>ntense sources and scanning probes for ultrafast and </a:t>
            </a:r>
            <a:r>
              <a:rPr lang="en-US" i="1" dirty="0" err="1" smtClean="0">
                <a:solidFill>
                  <a:prstClr val="black"/>
                </a:solidFill>
                <a:latin typeface="Century Gothic"/>
                <a:cs typeface="Century Gothic"/>
              </a:rPr>
              <a:t>ultrasmall</a:t>
            </a:r>
            <a:r>
              <a:rPr lang="en-US" i="1" dirty="0" smtClean="0">
                <a:solidFill>
                  <a:prstClr val="black"/>
                </a:solidFill>
                <a:latin typeface="Century Gothic"/>
                <a:cs typeface="Century Gothic"/>
              </a:rPr>
              <a:t> characterization</a:t>
            </a:r>
          </a:p>
          <a:p>
            <a:pPr lvl="1" fontAlgn="base">
              <a:spcBef>
                <a:spcPct val="0"/>
              </a:spcBef>
              <a:spcAft>
                <a:spcPts val="1200"/>
              </a:spcAft>
            </a:pPr>
            <a:r>
              <a:rPr lang="en-US" i="1" dirty="0">
                <a:solidFill>
                  <a:prstClr val="black"/>
                </a:solidFill>
                <a:latin typeface="Century Gothic"/>
                <a:cs typeface="Century Gothic"/>
              </a:rPr>
              <a:t>e</a:t>
            </a:r>
            <a:r>
              <a:rPr lang="en-US" i="1" dirty="0" smtClean="0">
                <a:solidFill>
                  <a:prstClr val="black"/>
                </a:solidFill>
                <a:latin typeface="Century Gothic"/>
                <a:cs typeface="Century Gothic"/>
              </a:rPr>
              <a:t>stablished top down and nascent bottom up synthesis cultures need to be joined </a:t>
            </a:r>
          </a:p>
          <a:p>
            <a:pPr fontAlgn="base">
              <a:spcBef>
                <a:spcPct val="0"/>
              </a:spcBef>
              <a:spcAft>
                <a:spcPts val="1200"/>
              </a:spcAft>
            </a:pPr>
            <a:r>
              <a:rPr lang="en-US" sz="1800" dirty="0" smtClean="0">
                <a:solidFill>
                  <a:prstClr val="black"/>
                </a:solidFill>
                <a:latin typeface="Century Gothic"/>
                <a:cs typeface="Century Gothic"/>
              </a:rPr>
              <a:t>Computer modeling of </a:t>
            </a:r>
            <a:r>
              <a:rPr lang="en-US" sz="1800" dirty="0" err="1" smtClean="0">
                <a:solidFill>
                  <a:prstClr val="black"/>
                </a:solidFill>
                <a:latin typeface="Century Gothic"/>
                <a:cs typeface="Century Gothic"/>
              </a:rPr>
              <a:t>mesoscale</a:t>
            </a:r>
            <a:r>
              <a:rPr lang="en-US" sz="1800" dirty="0" smtClean="0">
                <a:solidFill>
                  <a:prstClr val="black"/>
                </a:solidFill>
                <a:latin typeface="Century Gothic"/>
                <a:cs typeface="Century Gothic"/>
              </a:rPr>
              <a:t> complexity within reach</a:t>
            </a:r>
          </a:p>
          <a:p>
            <a:pPr fontAlgn="base">
              <a:spcBef>
                <a:spcPct val="0"/>
              </a:spcBef>
              <a:spcAft>
                <a:spcPts val="1200"/>
              </a:spcAft>
            </a:pPr>
            <a:r>
              <a:rPr lang="en-US" sz="1800" dirty="0" smtClean="0">
                <a:solidFill>
                  <a:prstClr val="black"/>
                </a:solidFill>
                <a:latin typeface="Century Gothic"/>
                <a:cs typeface="Century Gothic"/>
              </a:rPr>
              <a:t>Complex bio-inspired materials a model for constructionist </a:t>
            </a:r>
            <a:r>
              <a:rPr lang="en-US" sz="1800" dirty="0" err="1" smtClean="0">
                <a:solidFill>
                  <a:prstClr val="black"/>
                </a:solidFill>
                <a:latin typeface="Century Gothic"/>
                <a:cs typeface="Century Gothic"/>
              </a:rPr>
              <a:t>mesoscale</a:t>
            </a:r>
            <a:r>
              <a:rPr lang="en-US" sz="1800" dirty="0" smtClean="0">
                <a:solidFill>
                  <a:prstClr val="black"/>
                </a:solidFill>
                <a:latin typeface="Century Gothic"/>
                <a:cs typeface="Century Gothic"/>
              </a:rPr>
              <a:t> science</a:t>
            </a:r>
          </a:p>
          <a:p>
            <a:pPr fontAlgn="base">
              <a:spcBef>
                <a:spcPct val="0"/>
              </a:spcBef>
              <a:spcAft>
                <a:spcPct val="0"/>
              </a:spcAft>
            </a:pPr>
            <a:r>
              <a:rPr lang="en-US" sz="1800" dirty="0" smtClean="0">
                <a:solidFill>
                  <a:prstClr val="black"/>
                </a:solidFill>
                <a:latin typeface="Century Gothic"/>
                <a:cs typeface="Century Gothic"/>
              </a:rPr>
              <a:t> </a:t>
            </a:r>
          </a:p>
        </p:txBody>
      </p:sp>
    </p:spTree>
    <p:extLst>
      <p:ext uri="{BB962C8B-B14F-4D97-AF65-F5344CB8AC3E}">
        <p14:creationId xmlns:p14="http://schemas.microsoft.com/office/powerpoint/2010/main" val="8224788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3309"/>
            <a:ext cx="9144000" cy="1143000"/>
          </a:xfrm>
        </p:spPr>
        <p:txBody>
          <a:bodyPr/>
          <a:lstStyle/>
          <a:p>
            <a:pPr algn="l"/>
            <a:r>
              <a:rPr lang="en-US" b="1" dirty="0" smtClean="0"/>
              <a:t>Specific actions that will significantly advance </a:t>
            </a:r>
            <a:r>
              <a:rPr lang="en-US" b="1" dirty="0" err="1" smtClean="0"/>
              <a:t>mesoscale</a:t>
            </a:r>
            <a:r>
              <a:rPr lang="en-US" b="1" dirty="0" smtClean="0"/>
              <a:t> science</a:t>
            </a:r>
            <a:endParaRPr lang="en-US" b="1" dirty="0"/>
          </a:p>
        </p:txBody>
      </p:sp>
      <p:sp>
        <p:nvSpPr>
          <p:cNvPr id="4" name="Slide Number Placeholder 3"/>
          <p:cNvSpPr>
            <a:spLocks noGrp="1"/>
          </p:cNvSpPr>
          <p:nvPr>
            <p:ph type="sldNum" sz="quarter" idx="11"/>
          </p:nvPr>
        </p:nvSpPr>
        <p:spPr/>
        <p:txBody>
          <a:bodyPr/>
          <a:lstStyle/>
          <a:p>
            <a:pPr>
              <a:defRPr/>
            </a:pPr>
            <a:fld id="{C0A2BE09-5C53-429F-9B0D-04D6F428253C}" type="slidenum">
              <a:rPr lang="en-US" smtClean="0"/>
              <a:pPr>
                <a:defRPr/>
              </a:pPr>
              <a:t>7</a:t>
            </a:fld>
            <a:endParaRPr lang="en-US" dirty="0"/>
          </a:p>
        </p:txBody>
      </p:sp>
      <p:sp>
        <p:nvSpPr>
          <p:cNvPr id="5" name="TextBox 4"/>
          <p:cNvSpPr txBox="1"/>
          <p:nvPr/>
        </p:nvSpPr>
        <p:spPr>
          <a:xfrm>
            <a:off x="0" y="804037"/>
            <a:ext cx="9144000" cy="6036974"/>
          </a:xfrm>
          <a:prstGeom prst="rect">
            <a:avLst/>
          </a:prstGeom>
          <a:noFill/>
        </p:spPr>
        <p:txBody>
          <a:bodyPr wrap="square" rtlCol="0">
            <a:spAutoFit/>
          </a:bodyPr>
          <a:lstStyle/>
          <a:p>
            <a:pPr fontAlgn="base">
              <a:lnSpc>
                <a:spcPct val="150000"/>
              </a:lnSpc>
              <a:spcBef>
                <a:spcPct val="0"/>
              </a:spcBef>
              <a:spcAft>
                <a:spcPct val="0"/>
              </a:spcAft>
            </a:pPr>
            <a:r>
              <a:rPr lang="en-US" sz="2000" dirty="0">
                <a:solidFill>
                  <a:prstClr val="black"/>
                </a:solidFill>
                <a:latin typeface="Arial" charset="0"/>
              </a:rPr>
              <a:t>1.  Increase investment in small- and intermediate-scale lab instrumentation for </a:t>
            </a:r>
            <a:r>
              <a:rPr lang="en-US" sz="2000" dirty="0" err="1">
                <a:solidFill>
                  <a:prstClr val="black"/>
                </a:solidFill>
                <a:latin typeface="Arial" charset="0"/>
              </a:rPr>
              <a:t>mesoscale</a:t>
            </a:r>
            <a:r>
              <a:rPr lang="en-US" sz="2000" dirty="0">
                <a:solidFill>
                  <a:prstClr val="black"/>
                </a:solidFill>
                <a:latin typeface="Arial" charset="0"/>
              </a:rPr>
              <a:t> science;</a:t>
            </a:r>
          </a:p>
          <a:p>
            <a:pPr fontAlgn="base">
              <a:lnSpc>
                <a:spcPct val="150000"/>
              </a:lnSpc>
              <a:spcBef>
                <a:spcPct val="0"/>
              </a:spcBef>
              <a:spcAft>
                <a:spcPct val="0"/>
              </a:spcAft>
            </a:pPr>
            <a:r>
              <a:rPr lang="en-US" sz="2000" dirty="0">
                <a:solidFill>
                  <a:prstClr val="black"/>
                </a:solidFill>
                <a:latin typeface="Arial" charset="0"/>
              </a:rPr>
              <a:t>2.  Develop detectors, sample environments, instruments, and end stations for </a:t>
            </a:r>
            <a:r>
              <a:rPr lang="en-US" sz="2000" dirty="0" err="1">
                <a:solidFill>
                  <a:prstClr val="black"/>
                </a:solidFill>
                <a:latin typeface="Arial" charset="0"/>
              </a:rPr>
              <a:t>mesoscale</a:t>
            </a:r>
            <a:r>
              <a:rPr lang="en-US" sz="2000" dirty="0">
                <a:solidFill>
                  <a:prstClr val="black"/>
                </a:solidFill>
                <a:latin typeface="Arial" charset="0"/>
              </a:rPr>
              <a:t> research that fully capitalize on the large-scale sources available at national user facilities; </a:t>
            </a:r>
          </a:p>
          <a:p>
            <a:pPr fontAlgn="base">
              <a:lnSpc>
                <a:spcPct val="150000"/>
              </a:lnSpc>
              <a:spcBef>
                <a:spcPct val="0"/>
              </a:spcBef>
              <a:spcAft>
                <a:spcPct val="0"/>
              </a:spcAft>
            </a:pPr>
            <a:r>
              <a:rPr lang="en-US" sz="2000" dirty="0">
                <a:solidFill>
                  <a:prstClr val="black"/>
                </a:solidFill>
                <a:latin typeface="Arial" charset="0"/>
              </a:rPr>
              <a:t>3.  Grow the cohort of beam line and facility scientists defining the frontiers of increasingly sophisticated </a:t>
            </a:r>
            <a:r>
              <a:rPr lang="en-US" sz="2000" dirty="0" err="1">
                <a:solidFill>
                  <a:prstClr val="black"/>
                </a:solidFill>
                <a:latin typeface="Arial" charset="0"/>
              </a:rPr>
              <a:t>mesoscale</a:t>
            </a:r>
            <a:r>
              <a:rPr lang="en-US" sz="2000" dirty="0">
                <a:solidFill>
                  <a:prstClr val="black"/>
                </a:solidFill>
                <a:latin typeface="Arial" charset="0"/>
              </a:rPr>
              <a:t> measurements at user facilities;</a:t>
            </a:r>
          </a:p>
          <a:p>
            <a:pPr fontAlgn="base">
              <a:lnSpc>
                <a:spcPct val="150000"/>
              </a:lnSpc>
              <a:spcBef>
                <a:spcPct val="0"/>
              </a:spcBef>
              <a:spcAft>
                <a:spcPct val="0"/>
              </a:spcAft>
            </a:pPr>
            <a:r>
              <a:rPr lang="en-US" sz="2000" dirty="0">
                <a:solidFill>
                  <a:prstClr val="black"/>
                </a:solidFill>
                <a:latin typeface="Arial" charset="0"/>
              </a:rPr>
              <a:t>4.  Attract and retain the best and brightest graduate students and postdoctoral researchers to be the </a:t>
            </a:r>
            <a:r>
              <a:rPr lang="en-US" sz="2000" dirty="0" err="1">
                <a:solidFill>
                  <a:prstClr val="black"/>
                </a:solidFill>
                <a:latin typeface="Arial" charset="0"/>
              </a:rPr>
              <a:t>mesoscale</a:t>
            </a:r>
            <a:r>
              <a:rPr lang="en-US" sz="2000" dirty="0">
                <a:solidFill>
                  <a:prstClr val="black"/>
                </a:solidFill>
                <a:latin typeface="Arial" charset="0"/>
              </a:rPr>
              <a:t> energy scientists of the future; and </a:t>
            </a:r>
          </a:p>
          <a:p>
            <a:pPr fontAlgn="base">
              <a:lnSpc>
                <a:spcPct val="150000"/>
              </a:lnSpc>
              <a:spcBef>
                <a:spcPct val="0"/>
              </a:spcBef>
              <a:spcAft>
                <a:spcPct val="0"/>
              </a:spcAft>
            </a:pPr>
            <a:r>
              <a:rPr lang="en-US" sz="2000" dirty="0">
                <a:solidFill>
                  <a:prstClr val="black"/>
                </a:solidFill>
                <a:latin typeface="Arial" charset="0"/>
              </a:rPr>
              <a:t>5. Stimulate the formation of multi-disciplinary research groups that include theorists and experimentalists and span from discovery science to use-inspired research.</a:t>
            </a:r>
          </a:p>
          <a:p>
            <a:pPr fontAlgn="base">
              <a:lnSpc>
                <a:spcPct val="150000"/>
              </a:lnSpc>
              <a:spcBef>
                <a:spcPct val="0"/>
              </a:spcBef>
              <a:spcAft>
                <a:spcPct val="0"/>
              </a:spcAft>
            </a:pPr>
            <a:endParaRPr lang="en-US" sz="2000" dirty="0">
              <a:solidFill>
                <a:prstClr val="black"/>
              </a:solidFill>
              <a:latin typeface="Arial" charset="0"/>
            </a:endParaRPr>
          </a:p>
        </p:txBody>
      </p:sp>
    </p:spTree>
    <p:extLst>
      <p:ext uri="{BB962C8B-B14F-4D97-AF65-F5344CB8AC3E}">
        <p14:creationId xmlns:p14="http://schemas.microsoft.com/office/powerpoint/2010/main" val="16451752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11300" y="5537200"/>
            <a:ext cx="6146800" cy="990600"/>
          </a:xfrm>
          <a:prstGeom prst="roundRect">
            <a:avLst/>
          </a:prstGeom>
          <a:solidFill>
            <a:srgbClr val="FFFF66"/>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 name="TextBox 2"/>
          <p:cNvSpPr txBox="1"/>
          <p:nvPr/>
        </p:nvSpPr>
        <p:spPr>
          <a:xfrm>
            <a:off x="393700" y="114300"/>
            <a:ext cx="6553200" cy="461665"/>
          </a:xfrm>
          <a:prstGeom prst="rect">
            <a:avLst/>
          </a:prstGeom>
          <a:noFill/>
        </p:spPr>
        <p:txBody>
          <a:bodyPr wrap="square" rtlCol="0">
            <a:spAutoFit/>
          </a:bodyPr>
          <a:lstStyle/>
          <a:p>
            <a:pPr fontAlgn="base">
              <a:spcBef>
                <a:spcPct val="0"/>
              </a:spcBef>
              <a:spcAft>
                <a:spcPct val="0"/>
              </a:spcAft>
            </a:pPr>
            <a:r>
              <a:rPr lang="en-US" sz="2400" b="1" dirty="0">
                <a:solidFill>
                  <a:srgbClr val="006600"/>
                </a:solidFill>
                <a:latin typeface="Arial" charset="0"/>
              </a:rPr>
              <a:t>Perspective on </a:t>
            </a:r>
            <a:r>
              <a:rPr lang="en-US" sz="2400" b="1" dirty="0" err="1">
                <a:solidFill>
                  <a:srgbClr val="006600"/>
                </a:solidFill>
                <a:latin typeface="Arial" charset="0"/>
              </a:rPr>
              <a:t>Mesoscale</a:t>
            </a:r>
            <a:r>
              <a:rPr lang="en-US" sz="2400" b="1" dirty="0">
                <a:solidFill>
                  <a:srgbClr val="006600"/>
                </a:solidFill>
                <a:latin typeface="Arial" charset="0"/>
              </a:rPr>
              <a:t> Science</a:t>
            </a:r>
          </a:p>
        </p:txBody>
      </p:sp>
      <p:sp>
        <p:nvSpPr>
          <p:cNvPr id="4" name="TextBox 3"/>
          <p:cNvSpPr txBox="1"/>
          <p:nvPr/>
        </p:nvSpPr>
        <p:spPr>
          <a:xfrm>
            <a:off x="1565103" y="5566370"/>
            <a:ext cx="6002665" cy="907941"/>
          </a:xfrm>
          <a:prstGeom prst="rect">
            <a:avLst/>
          </a:prstGeom>
          <a:noFill/>
        </p:spPr>
        <p:txBody>
          <a:bodyPr wrap="none" rtlCol="0">
            <a:spAutoFit/>
          </a:bodyPr>
          <a:lstStyle/>
          <a:p>
            <a:pPr algn="ctr" fontAlgn="base">
              <a:spcBef>
                <a:spcPct val="0"/>
              </a:spcBef>
              <a:spcAft>
                <a:spcPts val="300"/>
              </a:spcAft>
            </a:pPr>
            <a:r>
              <a:rPr lang="en-US" sz="1600" dirty="0">
                <a:solidFill>
                  <a:prstClr val="black"/>
                </a:solidFill>
                <a:latin typeface="Century Gothic"/>
                <a:cs typeface="Century Gothic"/>
              </a:rPr>
              <a:t>a discovery laboratory for finding new phenomena </a:t>
            </a:r>
          </a:p>
          <a:p>
            <a:pPr algn="ctr" fontAlgn="base">
              <a:spcBef>
                <a:spcPct val="0"/>
              </a:spcBef>
              <a:spcAft>
                <a:spcPts val="300"/>
              </a:spcAft>
            </a:pPr>
            <a:r>
              <a:rPr lang="en-US" sz="1600" dirty="0">
                <a:solidFill>
                  <a:prstClr val="black"/>
                </a:solidFill>
                <a:latin typeface="Century Gothic"/>
                <a:cs typeface="Century Gothic"/>
              </a:rPr>
              <a:t>a self-assembly foundry for creating new functional systems</a:t>
            </a:r>
          </a:p>
          <a:p>
            <a:pPr algn="ctr" fontAlgn="base">
              <a:spcBef>
                <a:spcPct val="0"/>
              </a:spcBef>
              <a:spcAft>
                <a:spcPts val="300"/>
              </a:spcAft>
            </a:pPr>
            <a:r>
              <a:rPr lang="en-US" sz="1600" dirty="0">
                <a:solidFill>
                  <a:prstClr val="black"/>
                </a:solidFill>
                <a:latin typeface="Century Gothic"/>
                <a:cs typeface="Century Gothic"/>
              </a:rPr>
              <a:t>a design engine for new technologies </a:t>
            </a:r>
          </a:p>
        </p:txBody>
      </p:sp>
      <p:sp>
        <p:nvSpPr>
          <p:cNvPr id="5" name="TextBox 4"/>
          <p:cNvSpPr txBox="1"/>
          <p:nvPr/>
        </p:nvSpPr>
        <p:spPr>
          <a:xfrm>
            <a:off x="444500" y="850900"/>
            <a:ext cx="8512347" cy="4616649"/>
          </a:xfrm>
          <a:prstGeom prst="rect">
            <a:avLst/>
          </a:prstGeom>
          <a:noFill/>
        </p:spPr>
        <p:txBody>
          <a:bodyPr wrap="none" rtlCol="0">
            <a:spAutoFit/>
          </a:bodyPr>
          <a:lstStyle/>
          <a:p>
            <a:pPr fontAlgn="base">
              <a:spcBef>
                <a:spcPct val="0"/>
              </a:spcBef>
              <a:spcAft>
                <a:spcPts val="900"/>
              </a:spcAft>
            </a:pPr>
            <a:r>
              <a:rPr lang="en-US" dirty="0">
                <a:solidFill>
                  <a:prstClr val="black"/>
                </a:solidFill>
                <a:latin typeface="Century Gothic"/>
                <a:cs typeface="Century Gothic"/>
              </a:rPr>
              <a:t>A new frontier, where quanta meet the continuum</a:t>
            </a:r>
          </a:p>
          <a:p>
            <a:pPr fontAlgn="base">
              <a:spcBef>
                <a:spcPct val="0"/>
              </a:spcBef>
            </a:pPr>
            <a:r>
              <a:rPr lang="en-US" dirty="0">
                <a:solidFill>
                  <a:prstClr val="black"/>
                </a:solidFill>
                <a:latin typeface="Century Gothic"/>
                <a:cs typeface="Century Gothic"/>
              </a:rPr>
              <a:t>Six hallmarks of </a:t>
            </a:r>
            <a:r>
              <a:rPr lang="en-US" dirty="0" err="1">
                <a:solidFill>
                  <a:prstClr val="black"/>
                </a:solidFill>
                <a:latin typeface="Century Gothic"/>
                <a:cs typeface="Century Gothic"/>
              </a:rPr>
              <a:t>meso</a:t>
            </a:r>
            <a:r>
              <a:rPr lang="en-US" dirty="0">
                <a:solidFill>
                  <a:prstClr val="black"/>
                </a:solidFill>
                <a:latin typeface="Century Gothic"/>
                <a:cs typeface="Century Gothic"/>
              </a:rPr>
              <a:t> phenomena</a:t>
            </a:r>
          </a:p>
          <a:p>
            <a:pPr marL="457039" lvl="1" fontAlgn="base">
              <a:spcBef>
                <a:spcPct val="0"/>
              </a:spcBef>
              <a:spcAft>
                <a:spcPts val="300"/>
              </a:spcAft>
            </a:pPr>
            <a:r>
              <a:rPr lang="en-US" sz="1600" i="1" dirty="0">
                <a:solidFill>
                  <a:prstClr val="black"/>
                </a:solidFill>
                <a:latin typeface="Century Gothic"/>
                <a:cs typeface="Century Gothic"/>
              </a:rPr>
              <a:t>atomic granularity;  energy quantization; collective behavior; </a:t>
            </a:r>
          </a:p>
          <a:p>
            <a:pPr marL="457039" lvl="1" fontAlgn="base">
              <a:spcBef>
                <a:spcPct val="0"/>
              </a:spcBef>
              <a:spcAft>
                <a:spcPts val="300"/>
              </a:spcAft>
            </a:pPr>
            <a:r>
              <a:rPr lang="en-US" sz="1600" i="1" dirty="0">
                <a:solidFill>
                  <a:prstClr val="black"/>
                </a:solidFill>
                <a:latin typeface="Century Gothic"/>
                <a:cs typeface="Century Gothic"/>
              </a:rPr>
              <a:t>interacting degrees of freedom;  defects, fluctuations and statistical variation;</a:t>
            </a:r>
          </a:p>
          <a:p>
            <a:pPr marL="457039" lvl="1" fontAlgn="base">
              <a:spcBef>
                <a:spcPct val="0"/>
              </a:spcBef>
              <a:spcAft>
                <a:spcPts val="900"/>
              </a:spcAft>
            </a:pPr>
            <a:r>
              <a:rPr lang="en-US" sz="1600" i="1" dirty="0">
                <a:solidFill>
                  <a:prstClr val="black"/>
                </a:solidFill>
                <a:latin typeface="Century Gothic"/>
                <a:cs typeface="Century Gothic"/>
              </a:rPr>
              <a:t>heterogeneity of structure and dynamics</a:t>
            </a:r>
            <a:endParaRPr lang="en-US" dirty="0">
              <a:solidFill>
                <a:prstClr val="black"/>
              </a:solidFill>
              <a:latin typeface="Century Gothic"/>
              <a:cs typeface="Century Gothic"/>
            </a:endParaRPr>
          </a:p>
          <a:p>
            <a:pPr fontAlgn="base">
              <a:spcBef>
                <a:spcPct val="0"/>
              </a:spcBef>
              <a:spcAft>
                <a:spcPct val="0"/>
              </a:spcAft>
            </a:pPr>
            <a:r>
              <a:rPr lang="en-US" dirty="0">
                <a:solidFill>
                  <a:prstClr val="black"/>
                </a:solidFill>
                <a:latin typeface="Century Gothic"/>
                <a:cs typeface="Century Gothic"/>
              </a:rPr>
              <a:t>Hierarchy of </a:t>
            </a:r>
            <a:r>
              <a:rPr lang="en-US" dirty="0" err="1">
                <a:solidFill>
                  <a:prstClr val="black"/>
                </a:solidFill>
                <a:latin typeface="Century Gothic"/>
                <a:cs typeface="Century Gothic"/>
              </a:rPr>
              <a:t>mesoscale</a:t>
            </a:r>
            <a:r>
              <a:rPr lang="en-US" dirty="0">
                <a:solidFill>
                  <a:prstClr val="black"/>
                </a:solidFill>
                <a:latin typeface="Century Gothic"/>
                <a:cs typeface="Century Gothic"/>
              </a:rPr>
              <a:t> architectures </a:t>
            </a:r>
          </a:p>
          <a:p>
            <a:pPr marL="457039" lvl="1" fontAlgn="base">
              <a:spcBef>
                <a:spcPct val="0"/>
              </a:spcBef>
              <a:spcAft>
                <a:spcPts val="900"/>
              </a:spcAft>
            </a:pPr>
            <a:r>
              <a:rPr lang="en-US" sz="1600" i="1" dirty="0">
                <a:solidFill>
                  <a:prstClr val="black"/>
                </a:solidFill>
                <a:latin typeface="Century Gothic"/>
                <a:cs typeface="Century Gothic"/>
              </a:rPr>
              <a:t>based on chemical bonds and periodic lattices</a:t>
            </a:r>
            <a:endParaRPr lang="en-US" dirty="0">
              <a:solidFill>
                <a:prstClr val="black"/>
              </a:solidFill>
              <a:latin typeface="Century Gothic"/>
              <a:cs typeface="Century Gothic"/>
            </a:endParaRPr>
          </a:p>
          <a:p>
            <a:pPr fontAlgn="base">
              <a:spcBef>
                <a:spcPct val="0"/>
              </a:spcBef>
              <a:spcAft>
                <a:spcPct val="0"/>
              </a:spcAft>
            </a:pPr>
            <a:r>
              <a:rPr lang="en-US" dirty="0">
                <a:solidFill>
                  <a:prstClr val="black"/>
                </a:solidFill>
                <a:latin typeface="Century Gothic"/>
                <a:cs typeface="Century Gothic"/>
              </a:rPr>
              <a:t>Integration of disciplines and specialties</a:t>
            </a:r>
          </a:p>
          <a:p>
            <a:pPr marL="457039" lvl="1" fontAlgn="base">
              <a:spcBef>
                <a:spcPct val="0"/>
              </a:spcBef>
              <a:spcAft>
                <a:spcPts val="900"/>
              </a:spcAft>
            </a:pPr>
            <a:r>
              <a:rPr lang="en-US" sz="1600" i="1" dirty="0">
                <a:solidFill>
                  <a:prstClr val="black"/>
                </a:solidFill>
                <a:latin typeface="Century Gothic"/>
                <a:cs typeface="Century Gothic"/>
              </a:rPr>
              <a:t>especially computation with synthesis and characterization</a:t>
            </a:r>
            <a:endParaRPr lang="en-US" dirty="0">
              <a:solidFill>
                <a:prstClr val="black"/>
              </a:solidFill>
              <a:latin typeface="Century Gothic"/>
              <a:cs typeface="Century Gothic"/>
            </a:endParaRPr>
          </a:p>
          <a:p>
            <a:pPr fontAlgn="base">
              <a:spcBef>
                <a:spcPct val="0"/>
              </a:spcBef>
              <a:spcAft>
                <a:spcPts val="900"/>
              </a:spcAft>
            </a:pPr>
            <a:r>
              <a:rPr lang="en-US" dirty="0">
                <a:solidFill>
                  <a:prstClr val="black"/>
                </a:solidFill>
                <a:latin typeface="Century Gothic"/>
                <a:cs typeface="Century Gothic"/>
              </a:rPr>
              <a:t>Multimodal tools for in situ spatial and dynamic resolution</a:t>
            </a:r>
          </a:p>
          <a:p>
            <a:pPr fontAlgn="base">
              <a:spcBef>
                <a:spcPct val="0"/>
              </a:spcBef>
              <a:spcAft>
                <a:spcPts val="900"/>
              </a:spcAft>
            </a:pPr>
            <a:r>
              <a:rPr lang="en-US" dirty="0">
                <a:solidFill>
                  <a:prstClr val="black"/>
                </a:solidFill>
                <a:latin typeface="Century Gothic"/>
                <a:cs typeface="Century Gothic"/>
              </a:rPr>
              <a:t>Cross-boundary workforce trained by multiple mentors</a:t>
            </a:r>
          </a:p>
          <a:p>
            <a:pPr fontAlgn="base">
              <a:spcBef>
                <a:spcPct val="0"/>
              </a:spcBef>
              <a:spcAft>
                <a:spcPct val="0"/>
              </a:spcAft>
            </a:pPr>
            <a:r>
              <a:rPr lang="en-US" dirty="0">
                <a:solidFill>
                  <a:prstClr val="black"/>
                </a:solidFill>
                <a:latin typeface="Century Gothic"/>
                <a:cs typeface="Century Gothic"/>
              </a:rPr>
              <a:t>Constructionist science from the bottom up</a:t>
            </a:r>
          </a:p>
          <a:p>
            <a:pPr marL="457039" lvl="1" fontAlgn="base">
              <a:spcBef>
                <a:spcPct val="0"/>
              </a:spcBef>
              <a:spcAft>
                <a:spcPct val="0"/>
              </a:spcAft>
            </a:pPr>
            <a:r>
              <a:rPr lang="en-US" sz="1600" i="1" dirty="0">
                <a:solidFill>
                  <a:prstClr val="black"/>
                </a:solidFill>
                <a:latin typeface="Century Gothic"/>
                <a:cs typeface="Century Gothic"/>
              </a:rPr>
              <a:t> innovative and complex </a:t>
            </a:r>
            <a:r>
              <a:rPr lang="en-US" sz="1600" i="1" dirty="0" err="1">
                <a:solidFill>
                  <a:prstClr val="black"/>
                </a:solidFill>
                <a:latin typeface="Century Gothic"/>
                <a:cs typeface="Century Gothic"/>
              </a:rPr>
              <a:t>mesocale</a:t>
            </a:r>
            <a:r>
              <a:rPr lang="en-US" sz="1600" i="1" dirty="0">
                <a:solidFill>
                  <a:prstClr val="black"/>
                </a:solidFill>
                <a:latin typeface="Century Gothic"/>
                <a:cs typeface="Century Gothic"/>
              </a:rPr>
              <a:t> architectures </a:t>
            </a:r>
          </a:p>
          <a:p>
            <a:pPr marL="457039" lvl="1" fontAlgn="base">
              <a:spcBef>
                <a:spcPct val="0"/>
              </a:spcBef>
              <a:spcAft>
                <a:spcPct val="0"/>
              </a:spcAft>
            </a:pPr>
            <a:r>
              <a:rPr lang="en-US" sz="1600" i="1" dirty="0">
                <a:solidFill>
                  <a:prstClr val="black"/>
                </a:solidFill>
                <a:latin typeface="Century Gothic"/>
                <a:cs typeface="Century Gothic"/>
              </a:rPr>
              <a:t>new horizon of targeted </a:t>
            </a:r>
            <a:r>
              <a:rPr lang="en-US" sz="1600" i="1" dirty="0" err="1">
                <a:solidFill>
                  <a:prstClr val="black"/>
                </a:solidFill>
                <a:latin typeface="Century Gothic"/>
                <a:cs typeface="Century Gothic"/>
              </a:rPr>
              <a:t>macroscale</a:t>
            </a:r>
            <a:r>
              <a:rPr lang="en-US" sz="1600" i="1" dirty="0">
                <a:solidFill>
                  <a:prstClr val="black"/>
                </a:solidFill>
                <a:latin typeface="Century Gothic"/>
                <a:cs typeface="Century Gothic"/>
              </a:rPr>
              <a:t> behavior, functionality and technology</a:t>
            </a:r>
          </a:p>
        </p:txBody>
      </p:sp>
    </p:spTree>
    <p:extLst>
      <p:ext uri="{BB962C8B-B14F-4D97-AF65-F5344CB8AC3E}">
        <p14:creationId xmlns:p14="http://schemas.microsoft.com/office/powerpoint/2010/main" val="39691412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9</a:t>
            </a:fld>
            <a:endParaRPr lang="en-US">
              <a:solidFill>
                <a:srgbClr val="000000">
                  <a:tint val="75000"/>
                </a:srgb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155120" y="99331"/>
            <a:ext cx="8724900" cy="6572250"/>
          </a:xfrm>
          <a:prstGeom prst="rect">
            <a:avLst/>
          </a:prstGeom>
          <a:noFill/>
          <a:ln w="9525">
            <a:noFill/>
            <a:miter lim="800000"/>
            <a:headEnd/>
            <a:tailEnd/>
          </a:ln>
        </p:spPr>
      </p:pic>
    </p:spTree>
    <p:extLst>
      <p:ext uri="{BB962C8B-B14F-4D97-AF65-F5344CB8AC3E}">
        <p14:creationId xmlns:p14="http://schemas.microsoft.com/office/powerpoint/2010/main" val="14433273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1482</Words>
  <Application>Microsoft Macintosh PowerPoint</Application>
  <PresentationFormat>On-screen Show (4:3)</PresentationFormat>
  <Paragraphs>199</Paragraphs>
  <Slides>16</Slides>
  <Notes>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2_Office Theme</vt:lpstr>
      <vt:lpstr>PowerPoint Presentation</vt:lpstr>
      <vt:lpstr>Imagine…</vt:lpstr>
      <vt:lpstr>PowerPoint Presentation</vt:lpstr>
      <vt:lpstr>PowerPoint Presentation</vt:lpstr>
      <vt:lpstr>Six priority research directions enable this vision</vt:lpstr>
      <vt:lpstr>PowerPoint Presentation</vt:lpstr>
      <vt:lpstr>Specific actions that will significantly advance mesoscale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Los Alamos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I thought that I would also say some things about the MESO report. Third, I’d return to Pat’s new charge, and point out some elementary ideas (we need a  better title than “part 2,” we need help from the community in suggesting both significant challenges and approaches to them,  we also need help in compiling  a list of improvements in the  BES or Office of Science that could help make this new report as successful as the old one,…)</dc:title>
  <dc:creator>Windows User</dc:creator>
  <cp:lastModifiedBy>George Crabtree</cp:lastModifiedBy>
  <cp:revision>13</cp:revision>
  <dcterms:created xsi:type="dcterms:W3CDTF">2014-07-28T19:48:06Z</dcterms:created>
  <dcterms:modified xsi:type="dcterms:W3CDTF">2014-07-29T15:35:23Z</dcterms:modified>
</cp:coreProperties>
</file>