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93" r:id="rId2"/>
  </p:sldMasterIdLst>
  <p:notesMasterIdLst>
    <p:notesMasterId r:id="rId18"/>
  </p:notesMasterIdLst>
  <p:sldIdLst>
    <p:sldId id="256" r:id="rId3"/>
    <p:sldId id="267" r:id="rId4"/>
    <p:sldId id="269" r:id="rId5"/>
    <p:sldId id="268" r:id="rId6"/>
    <p:sldId id="271" r:id="rId7"/>
    <p:sldId id="266" r:id="rId8"/>
    <p:sldId id="264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7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EE26C-B696-4BA8-9223-4A109E9F8C7B}" type="datetimeFigureOut">
              <a:rPr lang="en-US" smtClean="0"/>
              <a:pPr/>
              <a:t>9/14/2010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1F635-9F7C-41A7-991F-1BE3F8A5B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fld id="{D7970EEE-3D6A-48C9-85E2-B04910780163}" type="slidenum">
              <a:rPr lang="en-US"/>
              <a:pPr eaLnBrk="0" hangingPunct="0"/>
              <a:t>2</a:t>
            </a:fld>
            <a:endParaRPr lang="en-US" dirty="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fld id="{8FCB4AFC-477F-466B-B7CD-2564EC61BA79}" type="slidenum">
              <a:rPr lang="en-US"/>
              <a:pPr eaLnBrk="0" hangingPunct="0"/>
              <a:t>3</a:t>
            </a:fld>
            <a:endParaRPr lang="en-US" dirty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525" y="695617"/>
            <a:ext cx="4593351" cy="34861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4838"/>
            <a:ext cx="5607050" cy="4186237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30FC8-67AB-4DCD-8CD9-C9CD4406799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3" descr="129762-97_face.pn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2424113"/>
            <a:ext cx="1157288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1" descr="clouds.pn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211263"/>
            <a:ext cx="115093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0" y="6056313"/>
            <a:ext cx="9145588" cy="806450"/>
            <a:chOff x="0" y="6634186"/>
            <a:chExt cx="9145770" cy="228600"/>
          </a:xfrm>
        </p:grpSpPr>
        <p:sp>
          <p:nvSpPr>
            <p:cNvPr id="14" name="Rectangle 15"/>
            <p:cNvSpPr/>
            <p:nvPr userDrawn="1"/>
          </p:nvSpPr>
          <p:spPr bwMode="auto">
            <a:xfrm>
              <a:off x="2360660" y="6634186"/>
              <a:ext cx="6785110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Rectangle 16"/>
            <p:cNvSpPr/>
            <p:nvPr userDrawn="1"/>
          </p:nvSpPr>
          <p:spPr bwMode="auto">
            <a:xfrm>
              <a:off x="0" y="6634186"/>
              <a:ext cx="2333671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16" name="TextBox 44"/>
          <p:cNvSpPr txBox="1"/>
          <p:nvPr/>
        </p:nvSpPr>
        <p:spPr>
          <a:xfrm>
            <a:off x="2362200" y="6172200"/>
            <a:ext cx="15049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Office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of Science</a:t>
            </a:r>
          </a:p>
        </p:txBody>
      </p:sp>
      <p:sp>
        <p:nvSpPr>
          <p:cNvPr id="17" name="TextBox 46"/>
          <p:cNvSpPr txBox="1"/>
          <p:nvPr/>
        </p:nvSpPr>
        <p:spPr>
          <a:xfrm>
            <a:off x="5362575" y="6305550"/>
            <a:ext cx="3629025" cy="425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</a:rPr>
              <a:t>Office of Biological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and Environmental Research</a:t>
            </a:r>
          </a:p>
        </p:txBody>
      </p:sp>
      <p:pic>
        <p:nvPicPr>
          <p:cNvPr id="18" name="Picture 18" descr="New_DOE_Logo_BLACK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0813" y="6229350"/>
            <a:ext cx="20701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8" descr="pict1.pn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0"/>
            <a:ext cx="1154113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0" descr="pict3.png"/>
          <p:cNvPicPr>
            <a:picLocks noChangeAspect="1"/>
          </p:cNvPicPr>
          <p:nvPr/>
        </p:nvPicPr>
        <p:blipFill>
          <a:blip r:embed="rId6" cstate="screen">
            <a:lum bright="14000" contrast="38000"/>
          </a:blip>
          <a:srcRect/>
          <a:stretch>
            <a:fillRect/>
          </a:stretch>
        </p:blipFill>
        <p:spPr bwMode="auto">
          <a:xfrm>
            <a:off x="0" y="3633788"/>
            <a:ext cx="116205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4" descr="procholorococcus marinus cropped.tif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0" y="4843463"/>
            <a:ext cx="1160463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223"/>
          <p:cNvSpPr txBox="1">
            <a:spLocks noChangeArrowheads="1"/>
          </p:cNvSpPr>
          <p:nvPr/>
        </p:nvSpPr>
        <p:spPr>
          <a:xfrm>
            <a:off x="1317330" y="2744569"/>
            <a:ext cx="3073400" cy="6463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l">
              <a:buFont typeface="Symbol" pitchFamily="18" charset="2"/>
              <a:buNone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Tx/>
              <a:buFont typeface="Symbol" pitchFamily="18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Click to edit Master subtitle style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3" name="Title 35"/>
          <p:cNvSpPr txBox="1">
            <a:spLocks/>
          </p:cNvSpPr>
          <p:nvPr/>
        </p:nvSpPr>
        <p:spPr>
          <a:xfrm>
            <a:off x="1317329" y="1147078"/>
            <a:ext cx="6377629" cy="5355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>
              <a:defRPr sz="3200" b="1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Click to edit Master title style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3" descr="129762-97_face.pn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2424113"/>
            <a:ext cx="1157288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1" descr="clouds.pn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211263"/>
            <a:ext cx="115093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0" y="6056313"/>
            <a:ext cx="9145588" cy="806450"/>
            <a:chOff x="0" y="6634186"/>
            <a:chExt cx="9145770" cy="228600"/>
          </a:xfrm>
        </p:grpSpPr>
        <p:sp>
          <p:nvSpPr>
            <p:cNvPr id="14" name="Rectangle 15"/>
            <p:cNvSpPr/>
            <p:nvPr userDrawn="1"/>
          </p:nvSpPr>
          <p:spPr bwMode="auto">
            <a:xfrm>
              <a:off x="2360660" y="6634186"/>
              <a:ext cx="6785110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Rectangle 16"/>
            <p:cNvSpPr/>
            <p:nvPr userDrawn="1"/>
          </p:nvSpPr>
          <p:spPr bwMode="auto">
            <a:xfrm>
              <a:off x="0" y="6634186"/>
              <a:ext cx="2333671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16" name="TextBox 44"/>
          <p:cNvSpPr txBox="1"/>
          <p:nvPr/>
        </p:nvSpPr>
        <p:spPr>
          <a:xfrm>
            <a:off x="2362200" y="6172200"/>
            <a:ext cx="15049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Office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of Science</a:t>
            </a:r>
          </a:p>
        </p:txBody>
      </p:sp>
      <p:sp>
        <p:nvSpPr>
          <p:cNvPr id="17" name="TextBox 46"/>
          <p:cNvSpPr txBox="1"/>
          <p:nvPr/>
        </p:nvSpPr>
        <p:spPr>
          <a:xfrm>
            <a:off x="5362575" y="6305550"/>
            <a:ext cx="3629025" cy="425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</a:rPr>
              <a:t>Office of Biological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and Environmental Research</a:t>
            </a:r>
          </a:p>
        </p:txBody>
      </p:sp>
      <p:pic>
        <p:nvPicPr>
          <p:cNvPr id="18" name="Picture 18" descr="New_DOE_Logo_BLACK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0813" y="6229350"/>
            <a:ext cx="20701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8" descr="pict1.pn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0"/>
            <a:ext cx="1154113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0" descr="pict3.png"/>
          <p:cNvPicPr>
            <a:picLocks noChangeAspect="1"/>
          </p:cNvPicPr>
          <p:nvPr/>
        </p:nvPicPr>
        <p:blipFill>
          <a:blip r:embed="rId6" cstate="screen">
            <a:lum bright="14000" contrast="38000"/>
          </a:blip>
          <a:srcRect/>
          <a:stretch>
            <a:fillRect/>
          </a:stretch>
        </p:blipFill>
        <p:spPr bwMode="auto">
          <a:xfrm>
            <a:off x="0" y="3633788"/>
            <a:ext cx="116205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4" descr="procholorococcus marinus cropped.tif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0" y="4843463"/>
            <a:ext cx="1160463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129762-97_face.pn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2424113"/>
            <a:ext cx="1157288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clouds.pn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211263"/>
            <a:ext cx="115093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0" y="6056313"/>
            <a:ext cx="9145588" cy="806450"/>
            <a:chOff x="0" y="6634186"/>
            <a:chExt cx="9145770" cy="228600"/>
          </a:xfrm>
        </p:grpSpPr>
        <p:sp>
          <p:nvSpPr>
            <p:cNvPr id="7" name="Rectangle 15"/>
            <p:cNvSpPr/>
            <p:nvPr userDrawn="1"/>
          </p:nvSpPr>
          <p:spPr bwMode="auto">
            <a:xfrm>
              <a:off x="2360660" y="6634186"/>
              <a:ext cx="6785110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8" name="Rectangle 16"/>
            <p:cNvSpPr/>
            <p:nvPr userDrawn="1"/>
          </p:nvSpPr>
          <p:spPr bwMode="auto">
            <a:xfrm>
              <a:off x="0" y="6634186"/>
              <a:ext cx="2333671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9" name="TextBox 44"/>
          <p:cNvSpPr txBox="1"/>
          <p:nvPr/>
        </p:nvSpPr>
        <p:spPr>
          <a:xfrm>
            <a:off x="2362200" y="6172200"/>
            <a:ext cx="15049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Office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of Science</a:t>
            </a:r>
          </a:p>
        </p:txBody>
      </p:sp>
      <p:sp>
        <p:nvSpPr>
          <p:cNvPr id="10" name="TextBox 46"/>
          <p:cNvSpPr txBox="1"/>
          <p:nvPr/>
        </p:nvSpPr>
        <p:spPr>
          <a:xfrm>
            <a:off x="5362575" y="6305550"/>
            <a:ext cx="3629025" cy="425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</a:rPr>
              <a:t>Office of Biological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and Environmental Research</a:t>
            </a:r>
          </a:p>
        </p:txBody>
      </p:sp>
      <p:pic>
        <p:nvPicPr>
          <p:cNvPr id="11" name="Picture 18" descr="New_DOE_Logo_BLACK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0813" y="6229350"/>
            <a:ext cx="20701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8" descr="pict1.pn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0"/>
            <a:ext cx="1154113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0" descr="pict3.png"/>
          <p:cNvPicPr>
            <a:picLocks noChangeAspect="1"/>
          </p:cNvPicPr>
          <p:nvPr/>
        </p:nvPicPr>
        <p:blipFill>
          <a:blip r:embed="rId6" cstate="screen">
            <a:lum bright="14000" contrast="38000"/>
          </a:blip>
          <a:srcRect/>
          <a:stretch>
            <a:fillRect/>
          </a:stretch>
        </p:blipFill>
        <p:spPr bwMode="auto">
          <a:xfrm>
            <a:off x="0" y="3633788"/>
            <a:ext cx="116205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 descr="procholorococcus marinus cropped.tif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0" y="4843463"/>
            <a:ext cx="1160463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991" name="Rectangle 223"/>
          <p:cNvSpPr>
            <a:spLocks noGrp="1" noChangeArrowheads="1"/>
          </p:cNvSpPr>
          <p:nvPr>
            <p:ph type="subTitle" idx="1"/>
          </p:nvPr>
        </p:nvSpPr>
        <p:spPr>
          <a:xfrm>
            <a:off x="1317330" y="2700382"/>
            <a:ext cx="3073400" cy="646331"/>
          </a:xfrm>
        </p:spPr>
        <p:txBody>
          <a:bodyPr/>
          <a:lstStyle>
            <a:lvl1pPr marL="0" indent="0" algn="l">
              <a:buFont typeface="Symbol" pitchFamily="18" charset="2"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1317329" y="1102891"/>
            <a:ext cx="6377629" cy="929485"/>
          </a:xfrm>
        </p:spPr>
        <p:txBody>
          <a:bodyPr/>
          <a:lstStyle>
            <a:lvl1pPr>
              <a:defRPr sz="3200" b="1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129762-97_face.pn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2424113"/>
            <a:ext cx="1157288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clouds.pn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211263"/>
            <a:ext cx="115093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0" y="6056313"/>
            <a:ext cx="9145588" cy="806450"/>
            <a:chOff x="0" y="6634186"/>
            <a:chExt cx="9145770" cy="228600"/>
          </a:xfrm>
        </p:grpSpPr>
        <p:sp>
          <p:nvSpPr>
            <p:cNvPr id="7" name="Rectangle 15"/>
            <p:cNvSpPr/>
            <p:nvPr userDrawn="1"/>
          </p:nvSpPr>
          <p:spPr bwMode="auto">
            <a:xfrm>
              <a:off x="2360660" y="6634186"/>
              <a:ext cx="6785110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8" name="Rectangle 16"/>
            <p:cNvSpPr/>
            <p:nvPr userDrawn="1"/>
          </p:nvSpPr>
          <p:spPr bwMode="auto">
            <a:xfrm>
              <a:off x="0" y="6634186"/>
              <a:ext cx="2333671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9" name="TextBox 44"/>
          <p:cNvSpPr txBox="1"/>
          <p:nvPr/>
        </p:nvSpPr>
        <p:spPr>
          <a:xfrm>
            <a:off x="2362200" y="6172200"/>
            <a:ext cx="15049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Office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of Science</a:t>
            </a:r>
          </a:p>
        </p:txBody>
      </p:sp>
      <p:sp>
        <p:nvSpPr>
          <p:cNvPr id="10" name="TextBox 46"/>
          <p:cNvSpPr txBox="1"/>
          <p:nvPr/>
        </p:nvSpPr>
        <p:spPr>
          <a:xfrm>
            <a:off x="5362575" y="6305550"/>
            <a:ext cx="3629025" cy="425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</a:rPr>
              <a:t>Office of Biological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and Environmental Research</a:t>
            </a:r>
          </a:p>
        </p:txBody>
      </p:sp>
      <p:pic>
        <p:nvPicPr>
          <p:cNvPr id="11" name="Picture 18" descr="New_DOE_Logo_BLACK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0813" y="6229350"/>
            <a:ext cx="20701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8" descr="pict1.pn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0"/>
            <a:ext cx="1154113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0" descr="pict3.png"/>
          <p:cNvPicPr>
            <a:picLocks noChangeAspect="1"/>
          </p:cNvPicPr>
          <p:nvPr/>
        </p:nvPicPr>
        <p:blipFill>
          <a:blip r:embed="rId6" cstate="screen">
            <a:lum bright="14000" contrast="38000"/>
          </a:blip>
          <a:srcRect/>
          <a:stretch>
            <a:fillRect/>
          </a:stretch>
        </p:blipFill>
        <p:spPr bwMode="auto">
          <a:xfrm>
            <a:off x="0" y="3633788"/>
            <a:ext cx="116205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 descr="procholorococcus marinus cropped.tif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0" y="4843463"/>
            <a:ext cx="1160463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991" name="Rectangle 223"/>
          <p:cNvSpPr>
            <a:spLocks noGrp="1" noChangeArrowheads="1"/>
          </p:cNvSpPr>
          <p:nvPr>
            <p:ph type="subTitle" idx="1"/>
          </p:nvPr>
        </p:nvSpPr>
        <p:spPr>
          <a:xfrm>
            <a:off x="1317330" y="2700382"/>
            <a:ext cx="3073400" cy="646331"/>
          </a:xfrm>
        </p:spPr>
        <p:txBody>
          <a:bodyPr/>
          <a:lstStyle>
            <a:lvl1pPr marL="0" indent="0" algn="l">
              <a:buFont typeface="Symbol" pitchFamily="18" charset="2"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1317329" y="1102891"/>
            <a:ext cx="6377629" cy="929485"/>
          </a:xfrm>
        </p:spPr>
        <p:txBody>
          <a:bodyPr/>
          <a:lstStyle>
            <a:lvl1pPr>
              <a:defRPr sz="3200" b="1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129762-97_face.pn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2424113"/>
            <a:ext cx="1157288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 descr="clouds.pn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1211263"/>
            <a:ext cx="1150938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0" y="6056313"/>
            <a:ext cx="9145588" cy="806450"/>
            <a:chOff x="0" y="6634186"/>
            <a:chExt cx="9145770" cy="228600"/>
          </a:xfrm>
        </p:grpSpPr>
        <p:sp>
          <p:nvSpPr>
            <p:cNvPr id="7" name="Rectangle 15"/>
            <p:cNvSpPr/>
            <p:nvPr userDrawn="1"/>
          </p:nvSpPr>
          <p:spPr bwMode="auto">
            <a:xfrm>
              <a:off x="2360660" y="6634186"/>
              <a:ext cx="6785110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8" name="Rectangle 16"/>
            <p:cNvSpPr/>
            <p:nvPr userDrawn="1"/>
          </p:nvSpPr>
          <p:spPr bwMode="auto">
            <a:xfrm>
              <a:off x="0" y="6634186"/>
              <a:ext cx="2333671" cy="228600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pitchFamily="34" charset="0"/>
              </a:endParaRPr>
            </a:p>
          </p:txBody>
        </p:sp>
      </p:grpSp>
      <p:sp>
        <p:nvSpPr>
          <p:cNvPr id="9" name="TextBox 44"/>
          <p:cNvSpPr txBox="1"/>
          <p:nvPr/>
        </p:nvSpPr>
        <p:spPr>
          <a:xfrm>
            <a:off x="2362200" y="6172200"/>
            <a:ext cx="15049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b="1" dirty="0">
                <a:solidFill>
                  <a:schemeClr val="bg1"/>
                </a:solidFill>
              </a:rPr>
              <a:t>Office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of Science</a:t>
            </a:r>
          </a:p>
        </p:txBody>
      </p:sp>
      <p:sp>
        <p:nvSpPr>
          <p:cNvPr id="10" name="TextBox 46"/>
          <p:cNvSpPr txBox="1"/>
          <p:nvPr/>
        </p:nvSpPr>
        <p:spPr>
          <a:xfrm>
            <a:off x="5362575" y="6305550"/>
            <a:ext cx="3629025" cy="425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</a:rPr>
              <a:t>Office of Biological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and Environmental Research</a:t>
            </a:r>
          </a:p>
        </p:txBody>
      </p:sp>
      <p:pic>
        <p:nvPicPr>
          <p:cNvPr id="11" name="Picture 18" descr="New_DOE_Logo_BLACK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0813" y="6229350"/>
            <a:ext cx="20701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8" descr="pict1.pn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0"/>
            <a:ext cx="1154113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0" descr="pict3.png"/>
          <p:cNvPicPr>
            <a:picLocks noChangeAspect="1"/>
          </p:cNvPicPr>
          <p:nvPr/>
        </p:nvPicPr>
        <p:blipFill>
          <a:blip r:embed="rId6" cstate="screen">
            <a:lum bright="14000" contrast="38000"/>
          </a:blip>
          <a:srcRect/>
          <a:stretch>
            <a:fillRect/>
          </a:stretch>
        </p:blipFill>
        <p:spPr bwMode="auto">
          <a:xfrm>
            <a:off x="0" y="3633788"/>
            <a:ext cx="116205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 descr="procholorococcus marinus cropped.tif"/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0" y="4843463"/>
            <a:ext cx="1160463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991" name="Rectangle 223"/>
          <p:cNvSpPr>
            <a:spLocks noGrp="1" noChangeArrowheads="1"/>
          </p:cNvSpPr>
          <p:nvPr>
            <p:ph type="subTitle" idx="1"/>
          </p:nvPr>
        </p:nvSpPr>
        <p:spPr>
          <a:xfrm>
            <a:off x="1317330" y="2700382"/>
            <a:ext cx="3073400" cy="646331"/>
          </a:xfrm>
        </p:spPr>
        <p:txBody>
          <a:bodyPr/>
          <a:lstStyle>
            <a:lvl1pPr marL="0" indent="0" algn="l">
              <a:buFont typeface="Symbol" pitchFamily="18" charset="2"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1317329" y="1102891"/>
            <a:ext cx="6377629" cy="929485"/>
          </a:xfrm>
        </p:spPr>
        <p:txBody>
          <a:bodyPr/>
          <a:lstStyle>
            <a:lvl1pPr>
              <a:defRPr sz="3200" b="1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304" y="177114"/>
            <a:ext cx="8229600" cy="4847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304" y="1344823"/>
            <a:ext cx="8229600" cy="183434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7" name="Rectangle 235"/>
          <p:cNvSpPr>
            <a:spLocks noChangeArrowheads="1"/>
          </p:cNvSpPr>
          <p:nvPr/>
        </p:nvSpPr>
        <p:spPr bwMode="auto">
          <a:xfrm>
            <a:off x="2433638" y="6635750"/>
            <a:ext cx="6553200" cy="22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18" name="Rectangle 235"/>
          <p:cNvSpPr>
            <a:spLocks noChangeArrowheads="1"/>
          </p:cNvSpPr>
          <p:nvPr/>
        </p:nvSpPr>
        <p:spPr bwMode="auto">
          <a:xfrm>
            <a:off x="-34926" y="6646863"/>
            <a:ext cx="23209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797398DD-3765-4CAF-A947-70115095717E}" type="slidenum">
              <a:rPr lang="en-US" sz="11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100" dirty="0">
                <a:solidFill>
                  <a:schemeClr val="bg1"/>
                </a:solidFill>
                <a:ea typeface="Rod"/>
                <a:cs typeface="Rod"/>
              </a:rPr>
              <a:t>	</a:t>
            </a:r>
            <a:r>
              <a:rPr lang="en-US" sz="1100" dirty="0" smtClean="0">
                <a:solidFill>
                  <a:schemeClr val="bg1"/>
                </a:solidFill>
                <a:ea typeface="Rod"/>
                <a:cs typeface="Rod"/>
              </a:rPr>
              <a:t>   </a:t>
            </a:r>
            <a:r>
              <a:rPr lang="en-US" sz="1100" b="1" dirty="0" smtClean="0">
                <a:solidFill>
                  <a:schemeClr val="bg1"/>
                </a:solidFill>
                <a:ea typeface="Rod"/>
                <a:cs typeface="Rod"/>
              </a:rPr>
              <a:t>Climate Research Roadmap</a:t>
            </a:r>
            <a:endParaRPr lang="en-US" sz="11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0188" indent="-230188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Font typeface="Arial" pitchFamily="34" charset="0"/>
        <a:buChar char="•"/>
        <a:defRPr sz="24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25475" indent="-2794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–"/>
        <a:defRPr sz="20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301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44588" indent="-17303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–"/>
        <a:defRPr sz="1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82725" indent="-22225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»"/>
        <a:defRPr sz="1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304" y="177114"/>
            <a:ext cx="8229600" cy="4847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304" y="1344823"/>
            <a:ext cx="8229600" cy="183434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7" name="Rectangle 235"/>
          <p:cNvSpPr>
            <a:spLocks noChangeArrowheads="1"/>
          </p:cNvSpPr>
          <p:nvPr/>
        </p:nvSpPr>
        <p:spPr bwMode="auto">
          <a:xfrm>
            <a:off x="2433638" y="6635750"/>
            <a:ext cx="6553200" cy="22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18" name="Rectangle 235"/>
          <p:cNvSpPr>
            <a:spLocks noChangeArrowheads="1"/>
          </p:cNvSpPr>
          <p:nvPr/>
        </p:nvSpPr>
        <p:spPr bwMode="auto">
          <a:xfrm>
            <a:off x="-34926" y="6649156"/>
            <a:ext cx="2349147" cy="2723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797398DD-3765-4CAF-A947-70115095717E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OMB</a:t>
            </a:r>
            <a:r>
              <a:rPr lang="en-US" sz="1200" b="1" baseline="0" dirty="0" smtClean="0">
                <a:solidFill>
                  <a:schemeClr val="bg1"/>
                </a:solidFill>
                <a:ea typeface="Rod"/>
                <a:cs typeface="Rod"/>
              </a:rPr>
              <a:t> briefing 12/15/2009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0188" indent="-230188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Font typeface="Arial" pitchFamily="34" charset="0"/>
        <a:buChar char="•"/>
        <a:defRPr sz="24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25475" indent="-2794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–"/>
        <a:defRPr sz="20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301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44588" indent="-17303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–"/>
        <a:defRPr sz="1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82725" indent="-22225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»"/>
        <a:defRPr sz="1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447800" y="1600201"/>
            <a:ext cx="7696200" cy="1138773"/>
          </a:xfrm>
        </p:spPr>
        <p:txBody>
          <a:bodyPr/>
          <a:lstStyle/>
          <a:p>
            <a:pPr algn="ctr"/>
            <a:r>
              <a:rPr lang="en-US" sz="4000" dirty="0" smtClean="0"/>
              <a:t>Climate Research </a:t>
            </a:r>
            <a:r>
              <a:rPr lang="en-US" sz="4000" dirty="0" err="1" smtClean="0"/>
              <a:t>Roadmapping</a:t>
            </a:r>
            <a:r>
              <a:rPr lang="en-US" sz="4000" dirty="0" smtClean="0"/>
              <a:t> Workshop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4343400"/>
            <a:ext cx="5029200" cy="1282402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Mike Kuperberg</a:t>
            </a:r>
          </a:p>
          <a:p>
            <a:pPr>
              <a:buNone/>
            </a:pPr>
            <a:r>
              <a:rPr lang="en-US" sz="2000" dirty="0" smtClean="0"/>
              <a:t>Presentation to BERAC</a:t>
            </a:r>
          </a:p>
          <a:p>
            <a:pPr>
              <a:buNone/>
            </a:pPr>
            <a:r>
              <a:rPr lang="en-US" sz="2000" dirty="0" smtClean="0"/>
              <a:t>September 17, 2010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Findings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04" y="1344823"/>
            <a:ext cx="8229600" cy="3660489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Develop and Support Targeted Scientific Research Campaigns</a:t>
            </a:r>
          </a:p>
          <a:p>
            <a:pPr lvl="1"/>
            <a:r>
              <a:rPr lang="en-US" b="1" dirty="0" smtClean="0"/>
              <a:t>Focus on tractable challenges</a:t>
            </a:r>
          </a:p>
          <a:p>
            <a:pPr lvl="1"/>
            <a:r>
              <a:rPr lang="en-US" b="1" dirty="0" smtClean="0"/>
              <a:t>Nature of the challenge could range from single disciplines to the representation of complex systems and challenges within climate models</a:t>
            </a:r>
          </a:p>
          <a:p>
            <a:pPr lvl="1"/>
            <a:r>
              <a:rPr lang="en-US" b="1" dirty="0" smtClean="0"/>
              <a:t>BER history is rich with such approaches (Intensive Operational Periods-IOPs, Free-Air CO2 Enrichment FACE experiments, tropical precipitation)</a:t>
            </a:r>
          </a:p>
          <a:p>
            <a:pPr lvl="1"/>
            <a:r>
              <a:rPr lang="en-US" b="1" dirty="0" smtClean="0"/>
              <a:t>Identify the challenge and focus the necessary resources and science to resolve the issue.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Findings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04" y="1344823"/>
            <a:ext cx="8229600" cy="4688463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Understand and Quantify Uncertainty in Climate Projections</a:t>
            </a:r>
          </a:p>
          <a:p>
            <a:pPr lvl="1"/>
            <a:r>
              <a:rPr lang="en-US" b="1" dirty="0" smtClean="0"/>
              <a:t>Lack of uncertainty quantification limits our ability to interpret climate projections</a:t>
            </a:r>
          </a:p>
          <a:p>
            <a:pPr lvl="1"/>
            <a:r>
              <a:rPr lang="en-US" b="1" dirty="0" smtClean="0"/>
              <a:t>Uncertainty quantification will improve model-process research and will inform decision making</a:t>
            </a:r>
          </a:p>
          <a:p>
            <a:pPr lvl="1"/>
            <a:r>
              <a:rPr lang="en-US" b="1" dirty="0" smtClean="0"/>
              <a:t>Three types of model uncertainty</a:t>
            </a:r>
          </a:p>
          <a:p>
            <a:pPr lvl="2"/>
            <a:r>
              <a:rPr lang="en-US" b="1" dirty="0" smtClean="0"/>
              <a:t>Internal – stochastic variability within a model</a:t>
            </a:r>
          </a:p>
          <a:p>
            <a:pPr lvl="2"/>
            <a:r>
              <a:rPr lang="en-US" b="1" dirty="0" err="1" smtClean="0"/>
              <a:t>Intermodel</a:t>
            </a:r>
            <a:r>
              <a:rPr lang="en-US" b="1" dirty="0" smtClean="0"/>
              <a:t> – resulting from ensemble runs</a:t>
            </a:r>
          </a:p>
          <a:p>
            <a:pPr lvl="2"/>
            <a:r>
              <a:rPr lang="en-US" b="1" dirty="0" smtClean="0"/>
              <a:t>Model-observations – where model projections diverge from recorded observations</a:t>
            </a:r>
          </a:p>
          <a:p>
            <a:pPr lvl="1"/>
            <a:r>
              <a:rPr lang="en-US" b="1" dirty="0" smtClean="0"/>
              <a:t>Challenging models with observations will require coordination between the modeling and process science communities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Findings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04" y="1344823"/>
            <a:ext cx="8229600" cy="338862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Understand Sign (+ or –) of the Carbon Feedback and How It Changes over Time</a:t>
            </a:r>
          </a:p>
          <a:p>
            <a:pPr lvl="1"/>
            <a:r>
              <a:rPr lang="en-US" b="1" dirty="0" smtClean="0"/>
              <a:t>The feedback of ecosystems to a changing climate is represented in earth system models with extreme variability</a:t>
            </a:r>
            <a:endParaRPr lang="en-US" dirty="0" smtClean="0"/>
          </a:p>
          <a:p>
            <a:pPr lvl="1"/>
            <a:r>
              <a:rPr lang="en-US" b="1" dirty="0" smtClean="0"/>
              <a:t>This is the result of a lack of understanding of these processes and their interactions with climate change</a:t>
            </a:r>
          </a:p>
          <a:p>
            <a:pPr lvl="1"/>
            <a:r>
              <a:rPr lang="en-US" b="1" dirty="0" smtClean="0"/>
              <a:t>DOE’s history in both carbon cycle science and earth system modeling is well positioned to resolve this challenge</a:t>
            </a:r>
          </a:p>
          <a:p>
            <a:pPr lvl="1"/>
            <a:r>
              <a:rPr lang="en-US" b="1" dirty="0" smtClean="0"/>
              <a:t>Need to couple process research with model development and evaluation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Findings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04" y="1344823"/>
            <a:ext cx="8229600" cy="410061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Understand Role of Natural and Anthropogenic Disturbances in Earth Systems and Incorporate Information into Model Projections</a:t>
            </a:r>
          </a:p>
          <a:p>
            <a:pPr lvl="1"/>
            <a:r>
              <a:rPr lang="en-US" b="1" dirty="0" smtClean="0"/>
              <a:t>Disturbance can be the driving factor in the balance of Earth systems – often dominating long-term trends</a:t>
            </a:r>
          </a:p>
          <a:p>
            <a:pPr lvl="1"/>
            <a:r>
              <a:rPr lang="en-US" b="1" dirty="0" smtClean="0"/>
              <a:t>Disturbance can be both natural and anthropogenic</a:t>
            </a:r>
          </a:p>
          <a:p>
            <a:pPr lvl="1"/>
            <a:r>
              <a:rPr lang="en-US" b="1" dirty="0" smtClean="0"/>
              <a:t>Disturbance is neither well understood nor well incorporated in Earth system models</a:t>
            </a:r>
          </a:p>
          <a:p>
            <a:pPr lvl="1"/>
            <a:r>
              <a:rPr lang="en-US" b="1" dirty="0" smtClean="0"/>
              <a:t>Need to get disturbance incorporated appropriately into models</a:t>
            </a:r>
            <a:endParaRPr lang="en-US" dirty="0" smtClean="0"/>
          </a:p>
          <a:p>
            <a:pPr lvl="1"/>
            <a:r>
              <a:rPr lang="en-US" b="1" dirty="0" smtClean="0"/>
              <a:t>Requires </a:t>
            </a:r>
            <a:r>
              <a:rPr lang="en-US" b="1" dirty="0" err="1" smtClean="0"/>
              <a:t>BER’s</a:t>
            </a:r>
            <a:r>
              <a:rPr lang="en-US" b="1" dirty="0" smtClean="0"/>
              <a:t> unique experience with process science and model development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Findings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04" y="1344823"/>
            <a:ext cx="8229600" cy="4757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Understand and Incorporate the Complete Water Cycle into Regional, Climate, Earth System, and Integrated Assessment Models</a:t>
            </a:r>
          </a:p>
          <a:p>
            <a:pPr lvl="1"/>
            <a:r>
              <a:rPr lang="en-US" b="1" dirty="0" smtClean="0"/>
              <a:t>Water is the integrating factor with respect to Earth’s complex systems</a:t>
            </a:r>
          </a:p>
          <a:p>
            <a:pPr lvl="1"/>
            <a:r>
              <a:rPr lang="en-US" b="1" dirty="0" smtClean="0"/>
              <a:t>Precipitation, soil moisture, surface and subsurface water movement are critical to Earth systems</a:t>
            </a:r>
          </a:p>
          <a:p>
            <a:pPr lvl="1"/>
            <a:r>
              <a:rPr lang="en-US" b="1" dirty="0" smtClean="0"/>
              <a:t>The complete water cycle needs to be incorporated into all scales of models </a:t>
            </a:r>
          </a:p>
          <a:p>
            <a:pPr lvl="1"/>
            <a:r>
              <a:rPr lang="en-US" b="1" dirty="0" smtClean="0"/>
              <a:t>Global models are beginning to represent large scale water processes, but regional scale processes are difficult</a:t>
            </a:r>
          </a:p>
          <a:p>
            <a:pPr lvl="1"/>
            <a:r>
              <a:rPr lang="en-US" b="1" dirty="0" smtClean="0"/>
              <a:t>Water was recognized as an underappreciated aspect for the climate community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04" y="177114"/>
            <a:ext cx="8229600" cy="484748"/>
          </a:xfrm>
        </p:spPr>
        <p:txBody>
          <a:bodyPr/>
          <a:lstStyle/>
          <a:p>
            <a:r>
              <a:rPr lang="en-US" dirty="0" smtClean="0"/>
              <a:t>Next steps: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391400" cy="4952125"/>
          </a:xfrm>
        </p:spPr>
        <p:txBody>
          <a:bodyPr/>
          <a:lstStyle/>
          <a:p>
            <a:r>
              <a:rPr lang="en-US" dirty="0" smtClean="0"/>
              <a:t>The Report on the Climate Research Roadmap Workshop provides vital input from the scientific community on key knowledge gaps, important scientific opportunities, and new science integration ideas.</a:t>
            </a:r>
          </a:p>
          <a:p>
            <a:r>
              <a:rPr lang="en-US" dirty="0" smtClean="0"/>
              <a:t>The Climate and Environmental Sciences Division will use the findings from the Roadmap Workshop—along with other input from the scientific community*— to update its ten year Strategic Plan from 2008.</a:t>
            </a:r>
          </a:p>
          <a:p>
            <a:r>
              <a:rPr lang="en-US" dirty="0" smtClean="0"/>
              <a:t>The Climate report will be posted electronically and available in hard copy.</a:t>
            </a:r>
          </a:p>
          <a:p>
            <a:pPr>
              <a:buNone/>
            </a:pPr>
            <a:r>
              <a:rPr lang="en-US" dirty="0" smtClean="0"/>
              <a:t>*</a:t>
            </a:r>
            <a:r>
              <a:rPr lang="en-US" sz="2000" i="1" dirty="0" smtClean="0"/>
              <a:t>BERAC reports, National Academy, USGRCP, others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8" y="245475"/>
            <a:ext cx="8775700" cy="869950"/>
          </a:xfrm>
        </p:spPr>
        <p:txBody>
          <a:bodyPr/>
          <a:lstStyle/>
          <a:p>
            <a:r>
              <a:rPr lang="en-US" dirty="0" smtClean="0"/>
              <a:t>BER Climate Change Research:</a:t>
            </a:r>
            <a:br>
              <a:rPr lang="en-US" dirty="0" smtClean="0"/>
            </a:br>
            <a:r>
              <a:rPr lang="en-US" dirty="0" smtClean="0"/>
              <a:t>The Energy-Climate Nexus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354753"/>
            <a:ext cx="499291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u="sng" dirty="0" smtClean="0"/>
              <a:t>Greenhouse gases are emitted during energy production…</a:t>
            </a:r>
          </a:p>
          <a:p>
            <a:pPr algn="ctr"/>
            <a:r>
              <a:rPr lang="en-US" sz="2400" i="1" u="sng" dirty="0" smtClean="0"/>
              <a:t>and</a:t>
            </a:r>
          </a:p>
          <a:p>
            <a:r>
              <a:rPr lang="en-US" sz="2400" i="1" u="sng" dirty="0" smtClean="0"/>
              <a:t>Climate change will impact energy production.</a:t>
            </a:r>
          </a:p>
          <a:p>
            <a:pPr marL="231775" indent="-231775">
              <a:buFont typeface="Arial" pitchFamily="34" charset="0"/>
              <a:buChar char="•"/>
            </a:pPr>
            <a:endParaRPr lang="en-US" sz="2400" dirty="0" smtClean="0"/>
          </a:p>
          <a:p>
            <a:pPr marL="231775" indent="-231775">
              <a:buFont typeface="Arial" pitchFamily="34" charset="0"/>
              <a:buChar char="•"/>
            </a:pPr>
            <a:r>
              <a:rPr lang="en-US" sz="2400" dirty="0" smtClean="0"/>
              <a:t>Understand the effects of GHG emissions on Earth’s climate and the biosphere</a:t>
            </a:r>
          </a:p>
          <a:p>
            <a:pPr marL="231775" indent="-231775"/>
            <a:endParaRPr lang="en-US" sz="2400" dirty="0" smtClean="0"/>
          </a:p>
          <a:p>
            <a:pPr marL="231775" indent="-231775">
              <a:buFont typeface="Arial" pitchFamily="34" charset="0"/>
              <a:buChar char="•"/>
            </a:pPr>
            <a:r>
              <a:rPr lang="en-US" sz="2400" dirty="0" smtClean="0"/>
              <a:t>Provide foundational science to support effective energy and environmental decision making</a:t>
            </a:r>
            <a:endParaRPr lang="en-US" dirty="0"/>
          </a:p>
        </p:txBody>
      </p:sp>
      <p:pic>
        <p:nvPicPr>
          <p:cNvPr id="8" name="Picture 7" descr="earth model.png"/>
          <p:cNvPicPr>
            <a:picLocks noChangeAspect="1"/>
          </p:cNvPicPr>
          <p:nvPr/>
        </p:nvPicPr>
        <p:blipFill>
          <a:blip r:embed="rId3" cstate="screen"/>
          <a:srcRect t="2614" r="18578" b="5416"/>
          <a:stretch>
            <a:fillRect/>
          </a:stretch>
        </p:blipFill>
        <p:spPr>
          <a:xfrm>
            <a:off x="5486400" y="685800"/>
            <a:ext cx="3657600" cy="4267200"/>
          </a:xfrm>
          <a:prstGeom prst="rect">
            <a:avLst/>
          </a:prstGeom>
          <a:effectLst>
            <a:outerShdw blurRad="1270000" dist="1498600" dir="5400000" sx="77000" sy="77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7"/>
          <p:cNvSpPr>
            <a:spLocks noGrp="1"/>
          </p:cNvSpPr>
          <p:nvPr>
            <p:ph type="title"/>
          </p:nvPr>
        </p:nvSpPr>
        <p:spPr>
          <a:xfrm>
            <a:off x="128588" y="188913"/>
            <a:ext cx="8775700" cy="792162"/>
          </a:xfrm>
        </p:spPr>
        <p:txBody>
          <a:bodyPr/>
          <a:lstStyle/>
          <a:p>
            <a:r>
              <a:rPr lang="en-US" dirty="0" smtClean="0"/>
              <a:t>BER Climate Change Research  </a:t>
            </a:r>
            <a:br>
              <a:rPr lang="en-US" dirty="0" smtClean="0"/>
            </a:br>
            <a:r>
              <a:rPr lang="en-US" sz="2400" dirty="0" smtClean="0"/>
              <a:t>Strategic themes</a:t>
            </a:r>
            <a:endParaRPr lang="en-US" dirty="0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8588" y="1354138"/>
            <a:ext cx="8786812" cy="1960537"/>
          </a:xfrm>
        </p:spPr>
        <p:txBody>
          <a:bodyPr/>
          <a:lstStyle/>
          <a:p>
            <a:pPr marL="457200" indent="-457200">
              <a:buFont typeface="Arial Black" pitchFamily="34" charset="0"/>
              <a:buAutoNum type="arabicPeriod"/>
            </a:pPr>
            <a:r>
              <a:rPr lang="en-US" dirty="0" smtClean="0"/>
              <a:t>Atmospheric System Research</a:t>
            </a:r>
          </a:p>
          <a:p>
            <a:pPr marL="457200" indent="-457200">
              <a:buFont typeface="Arial Black" pitchFamily="34" charset="0"/>
              <a:buAutoNum type="arabicPeriod"/>
            </a:pPr>
            <a:r>
              <a:rPr lang="en-US" dirty="0" smtClean="0"/>
              <a:t>Environmental System Science (Terrestrial Ecosystems)</a:t>
            </a:r>
          </a:p>
          <a:p>
            <a:pPr marL="457200" indent="-457200">
              <a:buFont typeface="Arial Black" pitchFamily="34" charset="0"/>
              <a:buAutoNum type="arabicPeriod"/>
            </a:pPr>
            <a:r>
              <a:rPr lang="en-US" dirty="0" smtClean="0"/>
              <a:t>Climate and Earth System Modeling</a:t>
            </a:r>
          </a:p>
          <a:p>
            <a:pPr marL="457200" indent="-457200">
              <a:buFont typeface="Arial Black" pitchFamily="34" charset="0"/>
              <a:buAutoNum type="arabicPeriod"/>
            </a:pPr>
            <a:r>
              <a:rPr lang="en-US" dirty="0" smtClean="0"/>
              <a:t>ARM Climate Research Facility</a:t>
            </a:r>
          </a:p>
        </p:txBody>
      </p:sp>
      <p:grpSp>
        <p:nvGrpSpPr>
          <p:cNvPr id="2" name="Group 10"/>
          <p:cNvGrpSpPr/>
          <p:nvPr/>
        </p:nvGrpSpPr>
        <p:grpSpPr>
          <a:xfrm>
            <a:off x="0" y="4273550"/>
            <a:ext cx="9142413" cy="1647825"/>
            <a:chOff x="0" y="4273550"/>
            <a:chExt cx="9142413" cy="1647825"/>
          </a:xfrm>
        </p:grpSpPr>
        <p:pic>
          <p:nvPicPr>
            <p:cNvPr id="78852" name="Picture 15" descr="Herbivory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3718061" y="4273550"/>
              <a:ext cx="1777088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853" name="Picture 9" descr="everest_03.jpg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1845009" y="4273550"/>
              <a:ext cx="1804099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854" name="Picture 11" descr="carl_new_day1 (2).jpg"/>
            <p:cNvPicPr>
              <a:picLocks noChangeAspect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0" y="4273550"/>
              <a:ext cx="1776056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856" name="Picture 14" descr="IMG_1180a.jpg"/>
            <p:cNvPicPr>
              <a:picLocks noChangeAspect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7468204" y="4273550"/>
              <a:ext cx="1674209" cy="1647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5564102" y="4273550"/>
              <a:ext cx="1835150" cy="1646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4104" y="423856"/>
            <a:ext cx="8229600" cy="126957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BER addresses key uncertainties in climate models:</a:t>
            </a:r>
            <a:b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531" y="2085053"/>
            <a:ext cx="3580868" cy="218213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230188" marR="0" lvl="0" indent="-2301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Process Research</a:t>
            </a:r>
          </a:p>
          <a:p>
            <a:pPr marL="230188" marR="0" lvl="0" indent="-2301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Clouds	</a:t>
            </a:r>
          </a:p>
          <a:p>
            <a:pPr marL="230188" marR="0" lvl="0" indent="-2301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Aerosols</a:t>
            </a:r>
          </a:p>
          <a:p>
            <a:pPr marL="230188" marR="0" lvl="0" indent="-2301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Carbon cycle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6343" y="5050970"/>
            <a:ext cx="74603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can we better integrate process research and climate models?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222046" y="2048768"/>
            <a:ext cx="3580868" cy="256993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230188" marR="0" lvl="0" indent="-2301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Climate Modeling</a:t>
            </a:r>
          </a:p>
          <a:p>
            <a:pPr marL="230188" marR="0" lvl="0" indent="-2301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Earth System	</a:t>
            </a:r>
          </a:p>
          <a:p>
            <a:pPr marL="230188" marR="0" lvl="0" indent="-2301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Regional/Global</a:t>
            </a:r>
          </a:p>
          <a:p>
            <a:pPr marL="230188" marR="0" lvl="0" indent="-2301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Integrated Assessment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Left-Right Arrow 11"/>
          <p:cNvSpPr/>
          <p:nvPr/>
        </p:nvSpPr>
        <p:spPr>
          <a:xfrm>
            <a:off x="3526971" y="2699659"/>
            <a:ext cx="1393372" cy="79828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04" y="177114"/>
            <a:ext cx="8229600" cy="877163"/>
          </a:xfrm>
        </p:spPr>
        <p:txBody>
          <a:bodyPr/>
          <a:lstStyle/>
          <a:p>
            <a:r>
              <a:rPr lang="en-US" dirty="0" smtClean="0"/>
              <a:t>May 2010 Climate Research </a:t>
            </a:r>
            <a:r>
              <a:rPr lang="en-US" dirty="0" err="1" smtClean="0"/>
              <a:t>Roadmapping</a:t>
            </a:r>
            <a:r>
              <a:rPr lang="en-US" dirty="0" smtClean="0"/>
              <a:t>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162" y="1367266"/>
            <a:ext cx="7586810" cy="4881134"/>
          </a:xfrm>
        </p:spPr>
        <p:txBody>
          <a:bodyPr/>
          <a:lstStyle/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Create a forum for discussion of scientific opportunities and knowledge gaps </a:t>
            </a:r>
          </a:p>
          <a:p>
            <a:pPr lvl="1"/>
            <a:r>
              <a:rPr lang="en-US" dirty="0" smtClean="0"/>
              <a:t>Provide input in the framework of near, mid term, and long term goals (logic model approach) for next ten years</a:t>
            </a:r>
          </a:p>
          <a:p>
            <a:pPr lvl="1"/>
            <a:r>
              <a:rPr lang="en-US" dirty="0" smtClean="0"/>
              <a:t>Identify new approaches for integration of climate science and encourage a wide range of ideas!</a:t>
            </a:r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Led by the steering committee, develop white papers and blogs to spark discussion and promote debate</a:t>
            </a:r>
          </a:p>
          <a:p>
            <a:pPr lvl="1"/>
            <a:r>
              <a:rPr lang="en-US" dirty="0" smtClean="0"/>
              <a:t>Focus on areas of unique DOE strengths in atmospheric sciences, terrestrial ecosystems, climate modeling, and on latitudinal challenges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04" y="177114"/>
            <a:ext cx="8229600" cy="813486"/>
          </a:xfrm>
        </p:spPr>
        <p:txBody>
          <a:bodyPr/>
          <a:lstStyle/>
          <a:p>
            <a:r>
              <a:rPr lang="en-US" dirty="0" smtClean="0"/>
              <a:t>Steering committee members and program staff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533400" y="1344823"/>
            <a:ext cx="7464504" cy="3290131"/>
          </a:xfrm>
        </p:spPr>
        <p:txBody>
          <a:bodyPr/>
          <a:lstStyle/>
          <a:p>
            <a:r>
              <a:rPr lang="en-US" dirty="0" smtClean="0"/>
              <a:t>Tony </a:t>
            </a:r>
            <a:r>
              <a:rPr lang="en-US" dirty="0" err="1" smtClean="0"/>
              <a:t>Janetos</a:t>
            </a:r>
            <a:r>
              <a:rPr lang="en-US" dirty="0" smtClean="0"/>
              <a:t> (PNNL), Ricky Rood (U Michigan), Peter Thornton (ORNL), Dave Turner (U Wisconsin-Madison)</a:t>
            </a:r>
          </a:p>
          <a:p>
            <a:r>
              <a:rPr lang="en-US" dirty="0" smtClean="0"/>
              <a:t>Jerry </a:t>
            </a:r>
            <a:r>
              <a:rPr lang="en-US" dirty="0" err="1" smtClean="0"/>
              <a:t>Melillo</a:t>
            </a:r>
            <a:r>
              <a:rPr lang="en-US" dirty="0" smtClean="0"/>
              <a:t> (MBL) (keynote presentation)</a:t>
            </a:r>
          </a:p>
          <a:p>
            <a:r>
              <a:rPr lang="en-US" dirty="0" smtClean="0"/>
              <a:t>Jeff </a:t>
            </a:r>
            <a:r>
              <a:rPr lang="en-US" dirty="0" err="1" smtClean="0"/>
              <a:t>Amthor</a:t>
            </a:r>
            <a:r>
              <a:rPr lang="en-US" dirty="0" smtClean="0"/>
              <a:t>, Wanda Ferrell, Joe Graber, </a:t>
            </a:r>
            <a:r>
              <a:rPr lang="en-US" dirty="0" err="1" smtClean="0"/>
              <a:t>Renu</a:t>
            </a:r>
            <a:r>
              <a:rPr lang="en-US" dirty="0" smtClean="0"/>
              <a:t> Joseph, Mike </a:t>
            </a:r>
            <a:r>
              <a:rPr lang="en-US" dirty="0" err="1" smtClean="0"/>
              <a:t>Kuperberg</a:t>
            </a:r>
            <a:r>
              <a:rPr lang="en-US" dirty="0" smtClean="0"/>
              <a:t>, Ashley Williamson</a:t>
            </a:r>
          </a:p>
          <a:p>
            <a:r>
              <a:rPr lang="en-US" dirty="0" smtClean="0"/>
              <a:t>Over 50 participants, diverse scientific and institutional backgrounds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04" y="177114"/>
            <a:ext cx="8229600" cy="484748"/>
          </a:xfrm>
        </p:spPr>
        <p:txBody>
          <a:bodyPr/>
          <a:lstStyle/>
          <a:p>
            <a:r>
              <a:rPr lang="en-US" dirty="0" smtClean="0"/>
              <a:t>Outcomes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04" y="990600"/>
            <a:ext cx="8229600" cy="4428905"/>
          </a:xfrm>
        </p:spPr>
        <p:txBody>
          <a:bodyPr/>
          <a:lstStyle/>
          <a:p>
            <a:r>
              <a:rPr lang="en-US" dirty="0" smtClean="0"/>
              <a:t>Following the workshop, BER staff compiled material from:</a:t>
            </a:r>
          </a:p>
          <a:p>
            <a:pPr lvl="1"/>
            <a:r>
              <a:rPr lang="en-US" dirty="0" smtClean="0"/>
              <a:t>Discussion papers</a:t>
            </a:r>
          </a:p>
          <a:p>
            <a:pPr lvl="1"/>
            <a:r>
              <a:rPr lang="en-US" dirty="0" smtClean="0"/>
              <a:t>Presentations</a:t>
            </a:r>
          </a:p>
          <a:p>
            <a:pPr lvl="1"/>
            <a:r>
              <a:rPr lang="en-US" dirty="0" smtClean="0"/>
              <a:t>Extensive notes</a:t>
            </a:r>
          </a:p>
          <a:p>
            <a:r>
              <a:rPr lang="en-US" dirty="0" smtClean="0"/>
              <a:t>Compiled into the Workshop report (pre-print copies in BERAC handouts)</a:t>
            </a:r>
          </a:p>
          <a:p>
            <a:r>
              <a:rPr lang="en-US" dirty="0" smtClean="0"/>
              <a:t>Hard copies to be available soon and electronic version will be posted on the BER website</a:t>
            </a:r>
          </a:p>
          <a:p>
            <a:r>
              <a:rPr lang="en-US" dirty="0" smtClean="0"/>
              <a:t>BER identified seven overarching findings from the workshop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Findings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04" y="1344823"/>
            <a:ext cx="8229600" cy="475207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Build upon BER Strengths in Integrated, Model-Inspired Science to Understand Complex Earth Systems</a:t>
            </a:r>
          </a:p>
          <a:p>
            <a:pPr lvl="1"/>
            <a:r>
              <a:rPr lang="en-US" b="1" dirty="0" smtClean="0"/>
              <a:t>Coupled Earth systems are among the most complex of systems</a:t>
            </a:r>
          </a:p>
          <a:p>
            <a:pPr lvl="1"/>
            <a:r>
              <a:rPr lang="en-US" b="1" dirty="0" smtClean="0"/>
              <a:t>Understanding complex systems requires a systems approach and closely integrated, multidisciplinary research</a:t>
            </a:r>
          </a:p>
          <a:p>
            <a:pPr lvl="1"/>
            <a:r>
              <a:rPr lang="en-US" b="1" dirty="0" smtClean="0"/>
              <a:t>Sensitivities identified by modeling results should be addressed by subsequent research</a:t>
            </a:r>
          </a:p>
          <a:p>
            <a:pPr lvl="1"/>
            <a:r>
              <a:rPr lang="en-US" b="1" dirty="0" smtClean="0"/>
              <a:t>Systems research results should be well suited to informing coupled models</a:t>
            </a:r>
          </a:p>
          <a:p>
            <a:pPr lvl="1"/>
            <a:r>
              <a:rPr lang="en-US" b="1" dirty="0" smtClean="0"/>
              <a:t>Current limitations in the ability of models to extrapolate understanding across spatial and temporal scales</a:t>
            </a:r>
          </a:p>
          <a:p>
            <a:pPr lvl="1"/>
            <a:r>
              <a:rPr lang="en-US" b="1" dirty="0" smtClean="0"/>
              <a:t>BER’s strengths are well suited to the above science needs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Findings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04" y="1344823"/>
            <a:ext cx="8229600" cy="404008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Foster Balanced Program of Discovery and Use-Inspired Research</a:t>
            </a:r>
          </a:p>
          <a:p>
            <a:pPr lvl="1"/>
            <a:r>
              <a:rPr lang="en-US" b="1" dirty="0" smtClean="0"/>
              <a:t>The breadth of discovery to use-inspired science is quite wide in climate change research</a:t>
            </a:r>
          </a:p>
          <a:p>
            <a:pPr lvl="1"/>
            <a:r>
              <a:rPr lang="en-US" b="1" dirty="0" smtClean="0"/>
              <a:t>Discovery science involves long-term investments ranging from atmospheric science to soil biogeochemistry</a:t>
            </a:r>
          </a:p>
          <a:p>
            <a:pPr lvl="1"/>
            <a:r>
              <a:rPr lang="en-US" b="1" dirty="0" smtClean="0"/>
              <a:t>Use-inspired science is often driven by shorter-term needs where advances in discovery science inform decision makers</a:t>
            </a:r>
          </a:p>
          <a:p>
            <a:pPr lvl="1"/>
            <a:r>
              <a:rPr lang="en-US" b="1" dirty="0" smtClean="0"/>
              <a:t>While BER emphasizes discover science, there is a need to maintain balance between these two aspects of the program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BER templa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Theme">
  <a:themeElements>
    <a:clrScheme name="BER templa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Kuperberg CESD BERAC 0909</Template>
  <TotalTime>1284</TotalTime>
  <Words>970</Words>
  <Application>Microsoft Office PowerPoint</Application>
  <PresentationFormat>On-screen Show (4:3)</PresentationFormat>
  <Paragraphs>105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Theme</vt:lpstr>
      <vt:lpstr>1_Default Theme</vt:lpstr>
      <vt:lpstr>Climate Research Roadmapping Workshop</vt:lpstr>
      <vt:lpstr>BER Climate Change Research: The Energy-Climate Nexus</vt:lpstr>
      <vt:lpstr>BER Climate Change Research   Strategic themes</vt:lpstr>
      <vt:lpstr>Slide 4</vt:lpstr>
      <vt:lpstr>May 2010 Climate Research Roadmapping Workshop</vt:lpstr>
      <vt:lpstr>Steering committee members and program staff</vt:lpstr>
      <vt:lpstr>Outcomes</vt:lpstr>
      <vt:lpstr>Overarching Findings (1)</vt:lpstr>
      <vt:lpstr>Overarching Findings (2)</vt:lpstr>
      <vt:lpstr>Overarching Findings (3)</vt:lpstr>
      <vt:lpstr>Overarching Findings (4)</vt:lpstr>
      <vt:lpstr>Overarching Findings (5)</vt:lpstr>
      <vt:lpstr>Overarching Findings (6)</vt:lpstr>
      <vt:lpstr>Overarching Findings (7)</vt:lpstr>
      <vt:lpstr>Next steps:</vt:lpstr>
    </vt:vector>
  </TitlesOfParts>
  <Company>Office of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Research Roadmapping workshop</dc:title>
  <dc:creator>Mike Kuperberg</dc:creator>
  <cp:lastModifiedBy>corcoran</cp:lastModifiedBy>
  <cp:revision>112</cp:revision>
  <dcterms:created xsi:type="dcterms:W3CDTF">2010-09-14T02:22:25Z</dcterms:created>
  <dcterms:modified xsi:type="dcterms:W3CDTF">2010-09-14T17:47:08Z</dcterms:modified>
</cp:coreProperties>
</file>