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13"/>
  </p:notesMasterIdLst>
  <p:handoutMasterIdLst>
    <p:handoutMasterId r:id="rId14"/>
  </p:handoutMasterIdLst>
  <p:sldIdLst>
    <p:sldId id="539" r:id="rId2"/>
    <p:sldId id="540" r:id="rId3"/>
    <p:sldId id="542" r:id="rId4"/>
    <p:sldId id="543" r:id="rId5"/>
    <p:sldId id="544" r:id="rId6"/>
    <p:sldId id="545" r:id="rId7"/>
    <p:sldId id="546" r:id="rId8"/>
    <p:sldId id="566" r:id="rId9"/>
    <p:sldId id="567" r:id="rId10"/>
    <p:sldId id="571" r:id="rId11"/>
    <p:sldId id="561" r:id="rId12"/>
  </p:sldIdLst>
  <p:sldSz cx="9144000" cy="6858000" type="screen4x3"/>
  <p:notesSz cx="7010400" cy="9296400"/>
  <p:defaultTextStyle>
    <a:defPPr>
      <a:defRPr lang="en-GB"/>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1176" autoAdjust="0"/>
  </p:normalViewPr>
  <p:slideViewPr>
    <p:cSldViewPr>
      <p:cViewPr varScale="1">
        <p:scale>
          <a:sx n="88" d="100"/>
          <a:sy n="88" d="100"/>
        </p:scale>
        <p:origin x="-63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p:cViewPr varScale="1">
        <p:scale>
          <a:sx n="87" d="100"/>
          <a:sy n="87" d="100"/>
        </p:scale>
        <p:origin x="-3072" y="-90"/>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882"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86009" tIns="43005" rIns="86009" bIns="43005" numCol="1" anchor="t" anchorCtr="0" compatLnSpc="1">
            <a:prstTxWarp prst="textNoShape">
              <a:avLst/>
            </a:prstTxWarp>
          </a:bodyPr>
          <a:lstStyle>
            <a:lvl1pPr defTabSz="860425">
              <a:defRPr sz="1100"/>
            </a:lvl1pPr>
          </a:lstStyle>
          <a:p>
            <a:endParaRPr lang="en-US"/>
          </a:p>
        </p:txBody>
      </p:sp>
      <p:sp>
        <p:nvSpPr>
          <p:cNvPr id="378883"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86009" tIns="43005" rIns="86009" bIns="43005" numCol="1" anchor="t" anchorCtr="0" compatLnSpc="1">
            <a:prstTxWarp prst="textNoShape">
              <a:avLst/>
            </a:prstTxWarp>
          </a:bodyPr>
          <a:lstStyle>
            <a:lvl1pPr algn="r" defTabSz="860425">
              <a:defRPr sz="1100"/>
            </a:lvl1pPr>
          </a:lstStyle>
          <a:p>
            <a:endParaRPr lang="en-US"/>
          </a:p>
        </p:txBody>
      </p:sp>
      <p:sp>
        <p:nvSpPr>
          <p:cNvPr id="378884"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86009" tIns="43005" rIns="86009" bIns="43005" numCol="1" anchor="b" anchorCtr="0" compatLnSpc="1">
            <a:prstTxWarp prst="textNoShape">
              <a:avLst/>
            </a:prstTxWarp>
          </a:bodyPr>
          <a:lstStyle>
            <a:lvl1pPr defTabSz="860425">
              <a:defRPr sz="1100"/>
            </a:lvl1pPr>
          </a:lstStyle>
          <a:p>
            <a:endParaRPr lang="en-US"/>
          </a:p>
        </p:txBody>
      </p:sp>
      <p:sp>
        <p:nvSpPr>
          <p:cNvPr id="378885"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86009" tIns="43005" rIns="86009" bIns="43005" numCol="1" anchor="b" anchorCtr="0" compatLnSpc="1">
            <a:prstTxWarp prst="textNoShape">
              <a:avLst/>
            </a:prstTxWarp>
          </a:bodyPr>
          <a:lstStyle>
            <a:lvl1pPr algn="r" defTabSz="860425">
              <a:defRPr sz="1100"/>
            </a:lvl1pPr>
          </a:lstStyle>
          <a:p>
            <a:fld id="{2A9AB132-592B-480A-8367-721C19D1AD59}"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65" tIns="46582" rIns="93165" bIns="46582" numCol="1" anchor="t" anchorCtr="0" compatLnSpc="1">
            <a:prstTxWarp prst="textNoShape">
              <a:avLst/>
            </a:prstTxWarp>
          </a:bodyPr>
          <a:lstStyle>
            <a:lvl1pPr defTabSz="931863">
              <a:defRPr sz="1200"/>
            </a:lvl1pPr>
          </a:lstStyle>
          <a:p>
            <a:r>
              <a:rPr lang="en-GB" dirty="0" smtClean="0"/>
              <a:t>Naval Energy Forum</a:t>
            </a:r>
            <a:endParaRPr lang="en-GB" dirty="0"/>
          </a:p>
        </p:txBody>
      </p:sp>
      <p:sp>
        <p:nvSpPr>
          <p:cNvPr id="3075"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3165" tIns="46582" rIns="93165" bIns="46582" numCol="1" anchor="t" anchorCtr="0" compatLnSpc="1">
            <a:prstTxWarp prst="textNoShape">
              <a:avLst/>
            </a:prstTxWarp>
          </a:bodyPr>
          <a:lstStyle>
            <a:lvl1pPr algn="r" defTabSz="931863">
              <a:defRPr sz="1200"/>
            </a:lvl1pPr>
          </a:lstStyle>
          <a:p>
            <a:endParaRPr lang="en-GB"/>
          </a:p>
        </p:txBody>
      </p:sp>
      <p:sp>
        <p:nvSpPr>
          <p:cNvPr id="3076"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0088" y="4414838"/>
            <a:ext cx="5610225" cy="4183062"/>
          </a:xfrm>
          <a:prstGeom prst="rect">
            <a:avLst/>
          </a:prstGeom>
          <a:noFill/>
          <a:ln w="9525">
            <a:noFill/>
            <a:miter lim="800000"/>
            <a:headEnd/>
            <a:tailEnd/>
          </a:ln>
          <a:effectLst/>
        </p:spPr>
        <p:txBody>
          <a:bodyPr vert="horz" wrap="square" lIns="93165" tIns="46582" rIns="93165" bIns="4658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3165" tIns="46582" rIns="93165" bIns="46582" numCol="1" anchor="b" anchorCtr="0" compatLnSpc="1">
            <a:prstTxWarp prst="textNoShape">
              <a:avLst/>
            </a:prstTxWarp>
          </a:bodyPr>
          <a:lstStyle>
            <a:lvl1pPr defTabSz="931863">
              <a:defRPr sz="1200"/>
            </a:lvl1pPr>
          </a:lstStyle>
          <a:p>
            <a:endParaRPr lang="en-GB"/>
          </a:p>
        </p:txBody>
      </p:sp>
      <p:sp>
        <p:nvSpPr>
          <p:cNvPr id="3079"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65" tIns="46582" rIns="93165" bIns="46582" numCol="1" anchor="b" anchorCtr="0" compatLnSpc="1">
            <a:prstTxWarp prst="textNoShape">
              <a:avLst/>
            </a:prstTxWarp>
          </a:bodyPr>
          <a:lstStyle>
            <a:lvl1pPr algn="r" defTabSz="931863">
              <a:defRPr sz="1200"/>
            </a:lvl1pPr>
          </a:lstStyle>
          <a:p>
            <a:fld id="{23B8EB9A-A82B-4A34-8140-14954FD86B1A}" type="slidenum">
              <a:rPr lang="en-GB"/>
              <a:pPr/>
              <a:t>‹#›</a:t>
            </a:fld>
            <a:endParaRPr lang="en-GB"/>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C220B7-B70A-43A7-A5EC-369E5757FDB3}" type="slidenum">
              <a:rPr lang="en-GB"/>
              <a:pPr/>
              <a:t>1</a:t>
            </a:fld>
            <a:endParaRPr lang="en-GB"/>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sz="1200" kern="1200" dirty="0">
              <a:solidFill>
                <a:schemeClr val="tx1"/>
              </a:solidFill>
              <a:latin typeface="Arial" charset="0"/>
              <a:ea typeface="+mn-ea"/>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latin typeface="Arial" charset="0"/>
                <a:cs typeface="Arial" charset="0"/>
              </a:rPr>
              <a:t>S4 roles and responsibilities</a:t>
            </a:r>
          </a:p>
          <a:p>
            <a:pPr eaLnBrk="1" hangingPunct="1">
              <a:spcBef>
                <a:spcPct val="0"/>
              </a:spcBef>
            </a:pPr>
            <a:endParaRPr lang="en-US" b="1" dirty="0" smtClean="0">
              <a:latin typeface="Arial" charset="0"/>
              <a:cs typeface="Arial" charset="0"/>
            </a:endParaRPr>
          </a:p>
          <a:p>
            <a:pPr eaLnBrk="1" hangingPunct="1">
              <a:spcBef>
                <a:spcPct val="0"/>
              </a:spcBef>
            </a:pPr>
            <a:r>
              <a:rPr lang="en-US" b="1" dirty="0" smtClean="0">
                <a:latin typeface="Arial" charset="0"/>
                <a:cs typeface="Arial" charset="0"/>
              </a:rPr>
              <a:t>How do I find myself in this role and what do I bring  to it</a:t>
            </a:r>
          </a:p>
          <a:p>
            <a:pPr lvl="1" eaLnBrk="1" hangingPunct="1">
              <a:spcBef>
                <a:spcPct val="0"/>
              </a:spcBef>
            </a:pPr>
            <a:r>
              <a:rPr lang="en-US" dirty="0" smtClean="0">
                <a:latin typeface="Arial" charset="0"/>
                <a:cs typeface="Arial" charset="0"/>
              </a:rPr>
              <a:t>- 20 years as basic researcher – NSF support, </a:t>
            </a:r>
            <a:r>
              <a:rPr lang="en-US" dirty="0" err="1" smtClean="0">
                <a:latin typeface="Arial" charset="0"/>
                <a:cs typeface="Arial" charset="0"/>
              </a:rPr>
              <a:t>NP,all</a:t>
            </a:r>
            <a:r>
              <a:rPr lang="en-US" dirty="0" smtClean="0">
                <a:latin typeface="Arial" charset="0"/>
                <a:cs typeface="Arial" charset="0"/>
              </a:rPr>
              <a:t> five versions of Phys Rev,  computation, climate </a:t>
            </a:r>
          </a:p>
          <a:p>
            <a:pPr lvl="1" eaLnBrk="1" hangingPunct="1">
              <a:spcBef>
                <a:spcPct val="0"/>
              </a:spcBef>
            </a:pPr>
            <a:r>
              <a:rPr lang="en-US" dirty="0" smtClean="0">
                <a:latin typeface="Arial" charset="0"/>
                <a:cs typeface="Arial" charset="0"/>
              </a:rPr>
              <a:t>- 30 PhDs, 200 publications</a:t>
            </a:r>
          </a:p>
          <a:p>
            <a:pPr lvl="1" eaLnBrk="1" hangingPunct="1">
              <a:spcBef>
                <a:spcPct val="0"/>
              </a:spcBef>
            </a:pPr>
            <a:r>
              <a:rPr lang="en-US" dirty="0" smtClean="0">
                <a:latin typeface="Arial" charset="0"/>
                <a:cs typeface="Arial" charset="0"/>
              </a:rPr>
              <a:t>- Advisory committee system, DOD, </a:t>
            </a:r>
            <a:r>
              <a:rPr lang="en-US" dirty="0" err="1" smtClean="0">
                <a:latin typeface="Arial" charset="0"/>
                <a:cs typeface="Arial" charset="0"/>
              </a:rPr>
              <a:t>realworld</a:t>
            </a:r>
            <a:r>
              <a:rPr lang="en-US" dirty="0" smtClean="0">
                <a:latin typeface="Arial" charset="0"/>
                <a:cs typeface="Arial" charset="0"/>
              </a:rPr>
              <a:t> problems, technical solutions</a:t>
            </a:r>
          </a:p>
          <a:p>
            <a:pPr lvl="1" eaLnBrk="1" hangingPunct="1">
              <a:spcBef>
                <a:spcPct val="0"/>
              </a:spcBef>
            </a:pPr>
            <a:r>
              <a:rPr lang="en-US" dirty="0" smtClean="0">
                <a:latin typeface="Arial" charset="0"/>
                <a:cs typeface="Arial" charset="0"/>
              </a:rPr>
              <a:t>- JASON, DOE lab system, NNSA programs</a:t>
            </a:r>
          </a:p>
          <a:p>
            <a:pPr lvl="1" eaLnBrk="1" hangingPunct="1">
              <a:spcBef>
                <a:spcPct val="0"/>
              </a:spcBef>
            </a:pPr>
            <a:r>
              <a:rPr lang="en-US" dirty="0" smtClean="0">
                <a:latin typeface="Arial" charset="0"/>
                <a:cs typeface="Arial" charset="0"/>
              </a:rPr>
              <a:t>- Provost – many academic cultures, steer research program, hire quality faculty</a:t>
            </a:r>
          </a:p>
          <a:p>
            <a:pPr lvl="1" eaLnBrk="1" hangingPunct="1">
              <a:spcBef>
                <a:spcPct val="0"/>
              </a:spcBef>
            </a:pPr>
            <a:r>
              <a:rPr lang="en-US" dirty="0" smtClean="0">
                <a:latin typeface="Arial" charset="0"/>
                <a:cs typeface="Arial" charset="0"/>
              </a:rPr>
              <a:t>- After 9 years, time for something else – BP</a:t>
            </a:r>
          </a:p>
          <a:p>
            <a:pPr lvl="1" eaLnBrk="1" hangingPunct="1">
              <a:spcBef>
                <a:spcPct val="0"/>
              </a:spcBef>
            </a:pPr>
            <a:r>
              <a:rPr lang="en-US" dirty="0" smtClean="0">
                <a:latin typeface="Arial" charset="0"/>
                <a:cs typeface="Arial" charset="0"/>
              </a:rPr>
              <a:t>- Five exciting years – long term research, energy strategy, university research- for profit, global environment, energy problems (1</a:t>
            </a:r>
            <a:r>
              <a:rPr lang="en-US" baseline="30000" dirty="0" smtClean="0">
                <a:latin typeface="Arial" charset="0"/>
                <a:cs typeface="Arial" charset="0"/>
              </a:rPr>
              <a:t>st</a:t>
            </a:r>
            <a:r>
              <a:rPr lang="en-US" dirty="0" smtClean="0">
                <a:latin typeface="Arial" charset="0"/>
                <a:cs typeface="Arial" charset="0"/>
              </a:rPr>
              <a:t> talk      	here at FNAL 5 years ago)</a:t>
            </a:r>
          </a:p>
          <a:p>
            <a:pPr lvl="1" eaLnBrk="1" hangingPunct="1">
              <a:spcBef>
                <a:spcPct val="0"/>
              </a:spcBef>
            </a:pPr>
            <a:r>
              <a:rPr lang="en-US" dirty="0" smtClean="0">
                <a:latin typeface="Arial" charset="0"/>
                <a:cs typeface="Arial" charset="0"/>
              </a:rPr>
              <a:t>S1 appointed, job seemed irresistible – </a:t>
            </a:r>
          </a:p>
          <a:p>
            <a:pPr lvl="1" eaLnBrk="1" hangingPunct="1">
              <a:spcBef>
                <a:spcPct val="0"/>
              </a:spcBef>
            </a:pPr>
            <a:endParaRPr lang="en-US" dirty="0" smtClean="0">
              <a:latin typeface="Arial" charset="0"/>
              <a:cs typeface="Arial" charset="0"/>
            </a:endParaRPr>
          </a:p>
          <a:p>
            <a:pPr lvl="1" eaLnBrk="1" hangingPunct="1">
              <a:spcBef>
                <a:spcPct val="0"/>
              </a:spcBef>
            </a:pPr>
            <a:endParaRPr lang="en-US" dirty="0" smtClean="0">
              <a:latin typeface="Arial" charset="0"/>
              <a:cs typeface="Arial" charset="0"/>
            </a:endParaRPr>
          </a:p>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6FF3A3B-E75A-4E2A-A849-1B3555110EE5}" type="slidenum">
              <a:rPr lang="en-GB">
                <a:solidFill>
                  <a:srgbClr val="000000"/>
                </a:solidFill>
              </a:rPr>
              <a:pPr>
                <a:defRPr/>
              </a:pPr>
              <a:t>2</a:t>
            </a:fld>
            <a:endParaRPr lang="en-GB">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Discuss framing of the questions from the National Academies presentation</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631C7EB-C7AE-4E14-826F-61C053377551}" type="slidenum">
              <a:rPr lang="en-GB">
                <a:solidFill>
                  <a:srgbClr val="000000"/>
                </a:solidFill>
              </a:rPr>
              <a:pPr>
                <a:defRPr/>
              </a:pPr>
              <a:t>3</a:t>
            </a:fld>
            <a:endParaRPr lang="en-GB">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lvl="1" eaLnBrk="1" hangingPunct="1">
              <a:defRPr/>
            </a:pPr>
            <a:r>
              <a:rPr lang="en-US" sz="2900" dirty="0" smtClean="0"/>
              <a:t>As the rest of the world ascends, how do we determine US position in various scientific fields? Who decides, and what processes are used?</a:t>
            </a:r>
          </a:p>
          <a:p>
            <a:pPr lvl="1" eaLnBrk="1" hangingPunct="1">
              <a:defRPr/>
            </a:pPr>
            <a:r>
              <a:rPr lang="en-US" sz="2900" dirty="0" smtClean="0"/>
              <a:t>How do agencies talk to the world, Congress?</a:t>
            </a:r>
          </a:p>
          <a:p>
            <a:pPr lvl="1" eaLnBrk="1" hangingPunct="1">
              <a:defRPr/>
            </a:pPr>
            <a:r>
              <a:rPr lang="en-US" sz="2900" dirty="0" smtClean="0"/>
              <a:t>How can we improve climate science?</a:t>
            </a:r>
          </a:p>
          <a:p>
            <a:pPr lvl="1" eaLnBrk="1" hangingPunct="1">
              <a:defRPr/>
            </a:pPr>
            <a:r>
              <a:rPr lang="en-US" sz="2900" dirty="0" smtClean="0"/>
              <a:t>How can we balance resources in basic research between field that close to applications and those that are not?</a:t>
            </a:r>
          </a:p>
          <a:p>
            <a:pPr eaLnBrk="1" hangingPunct="1">
              <a:defRPr/>
            </a:pPr>
            <a:endParaRPr lang="en-US" dirty="0" smtClean="0"/>
          </a:p>
          <a:p>
            <a:pPr eaLnBrk="1" hangingPunct="1">
              <a:defRPr/>
            </a:pPr>
            <a:r>
              <a:rPr lang="en-US" dirty="0" smtClean="0"/>
              <a:t>Role of discovery science in this era where we have societal challenges such as energy supply, environmental quality, national and economic security; </a:t>
            </a:r>
            <a:endParaRPr lang="en-US" dirty="0"/>
          </a:p>
        </p:txBody>
      </p:sp>
      <p:sp>
        <p:nvSpPr>
          <p:cNvPr id="4" name="Slide Number Placeholder 3"/>
          <p:cNvSpPr>
            <a:spLocks noGrp="1"/>
          </p:cNvSpPr>
          <p:nvPr>
            <p:ph type="sldNum" sz="quarter" idx="5"/>
          </p:nvPr>
        </p:nvSpPr>
        <p:spPr/>
        <p:txBody>
          <a:bodyPr/>
          <a:lstStyle/>
          <a:p>
            <a:pPr>
              <a:defRPr/>
            </a:pPr>
            <a:fld id="{58A0BDD1-ADEB-4713-AC91-F79A22F87F6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lvl="1" eaLnBrk="1" hangingPunct="1">
              <a:lnSpc>
                <a:spcPct val="90000"/>
              </a:lnSpc>
              <a:defRPr/>
            </a:pPr>
            <a:r>
              <a:rPr lang="en-GB" sz="2900" dirty="0" smtClean="0"/>
              <a:t>Steward an aging/diminishing stockpile without nuclear testing </a:t>
            </a:r>
          </a:p>
          <a:p>
            <a:pPr lvl="1" eaLnBrk="1" hangingPunct="1">
              <a:lnSpc>
                <a:spcPct val="90000"/>
              </a:lnSpc>
              <a:defRPr/>
            </a:pPr>
            <a:r>
              <a:rPr lang="en-GB" sz="2900" dirty="0" smtClean="0"/>
              <a:t>Deter/detect proliferation </a:t>
            </a:r>
          </a:p>
          <a:p>
            <a:pPr lvl="1" eaLnBrk="1" hangingPunct="1">
              <a:lnSpc>
                <a:spcPct val="90000"/>
              </a:lnSpc>
              <a:defRPr/>
            </a:pPr>
            <a:r>
              <a:rPr lang="en-GB" sz="2900" dirty="0" smtClean="0"/>
              <a:t>Secure nuclear materials</a:t>
            </a:r>
          </a:p>
          <a:p>
            <a:pPr lvl="1" eaLnBrk="1" hangingPunct="1">
              <a:defRPr/>
            </a:pPr>
            <a:endParaRPr lang="en-US" sz="2900" dirty="0" smtClean="0"/>
          </a:p>
          <a:p>
            <a:pPr lvl="1" eaLnBrk="1" hangingPunct="1">
              <a:defRPr/>
            </a:pPr>
            <a:endParaRPr lang="en-US" sz="2900" dirty="0" smtClean="0"/>
          </a:p>
          <a:p>
            <a:pPr lvl="1" eaLnBrk="1" hangingPunct="1">
              <a:defRPr/>
            </a:pPr>
            <a:endParaRPr lang="en-US" sz="2900" dirty="0" smtClean="0"/>
          </a:p>
          <a:p>
            <a:pPr lvl="1" eaLnBrk="1" hangingPunct="1">
              <a:defRPr/>
            </a:pPr>
            <a:r>
              <a:rPr lang="en-US" sz="2900" dirty="0" smtClean="0"/>
              <a:t>How do we maintain the technical base?</a:t>
            </a:r>
          </a:p>
          <a:p>
            <a:pPr lvl="1" eaLnBrk="1" hangingPunct="1">
              <a:defRPr/>
            </a:pPr>
            <a:r>
              <a:rPr lang="en-US" sz="2900" dirty="0" smtClean="0"/>
              <a:t>How do we keep people stimulated?</a:t>
            </a:r>
          </a:p>
          <a:p>
            <a:pPr lvl="1" eaLnBrk="1" hangingPunct="1">
              <a:defRPr/>
            </a:pPr>
            <a:r>
              <a:rPr lang="en-US" sz="2900" dirty="0" smtClean="0"/>
              <a:t>What do we do to develop energy prospects for the NIF?</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BE247DC5-4476-4E3F-A7EF-BDE086A5C0C4}"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lvl="1" eaLnBrk="1" hangingPunct="1">
              <a:defRPr/>
            </a:pPr>
            <a:r>
              <a:rPr lang="en-US" sz="2900" dirty="0" smtClean="0"/>
              <a:t>What is the US strategy? How do we execute it?</a:t>
            </a:r>
          </a:p>
          <a:p>
            <a:pPr lvl="1" eaLnBrk="1" hangingPunct="1">
              <a:defRPr/>
            </a:pPr>
            <a:r>
              <a:rPr lang="en-US" sz="2900" dirty="0" smtClean="0"/>
              <a:t>How do we get to a real understanding of the issues, a substantive discussion? How do we implement?</a:t>
            </a:r>
          </a:p>
          <a:p>
            <a:pPr lvl="1" eaLnBrk="1" hangingPunct="1">
              <a:defRPr/>
            </a:pPr>
            <a:r>
              <a:rPr lang="en-US" sz="2900" dirty="0" smtClean="0"/>
              <a:t>What role can physicists [scientists] play? Physics goes beyond a subject matter—it is an attitude and way of thinking. Times are changing, and scientists no longer have the luxury of just focusing on science. Scientists may need to contribute insightful and analytic thinking to more urgent problems in the world…</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DC77AA99-1F13-48B9-BAA6-284911000FA3}"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a:t>
            </a:r>
            <a:r>
              <a:rPr lang="en-US" baseline="0" dirty="0" smtClean="0"/>
              <a:t> is part of discretionary spending – which totals 12% of the US budget.  When budget cuts are made, they come out of the discretionary spending.  Here, you see .02% of federal funding goes to DOE.  All of this is just to make the point that the government does a lot of things.  </a:t>
            </a:r>
            <a:endParaRPr lang="en-US" dirty="0"/>
          </a:p>
        </p:txBody>
      </p:sp>
      <p:sp>
        <p:nvSpPr>
          <p:cNvPr id="4" name="Slide Number Placeholder 3"/>
          <p:cNvSpPr>
            <a:spLocks noGrp="1"/>
          </p:cNvSpPr>
          <p:nvPr>
            <p:ph type="sldNum" sz="quarter" idx="10"/>
          </p:nvPr>
        </p:nvSpPr>
        <p:spPr/>
        <p:txBody>
          <a:bodyPr/>
          <a:lstStyle/>
          <a:p>
            <a:fld id="{23B8EB9A-A82B-4A34-8140-14954FD86B1A}"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now, we are in especially</a:t>
            </a:r>
            <a:r>
              <a:rPr lang="en-US" baseline="0" dirty="0" smtClean="0"/>
              <a:t> tough economic times.</a:t>
            </a:r>
            <a:endParaRPr lang="en-US" dirty="0"/>
          </a:p>
        </p:txBody>
      </p:sp>
      <p:sp>
        <p:nvSpPr>
          <p:cNvPr id="4" name="Slide Number Placeholder 3"/>
          <p:cNvSpPr>
            <a:spLocks noGrp="1"/>
          </p:cNvSpPr>
          <p:nvPr>
            <p:ph type="sldNum" sz="quarter" idx="10"/>
          </p:nvPr>
        </p:nvSpPr>
        <p:spPr/>
        <p:txBody>
          <a:bodyPr/>
          <a:lstStyle/>
          <a:p>
            <a:fld id="{23B8EB9A-A82B-4A34-8140-14954FD86B1A}"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B8EB9A-A82B-4A34-8140-14954FD86B1A}"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0690" name="Rectangle 2"/>
          <p:cNvSpPr>
            <a:spLocks noGrp="1" noChangeArrowheads="1"/>
          </p:cNvSpPr>
          <p:nvPr>
            <p:ph type="ctrTitle"/>
          </p:nvPr>
        </p:nvSpPr>
        <p:spPr>
          <a:xfrm>
            <a:off x="914400" y="1524000"/>
            <a:ext cx="7623175" cy="1752600"/>
          </a:xfrm>
        </p:spPr>
        <p:txBody>
          <a:bodyPr/>
          <a:lstStyle>
            <a:lvl1pPr>
              <a:defRPr sz="5000">
                <a:latin typeface="Georgia" pitchFamily="18" charset="0"/>
              </a:defRPr>
            </a:lvl1pPr>
          </a:lstStyle>
          <a:p>
            <a:r>
              <a:rPr lang="en-US" altLang="en-US"/>
              <a:t>Click to edit Master title style</a:t>
            </a:r>
          </a:p>
        </p:txBody>
      </p:sp>
      <p:sp>
        <p:nvSpPr>
          <p:cNvPr id="37069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atin typeface="Georgia" pitchFamily="18" charset="0"/>
              </a:defRPr>
            </a:lvl1pPr>
          </a:lstStyle>
          <a:p>
            <a:r>
              <a:rPr lang="en-US" altLang="en-US"/>
              <a:t>Click to edit Master subtitle style</a:t>
            </a:r>
          </a:p>
        </p:txBody>
      </p:sp>
      <p:sp>
        <p:nvSpPr>
          <p:cNvPr id="370692" name="Rectangle 4"/>
          <p:cNvSpPr>
            <a:spLocks noGrp="1" noChangeArrowheads="1"/>
          </p:cNvSpPr>
          <p:nvPr>
            <p:ph type="dt" sz="half" idx="2"/>
          </p:nvPr>
        </p:nvSpPr>
        <p:spPr/>
        <p:txBody>
          <a:bodyPr/>
          <a:lstStyle>
            <a:lvl1pPr>
              <a:defRPr>
                <a:latin typeface="Georgia" pitchFamily="18" charset="0"/>
              </a:defRPr>
            </a:lvl1pPr>
          </a:lstStyle>
          <a:p>
            <a:r>
              <a:rPr lang="en-US" smtClean="0"/>
              <a:t>2 June 2010</a:t>
            </a:r>
            <a:endParaRPr lang="en-US" altLang="en-US"/>
          </a:p>
        </p:txBody>
      </p:sp>
      <p:sp>
        <p:nvSpPr>
          <p:cNvPr id="370693" name="Rectangle 5"/>
          <p:cNvSpPr>
            <a:spLocks noGrp="1" noChangeArrowheads="1"/>
          </p:cNvSpPr>
          <p:nvPr>
            <p:ph type="ftr" sz="quarter" idx="3"/>
          </p:nvPr>
        </p:nvSpPr>
        <p:spPr>
          <a:xfrm>
            <a:off x="3124200" y="6243638"/>
            <a:ext cx="2895600" cy="457200"/>
          </a:xfrm>
        </p:spPr>
        <p:txBody>
          <a:bodyPr/>
          <a:lstStyle>
            <a:lvl1pPr>
              <a:defRPr>
                <a:latin typeface="Georgia" pitchFamily="18" charset="0"/>
              </a:defRPr>
            </a:lvl1pPr>
          </a:lstStyle>
          <a:p>
            <a:endParaRPr lang="en-US" altLang="en-US"/>
          </a:p>
        </p:txBody>
      </p:sp>
      <p:sp>
        <p:nvSpPr>
          <p:cNvPr id="370694" name="Rectangle 6"/>
          <p:cNvSpPr>
            <a:spLocks noGrp="1" noChangeArrowheads="1"/>
          </p:cNvSpPr>
          <p:nvPr>
            <p:ph type="sldNum" sz="quarter" idx="4"/>
          </p:nvPr>
        </p:nvSpPr>
        <p:spPr>
          <a:xfrm>
            <a:off x="6553200" y="6243638"/>
            <a:ext cx="2133600" cy="457200"/>
          </a:xfrm>
        </p:spPr>
        <p:txBody>
          <a:bodyPr/>
          <a:lstStyle>
            <a:lvl1pPr>
              <a:defRPr>
                <a:latin typeface="Georgia" pitchFamily="18" charset="0"/>
              </a:defRPr>
            </a:lvl1pPr>
          </a:lstStyle>
          <a:p>
            <a:fld id="{F6D06999-53EB-46BA-99C6-8F57E5249DE8}" type="slidenum">
              <a:rPr lang="en-US" altLang="en-US" smtClean="0"/>
              <a:pPr/>
              <a:t>‹#›</a:t>
            </a:fld>
            <a:endParaRPr lang="en-US" altLang="en-US"/>
          </a:p>
        </p:txBody>
      </p:sp>
      <p:sp>
        <p:nvSpPr>
          <p:cNvPr id="370695"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370696"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8C7D1B6-864F-4507-BF74-8FA9CCD5A6C3}" type="slidenum">
              <a:rPr lang="en-US" altLang="en-US"/>
              <a:pPr/>
              <a:t>‹#›</a:t>
            </a:fld>
            <a:endParaRPr lang="en-US" altLang="en-US"/>
          </a:p>
        </p:txBody>
      </p:sp>
      <p:sp>
        <p:nvSpPr>
          <p:cNvPr id="5" name="Date Placeholder 4"/>
          <p:cNvSpPr>
            <a:spLocks noGrp="1"/>
          </p:cNvSpPr>
          <p:nvPr>
            <p:ph type="dt" sz="half" idx="11"/>
          </p:nvPr>
        </p:nvSpPr>
        <p:spPr/>
        <p:txBody>
          <a:bodyPr/>
          <a:lstStyle>
            <a:lvl1pPr>
              <a:defRPr/>
            </a:lvl1pPr>
          </a:lstStyle>
          <a:p>
            <a:r>
              <a:rPr lang="en-US" smtClean="0"/>
              <a:t>2 June 2010</a:t>
            </a:r>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0F2984A-4DFD-487E-92CB-62AD8E57987C}" type="slidenum">
              <a:rPr lang="en-US" altLang="en-US"/>
              <a:pPr/>
              <a:t>‹#›</a:t>
            </a:fld>
            <a:endParaRPr lang="en-US" altLang="en-US"/>
          </a:p>
        </p:txBody>
      </p:sp>
      <p:sp>
        <p:nvSpPr>
          <p:cNvPr id="5" name="Date Placeholder 4"/>
          <p:cNvSpPr>
            <a:spLocks noGrp="1"/>
          </p:cNvSpPr>
          <p:nvPr>
            <p:ph type="dt" sz="half" idx="11"/>
          </p:nvPr>
        </p:nvSpPr>
        <p:spPr/>
        <p:txBody>
          <a:bodyPr/>
          <a:lstStyle>
            <a:lvl1pPr>
              <a:defRPr/>
            </a:lvl1pPr>
          </a:lstStyle>
          <a:p>
            <a:r>
              <a:rPr lang="en-US" smtClean="0"/>
              <a:t>2 June 2010</a:t>
            </a:r>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endParaRPr lang="en-US"/>
          </a:p>
        </p:txBody>
      </p:sp>
      <p:sp>
        <p:nvSpPr>
          <p:cNvPr id="4" name="Slide Number Placeholder 3"/>
          <p:cNvSpPr>
            <a:spLocks noGrp="1"/>
          </p:cNvSpPr>
          <p:nvPr>
            <p:ph type="sldNum" sz="quarter" idx="10"/>
          </p:nvPr>
        </p:nvSpPr>
        <p:spPr>
          <a:xfrm>
            <a:off x="6975475" y="6284913"/>
            <a:ext cx="2133600" cy="457200"/>
          </a:xfrm>
        </p:spPr>
        <p:txBody>
          <a:bodyPr/>
          <a:lstStyle>
            <a:lvl1pPr>
              <a:defRPr/>
            </a:lvl1pPr>
          </a:lstStyle>
          <a:p>
            <a:fld id="{13A57432-4FCF-47A7-81EC-1E9A4C84A80F}" type="slidenum">
              <a:rPr lang="en-US" altLang="en-US"/>
              <a:pPr/>
              <a:t>‹#›</a:t>
            </a:fld>
            <a:endParaRPr lang="en-US" alt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r>
              <a:rPr lang="en-US" smtClean="0"/>
              <a:t>2 June 2010</a:t>
            </a:r>
            <a:endParaRPr lang="en-US" altLang="en-US"/>
          </a:p>
        </p:txBody>
      </p:sp>
      <p:sp>
        <p:nvSpPr>
          <p:cNvPr id="6" name="Footer Placeholder 5"/>
          <p:cNvSpPr>
            <a:spLocks noGrp="1"/>
          </p:cNvSpPr>
          <p:nvPr>
            <p:ph type="ftr" sz="quarter" idx="12"/>
          </p:nvPr>
        </p:nvSpPr>
        <p:spPr>
          <a:xfrm>
            <a:off x="3124200" y="6248400"/>
            <a:ext cx="2895600" cy="457200"/>
          </a:xfrm>
        </p:spPr>
        <p:txBody>
          <a:bodyPr/>
          <a:lstStyle>
            <a:lvl1pPr>
              <a:defRPr/>
            </a:lvl1pPr>
          </a:lstStyle>
          <a:p>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AB6734D-DD78-48B5-BB3C-1F2F5878D4DB}" type="slidenum">
              <a:rPr lang="en-US" altLang="en-US"/>
              <a:pPr/>
              <a:t>‹#›</a:t>
            </a:fld>
            <a:endParaRPr lang="en-US" altLang="en-US"/>
          </a:p>
        </p:txBody>
      </p:sp>
      <p:sp>
        <p:nvSpPr>
          <p:cNvPr id="5" name="Date Placeholder 4"/>
          <p:cNvSpPr>
            <a:spLocks noGrp="1"/>
          </p:cNvSpPr>
          <p:nvPr>
            <p:ph type="dt" sz="half" idx="11"/>
          </p:nvPr>
        </p:nvSpPr>
        <p:spPr/>
        <p:txBody>
          <a:bodyPr/>
          <a:lstStyle>
            <a:lvl1pPr>
              <a:defRPr/>
            </a:lvl1pPr>
          </a:lstStyle>
          <a:p>
            <a:r>
              <a:rPr lang="en-US" smtClean="0"/>
              <a:t>2 June 2010</a:t>
            </a:r>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7E03ECB-D170-4FA2-B129-78BE955BDA24}" type="slidenum">
              <a:rPr lang="en-US" altLang="en-US"/>
              <a:pPr/>
              <a:t>‹#›</a:t>
            </a:fld>
            <a:endParaRPr lang="en-US" altLang="en-US"/>
          </a:p>
        </p:txBody>
      </p:sp>
      <p:sp>
        <p:nvSpPr>
          <p:cNvPr id="5" name="Date Placeholder 4"/>
          <p:cNvSpPr>
            <a:spLocks noGrp="1"/>
          </p:cNvSpPr>
          <p:nvPr>
            <p:ph type="dt" sz="half" idx="11"/>
          </p:nvPr>
        </p:nvSpPr>
        <p:spPr/>
        <p:txBody>
          <a:bodyPr/>
          <a:lstStyle>
            <a:lvl1pPr>
              <a:defRPr/>
            </a:lvl1pPr>
          </a:lstStyle>
          <a:p>
            <a:r>
              <a:rPr lang="en-US" smtClean="0"/>
              <a:t>2 June 2010</a:t>
            </a:r>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CCA6571-B2F5-45B8-99FD-11DD54F2B479}" type="slidenum">
              <a:rPr lang="en-US" altLang="en-US"/>
              <a:pPr/>
              <a:t>‹#›</a:t>
            </a:fld>
            <a:endParaRPr lang="en-US" altLang="en-US"/>
          </a:p>
        </p:txBody>
      </p:sp>
      <p:sp>
        <p:nvSpPr>
          <p:cNvPr id="6" name="Date Placeholder 5"/>
          <p:cNvSpPr>
            <a:spLocks noGrp="1"/>
          </p:cNvSpPr>
          <p:nvPr>
            <p:ph type="dt" sz="half" idx="11"/>
          </p:nvPr>
        </p:nvSpPr>
        <p:spPr/>
        <p:txBody>
          <a:bodyPr/>
          <a:lstStyle>
            <a:lvl1pPr>
              <a:defRPr/>
            </a:lvl1pPr>
          </a:lstStyle>
          <a:p>
            <a:r>
              <a:rPr lang="en-US" smtClean="0"/>
              <a:t>2 June 2010</a:t>
            </a:r>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BA76F5C-DD32-4C95-A672-871E9D86947B}" type="slidenum">
              <a:rPr lang="en-US" altLang="en-US"/>
              <a:pPr/>
              <a:t>‹#›</a:t>
            </a:fld>
            <a:endParaRPr lang="en-US" altLang="en-US"/>
          </a:p>
        </p:txBody>
      </p:sp>
      <p:sp>
        <p:nvSpPr>
          <p:cNvPr id="8" name="Date Placeholder 7"/>
          <p:cNvSpPr>
            <a:spLocks noGrp="1"/>
          </p:cNvSpPr>
          <p:nvPr>
            <p:ph type="dt" sz="half" idx="11"/>
          </p:nvPr>
        </p:nvSpPr>
        <p:spPr/>
        <p:txBody>
          <a:bodyPr/>
          <a:lstStyle>
            <a:lvl1pPr>
              <a:defRPr/>
            </a:lvl1pPr>
          </a:lstStyle>
          <a:p>
            <a:r>
              <a:rPr lang="en-US" smtClean="0"/>
              <a:t>2 June 2010</a:t>
            </a:r>
            <a:endParaRPr lang="en-US" altLang="en-US"/>
          </a:p>
        </p:txBody>
      </p:sp>
      <p:sp>
        <p:nvSpPr>
          <p:cNvPr id="9" name="Footer Placeholder 8"/>
          <p:cNvSpPr>
            <a:spLocks noGrp="1"/>
          </p:cNvSpPr>
          <p:nvPr>
            <p:ph type="ftr" sz="quarter" idx="12"/>
          </p:nvPr>
        </p:nvSpPr>
        <p:spPr/>
        <p:txBody>
          <a:bodyPr/>
          <a:lstStyle>
            <a:lvl1pPr>
              <a:defRPr/>
            </a:lvl1pPr>
          </a:lstStyle>
          <a:p>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2EB6CAB-C529-468C-A699-FB5BB3F3E0FE}" type="slidenum">
              <a:rPr lang="en-US" altLang="en-US"/>
              <a:pPr/>
              <a:t>‹#›</a:t>
            </a:fld>
            <a:endParaRPr lang="en-US" altLang="en-US"/>
          </a:p>
        </p:txBody>
      </p:sp>
      <p:sp>
        <p:nvSpPr>
          <p:cNvPr id="4" name="Date Placeholder 3"/>
          <p:cNvSpPr>
            <a:spLocks noGrp="1"/>
          </p:cNvSpPr>
          <p:nvPr>
            <p:ph type="dt" sz="half" idx="11"/>
          </p:nvPr>
        </p:nvSpPr>
        <p:spPr/>
        <p:txBody>
          <a:bodyPr/>
          <a:lstStyle>
            <a:lvl1pPr>
              <a:defRPr/>
            </a:lvl1pPr>
          </a:lstStyle>
          <a:p>
            <a:r>
              <a:rPr lang="en-US" smtClean="0"/>
              <a:t>2 June 2010</a:t>
            </a:r>
            <a:endParaRPr lang="en-US" altLang="en-US"/>
          </a:p>
        </p:txBody>
      </p:sp>
      <p:sp>
        <p:nvSpPr>
          <p:cNvPr id="5" name="Footer Placeholder 4"/>
          <p:cNvSpPr>
            <a:spLocks noGrp="1"/>
          </p:cNvSpPr>
          <p:nvPr>
            <p:ph type="ftr" sz="quarter" idx="12"/>
          </p:nvPr>
        </p:nvSpPr>
        <p:spPr/>
        <p:txBody>
          <a:bodyPr/>
          <a:lstStyle>
            <a:lvl1pPr>
              <a:defRPr/>
            </a:lvl1pPr>
          </a:lstStyle>
          <a:p>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D82C42F-5762-444A-B45D-6F32FE7EB709}" type="slidenum">
              <a:rPr lang="en-US" altLang="en-US"/>
              <a:pPr/>
              <a:t>‹#›</a:t>
            </a:fld>
            <a:endParaRPr lang="en-US" altLang="en-US"/>
          </a:p>
        </p:txBody>
      </p:sp>
      <p:sp>
        <p:nvSpPr>
          <p:cNvPr id="3" name="Date Placeholder 2"/>
          <p:cNvSpPr>
            <a:spLocks noGrp="1"/>
          </p:cNvSpPr>
          <p:nvPr>
            <p:ph type="dt" sz="half" idx="11"/>
          </p:nvPr>
        </p:nvSpPr>
        <p:spPr/>
        <p:txBody>
          <a:bodyPr/>
          <a:lstStyle>
            <a:lvl1pPr>
              <a:defRPr/>
            </a:lvl1pPr>
          </a:lstStyle>
          <a:p>
            <a:r>
              <a:rPr lang="en-US" smtClean="0"/>
              <a:t>2 June 2010</a:t>
            </a:r>
            <a:endParaRPr lang="en-US" altLang="en-US"/>
          </a:p>
        </p:txBody>
      </p:sp>
      <p:sp>
        <p:nvSpPr>
          <p:cNvPr id="4" name="Footer Placeholder 3"/>
          <p:cNvSpPr>
            <a:spLocks noGrp="1"/>
          </p:cNvSpPr>
          <p:nvPr>
            <p:ph type="ftr" sz="quarter" idx="12"/>
          </p:nvPr>
        </p:nvSpPr>
        <p:spPr/>
        <p:txBody>
          <a:bodyPr/>
          <a:lstStyle>
            <a:lvl1pPr>
              <a:defRPr/>
            </a:lvl1pPr>
          </a:lstStyle>
          <a:p>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0EEE92B-1DD6-4CC5-A27B-B5BE76AC8961}" type="slidenum">
              <a:rPr lang="en-US" altLang="en-US"/>
              <a:pPr/>
              <a:t>‹#›</a:t>
            </a:fld>
            <a:endParaRPr lang="en-US" altLang="en-US"/>
          </a:p>
        </p:txBody>
      </p:sp>
      <p:sp>
        <p:nvSpPr>
          <p:cNvPr id="6" name="Date Placeholder 5"/>
          <p:cNvSpPr>
            <a:spLocks noGrp="1"/>
          </p:cNvSpPr>
          <p:nvPr>
            <p:ph type="dt" sz="half" idx="11"/>
          </p:nvPr>
        </p:nvSpPr>
        <p:spPr/>
        <p:txBody>
          <a:bodyPr/>
          <a:lstStyle>
            <a:lvl1pPr>
              <a:defRPr/>
            </a:lvl1pPr>
          </a:lstStyle>
          <a:p>
            <a:r>
              <a:rPr lang="en-US" smtClean="0"/>
              <a:t>2 June 2010</a:t>
            </a:r>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CFFAB51-E01F-4FCF-9925-A954488B9866}" type="slidenum">
              <a:rPr lang="en-US" altLang="en-US"/>
              <a:pPr/>
              <a:t>‹#›</a:t>
            </a:fld>
            <a:endParaRPr lang="en-US" altLang="en-US"/>
          </a:p>
        </p:txBody>
      </p:sp>
      <p:sp>
        <p:nvSpPr>
          <p:cNvPr id="6" name="Date Placeholder 5"/>
          <p:cNvSpPr>
            <a:spLocks noGrp="1"/>
          </p:cNvSpPr>
          <p:nvPr>
            <p:ph type="dt" sz="half" idx="11"/>
          </p:nvPr>
        </p:nvSpPr>
        <p:spPr/>
        <p:txBody>
          <a:bodyPr/>
          <a:lstStyle>
            <a:lvl1pPr>
              <a:defRPr/>
            </a:lvl1pPr>
          </a:lstStyle>
          <a:p>
            <a:r>
              <a:rPr lang="en-US" smtClean="0"/>
              <a:t>2 June 2010</a:t>
            </a:r>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9670" name="Rectangle 6"/>
          <p:cNvSpPr>
            <a:spLocks noGrp="1" noChangeArrowheads="1"/>
          </p:cNvSpPr>
          <p:nvPr>
            <p:ph type="sldNum" sz="quarter" idx="4"/>
          </p:nvPr>
        </p:nvSpPr>
        <p:spPr bwMode="auto">
          <a:xfrm>
            <a:off x="6975475" y="62849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eorgia" pitchFamily="18" charset="0"/>
              </a:defRPr>
            </a:lvl1pPr>
          </a:lstStyle>
          <a:p>
            <a:fld id="{1C6DD19A-84AF-4988-8E3D-D761B72A65B0}" type="slidenum">
              <a:rPr lang="en-US" altLang="en-US"/>
              <a:pPr/>
              <a:t>‹#›</a:t>
            </a:fld>
            <a:endParaRPr lang="en-US" altLang="en-US"/>
          </a:p>
        </p:txBody>
      </p:sp>
      <p:sp>
        <p:nvSpPr>
          <p:cNvPr id="36966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6966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966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eorgia" pitchFamily="18" charset="0"/>
              </a:defRPr>
            </a:lvl1pPr>
          </a:lstStyle>
          <a:p>
            <a:r>
              <a:rPr lang="en-US" smtClean="0"/>
              <a:t>2 June 2010</a:t>
            </a:r>
            <a:endParaRPr lang="en-US" altLang="en-US"/>
          </a:p>
        </p:txBody>
      </p:sp>
      <p:sp>
        <p:nvSpPr>
          <p:cNvPr id="3696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eorgia" pitchFamily="18" charset="0"/>
              </a:defRPr>
            </a:lvl1pPr>
          </a:lstStyle>
          <a:p>
            <a:endParaRPr lang="en-US" altLang="en-US" dirty="0"/>
          </a:p>
        </p:txBody>
      </p:sp>
      <p:sp>
        <p:nvSpPr>
          <p:cNvPr id="36967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pic>
        <p:nvPicPr>
          <p:cNvPr id="369673" name="Picture 9" descr="Graphic: DOE Logo in Color-Small"/>
          <p:cNvPicPr>
            <a:picLocks noChangeAspect="1" noChangeArrowheads="1"/>
          </p:cNvPicPr>
          <p:nvPr userDrawn="1"/>
        </p:nvPicPr>
        <p:blipFill>
          <a:blip r:embed="rId14" cstate="print"/>
          <a:srcRect/>
          <a:stretch>
            <a:fillRect/>
          </a:stretch>
        </p:blipFill>
        <p:spPr bwMode="auto">
          <a:xfrm>
            <a:off x="6516688" y="6218238"/>
            <a:ext cx="2057400" cy="523875"/>
          </a:xfrm>
          <a:prstGeom prst="rect">
            <a:avLst/>
          </a:prstGeom>
          <a:noFill/>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iming>
    <p:tnLst>
      <p:par>
        <p:cTn id="1" dur="indefinite" restart="never" nodeType="tmRoot"/>
      </p:par>
    </p:tnLst>
  </p:timing>
  <p:hf hdr="0" ftr="0"/>
  <p:txStyles>
    <p:titleStyle>
      <a:lvl1pPr algn="l" rtl="0" fontAlgn="base">
        <a:spcBef>
          <a:spcPct val="0"/>
        </a:spcBef>
        <a:spcAft>
          <a:spcPct val="0"/>
        </a:spcAft>
        <a:defRPr sz="4000" b="1">
          <a:solidFill>
            <a:schemeClr val="tx2"/>
          </a:solidFill>
          <a:latin typeface="Georgia" pitchFamily="18" charset="0"/>
          <a:ea typeface="+mj-ea"/>
          <a:cs typeface="+mj-cs"/>
        </a:defRPr>
      </a:lvl1pPr>
      <a:lvl2pPr algn="l" rtl="0" fontAlgn="base">
        <a:spcBef>
          <a:spcPct val="0"/>
        </a:spcBef>
        <a:spcAft>
          <a:spcPct val="0"/>
        </a:spcAft>
        <a:defRPr sz="4200" b="1">
          <a:solidFill>
            <a:schemeClr val="tx2"/>
          </a:solidFill>
          <a:latin typeface="Garamond" pitchFamily="18" charset="0"/>
        </a:defRPr>
      </a:lvl2pPr>
      <a:lvl3pPr algn="l" rtl="0" fontAlgn="base">
        <a:spcBef>
          <a:spcPct val="0"/>
        </a:spcBef>
        <a:spcAft>
          <a:spcPct val="0"/>
        </a:spcAft>
        <a:defRPr sz="4200" b="1">
          <a:solidFill>
            <a:schemeClr val="tx2"/>
          </a:solidFill>
          <a:latin typeface="Garamond" pitchFamily="18" charset="0"/>
        </a:defRPr>
      </a:lvl3pPr>
      <a:lvl4pPr algn="l" rtl="0" fontAlgn="base">
        <a:spcBef>
          <a:spcPct val="0"/>
        </a:spcBef>
        <a:spcAft>
          <a:spcPct val="0"/>
        </a:spcAft>
        <a:defRPr sz="4200" b="1">
          <a:solidFill>
            <a:schemeClr val="tx2"/>
          </a:solidFill>
          <a:latin typeface="Garamond" pitchFamily="18" charset="0"/>
        </a:defRPr>
      </a:lvl4pPr>
      <a:lvl5pPr algn="l" rtl="0" fontAlgn="base">
        <a:spcBef>
          <a:spcPct val="0"/>
        </a:spcBef>
        <a:spcAft>
          <a:spcPct val="0"/>
        </a:spcAft>
        <a:defRPr sz="4200" b="1">
          <a:solidFill>
            <a:schemeClr val="tx2"/>
          </a:solidFill>
          <a:latin typeface="Garamond" pitchFamily="18" charset="0"/>
        </a:defRPr>
      </a:lvl5pPr>
      <a:lvl6pPr marL="457200" algn="l" rtl="0" fontAlgn="base">
        <a:spcBef>
          <a:spcPct val="0"/>
        </a:spcBef>
        <a:spcAft>
          <a:spcPct val="0"/>
        </a:spcAft>
        <a:defRPr sz="4200" b="1">
          <a:solidFill>
            <a:schemeClr val="tx2"/>
          </a:solidFill>
          <a:latin typeface="Garamond" pitchFamily="18" charset="0"/>
        </a:defRPr>
      </a:lvl6pPr>
      <a:lvl7pPr marL="914400" algn="l" rtl="0" fontAlgn="base">
        <a:spcBef>
          <a:spcPct val="0"/>
        </a:spcBef>
        <a:spcAft>
          <a:spcPct val="0"/>
        </a:spcAft>
        <a:defRPr sz="4200" b="1">
          <a:solidFill>
            <a:schemeClr val="tx2"/>
          </a:solidFill>
          <a:latin typeface="Garamond" pitchFamily="18" charset="0"/>
        </a:defRPr>
      </a:lvl7pPr>
      <a:lvl8pPr marL="1371600" algn="l" rtl="0" fontAlgn="base">
        <a:spcBef>
          <a:spcPct val="0"/>
        </a:spcBef>
        <a:spcAft>
          <a:spcPct val="0"/>
        </a:spcAft>
        <a:defRPr sz="4200" b="1">
          <a:solidFill>
            <a:schemeClr val="tx2"/>
          </a:solidFill>
          <a:latin typeface="Garamond" pitchFamily="18" charset="0"/>
        </a:defRPr>
      </a:lvl8pPr>
      <a:lvl9pPr marL="1828800" algn="l" rtl="0" fontAlgn="base">
        <a:spcBef>
          <a:spcPct val="0"/>
        </a:spcBef>
        <a:spcAft>
          <a:spcPct val="0"/>
        </a:spcAft>
        <a:defRPr sz="4200" b="1">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w_DOE_Logo_Color_Hi-Res_042808.jpg"/>
          <p:cNvPicPr>
            <a:picLocks noChangeAspect="1"/>
          </p:cNvPicPr>
          <p:nvPr/>
        </p:nvPicPr>
        <p:blipFill>
          <a:blip r:embed="rId3" cstate="print"/>
          <a:stretch>
            <a:fillRect/>
          </a:stretch>
        </p:blipFill>
        <p:spPr>
          <a:xfrm>
            <a:off x="1214414" y="1857364"/>
            <a:ext cx="6644656" cy="1670457"/>
          </a:xfrm>
          <a:prstGeom prst="rect">
            <a:avLst/>
          </a:prstGeom>
        </p:spPr>
      </p:pic>
      <p:sp>
        <p:nvSpPr>
          <p:cNvPr id="125954" name="Rectangle 2"/>
          <p:cNvSpPr>
            <a:spLocks noGrp="1" noChangeArrowheads="1"/>
          </p:cNvSpPr>
          <p:nvPr>
            <p:ph type="subTitle" idx="1"/>
          </p:nvPr>
        </p:nvSpPr>
        <p:spPr>
          <a:xfrm>
            <a:off x="5635674" y="5286388"/>
            <a:ext cx="5865812" cy="1366837"/>
          </a:xfrm>
        </p:spPr>
        <p:txBody>
          <a:bodyPr/>
          <a:lstStyle/>
          <a:p>
            <a:pPr>
              <a:lnSpc>
                <a:spcPct val="80000"/>
              </a:lnSpc>
            </a:pPr>
            <a:r>
              <a:rPr lang="en-GB" sz="2000" b="1" i="1" dirty="0"/>
              <a:t>Steven E. Koonin</a:t>
            </a:r>
          </a:p>
          <a:p>
            <a:pPr>
              <a:lnSpc>
                <a:spcPct val="80000"/>
              </a:lnSpc>
            </a:pPr>
            <a:r>
              <a:rPr lang="en-GB" sz="2000" i="1" dirty="0"/>
              <a:t>Under Secretary for Science </a:t>
            </a:r>
          </a:p>
          <a:p>
            <a:pPr>
              <a:lnSpc>
                <a:spcPct val="80000"/>
              </a:lnSpc>
            </a:pPr>
            <a:r>
              <a:rPr lang="en-GB" sz="2000" i="1" dirty="0" smtClean="0"/>
              <a:t>September 17, 2010  </a:t>
            </a:r>
          </a:p>
        </p:txBody>
      </p:sp>
      <p:sp>
        <p:nvSpPr>
          <p:cNvPr id="125955" name="Rectangle 3"/>
          <p:cNvSpPr>
            <a:spLocks noChangeArrowheads="1"/>
          </p:cNvSpPr>
          <p:nvPr/>
        </p:nvSpPr>
        <p:spPr bwMode="auto">
          <a:xfrm>
            <a:off x="395288" y="4049777"/>
            <a:ext cx="8137525" cy="1323439"/>
          </a:xfrm>
          <a:prstGeom prst="rect">
            <a:avLst/>
          </a:prstGeom>
          <a:noFill/>
          <a:ln w="9525">
            <a:noFill/>
            <a:miter lim="800000"/>
            <a:headEnd/>
            <a:tailEnd/>
          </a:ln>
          <a:effectLst/>
        </p:spPr>
        <p:txBody>
          <a:bodyPr>
            <a:spAutoFit/>
          </a:bodyPr>
          <a:lstStyle/>
          <a:p>
            <a:r>
              <a:rPr lang="en-GB" sz="4000" b="1" dirty="0" smtClean="0">
                <a:solidFill>
                  <a:schemeClr val="accent1"/>
                </a:solidFill>
                <a:latin typeface="Georgia" pitchFamily="18" charset="0"/>
              </a:rPr>
              <a:t>Biological and Environmental </a:t>
            </a:r>
            <a:r>
              <a:rPr lang="en-GB" sz="4000" b="1" dirty="0" smtClean="0">
                <a:solidFill>
                  <a:schemeClr val="accent1"/>
                </a:solidFill>
                <a:latin typeface="Georgia" pitchFamily="18" charset="0"/>
              </a:rPr>
              <a:t>Research</a:t>
            </a:r>
            <a:r>
              <a:rPr lang="en-GB" sz="4000" b="1" dirty="0" smtClean="0">
                <a:solidFill>
                  <a:schemeClr val="accent1"/>
                </a:solidFill>
                <a:latin typeface="Georgia" pitchFamily="18" charset="0"/>
              </a:rPr>
              <a:t> </a:t>
            </a:r>
            <a:r>
              <a:rPr lang="en-GB" sz="4000" b="1" dirty="0" smtClean="0">
                <a:solidFill>
                  <a:schemeClr val="accent1"/>
                </a:solidFill>
                <a:latin typeface="Georgia" pitchFamily="18" charset="0"/>
              </a:rPr>
              <a:t>Advisory Committee</a:t>
            </a:r>
            <a:endParaRPr lang="en-GB" sz="4000" b="1" dirty="0">
              <a:solidFill>
                <a:schemeClr val="accent1"/>
              </a:solidFill>
              <a:latin typeface="Georgia"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6"/>
                </a:solidFill>
              </a:rPr>
              <a:t>Biological and </a:t>
            </a:r>
            <a:r>
              <a:rPr lang="en-GB" smtClean="0">
                <a:solidFill>
                  <a:schemeClr val="accent6"/>
                </a:solidFill>
              </a:rPr>
              <a:t>Environmental </a:t>
            </a:r>
            <a:r>
              <a:rPr lang="en-GB" smtClean="0">
                <a:solidFill>
                  <a:schemeClr val="accent6"/>
                </a:solidFill>
              </a:rPr>
              <a:t>Research </a:t>
            </a:r>
            <a:r>
              <a:rPr lang="en-GB" dirty="0" smtClean="0">
                <a:solidFill>
                  <a:schemeClr val="accent6"/>
                </a:solidFill>
              </a:rPr>
              <a:t>Advisory Committee</a:t>
            </a:r>
            <a:r>
              <a:rPr lang="en-GB" dirty="0" smtClean="0">
                <a:solidFill>
                  <a:schemeClr val="accent1"/>
                </a:solidFill>
              </a:rPr>
              <a:t/>
            </a:r>
            <a:br>
              <a:rPr lang="en-GB" dirty="0" smtClean="0">
                <a:solidFill>
                  <a:schemeClr val="accent1"/>
                </a:solidFill>
              </a:rPr>
            </a:br>
            <a:endParaRPr lang="en-US" dirty="0"/>
          </a:p>
        </p:txBody>
      </p:sp>
      <p:sp>
        <p:nvSpPr>
          <p:cNvPr id="6" name="Content Placeholder 5"/>
          <p:cNvSpPr>
            <a:spLocks noGrp="1"/>
          </p:cNvSpPr>
          <p:nvPr>
            <p:ph idx="1"/>
          </p:nvPr>
        </p:nvSpPr>
        <p:spPr>
          <a:xfrm>
            <a:off x="457200" y="2204864"/>
            <a:ext cx="8229600" cy="3926061"/>
          </a:xfrm>
        </p:spPr>
        <p:txBody>
          <a:bodyPr/>
          <a:lstStyle/>
          <a:p>
            <a:r>
              <a:rPr lang="en-US" dirty="0" smtClean="0"/>
              <a:t>Thank you for your hard work and continued dedication to advising the government.</a:t>
            </a:r>
          </a:p>
          <a:p>
            <a:endParaRPr lang="en-US" dirty="0" smtClean="0"/>
          </a:p>
          <a:p>
            <a:r>
              <a:rPr lang="en-US" dirty="0" smtClean="0"/>
              <a:t>I plan to continue calling on your expertise as we move toward an overall strategic plan.</a:t>
            </a:r>
            <a:endParaRPr lang="en-US" dirty="0"/>
          </a:p>
        </p:txBody>
      </p:sp>
      <p:sp>
        <p:nvSpPr>
          <p:cNvPr id="3" name="Slide Number Placeholder 2"/>
          <p:cNvSpPr>
            <a:spLocks noGrp="1"/>
          </p:cNvSpPr>
          <p:nvPr>
            <p:ph type="sldNum" sz="quarter" idx="10"/>
          </p:nvPr>
        </p:nvSpPr>
        <p:spPr/>
        <p:txBody>
          <a:bodyPr/>
          <a:lstStyle/>
          <a:p>
            <a:fld id="{12EB6CAB-C529-468C-A699-FB5BB3F3E0FE}" type="slidenum">
              <a:rPr lang="en-US" altLang="en-US" smtClean="0"/>
              <a:pPr/>
              <a:t>10</a:t>
            </a:fld>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8" name="Rectangle 4"/>
          <p:cNvSpPr>
            <a:spLocks noGrp="1" noChangeArrowheads="1"/>
          </p:cNvSpPr>
          <p:nvPr>
            <p:ph type="ctrTitle"/>
          </p:nvPr>
        </p:nvSpPr>
        <p:spPr>
          <a:xfrm>
            <a:off x="785786" y="1524000"/>
            <a:ext cx="7751789" cy="1752600"/>
          </a:xfrm>
        </p:spPr>
        <p:txBody>
          <a:bodyPr/>
          <a:lstStyle/>
          <a:p>
            <a:r>
              <a:rPr lang="en-US" dirty="0"/>
              <a:t>Questions/Comments?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4"/>
          <p:cNvSpPr>
            <a:spLocks noGrp="1"/>
          </p:cNvSpPr>
          <p:nvPr>
            <p:ph type="dt" sz="quarter" idx="11"/>
          </p:nvPr>
        </p:nvSpPr>
        <p:spPr>
          <a:noFill/>
        </p:spPr>
        <p:txBody>
          <a:bodyPr/>
          <a:lstStyle/>
          <a:p>
            <a:pPr fontAlgn="base">
              <a:spcBef>
                <a:spcPct val="0"/>
              </a:spcBef>
              <a:spcAft>
                <a:spcPct val="0"/>
              </a:spcAft>
            </a:pPr>
            <a:r>
              <a:rPr lang="en-US" smtClean="0"/>
              <a:t>15 May 2010</a:t>
            </a:r>
            <a:endParaRPr lang="en-US" altLang="en-US" smtClean="0"/>
          </a:p>
        </p:txBody>
      </p:sp>
      <p:pic>
        <p:nvPicPr>
          <p:cNvPr id="15363" name="Content Placeholder 5" descr="DOECHART-NONAMES-113009.jpg"/>
          <p:cNvPicPr>
            <a:picLocks noGrp="1" noChangeAspect="1"/>
          </p:cNvPicPr>
          <p:nvPr>
            <p:ph idx="1"/>
          </p:nvPr>
        </p:nvPicPr>
        <p:blipFill>
          <a:blip r:embed="rId3" cstate="print"/>
          <a:srcRect/>
          <a:stretch>
            <a:fillRect/>
          </a:stretch>
        </p:blipFill>
        <p:spPr>
          <a:xfrm>
            <a:off x="12700" y="0"/>
            <a:ext cx="9155113" cy="6858000"/>
          </a:xfrm>
        </p:spPr>
      </p:pic>
      <p:sp>
        <p:nvSpPr>
          <p:cNvPr id="15364" name="Slide Number Placeholder 3"/>
          <p:cNvSpPr>
            <a:spLocks noGrp="1"/>
          </p:cNvSpPr>
          <p:nvPr>
            <p:ph type="sldNum" sz="quarter" idx="10"/>
          </p:nvPr>
        </p:nvSpPr>
        <p:spPr>
          <a:noFill/>
        </p:spPr>
        <p:txBody>
          <a:bodyPr/>
          <a:lstStyle/>
          <a:p>
            <a:pPr fontAlgn="base">
              <a:spcBef>
                <a:spcPct val="0"/>
              </a:spcBef>
              <a:spcAft>
                <a:spcPct val="0"/>
              </a:spcAft>
            </a:pPr>
            <a:fld id="{D0C1B82C-B95D-4C2D-BCAD-616CCA2856A9}" type="slidenum">
              <a:rPr lang="en-US" altLang="en-US" smtClean="0"/>
              <a:pPr fontAlgn="base">
                <a:spcBef>
                  <a:spcPct val="0"/>
                </a:spcBef>
                <a:spcAft>
                  <a:spcPct val="0"/>
                </a:spcAft>
              </a:pPr>
              <a:t>2</a:t>
            </a:fld>
            <a:endParaRPr lang="en-US" altLang="en-US" smtClean="0"/>
          </a:p>
        </p:txBody>
      </p:sp>
      <p:sp>
        <p:nvSpPr>
          <p:cNvPr id="8" name="Oval 7"/>
          <p:cNvSpPr/>
          <p:nvPr/>
        </p:nvSpPr>
        <p:spPr>
          <a:xfrm>
            <a:off x="3929063" y="2000250"/>
            <a:ext cx="1571625" cy="10715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smtClean="0"/>
              <a:t>DOE missions</a:t>
            </a:r>
            <a:endParaRPr lang="en-US" smtClean="0"/>
          </a:p>
        </p:txBody>
      </p:sp>
      <p:sp>
        <p:nvSpPr>
          <p:cNvPr id="3" name="Content Placeholder 2"/>
          <p:cNvSpPr>
            <a:spLocks noGrp="1"/>
          </p:cNvSpPr>
          <p:nvPr>
            <p:ph idx="1"/>
          </p:nvPr>
        </p:nvSpPr>
        <p:spPr>
          <a:xfrm>
            <a:off x="4191000" y="1295400"/>
            <a:ext cx="4953000" cy="4987925"/>
          </a:xfrm>
        </p:spPr>
        <p:txBody>
          <a:bodyPr/>
          <a:lstStyle/>
          <a:p>
            <a:pPr eaLnBrk="1" hangingPunct="1">
              <a:lnSpc>
                <a:spcPct val="80000"/>
              </a:lnSpc>
              <a:buClr>
                <a:schemeClr val="accent2"/>
              </a:buClr>
              <a:buFont typeface="Wingdings" pitchFamily="2" charset="2"/>
              <a:buChar char="q"/>
            </a:pPr>
            <a:r>
              <a:rPr lang="en-GB" sz="2500" smtClean="0"/>
              <a:t>Sustain </a:t>
            </a:r>
            <a:r>
              <a:rPr lang="en-GB" sz="2500" b="1" smtClean="0"/>
              <a:t>basic research, </a:t>
            </a:r>
            <a:r>
              <a:rPr lang="en-GB" sz="2500" smtClean="0"/>
              <a:t>discovery and mission driven</a:t>
            </a:r>
          </a:p>
          <a:p>
            <a:pPr eaLnBrk="1" hangingPunct="1">
              <a:lnSpc>
                <a:spcPct val="80000"/>
              </a:lnSpc>
              <a:buClr>
                <a:schemeClr val="accent2"/>
              </a:buClr>
              <a:buFont typeface="Wingdings" pitchFamily="2" charset="2"/>
              <a:buChar char="q"/>
            </a:pPr>
            <a:endParaRPr lang="en-GB" sz="2500" smtClean="0"/>
          </a:p>
          <a:p>
            <a:pPr eaLnBrk="1" hangingPunct="1">
              <a:lnSpc>
                <a:spcPct val="80000"/>
              </a:lnSpc>
              <a:buClr>
                <a:schemeClr val="accent2"/>
              </a:buClr>
              <a:buFont typeface="Wingdings" pitchFamily="2" charset="2"/>
              <a:buChar char="q"/>
            </a:pPr>
            <a:r>
              <a:rPr lang="en-GB" sz="2500" smtClean="0"/>
              <a:t>Catalyze a transformation of the national/global </a:t>
            </a:r>
            <a:r>
              <a:rPr lang="en-GB" sz="2500" b="1" smtClean="0"/>
              <a:t>energy system</a:t>
            </a:r>
          </a:p>
          <a:p>
            <a:pPr eaLnBrk="1" hangingPunct="1">
              <a:lnSpc>
                <a:spcPct val="80000"/>
              </a:lnSpc>
              <a:buClr>
                <a:schemeClr val="accent2"/>
              </a:buClr>
              <a:buFont typeface="Wingdings" pitchFamily="2" charset="2"/>
              <a:buChar char="q"/>
            </a:pPr>
            <a:endParaRPr lang="en-GB" sz="2500" b="1" smtClean="0"/>
          </a:p>
          <a:p>
            <a:pPr eaLnBrk="1" hangingPunct="1">
              <a:lnSpc>
                <a:spcPct val="90000"/>
              </a:lnSpc>
              <a:buClr>
                <a:schemeClr val="accent2"/>
              </a:buClr>
              <a:buFont typeface="Wingdings" pitchFamily="2" charset="2"/>
              <a:buChar char="q"/>
            </a:pPr>
            <a:r>
              <a:rPr lang="en-GB" sz="2500" smtClean="0"/>
              <a:t>Enhance </a:t>
            </a:r>
            <a:r>
              <a:rPr lang="en-GB" sz="2500" b="1" smtClean="0"/>
              <a:t>nuclear security</a:t>
            </a:r>
          </a:p>
          <a:p>
            <a:pPr eaLnBrk="1" hangingPunct="1">
              <a:lnSpc>
                <a:spcPct val="80000"/>
              </a:lnSpc>
              <a:buClr>
                <a:schemeClr val="accent2"/>
              </a:buClr>
              <a:buFont typeface="Wingdings" pitchFamily="2" charset="2"/>
              <a:buChar char="q"/>
            </a:pPr>
            <a:endParaRPr lang="en-GB" sz="2500" smtClean="0"/>
          </a:p>
          <a:p>
            <a:pPr eaLnBrk="1" hangingPunct="1">
              <a:lnSpc>
                <a:spcPct val="80000"/>
              </a:lnSpc>
              <a:buClr>
                <a:schemeClr val="accent2"/>
              </a:buClr>
              <a:buFont typeface="Wingdings" pitchFamily="2" charset="2"/>
              <a:buChar char="q"/>
            </a:pPr>
            <a:r>
              <a:rPr lang="en-GB" sz="2500" smtClean="0"/>
              <a:t>Contribute to </a:t>
            </a:r>
            <a:r>
              <a:rPr lang="en-GB" sz="2500" b="1" smtClean="0"/>
              <a:t>US competitiveness </a:t>
            </a:r>
            <a:r>
              <a:rPr lang="en-GB" sz="2500" smtClean="0"/>
              <a:t>and jobs </a:t>
            </a:r>
          </a:p>
          <a:p>
            <a:pPr eaLnBrk="1" hangingPunct="1">
              <a:lnSpc>
                <a:spcPct val="80000"/>
              </a:lnSpc>
            </a:pPr>
            <a:endParaRPr lang="en-GB" sz="2500" b="1" smtClean="0"/>
          </a:p>
        </p:txBody>
      </p:sp>
      <p:sp>
        <p:nvSpPr>
          <p:cNvPr id="16388" name="Slide Number Placeholder 3"/>
          <p:cNvSpPr>
            <a:spLocks noGrp="1"/>
          </p:cNvSpPr>
          <p:nvPr>
            <p:ph type="sldNum" sz="quarter" idx="10"/>
          </p:nvPr>
        </p:nvSpPr>
        <p:spPr>
          <a:noFill/>
        </p:spPr>
        <p:txBody>
          <a:bodyPr/>
          <a:lstStyle/>
          <a:p>
            <a:pPr fontAlgn="base">
              <a:spcBef>
                <a:spcPct val="0"/>
              </a:spcBef>
              <a:spcAft>
                <a:spcPct val="0"/>
              </a:spcAft>
            </a:pPr>
            <a:fld id="{1A90A9FD-83AD-4A5E-9B7A-949BC6C5C98B}" type="slidenum">
              <a:rPr lang="en-US" altLang="en-US" smtClean="0"/>
              <a:pPr fontAlgn="base">
                <a:spcBef>
                  <a:spcPct val="0"/>
                </a:spcBef>
                <a:spcAft>
                  <a:spcPct val="0"/>
                </a:spcAft>
              </a:pPr>
              <a:t>3</a:t>
            </a:fld>
            <a:endParaRPr lang="en-US" altLang="en-US" smtClean="0"/>
          </a:p>
        </p:txBody>
      </p:sp>
      <p:pic>
        <p:nvPicPr>
          <p:cNvPr id="16390" name="Picture 18" descr="500px-Steven_Chu_official_DOE_portrait.jpg"/>
          <p:cNvPicPr>
            <a:picLocks noChangeAspect="1"/>
          </p:cNvPicPr>
          <p:nvPr/>
        </p:nvPicPr>
        <p:blipFill>
          <a:blip r:embed="rId3" cstate="print"/>
          <a:srcRect/>
          <a:stretch>
            <a:fillRect/>
          </a:stretch>
        </p:blipFill>
        <p:spPr bwMode="auto">
          <a:xfrm>
            <a:off x="304800" y="1162050"/>
            <a:ext cx="3627438" cy="4351338"/>
          </a:xfrm>
          <a:prstGeom prst="rect">
            <a:avLst/>
          </a:prstGeom>
          <a:noFill/>
          <a:ln w="9525">
            <a:noFill/>
            <a:miter lim="800000"/>
            <a:headEnd/>
            <a:tailEnd/>
          </a:ln>
        </p:spPr>
      </p:pic>
      <p:sp>
        <p:nvSpPr>
          <p:cNvPr id="16391" name="TextBox 11"/>
          <p:cNvSpPr txBox="1">
            <a:spLocks noChangeArrowheads="1"/>
          </p:cNvSpPr>
          <p:nvPr/>
        </p:nvSpPr>
        <p:spPr bwMode="auto">
          <a:xfrm>
            <a:off x="614363" y="5486400"/>
            <a:ext cx="3055937" cy="338138"/>
          </a:xfrm>
          <a:prstGeom prst="rect">
            <a:avLst/>
          </a:prstGeom>
          <a:noFill/>
          <a:ln w="9525">
            <a:noFill/>
            <a:miter lim="800000"/>
            <a:headEnd/>
            <a:tailEnd/>
          </a:ln>
        </p:spPr>
        <p:txBody>
          <a:bodyPr wrap="none">
            <a:spAutoFit/>
          </a:bodyPr>
          <a:lstStyle/>
          <a:p>
            <a:pPr algn="ctr"/>
            <a:r>
              <a:rPr lang="en-US" sz="1600" smtClean="0">
                <a:solidFill>
                  <a:srgbClr val="000000"/>
                </a:solidFill>
              </a:rPr>
              <a:t>DOE Secretary, Dr. Steven Chu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Basic Research</a:t>
            </a:r>
            <a:br>
              <a:rPr lang="en-US" smtClean="0"/>
            </a:br>
            <a:endParaRPr lang="en-US" smtClean="0"/>
          </a:p>
        </p:txBody>
      </p:sp>
      <p:sp>
        <p:nvSpPr>
          <p:cNvPr id="17411" name="Content Placeholder 2"/>
          <p:cNvSpPr>
            <a:spLocks noGrp="1"/>
          </p:cNvSpPr>
          <p:nvPr>
            <p:ph idx="1"/>
          </p:nvPr>
        </p:nvSpPr>
        <p:spPr>
          <a:xfrm>
            <a:off x="3886200" y="795358"/>
            <a:ext cx="5334000" cy="5562600"/>
          </a:xfrm>
        </p:spPr>
        <p:txBody>
          <a:bodyPr/>
          <a:lstStyle/>
          <a:p>
            <a:pPr lvl="1" eaLnBrk="1" hangingPunct="1">
              <a:spcAft>
                <a:spcPts val="600"/>
              </a:spcAft>
              <a:buClr>
                <a:srgbClr val="3B812F"/>
              </a:buClr>
            </a:pPr>
            <a:r>
              <a:rPr lang="en-US" sz="2800" dirty="0" smtClean="0">
                <a:solidFill>
                  <a:srgbClr val="000000"/>
                </a:solidFill>
              </a:rPr>
              <a:t>How do we determine US position in various scientific fields? </a:t>
            </a:r>
          </a:p>
          <a:p>
            <a:pPr lvl="1" eaLnBrk="1" hangingPunct="1">
              <a:spcAft>
                <a:spcPts val="600"/>
              </a:spcAft>
              <a:buClr>
                <a:srgbClr val="3B812F"/>
              </a:buClr>
            </a:pPr>
            <a:r>
              <a:rPr lang="en-US" sz="2800" dirty="0" smtClean="0">
                <a:solidFill>
                  <a:srgbClr val="000000"/>
                </a:solidFill>
              </a:rPr>
              <a:t>How can we balance resources in basic research between fields close to </a:t>
            </a:r>
            <a:r>
              <a:rPr lang="en-US" sz="2800" dirty="0" err="1" smtClean="0">
                <a:solidFill>
                  <a:srgbClr val="000000"/>
                </a:solidFill>
              </a:rPr>
              <a:t>vs</a:t>
            </a:r>
            <a:r>
              <a:rPr lang="en-US" sz="2800" dirty="0" smtClean="0">
                <a:solidFill>
                  <a:srgbClr val="000000"/>
                </a:solidFill>
              </a:rPr>
              <a:t> distant from applications?</a:t>
            </a:r>
          </a:p>
          <a:p>
            <a:pPr lvl="1" eaLnBrk="1" hangingPunct="1">
              <a:spcAft>
                <a:spcPts val="600"/>
              </a:spcAft>
              <a:buClr>
                <a:srgbClr val="3B812F"/>
              </a:buClr>
            </a:pPr>
            <a:r>
              <a:rPr lang="en-US" sz="2800" dirty="0" smtClean="0">
                <a:solidFill>
                  <a:srgbClr val="000000"/>
                </a:solidFill>
              </a:rPr>
              <a:t>How do agencies talk to the public, Congress?</a:t>
            </a:r>
          </a:p>
          <a:p>
            <a:pPr lvl="1" eaLnBrk="1" hangingPunct="1">
              <a:spcAft>
                <a:spcPts val="600"/>
              </a:spcAft>
              <a:buClr>
                <a:srgbClr val="3B812F"/>
              </a:buClr>
            </a:pPr>
            <a:r>
              <a:rPr lang="en-US" sz="2800" dirty="0" smtClean="0">
                <a:solidFill>
                  <a:srgbClr val="000000"/>
                </a:solidFill>
              </a:rPr>
              <a:t>How can we improve climate science?</a:t>
            </a:r>
            <a:endParaRPr lang="en-US" sz="2800" dirty="0" smtClean="0"/>
          </a:p>
          <a:p>
            <a:pPr eaLnBrk="1" hangingPunct="1"/>
            <a:endParaRPr lang="en-US" dirty="0" smtClean="0"/>
          </a:p>
        </p:txBody>
      </p:sp>
      <p:sp>
        <p:nvSpPr>
          <p:cNvPr id="17412" name="Slide Number Placeholder 3"/>
          <p:cNvSpPr>
            <a:spLocks noGrp="1"/>
          </p:cNvSpPr>
          <p:nvPr>
            <p:ph type="sldNum" sz="quarter" idx="10"/>
          </p:nvPr>
        </p:nvSpPr>
        <p:spPr>
          <a:noFill/>
        </p:spPr>
        <p:txBody>
          <a:bodyPr/>
          <a:lstStyle/>
          <a:p>
            <a:pPr fontAlgn="base">
              <a:spcBef>
                <a:spcPct val="0"/>
              </a:spcBef>
              <a:spcAft>
                <a:spcPct val="0"/>
              </a:spcAft>
            </a:pPr>
            <a:fld id="{BD3BFEA4-9729-4104-8CBD-1F194B100F17}" type="slidenum">
              <a:rPr lang="en-US" altLang="en-US" smtClean="0"/>
              <a:pPr fontAlgn="base">
                <a:spcBef>
                  <a:spcPct val="0"/>
                </a:spcBef>
                <a:spcAft>
                  <a:spcPct val="0"/>
                </a:spcAft>
              </a:pPr>
              <a:t>4</a:t>
            </a:fld>
            <a:endParaRPr lang="en-US" altLang="en-US" smtClean="0"/>
          </a:p>
        </p:txBody>
      </p:sp>
      <p:grpSp>
        <p:nvGrpSpPr>
          <p:cNvPr id="2" name="Group 6"/>
          <p:cNvGrpSpPr>
            <a:grpSpLocks/>
          </p:cNvGrpSpPr>
          <p:nvPr/>
        </p:nvGrpSpPr>
        <p:grpSpPr bwMode="auto">
          <a:xfrm>
            <a:off x="0" y="1142984"/>
            <a:ext cx="4191000" cy="3092450"/>
            <a:chOff x="0" y="228600"/>
            <a:chExt cx="5681663" cy="4521200"/>
          </a:xfrm>
        </p:grpSpPr>
        <p:pic>
          <p:nvPicPr>
            <p:cNvPr id="17415" name="Picture 22" descr="cell_wall_model-EDITED.tif"/>
            <p:cNvPicPr>
              <a:picLocks noChangeAspect="1"/>
            </p:cNvPicPr>
            <p:nvPr/>
          </p:nvPicPr>
          <p:blipFill>
            <a:blip r:embed="rId3" cstate="print"/>
            <a:srcRect/>
            <a:stretch>
              <a:fillRect/>
            </a:stretch>
          </p:blipFill>
          <p:spPr bwMode="auto">
            <a:xfrm>
              <a:off x="2667000" y="1219200"/>
              <a:ext cx="3014663" cy="1911350"/>
            </a:xfrm>
            <a:prstGeom prst="rect">
              <a:avLst/>
            </a:prstGeom>
            <a:noFill/>
            <a:ln w="9525">
              <a:noFill/>
              <a:miter lim="800000"/>
              <a:headEnd/>
              <a:tailEnd/>
            </a:ln>
          </p:spPr>
        </p:pic>
        <p:pic>
          <p:nvPicPr>
            <p:cNvPr id="17416" name="Picture 20" descr="cellulose_synthesis-EDITED.tif"/>
            <p:cNvPicPr>
              <a:picLocks noChangeAspect="1"/>
            </p:cNvPicPr>
            <p:nvPr/>
          </p:nvPicPr>
          <p:blipFill>
            <a:blip r:embed="rId4" cstate="print"/>
            <a:srcRect/>
            <a:stretch>
              <a:fillRect/>
            </a:stretch>
          </p:blipFill>
          <p:spPr bwMode="auto">
            <a:xfrm>
              <a:off x="228600" y="228600"/>
              <a:ext cx="2427288" cy="1544638"/>
            </a:xfrm>
            <a:prstGeom prst="rect">
              <a:avLst/>
            </a:prstGeom>
            <a:noFill/>
            <a:ln w="9525">
              <a:noFill/>
              <a:miter lim="800000"/>
              <a:headEnd/>
              <a:tailEnd/>
            </a:ln>
          </p:spPr>
        </p:pic>
        <p:cxnSp>
          <p:nvCxnSpPr>
            <p:cNvPr id="10" name="Straight Arrow Connector 9"/>
            <p:cNvCxnSpPr/>
            <p:nvPr/>
          </p:nvCxnSpPr>
          <p:spPr>
            <a:xfrm>
              <a:off x="1982126" y="1296234"/>
              <a:ext cx="2589030" cy="22745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15"/>
            <p:cNvGrpSpPr>
              <a:grpSpLocks/>
            </p:cNvGrpSpPr>
            <p:nvPr/>
          </p:nvGrpSpPr>
          <p:grpSpPr bwMode="auto">
            <a:xfrm>
              <a:off x="228600" y="2895600"/>
              <a:ext cx="2667000" cy="1854200"/>
              <a:chOff x="5791200" y="228600"/>
              <a:chExt cx="2667000" cy="1854200"/>
            </a:xfrm>
          </p:grpSpPr>
          <p:pic>
            <p:nvPicPr>
              <p:cNvPr id="17425" name="Picture 26" descr="plant_cell_walls-EDITED.tif"/>
              <p:cNvPicPr>
                <a:picLocks noChangeAspect="1"/>
              </p:cNvPicPr>
              <p:nvPr/>
            </p:nvPicPr>
            <p:blipFill>
              <a:blip r:embed="rId5" cstate="print"/>
              <a:srcRect/>
              <a:stretch>
                <a:fillRect/>
              </a:stretch>
            </p:blipFill>
            <p:spPr bwMode="auto">
              <a:xfrm>
                <a:off x="5791200" y="304800"/>
                <a:ext cx="1873250" cy="1489075"/>
              </a:xfrm>
              <a:prstGeom prst="rect">
                <a:avLst/>
              </a:prstGeom>
              <a:noFill/>
              <a:ln w="9525">
                <a:noFill/>
                <a:miter lim="800000"/>
                <a:headEnd/>
                <a:tailEnd/>
              </a:ln>
            </p:spPr>
          </p:pic>
          <p:pic>
            <p:nvPicPr>
              <p:cNvPr id="17426" name="Picture 19"/>
              <p:cNvPicPr>
                <a:picLocks noChangeAspect="1" noChangeArrowheads="1"/>
              </p:cNvPicPr>
              <p:nvPr/>
            </p:nvPicPr>
            <p:blipFill>
              <a:blip r:embed="rId6" cstate="print"/>
              <a:srcRect/>
              <a:stretch>
                <a:fillRect/>
              </a:stretch>
            </p:blipFill>
            <p:spPr bwMode="auto">
              <a:xfrm>
                <a:off x="7696200" y="228600"/>
                <a:ext cx="762000" cy="1854200"/>
              </a:xfrm>
              <a:prstGeom prst="rect">
                <a:avLst/>
              </a:prstGeom>
              <a:noFill/>
              <a:ln w="9525">
                <a:noFill/>
                <a:miter lim="800000"/>
                <a:headEnd/>
                <a:tailEnd/>
              </a:ln>
            </p:spPr>
          </p:pic>
          <p:cxnSp>
            <p:nvCxnSpPr>
              <p:cNvPr id="20" name="Straight Arrow Connector 19"/>
              <p:cNvCxnSpPr/>
              <p:nvPr/>
            </p:nvCxnSpPr>
            <p:spPr>
              <a:xfrm flipV="1">
                <a:off x="6249134" y="1446861"/>
                <a:ext cx="1827170" cy="304044"/>
              </a:xfrm>
              <a:prstGeom prst="straightConnector1">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7428171" y="724458"/>
                <a:ext cx="837860" cy="458406"/>
              </a:xfrm>
              <a:prstGeom prst="straightConnector1">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p:nvPr/>
          </p:nvCxnSpPr>
          <p:spPr>
            <a:xfrm>
              <a:off x="989987" y="1830052"/>
              <a:ext cx="992140"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65312" y="1830052"/>
              <a:ext cx="841488" cy="434017"/>
            </a:xfrm>
            <a:prstGeom prst="rect">
              <a:avLst/>
            </a:prstGeom>
            <a:noFill/>
          </p:spPr>
          <p:txBody>
            <a:bodyPr>
              <a:spAutoFit/>
            </a:bodyPr>
            <a:lstStyle/>
            <a:p>
              <a:pPr algn="ctr">
                <a:defRPr/>
              </a:pPr>
              <a:r>
                <a:rPr lang="en-US" sz="1100" dirty="0">
                  <a:latin typeface="+mn-lt"/>
                </a:rPr>
                <a:t>50 nm</a:t>
              </a:r>
            </a:p>
          </p:txBody>
        </p:sp>
        <p:cxnSp>
          <p:nvCxnSpPr>
            <p:cNvPr id="14" name="Straight Arrow Connector 13"/>
            <p:cNvCxnSpPr/>
            <p:nvPr/>
          </p:nvCxnSpPr>
          <p:spPr>
            <a:xfrm rot="10800000" flipV="1">
              <a:off x="1295591" y="2503126"/>
              <a:ext cx="1928322" cy="394561"/>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7422" name="TextBox 7"/>
            <p:cNvSpPr txBox="1">
              <a:spLocks noChangeArrowheads="1"/>
            </p:cNvSpPr>
            <p:nvPr/>
          </p:nvSpPr>
          <p:spPr bwMode="auto">
            <a:xfrm>
              <a:off x="2667001" y="525364"/>
              <a:ext cx="2977767" cy="513012"/>
            </a:xfrm>
            <a:prstGeom prst="rect">
              <a:avLst/>
            </a:prstGeom>
            <a:noFill/>
            <a:ln w="9525">
              <a:noFill/>
              <a:miter lim="800000"/>
              <a:headEnd/>
              <a:tailEnd/>
            </a:ln>
          </p:spPr>
          <p:txBody>
            <a:bodyPr>
              <a:spAutoFit/>
            </a:bodyPr>
            <a:lstStyle/>
            <a:p>
              <a:r>
                <a:rPr lang="en-US" sz="1400" i="1">
                  <a:latin typeface="Calibri" pitchFamily="34" charset="0"/>
                </a:rPr>
                <a:t>Cellulose synthesis</a:t>
              </a:r>
            </a:p>
          </p:txBody>
        </p:sp>
        <p:sp>
          <p:nvSpPr>
            <p:cNvPr id="17423" name="TextBox 7"/>
            <p:cNvSpPr txBox="1">
              <a:spLocks noChangeArrowheads="1"/>
            </p:cNvSpPr>
            <p:nvPr/>
          </p:nvSpPr>
          <p:spPr bwMode="auto">
            <a:xfrm>
              <a:off x="0" y="2209800"/>
              <a:ext cx="2557977" cy="513012"/>
            </a:xfrm>
            <a:prstGeom prst="rect">
              <a:avLst/>
            </a:prstGeom>
            <a:noFill/>
            <a:ln w="9525">
              <a:noFill/>
              <a:miter lim="800000"/>
              <a:headEnd/>
              <a:tailEnd/>
            </a:ln>
          </p:spPr>
          <p:txBody>
            <a:bodyPr>
              <a:spAutoFit/>
            </a:bodyPr>
            <a:lstStyle/>
            <a:p>
              <a:r>
                <a:rPr lang="en-US" sz="1400" i="1" dirty="0">
                  <a:latin typeface="Calibri" pitchFamily="34" charset="0"/>
                </a:rPr>
                <a:t>Cell wall assembly</a:t>
              </a:r>
            </a:p>
          </p:txBody>
        </p:sp>
        <p:sp>
          <p:nvSpPr>
            <p:cNvPr id="17424" name="TextBox 7"/>
            <p:cNvSpPr txBox="1">
              <a:spLocks noChangeArrowheads="1"/>
            </p:cNvSpPr>
            <p:nvPr/>
          </p:nvSpPr>
          <p:spPr bwMode="auto">
            <a:xfrm>
              <a:off x="3057885" y="3497165"/>
              <a:ext cx="2611478" cy="872119"/>
            </a:xfrm>
            <a:prstGeom prst="rect">
              <a:avLst/>
            </a:prstGeom>
            <a:noFill/>
            <a:ln w="9525">
              <a:noFill/>
              <a:miter lim="800000"/>
              <a:headEnd/>
              <a:tailEnd/>
            </a:ln>
          </p:spPr>
          <p:txBody>
            <a:bodyPr>
              <a:spAutoFit/>
            </a:bodyPr>
            <a:lstStyle/>
            <a:p>
              <a:r>
                <a:rPr lang="en-US" sz="1400" i="1">
                  <a:latin typeface="Calibri" pitchFamily="34" charset="0"/>
                </a:rPr>
                <a:t>Plant material properties</a:t>
              </a:r>
            </a:p>
          </p:txBody>
        </p:sp>
      </p:grpSp>
      <p:pic>
        <p:nvPicPr>
          <p:cNvPr id="22" name="Picture 21" descr="lignocellulose_high_res03-small.png"/>
          <p:cNvPicPr>
            <a:picLocks noChangeAspect="1"/>
          </p:cNvPicPr>
          <p:nvPr/>
        </p:nvPicPr>
        <p:blipFill>
          <a:blip r:embed="rId7" cstate="email"/>
          <a:srcRect/>
          <a:stretch>
            <a:fillRect/>
          </a:stretch>
        </p:blipFill>
        <p:spPr>
          <a:xfrm>
            <a:off x="1785918" y="4346704"/>
            <a:ext cx="2398430" cy="233693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p:txBody>
          <a:bodyPr/>
          <a:lstStyle/>
          <a:p>
            <a:r>
              <a:rPr lang="en-US" sz="3200" dirty="0" smtClean="0"/>
              <a:t>Accelerating Energy Transformation</a:t>
            </a:r>
            <a:r>
              <a:rPr lang="en-US" dirty="0" smtClean="0"/>
              <a:t/>
            </a:r>
            <a:br>
              <a:rPr lang="en-US" dirty="0" smtClean="0"/>
            </a:br>
            <a:endParaRPr lang="en-US" dirty="0" smtClean="0"/>
          </a:p>
        </p:txBody>
      </p:sp>
      <p:sp>
        <p:nvSpPr>
          <p:cNvPr id="18436" name="Content Placeholder 2"/>
          <p:cNvSpPr>
            <a:spLocks noGrp="1"/>
          </p:cNvSpPr>
          <p:nvPr>
            <p:ph idx="1"/>
          </p:nvPr>
        </p:nvSpPr>
        <p:spPr>
          <a:xfrm>
            <a:off x="-304800" y="4648200"/>
            <a:ext cx="9753600" cy="2362200"/>
          </a:xfrm>
        </p:spPr>
        <p:txBody>
          <a:bodyPr/>
          <a:lstStyle/>
          <a:p>
            <a:pPr lvl="1"/>
            <a:r>
              <a:rPr lang="en-US" sz="2400" dirty="0" smtClean="0"/>
              <a:t>Changing the historically decadal timescale?</a:t>
            </a:r>
          </a:p>
          <a:p>
            <a:pPr lvl="1"/>
            <a:r>
              <a:rPr lang="en-US" sz="2400" dirty="0" smtClean="0"/>
              <a:t>S&amp;T engaging society and industry? The best research structures? </a:t>
            </a:r>
          </a:p>
          <a:p>
            <a:pPr lvl="1"/>
            <a:r>
              <a:rPr lang="en-US" sz="2400" dirty="0" smtClean="0"/>
              <a:t>Coupling basic and applied research?</a:t>
            </a:r>
          </a:p>
          <a:p>
            <a:pPr lvl="1"/>
            <a:r>
              <a:rPr lang="en-US" sz="2400" dirty="0" smtClean="0"/>
              <a:t>Formulating/Communicating sensible policy?</a:t>
            </a:r>
          </a:p>
          <a:p>
            <a:pPr lvl="1">
              <a:lnSpc>
                <a:spcPct val="80000"/>
              </a:lnSpc>
            </a:pPr>
            <a:endParaRPr lang="en-GB" dirty="0" smtClean="0">
              <a:solidFill>
                <a:schemeClr val="hlink"/>
              </a:solidFill>
            </a:endParaRPr>
          </a:p>
          <a:p>
            <a:pPr lvl="1"/>
            <a:endParaRPr lang="en-US" sz="2800" dirty="0" smtClean="0"/>
          </a:p>
          <a:p>
            <a:endParaRPr lang="en-US" dirty="0" smtClean="0"/>
          </a:p>
        </p:txBody>
      </p:sp>
      <p:sp>
        <p:nvSpPr>
          <p:cNvPr id="18437" name="Slide Number Placeholder 3"/>
          <p:cNvSpPr>
            <a:spLocks noGrp="1"/>
          </p:cNvSpPr>
          <p:nvPr>
            <p:ph type="sldNum" sz="quarter" idx="10"/>
          </p:nvPr>
        </p:nvSpPr>
        <p:spPr>
          <a:noFill/>
        </p:spPr>
        <p:txBody>
          <a:bodyPr/>
          <a:lstStyle/>
          <a:p>
            <a:pPr fontAlgn="base">
              <a:spcBef>
                <a:spcPct val="0"/>
              </a:spcBef>
              <a:spcAft>
                <a:spcPct val="0"/>
              </a:spcAft>
            </a:pPr>
            <a:fld id="{7A50746F-530E-4E03-83B8-B5D76BE43CFE}" type="slidenum">
              <a:rPr lang="en-US" altLang="en-US" smtClean="0"/>
              <a:pPr fontAlgn="base">
                <a:spcBef>
                  <a:spcPct val="0"/>
                </a:spcBef>
                <a:spcAft>
                  <a:spcPct val="0"/>
                </a:spcAft>
              </a:pPr>
              <a:t>5</a:t>
            </a:fld>
            <a:endParaRPr lang="en-US" altLang="en-US" smtClean="0"/>
          </a:p>
        </p:txBody>
      </p:sp>
      <p:sp>
        <p:nvSpPr>
          <p:cNvPr id="18438" name="TextBox 8"/>
          <p:cNvSpPr txBox="1">
            <a:spLocks noChangeArrowheads="1"/>
          </p:cNvSpPr>
          <p:nvPr/>
        </p:nvSpPr>
        <p:spPr bwMode="auto">
          <a:xfrm>
            <a:off x="-76200" y="1071546"/>
            <a:ext cx="2667000" cy="3825663"/>
          </a:xfrm>
          <a:prstGeom prst="rect">
            <a:avLst/>
          </a:prstGeom>
          <a:noFill/>
          <a:ln w="9525">
            <a:noFill/>
            <a:miter lim="800000"/>
            <a:headEnd/>
            <a:tailEnd/>
          </a:ln>
        </p:spPr>
        <p:txBody>
          <a:bodyPr>
            <a:spAutoFit/>
          </a:bodyPr>
          <a:lstStyle/>
          <a:p>
            <a:pPr lvl="1">
              <a:lnSpc>
                <a:spcPct val="80000"/>
              </a:lnSpc>
              <a:spcBef>
                <a:spcPts val="600"/>
              </a:spcBef>
            </a:pPr>
            <a:r>
              <a:rPr lang="en-GB" sz="2200" b="1" dirty="0"/>
              <a:t>Energy security: </a:t>
            </a:r>
          </a:p>
          <a:p>
            <a:pPr lvl="1">
              <a:lnSpc>
                <a:spcPct val="80000"/>
              </a:lnSpc>
              <a:spcBef>
                <a:spcPts val="600"/>
              </a:spcBef>
            </a:pPr>
            <a:r>
              <a:rPr lang="en-GB" sz="2200" b="1" dirty="0">
                <a:solidFill>
                  <a:schemeClr val="hlink"/>
                </a:solidFill>
              </a:rPr>
              <a:t>3.5 M bbl/day reduction in crude use</a:t>
            </a:r>
          </a:p>
          <a:p>
            <a:pPr lvl="1">
              <a:lnSpc>
                <a:spcPct val="80000"/>
              </a:lnSpc>
              <a:spcBef>
                <a:spcPts val="600"/>
              </a:spcBef>
            </a:pPr>
            <a:endParaRPr lang="en-GB" sz="2200" b="1" dirty="0">
              <a:solidFill>
                <a:schemeClr val="hlink"/>
              </a:solidFill>
            </a:endParaRPr>
          </a:p>
          <a:p>
            <a:pPr lvl="1">
              <a:lnSpc>
                <a:spcPct val="80000"/>
              </a:lnSpc>
              <a:spcBef>
                <a:spcPts val="600"/>
              </a:spcBef>
            </a:pPr>
            <a:r>
              <a:rPr lang="en-GB" sz="2200" b="1" dirty="0"/>
              <a:t>Greenhouse gas emissions: </a:t>
            </a:r>
            <a:r>
              <a:rPr lang="en-GB" sz="2200" b="1" dirty="0">
                <a:solidFill>
                  <a:schemeClr val="hlink"/>
                </a:solidFill>
              </a:rPr>
              <a:t> </a:t>
            </a:r>
          </a:p>
          <a:p>
            <a:pPr lvl="1">
              <a:lnSpc>
                <a:spcPct val="80000"/>
              </a:lnSpc>
              <a:spcBef>
                <a:spcPts val="600"/>
              </a:spcBef>
            </a:pPr>
            <a:r>
              <a:rPr lang="en-GB" sz="2200" b="1" dirty="0">
                <a:solidFill>
                  <a:schemeClr val="hlink"/>
                </a:solidFill>
              </a:rPr>
              <a:t>17% reduction by 2020,  </a:t>
            </a:r>
          </a:p>
          <a:p>
            <a:pPr lvl="1">
              <a:lnSpc>
                <a:spcPct val="80000"/>
              </a:lnSpc>
              <a:spcBef>
                <a:spcPts val="600"/>
              </a:spcBef>
            </a:pPr>
            <a:r>
              <a:rPr lang="en-GB" sz="2200" b="1" dirty="0">
                <a:solidFill>
                  <a:schemeClr val="hlink"/>
                </a:solidFill>
              </a:rPr>
              <a:t>83% by 2050</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563888" y="1196752"/>
            <a:ext cx="5354341" cy="3057897"/>
          </a:xfrm>
          <a:prstGeom prst="rect">
            <a:avLst/>
          </a:prstGeom>
          <a:noFill/>
          <a:ln w="9525">
            <a:noFill/>
            <a:miter lim="800000"/>
            <a:headEnd/>
            <a:tailEnd/>
          </a:ln>
        </p:spPr>
      </p:pic>
      <p:sp>
        <p:nvSpPr>
          <p:cNvPr id="18439" name="TextBox 7"/>
          <p:cNvSpPr txBox="1">
            <a:spLocks noChangeArrowheads="1"/>
          </p:cNvSpPr>
          <p:nvPr/>
        </p:nvSpPr>
        <p:spPr bwMode="auto">
          <a:xfrm>
            <a:off x="4283968" y="1124744"/>
            <a:ext cx="3669594" cy="523220"/>
          </a:xfrm>
          <a:prstGeom prst="rect">
            <a:avLst/>
          </a:prstGeom>
          <a:noFill/>
          <a:ln w="9525">
            <a:noFill/>
            <a:miter lim="800000"/>
            <a:headEnd/>
            <a:tailEnd/>
          </a:ln>
        </p:spPr>
        <p:txBody>
          <a:bodyPr wrap="none">
            <a:spAutoFit/>
          </a:bodyPr>
          <a:lstStyle/>
          <a:p>
            <a:r>
              <a:rPr lang="en-US" sz="1400" b="1" dirty="0"/>
              <a:t>Annual </a:t>
            </a:r>
            <a:r>
              <a:rPr lang="en-US" sz="1400" b="1" dirty="0" smtClean="0"/>
              <a:t>US Primary Energy Consumption</a:t>
            </a:r>
            <a:endParaRPr lang="en-US" sz="1400" b="1" dirty="0"/>
          </a:p>
          <a:p>
            <a:r>
              <a:rPr lang="en-US" sz="1400" b="1" dirty="0"/>
              <a:t>(Quads)</a:t>
            </a:r>
          </a:p>
        </p:txBody>
      </p:sp>
      <p:sp>
        <p:nvSpPr>
          <p:cNvPr id="11" name="Rectangle 10"/>
          <p:cNvSpPr/>
          <p:nvPr/>
        </p:nvSpPr>
        <p:spPr>
          <a:xfrm>
            <a:off x="4499992" y="4221088"/>
            <a:ext cx="6318448" cy="261610"/>
          </a:xfrm>
          <a:prstGeom prst="rect">
            <a:avLst/>
          </a:prstGeom>
        </p:spPr>
        <p:txBody>
          <a:bodyPr wrap="square">
            <a:spAutoFit/>
          </a:bodyPr>
          <a:lstStyle/>
          <a:p>
            <a:r>
              <a:rPr lang="en-US" sz="1100" dirty="0" smtClean="0"/>
              <a:t>http://www.eia.doe.gov/aer/ep/ep_frame.html</a:t>
            </a:r>
            <a:endParaRPr lang="en-US"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Nuclear Security</a:t>
            </a:r>
            <a:br>
              <a:rPr lang="en-US" smtClean="0"/>
            </a:br>
            <a:endParaRPr lang="en-US" smtClean="0"/>
          </a:p>
        </p:txBody>
      </p:sp>
      <p:sp>
        <p:nvSpPr>
          <p:cNvPr id="19459" name="Content Placeholder 2"/>
          <p:cNvSpPr>
            <a:spLocks noGrp="1"/>
          </p:cNvSpPr>
          <p:nvPr>
            <p:ph sz="half" idx="1"/>
          </p:nvPr>
        </p:nvSpPr>
        <p:spPr/>
        <p:txBody>
          <a:bodyPr/>
          <a:lstStyle/>
          <a:p>
            <a:pPr lvl="1" eaLnBrk="1" hangingPunct="1"/>
            <a:endParaRPr lang="en-US" sz="2800" smtClean="0"/>
          </a:p>
          <a:p>
            <a:pPr lvl="1" eaLnBrk="1" hangingPunct="1"/>
            <a:endParaRPr lang="en-US" sz="2800" smtClean="0"/>
          </a:p>
        </p:txBody>
      </p:sp>
      <p:sp>
        <p:nvSpPr>
          <p:cNvPr id="19460" name="Slide Number Placeholder 3"/>
          <p:cNvSpPr>
            <a:spLocks noGrp="1"/>
          </p:cNvSpPr>
          <p:nvPr>
            <p:ph type="sldNum" sz="quarter" idx="10"/>
          </p:nvPr>
        </p:nvSpPr>
        <p:spPr>
          <a:noFill/>
        </p:spPr>
        <p:txBody>
          <a:bodyPr/>
          <a:lstStyle/>
          <a:p>
            <a:pPr fontAlgn="base">
              <a:spcBef>
                <a:spcPct val="0"/>
              </a:spcBef>
              <a:spcAft>
                <a:spcPct val="0"/>
              </a:spcAft>
            </a:pPr>
            <a:fld id="{21A1BDD5-69D6-4CEC-9B21-12A14712A8A7}" type="slidenum">
              <a:rPr lang="en-US" altLang="en-US" smtClean="0"/>
              <a:pPr fontAlgn="base">
                <a:spcBef>
                  <a:spcPct val="0"/>
                </a:spcBef>
                <a:spcAft>
                  <a:spcPct val="0"/>
                </a:spcAft>
              </a:pPr>
              <a:t>6</a:t>
            </a:fld>
            <a:endParaRPr lang="en-US" altLang="en-US" smtClean="0"/>
          </a:p>
        </p:txBody>
      </p:sp>
      <p:sp>
        <p:nvSpPr>
          <p:cNvPr id="7" name="Content Placeholder 2"/>
          <p:cNvSpPr txBox="1">
            <a:spLocks/>
          </p:cNvSpPr>
          <p:nvPr/>
        </p:nvSpPr>
        <p:spPr bwMode="auto">
          <a:xfrm>
            <a:off x="4419600" y="990600"/>
            <a:ext cx="4800600" cy="6096000"/>
          </a:xfrm>
          <a:prstGeom prst="rect">
            <a:avLst/>
          </a:prstGeom>
          <a:noFill/>
          <a:ln w="9525">
            <a:noFill/>
            <a:miter lim="800000"/>
            <a:headEnd/>
            <a:tailEnd/>
          </a:ln>
        </p:spPr>
        <p:txBody>
          <a:bodyPr/>
          <a:lstStyle/>
          <a:p>
            <a:pPr marL="669925" lvl="1" indent="-325438">
              <a:lnSpc>
                <a:spcPct val="150000"/>
              </a:lnSpc>
              <a:spcBef>
                <a:spcPts val="0"/>
              </a:spcBef>
              <a:buClr>
                <a:schemeClr val="accent2"/>
              </a:buClr>
              <a:buSzPct val="60000"/>
              <a:buFont typeface="Wingdings" pitchFamily="2" charset="2"/>
              <a:buChar char="q"/>
              <a:defRPr/>
            </a:pPr>
            <a:r>
              <a:rPr lang="en-US" sz="2800" kern="0" dirty="0">
                <a:latin typeface="+mn-lt"/>
              </a:rPr>
              <a:t>Maintain technical base?</a:t>
            </a:r>
          </a:p>
          <a:p>
            <a:pPr marL="669925" lvl="1" indent="-325438">
              <a:lnSpc>
                <a:spcPct val="150000"/>
              </a:lnSpc>
              <a:spcBef>
                <a:spcPts val="0"/>
              </a:spcBef>
              <a:buClr>
                <a:schemeClr val="accent2"/>
              </a:buClr>
              <a:buSzPct val="60000"/>
              <a:buFont typeface="Wingdings" pitchFamily="2" charset="2"/>
              <a:buChar char="q"/>
              <a:defRPr/>
            </a:pPr>
            <a:r>
              <a:rPr lang="en-US" sz="2800" kern="0" dirty="0">
                <a:latin typeface="+mn-lt"/>
              </a:rPr>
              <a:t>Keep staff engaged?</a:t>
            </a:r>
          </a:p>
          <a:p>
            <a:pPr marL="669925" lvl="1" indent="-325438">
              <a:lnSpc>
                <a:spcPct val="150000"/>
              </a:lnSpc>
              <a:spcBef>
                <a:spcPts val="0"/>
              </a:spcBef>
              <a:buClr>
                <a:schemeClr val="accent2"/>
              </a:buClr>
              <a:buSzPct val="60000"/>
              <a:buFont typeface="Wingdings" pitchFamily="2" charset="2"/>
              <a:buChar char="q"/>
              <a:defRPr/>
            </a:pPr>
            <a:r>
              <a:rPr lang="en-US" sz="2800" kern="0" dirty="0">
                <a:latin typeface="+mn-lt"/>
              </a:rPr>
              <a:t>Energy prospects for the National Ignition Facility?</a:t>
            </a:r>
          </a:p>
          <a:p>
            <a:pPr marL="669925" lvl="1" indent="-325438">
              <a:lnSpc>
                <a:spcPct val="150000"/>
              </a:lnSpc>
              <a:spcBef>
                <a:spcPts val="0"/>
              </a:spcBef>
              <a:buClr>
                <a:schemeClr val="accent2"/>
              </a:buClr>
              <a:buSzPct val="60000"/>
              <a:buFont typeface="Wingdings" pitchFamily="2" charset="2"/>
              <a:buChar char="q"/>
              <a:defRPr/>
            </a:pPr>
            <a:r>
              <a:rPr lang="en-US" sz="2800" kern="0" dirty="0">
                <a:latin typeface="+mn-lt"/>
              </a:rPr>
              <a:t>Exploit simulation capabilities</a:t>
            </a:r>
          </a:p>
          <a:p>
            <a:pPr marL="342900" indent="-342900">
              <a:spcBef>
                <a:spcPct val="20000"/>
              </a:spcBef>
              <a:buClr>
                <a:schemeClr val="accent1"/>
              </a:buClr>
              <a:buSzPct val="65000"/>
              <a:buFont typeface="Wingdings" pitchFamily="2" charset="2"/>
              <a:buChar char="n"/>
              <a:defRPr/>
            </a:pPr>
            <a:endParaRPr lang="en-US" sz="2800" kern="0" dirty="0">
              <a:latin typeface="+mn-lt"/>
            </a:endParaRPr>
          </a:p>
        </p:txBody>
      </p:sp>
      <p:pic>
        <p:nvPicPr>
          <p:cNvPr id="19463" name="Picture 6"/>
          <p:cNvPicPr>
            <a:picLocks noChangeAspect="1" noChangeArrowheads="1"/>
          </p:cNvPicPr>
          <p:nvPr/>
        </p:nvPicPr>
        <p:blipFill>
          <a:blip r:embed="rId3" cstate="print"/>
          <a:srcRect/>
          <a:stretch>
            <a:fillRect/>
          </a:stretch>
        </p:blipFill>
        <p:spPr bwMode="auto">
          <a:xfrm>
            <a:off x="1571604" y="4399062"/>
            <a:ext cx="3178196" cy="2001737"/>
          </a:xfrm>
          <a:prstGeom prst="rect">
            <a:avLst/>
          </a:prstGeom>
          <a:noFill/>
          <a:ln w="9525">
            <a:noFill/>
            <a:miter lim="800000"/>
            <a:headEnd/>
            <a:tailEnd/>
          </a:ln>
        </p:spPr>
      </p:pic>
      <p:pic>
        <p:nvPicPr>
          <p:cNvPr id="9" name="Picture 8" descr="B-61_bomb_(DOE).jpg"/>
          <p:cNvPicPr>
            <a:picLocks noChangeAspect="1"/>
          </p:cNvPicPr>
          <p:nvPr/>
        </p:nvPicPr>
        <p:blipFill>
          <a:blip r:embed="rId4" cstate="print"/>
          <a:stretch>
            <a:fillRect/>
          </a:stretch>
        </p:blipFill>
        <p:spPr>
          <a:xfrm>
            <a:off x="208809" y="1214422"/>
            <a:ext cx="4571999" cy="308743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US Competitiveness</a:t>
            </a:r>
            <a:br>
              <a:rPr lang="en-US" smtClean="0"/>
            </a:br>
            <a:endParaRPr lang="en-US" smtClean="0"/>
          </a:p>
        </p:txBody>
      </p:sp>
      <p:sp>
        <p:nvSpPr>
          <p:cNvPr id="20483" name="Slide Number Placeholder 3"/>
          <p:cNvSpPr>
            <a:spLocks noGrp="1"/>
          </p:cNvSpPr>
          <p:nvPr>
            <p:ph type="sldNum" sz="quarter" idx="10"/>
          </p:nvPr>
        </p:nvSpPr>
        <p:spPr>
          <a:noFill/>
        </p:spPr>
        <p:txBody>
          <a:bodyPr/>
          <a:lstStyle/>
          <a:p>
            <a:pPr fontAlgn="base">
              <a:spcBef>
                <a:spcPct val="0"/>
              </a:spcBef>
              <a:spcAft>
                <a:spcPct val="0"/>
              </a:spcAft>
            </a:pPr>
            <a:fld id="{B56003DB-8CBB-4E05-9DDA-C7B94E576352}" type="slidenum">
              <a:rPr lang="en-US" altLang="en-US" smtClean="0"/>
              <a:pPr fontAlgn="base">
                <a:spcBef>
                  <a:spcPct val="0"/>
                </a:spcBef>
                <a:spcAft>
                  <a:spcPct val="0"/>
                </a:spcAft>
              </a:pPr>
              <a:t>7</a:t>
            </a:fld>
            <a:endParaRPr lang="en-US" altLang="en-US" smtClean="0"/>
          </a:p>
        </p:txBody>
      </p:sp>
      <p:sp>
        <p:nvSpPr>
          <p:cNvPr id="20484" name="Date Placeholder 4"/>
          <p:cNvSpPr>
            <a:spLocks noGrp="1"/>
          </p:cNvSpPr>
          <p:nvPr>
            <p:ph type="dt" sz="quarter" idx="11"/>
          </p:nvPr>
        </p:nvSpPr>
        <p:spPr>
          <a:noFill/>
        </p:spPr>
        <p:txBody>
          <a:bodyPr/>
          <a:lstStyle/>
          <a:p>
            <a:pPr fontAlgn="base">
              <a:spcBef>
                <a:spcPct val="0"/>
              </a:spcBef>
              <a:spcAft>
                <a:spcPct val="0"/>
              </a:spcAft>
            </a:pPr>
            <a:r>
              <a:rPr lang="en-US" dirty="0" smtClean="0"/>
              <a:t>12 July 2010</a:t>
            </a:r>
            <a:endParaRPr lang="en-US" altLang="en-US" dirty="0" smtClean="0"/>
          </a:p>
        </p:txBody>
      </p:sp>
      <p:sp>
        <p:nvSpPr>
          <p:cNvPr id="6" name="Content Placeholder 2"/>
          <p:cNvSpPr txBox="1">
            <a:spLocks/>
          </p:cNvSpPr>
          <p:nvPr/>
        </p:nvSpPr>
        <p:spPr bwMode="auto">
          <a:xfrm>
            <a:off x="0" y="1066800"/>
            <a:ext cx="8229600" cy="4530725"/>
          </a:xfrm>
          <a:prstGeom prst="rect">
            <a:avLst/>
          </a:prstGeom>
          <a:noFill/>
          <a:ln w="9525">
            <a:noFill/>
            <a:miter lim="800000"/>
            <a:headEnd/>
            <a:tailEnd/>
          </a:ln>
        </p:spPr>
        <p:txBody>
          <a:bodyPr/>
          <a:lstStyle/>
          <a:p>
            <a:pPr marL="342900" indent="-342900">
              <a:spcBef>
                <a:spcPct val="20000"/>
              </a:spcBef>
              <a:buClr>
                <a:schemeClr val="tx2"/>
              </a:buClr>
              <a:buSzPct val="65000"/>
              <a:buFont typeface="Wingdings" pitchFamily="2" charset="2"/>
              <a:buChar char="q"/>
              <a:defRPr/>
            </a:pPr>
            <a:endParaRPr lang="en-US" sz="3000" kern="0" dirty="0">
              <a:latin typeface="+mn-lt"/>
            </a:endParaRPr>
          </a:p>
        </p:txBody>
      </p:sp>
      <p:sp>
        <p:nvSpPr>
          <p:cNvPr id="8" name="Content Placeholder 2"/>
          <p:cNvSpPr txBox="1">
            <a:spLocks/>
          </p:cNvSpPr>
          <p:nvPr/>
        </p:nvSpPr>
        <p:spPr bwMode="auto">
          <a:xfrm>
            <a:off x="-304800" y="1371600"/>
            <a:ext cx="4800600" cy="6096000"/>
          </a:xfrm>
          <a:prstGeom prst="rect">
            <a:avLst/>
          </a:prstGeom>
          <a:noFill/>
          <a:ln w="9525">
            <a:noFill/>
            <a:miter lim="800000"/>
            <a:headEnd/>
            <a:tailEnd/>
          </a:ln>
        </p:spPr>
        <p:txBody>
          <a:bodyPr/>
          <a:lstStyle/>
          <a:p>
            <a:pPr marL="669925" lvl="1" indent="-325438">
              <a:spcBef>
                <a:spcPts val="600"/>
              </a:spcBef>
              <a:spcAft>
                <a:spcPts val="600"/>
              </a:spcAft>
              <a:buClr>
                <a:schemeClr val="accent2"/>
              </a:buClr>
              <a:buSzPct val="60000"/>
              <a:buFont typeface="Wingdings" pitchFamily="2" charset="2"/>
              <a:buChar char="q"/>
              <a:defRPr/>
            </a:pPr>
            <a:r>
              <a:rPr lang="en-US" sz="2800" dirty="0"/>
              <a:t>How do we get to a deep understanding of the issues?</a:t>
            </a:r>
          </a:p>
          <a:p>
            <a:pPr marL="669925" lvl="1" indent="-325438">
              <a:spcBef>
                <a:spcPts val="600"/>
              </a:spcBef>
              <a:spcAft>
                <a:spcPts val="600"/>
              </a:spcAft>
              <a:buClr>
                <a:schemeClr val="accent2"/>
              </a:buClr>
              <a:buSzPct val="60000"/>
              <a:buFont typeface="Wingdings" pitchFamily="2" charset="2"/>
              <a:buChar char="q"/>
              <a:defRPr/>
            </a:pPr>
            <a:r>
              <a:rPr lang="en-US" sz="2800" dirty="0" smtClean="0"/>
              <a:t>How do we get public  dialog/understanding?</a:t>
            </a:r>
          </a:p>
          <a:p>
            <a:pPr marL="669925" lvl="1" indent="-325438">
              <a:spcBef>
                <a:spcPts val="600"/>
              </a:spcBef>
              <a:spcAft>
                <a:spcPts val="600"/>
              </a:spcAft>
              <a:buClr>
                <a:schemeClr val="accent2"/>
              </a:buClr>
              <a:buSzPct val="60000"/>
              <a:buFont typeface="Wingdings" pitchFamily="2" charset="2"/>
              <a:buChar char="q"/>
              <a:defRPr/>
            </a:pPr>
            <a:r>
              <a:rPr lang="en-US" sz="2800" dirty="0" smtClean="0"/>
              <a:t>What </a:t>
            </a:r>
            <a:r>
              <a:rPr lang="en-US" sz="2800" dirty="0"/>
              <a:t>is the US strategy?</a:t>
            </a:r>
          </a:p>
          <a:p>
            <a:pPr marL="669925" lvl="1" indent="-325438">
              <a:spcBef>
                <a:spcPts val="600"/>
              </a:spcBef>
              <a:spcAft>
                <a:spcPts val="600"/>
              </a:spcAft>
              <a:buClr>
                <a:schemeClr val="accent2"/>
              </a:buClr>
              <a:buSzPct val="60000"/>
              <a:buFont typeface="Wingdings" pitchFamily="2" charset="2"/>
              <a:buChar char="q"/>
              <a:defRPr/>
            </a:pPr>
            <a:r>
              <a:rPr lang="en-US" sz="2800" dirty="0" smtClean="0"/>
              <a:t>How </a:t>
            </a:r>
            <a:r>
              <a:rPr lang="en-US" sz="2800" dirty="0"/>
              <a:t>do we execute?</a:t>
            </a:r>
          </a:p>
          <a:p>
            <a:pPr marL="669925" lvl="1" indent="-325438">
              <a:spcBef>
                <a:spcPts val="600"/>
              </a:spcBef>
              <a:spcAft>
                <a:spcPts val="600"/>
              </a:spcAft>
              <a:buClr>
                <a:schemeClr val="accent2"/>
              </a:buClr>
              <a:buSzPct val="60000"/>
              <a:buFont typeface="Wingdings" pitchFamily="2" charset="2"/>
              <a:buChar char="q"/>
              <a:defRPr/>
            </a:pPr>
            <a:r>
              <a:rPr lang="en-US" sz="2800" dirty="0"/>
              <a:t>What role do scientists and S&amp;T play? </a:t>
            </a:r>
            <a:endParaRPr lang="en-US" sz="3000" kern="0" dirty="0"/>
          </a:p>
        </p:txBody>
      </p:sp>
      <p:pic>
        <p:nvPicPr>
          <p:cNvPr id="10" name="Picture 5"/>
          <p:cNvPicPr>
            <a:picLocks noChangeAspect="1" noChangeArrowheads="1"/>
          </p:cNvPicPr>
          <p:nvPr/>
        </p:nvPicPr>
        <p:blipFill>
          <a:blip r:embed="rId3" cstate="print"/>
          <a:srcRect l="10622" t="21330" r="6477"/>
          <a:stretch>
            <a:fillRect/>
          </a:stretch>
        </p:blipFill>
        <p:spPr bwMode="auto">
          <a:xfrm>
            <a:off x="4714876" y="2363382"/>
            <a:ext cx="4316864" cy="2518171"/>
          </a:xfrm>
          <a:prstGeom prst="rect">
            <a:avLst/>
          </a:prstGeom>
          <a:noFill/>
          <a:ln w="9525">
            <a:noFill/>
            <a:miter lim="800000"/>
            <a:headEnd/>
            <a:tailEnd/>
          </a:ln>
          <a:effectLst/>
        </p:spPr>
      </p:pic>
      <p:sp>
        <p:nvSpPr>
          <p:cNvPr id="11" name="TextBox 10"/>
          <p:cNvSpPr txBox="1"/>
          <p:nvPr/>
        </p:nvSpPr>
        <p:spPr>
          <a:xfrm>
            <a:off x="5214942" y="1928802"/>
            <a:ext cx="4214842" cy="400110"/>
          </a:xfrm>
          <a:prstGeom prst="rect">
            <a:avLst/>
          </a:prstGeom>
          <a:noFill/>
        </p:spPr>
        <p:txBody>
          <a:bodyPr wrap="square" rtlCol="0">
            <a:spAutoFit/>
          </a:bodyPr>
          <a:lstStyle/>
          <a:p>
            <a:r>
              <a:rPr lang="en-US" sz="2000" dirty="0" smtClean="0"/>
              <a:t>Trends in US Manufacturing</a:t>
            </a:r>
            <a:endParaRPr lang="en-US" sz="2000" dirty="0"/>
          </a:p>
        </p:txBody>
      </p:sp>
      <p:sp>
        <p:nvSpPr>
          <p:cNvPr id="9" name="Rectangle 8"/>
          <p:cNvSpPr/>
          <p:nvPr/>
        </p:nvSpPr>
        <p:spPr>
          <a:xfrm>
            <a:off x="285720" y="5945707"/>
            <a:ext cx="607223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200" b="1" dirty="0" smtClean="0">
                <a:latin typeface="Arial"/>
              </a:rPr>
              <a:t>“The United States led the world’s economies in the 20th century because we led the world in innovation. Today, the competition is keener; the challenge is tougher; and that is why innovation is more important than ever. It is the key to good, new jobs for the 21st century.“ --</a:t>
            </a:r>
            <a:r>
              <a:rPr lang="en-US" sz="1200" b="1" i="1" dirty="0" smtClean="0">
                <a:latin typeface="Arial"/>
              </a:rPr>
              <a:t>President Barack Obama, August 5, 2009</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D82C42F-5762-444A-B45D-6F32FE7EB709}" type="slidenum">
              <a:rPr lang="en-US" altLang="en-US" smtClean="0"/>
              <a:pPr/>
              <a:t>8</a:t>
            </a:fld>
            <a:endParaRPr lang="en-US" altLang="en-US"/>
          </a:p>
        </p:txBody>
      </p:sp>
      <p:pic>
        <p:nvPicPr>
          <p:cNvPr id="4" name="Picture 3" descr="Fy2009spendingbycategory2.png"/>
          <p:cNvPicPr>
            <a:picLocks noChangeAspect="1"/>
          </p:cNvPicPr>
          <p:nvPr/>
        </p:nvPicPr>
        <p:blipFill>
          <a:blip r:embed="rId3" cstate="print"/>
          <a:stretch>
            <a:fillRect/>
          </a:stretch>
        </p:blipFill>
        <p:spPr>
          <a:xfrm>
            <a:off x="642360" y="714356"/>
            <a:ext cx="7572978" cy="5466471"/>
          </a:xfrm>
          <a:prstGeom prst="rect">
            <a:avLst/>
          </a:prstGeom>
        </p:spPr>
      </p:pic>
      <p:sp>
        <p:nvSpPr>
          <p:cNvPr id="6" name="TextBox 5"/>
          <p:cNvSpPr txBox="1"/>
          <p:nvPr/>
        </p:nvSpPr>
        <p:spPr>
          <a:xfrm>
            <a:off x="357158" y="214290"/>
            <a:ext cx="3438762" cy="461665"/>
          </a:xfrm>
          <a:prstGeom prst="rect">
            <a:avLst/>
          </a:prstGeom>
          <a:noFill/>
        </p:spPr>
        <p:txBody>
          <a:bodyPr wrap="none" rtlCol="0">
            <a:spAutoFit/>
          </a:bodyPr>
          <a:lstStyle/>
          <a:p>
            <a:r>
              <a:rPr lang="en-US" dirty="0" smtClean="0"/>
              <a:t>FY09 Federal Spending</a:t>
            </a:r>
            <a:endParaRPr lang="en-US" dirty="0"/>
          </a:p>
        </p:txBody>
      </p:sp>
      <p:grpSp>
        <p:nvGrpSpPr>
          <p:cNvPr id="5" name="Group 8"/>
          <p:cNvGrpSpPr/>
          <p:nvPr/>
        </p:nvGrpSpPr>
        <p:grpSpPr>
          <a:xfrm>
            <a:off x="214282" y="681319"/>
            <a:ext cx="1285884" cy="747417"/>
            <a:chOff x="214282" y="681319"/>
            <a:chExt cx="1285884" cy="747417"/>
          </a:xfrm>
        </p:grpSpPr>
        <p:sp>
          <p:nvSpPr>
            <p:cNvPr id="7" name="Oval 6"/>
            <p:cNvSpPr/>
            <p:nvPr/>
          </p:nvSpPr>
          <p:spPr>
            <a:xfrm>
              <a:off x="928662" y="1000108"/>
              <a:ext cx="571504"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4282" y="681319"/>
              <a:ext cx="851515" cy="461665"/>
            </a:xfrm>
            <a:prstGeom prst="rect">
              <a:avLst/>
            </a:prstGeom>
            <a:noFill/>
          </p:spPr>
          <p:txBody>
            <a:bodyPr wrap="none" rtlCol="0">
              <a:spAutoFit/>
            </a:bodyPr>
            <a:lstStyle/>
            <a:p>
              <a:r>
                <a:rPr lang="en-US" dirty="0" smtClean="0">
                  <a:solidFill>
                    <a:srgbClr val="FF0000"/>
                  </a:solidFill>
                </a:rPr>
                <a:t>DOE</a:t>
              </a: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Federal deficit projections</a:t>
            </a:r>
            <a:endParaRPr lang="en-US" dirty="0"/>
          </a:p>
        </p:txBody>
      </p:sp>
      <p:sp>
        <p:nvSpPr>
          <p:cNvPr id="3" name="Slide Number Placeholder 2"/>
          <p:cNvSpPr>
            <a:spLocks noGrp="1"/>
          </p:cNvSpPr>
          <p:nvPr>
            <p:ph type="sldNum" sz="quarter" idx="10"/>
          </p:nvPr>
        </p:nvSpPr>
        <p:spPr/>
        <p:txBody>
          <a:bodyPr/>
          <a:lstStyle/>
          <a:p>
            <a:pPr>
              <a:defRPr/>
            </a:pPr>
            <a:fld id="{1165FEBB-3C34-4890-B804-2B65C92425D5}" type="slidenum">
              <a:rPr lang="en-US" smtClean="0"/>
              <a:pPr>
                <a:defRPr/>
              </a:pPr>
              <a:t>9</a:t>
            </a:fld>
            <a:endParaRPr lang="en-US" dirty="0"/>
          </a:p>
        </p:txBody>
      </p:sp>
      <p:pic>
        <p:nvPicPr>
          <p:cNvPr id="7" name="Picture 6" descr="obama-debt.jpg"/>
          <p:cNvPicPr>
            <a:picLocks noChangeAspect="1"/>
          </p:cNvPicPr>
          <p:nvPr/>
        </p:nvPicPr>
        <p:blipFill>
          <a:blip r:embed="rId3" cstate="print"/>
          <a:stretch>
            <a:fillRect/>
          </a:stretch>
        </p:blipFill>
        <p:spPr>
          <a:xfrm>
            <a:off x="1133479" y="1057508"/>
            <a:ext cx="6224603" cy="508613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3679</TotalTime>
  <Words>793</Words>
  <Application>Microsoft Office PowerPoint</Application>
  <PresentationFormat>On-screen Show (4:3)</PresentationFormat>
  <Paragraphs>111</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Edge</vt:lpstr>
      <vt:lpstr>Slide 1</vt:lpstr>
      <vt:lpstr>Slide 2</vt:lpstr>
      <vt:lpstr>DOE missions</vt:lpstr>
      <vt:lpstr>Basic Research </vt:lpstr>
      <vt:lpstr>Accelerating Energy Transformation </vt:lpstr>
      <vt:lpstr>Nuclear Security </vt:lpstr>
      <vt:lpstr>US Competitiveness </vt:lpstr>
      <vt:lpstr>Slide 8</vt:lpstr>
      <vt:lpstr>Federal deficit projections</vt:lpstr>
      <vt:lpstr>Biological and Environmental Research Advisory Committee </vt:lpstr>
      <vt:lpstr>Questions/Comments?</vt:lpstr>
    </vt:vector>
  </TitlesOfParts>
  <Company>BP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Digital Business Client User</dc:creator>
  <cp:lastModifiedBy>Steve Koonin</cp:lastModifiedBy>
  <cp:revision>334</cp:revision>
  <dcterms:created xsi:type="dcterms:W3CDTF">2009-10-21T09:57:03Z</dcterms:created>
  <dcterms:modified xsi:type="dcterms:W3CDTF">2010-09-15T17:02:08Z</dcterms:modified>
</cp:coreProperties>
</file>