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 id="2147483950" r:id="rId2"/>
    <p:sldMasterId id="2147483938" r:id="rId3"/>
  </p:sldMasterIdLst>
  <p:notesMasterIdLst>
    <p:notesMasterId r:id="rId22"/>
  </p:notesMasterIdLst>
  <p:handoutMasterIdLst>
    <p:handoutMasterId r:id="rId23"/>
  </p:handoutMasterIdLst>
  <p:sldIdLst>
    <p:sldId id="257" r:id="rId4"/>
    <p:sldId id="319" r:id="rId5"/>
    <p:sldId id="310" r:id="rId6"/>
    <p:sldId id="330" r:id="rId7"/>
    <p:sldId id="321" r:id="rId8"/>
    <p:sldId id="333" r:id="rId9"/>
    <p:sldId id="322" r:id="rId10"/>
    <p:sldId id="324" r:id="rId11"/>
    <p:sldId id="325" r:id="rId12"/>
    <p:sldId id="323" r:id="rId13"/>
    <p:sldId id="337" r:id="rId14"/>
    <p:sldId id="326" r:id="rId15"/>
    <p:sldId id="331" r:id="rId16"/>
    <p:sldId id="336" r:id="rId17"/>
    <p:sldId id="329" r:id="rId18"/>
    <p:sldId id="334" r:id="rId19"/>
    <p:sldId id="335" r:id="rId20"/>
    <p:sldId id="304"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 Gregurick" initials="SKG"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4FDAD"/>
    <a:srgbClr val="63FA26"/>
    <a:srgbClr val="E5FFFF"/>
    <a:srgbClr val="2110FC"/>
    <a:srgbClr val="A6FC8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2" autoAdjust="0"/>
    <p:restoredTop sz="85213" autoAdjust="0"/>
  </p:normalViewPr>
  <p:slideViewPr>
    <p:cSldViewPr snapToGrid="0">
      <p:cViewPr varScale="1">
        <p:scale>
          <a:sx n="59" d="100"/>
          <a:sy n="59" d="100"/>
        </p:scale>
        <p:origin x="-846" y="-78"/>
      </p:cViewPr>
      <p:guideLst>
        <p:guide orient="horz" pos="992"/>
        <p:guide pos="167"/>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996"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5138"/>
          </a:xfrm>
          <a:prstGeom prst="rect">
            <a:avLst/>
          </a:prstGeom>
        </p:spPr>
        <p:txBody>
          <a:bodyPr vert="horz" lIns="91430" tIns="45716" rIns="91430" bIns="45716" rtlCol="0"/>
          <a:lstStyle>
            <a:lvl1pPr algn="r">
              <a:defRPr sz="1200"/>
            </a:lvl1pPr>
          </a:lstStyle>
          <a:p>
            <a:fld id="{7730C8FB-147A-4296-905A-C7483C1D0D94}" type="datetimeFigureOut">
              <a:rPr lang="en-US" smtClean="0"/>
              <a:pPr/>
              <a:t>9/14/2010</a:t>
            </a:fld>
            <a:endParaRPr lang="en-US"/>
          </a:p>
        </p:txBody>
      </p:sp>
      <p:sp>
        <p:nvSpPr>
          <p:cNvPr id="4" name="Footer Placeholder 3"/>
          <p:cNvSpPr>
            <a:spLocks noGrp="1"/>
          </p:cNvSpPr>
          <p:nvPr>
            <p:ph type="ftr" sz="quarter" idx="2"/>
          </p:nvPr>
        </p:nvSpPr>
        <p:spPr>
          <a:xfrm>
            <a:off x="1" y="8829676"/>
            <a:ext cx="3038475" cy="465138"/>
          </a:xfrm>
          <a:prstGeom prst="rect">
            <a:avLst/>
          </a:prstGeom>
        </p:spPr>
        <p:txBody>
          <a:bodyPr vert="horz" lIns="91430" tIns="45716" rIns="91430"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30" tIns="45716" rIns="91430" bIns="45716" rtlCol="0" anchor="b"/>
          <a:lstStyle>
            <a:lvl1pPr algn="r">
              <a:defRPr sz="1200"/>
            </a:lvl1pPr>
          </a:lstStyle>
          <a:p>
            <a:fld id="{BAE6E173-493A-4A07-B750-AFF0F436027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849" cy="464820"/>
          </a:xfrm>
          <a:prstGeom prst="rect">
            <a:avLst/>
          </a:prstGeom>
        </p:spPr>
        <p:txBody>
          <a:bodyPr vert="horz" lIns="91421" tIns="45711" rIns="91421" bIns="45711" rtlCol="0"/>
          <a:lstStyle>
            <a:lvl1pPr algn="l">
              <a:defRPr sz="1200" dirty="0">
                <a:latin typeface="Arial" charset="0"/>
                <a:cs typeface="Arial" charset="0"/>
              </a:defRPr>
            </a:lvl1pPr>
          </a:lstStyle>
          <a:p>
            <a:pPr>
              <a:defRPr/>
            </a:pPr>
            <a:endParaRPr lang="en-US"/>
          </a:p>
        </p:txBody>
      </p:sp>
      <p:sp>
        <p:nvSpPr>
          <p:cNvPr id="3" name="Date Placeholder 2"/>
          <p:cNvSpPr>
            <a:spLocks noGrp="1"/>
          </p:cNvSpPr>
          <p:nvPr>
            <p:ph type="dt" idx="1"/>
          </p:nvPr>
        </p:nvSpPr>
        <p:spPr>
          <a:xfrm>
            <a:off x="3969957" y="0"/>
            <a:ext cx="3038849" cy="464820"/>
          </a:xfrm>
          <a:prstGeom prst="rect">
            <a:avLst/>
          </a:prstGeom>
        </p:spPr>
        <p:txBody>
          <a:bodyPr vert="horz" lIns="91421" tIns="45711" rIns="91421" bIns="45711" rtlCol="0"/>
          <a:lstStyle>
            <a:lvl1pPr algn="r">
              <a:defRPr sz="1200" smtClean="0">
                <a:latin typeface="Arial" charset="0"/>
                <a:cs typeface="Arial" charset="0"/>
              </a:defRPr>
            </a:lvl1pPr>
          </a:lstStyle>
          <a:p>
            <a:pPr>
              <a:defRPr/>
            </a:pPr>
            <a:fld id="{723185B9-E520-4E6A-8379-8A2773A69D33}" type="datetimeFigureOut">
              <a:rPr lang="en-US"/>
              <a:pPr>
                <a:defRPr/>
              </a:pPr>
              <a:t>9/14/2010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1" tIns="45711" rIns="91421" bIns="45711" rtlCol="0" anchor="ctr"/>
          <a:lstStyle/>
          <a:p>
            <a:pPr lvl="0"/>
            <a:endParaRPr lang="en-US" noProof="0" dirty="0"/>
          </a:p>
        </p:txBody>
      </p:sp>
      <p:sp>
        <p:nvSpPr>
          <p:cNvPr id="5" name="Notes Placeholder 4"/>
          <p:cNvSpPr>
            <a:spLocks noGrp="1"/>
          </p:cNvSpPr>
          <p:nvPr>
            <p:ph type="body" sz="quarter" idx="3"/>
          </p:nvPr>
        </p:nvSpPr>
        <p:spPr>
          <a:xfrm>
            <a:off x="701521" y="4415791"/>
            <a:ext cx="5607363" cy="4183380"/>
          </a:xfrm>
          <a:prstGeom prst="rect">
            <a:avLst/>
          </a:prstGeom>
        </p:spPr>
        <p:txBody>
          <a:bodyPr vert="horz" lIns="91421" tIns="45711" rIns="91421" bIns="4571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829968"/>
            <a:ext cx="3038849" cy="464820"/>
          </a:xfrm>
          <a:prstGeom prst="rect">
            <a:avLst/>
          </a:prstGeom>
        </p:spPr>
        <p:txBody>
          <a:bodyPr vert="horz" lIns="91421" tIns="45711" rIns="91421" bIns="45711" rtlCol="0" anchor="b"/>
          <a:lstStyle>
            <a:lvl1pPr algn="l">
              <a:defRPr sz="1200" dirty="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69957" y="8829968"/>
            <a:ext cx="3038849" cy="464820"/>
          </a:xfrm>
          <a:prstGeom prst="rect">
            <a:avLst/>
          </a:prstGeom>
        </p:spPr>
        <p:txBody>
          <a:bodyPr vert="horz" lIns="91421" tIns="45711" rIns="91421" bIns="45711" rtlCol="0" anchor="b"/>
          <a:lstStyle>
            <a:lvl1pPr algn="r">
              <a:defRPr sz="1200" smtClean="0">
                <a:latin typeface="Arial" charset="0"/>
                <a:cs typeface="Arial" charset="0"/>
              </a:defRPr>
            </a:lvl1pPr>
          </a:lstStyle>
          <a:p>
            <a:pPr>
              <a:defRPr/>
            </a:pPr>
            <a:fld id="{194202DF-4FCF-4429-B2C1-40E68D57772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hangingPunct="0"/>
            <a:fld id="{A5CB3025-AA19-4DBD-9D16-3334A6F01B55}" type="slidenum">
              <a:rPr lang="en-US">
                <a:latin typeface="Arial" pitchFamily="34" charset="0"/>
                <a:cs typeface="Arial" pitchFamily="34" charset="0"/>
              </a:rPr>
              <a:pPr eaLnBrk="0" hangingPunct="0"/>
              <a:t>1</a:t>
            </a:fld>
            <a:endParaRPr lang="en-US">
              <a:latin typeface="Arial" pitchFamily="34" charset="0"/>
              <a:cs typeface="Arial" pitchFamily="34" charset="0"/>
            </a:endParaRPr>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eaLnBrk="0" hangingPunct="0"/>
            <a:fld id="{190F4175-A4F5-436E-8C6A-33DBA4707ABC}" type="slidenum">
              <a:rPr lang="en-US">
                <a:latin typeface="Arial" pitchFamily="34" charset="0"/>
                <a:cs typeface="Arial" pitchFamily="34" charset="0"/>
              </a:rPr>
              <a:pPr eaLnBrk="0" hangingPunct="0"/>
              <a:t>18</a:t>
            </a:fld>
            <a:endParaRPr lang="en-US">
              <a:latin typeface="Arial" pitchFamily="34" charset="0"/>
              <a:cs typeface="Arial" pitchFamily="34" charset="0"/>
            </a:endParaRPr>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spcAft>
                <a:spcPts val="606"/>
              </a:spcAft>
            </a:pPr>
            <a:r>
              <a:rPr lang="en-US" sz="900" b="1" dirty="0" smtClean="0">
                <a:solidFill>
                  <a:srgbClr val="000000"/>
                </a:solidFill>
                <a:latin typeface="Arial" pitchFamily="34" charset="0"/>
                <a:cs typeface="Arial" pitchFamily="34" charset="0"/>
              </a:rPr>
              <a:t>Open-Access Data and Information Exchange</a:t>
            </a:r>
            <a:br>
              <a:rPr lang="en-US" sz="900" b="1"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a:t>
            </a:r>
            <a:r>
              <a:rPr lang="en-US" sz="900" dirty="0" smtClean="0">
                <a:solidFill>
                  <a:srgbClr val="000000"/>
                </a:solidFill>
                <a:latin typeface="Arial" pitchFamily="34" charset="0"/>
                <a:cs typeface="Arial" pitchFamily="34" charset="0"/>
              </a:rPr>
              <a:t>Access through several flexible interfaces</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a:t>
            </a:r>
            <a:r>
              <a:rPr lang="en-US" sz="900" dirty="0" smtClean="0">
                <a:solidFill>
                  <a:srgbClr val="000000"/>
                </a:solidFill>
                <a:latin typeface="Arial" pitchFamily="34" charset="0"/>
                <a:cs typeface="Arial" pitchFamily="34" charset="0"/>
              </a:rPr>
              <a:t>Retrieval of experimental data and products of modeling and simulation</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a:t>
            </a:r>
            <a:r>
              <a:rPr lang="en-US" sz="900" dirty="0" smtClean="0">
                <a:solidFill>
                  <a:srgbClr val="000000"/>
                </a:solidFill>
                <a:latin typeface="Arial" pitchFamily="34" charset="0"/>
                <a:cs typeface="Arial" pitchFamily="34" charset="0"/>
              </a:rPr>
              <a:t>Working environment for testing hypotheses by </a:t>
            </a:r>
            <a:r>
              <a:rPr lang="en-US" sz="900" i="1" dirty="0" smtClean="0">
                <a:solidFill>
                  <a:srgbClr val="000000"/>
                </a:solidFill>
                <a:latin typeface="Arial" pitchFamily="34" charset="0"/>
                <a:cs typeface="Arial" pitchFamily="34" charset="0"/>
              </a:rPr>
              <a:t>in </a:t>
            </a:r>
            <a:r>
              <a:rPr lang="en-US" sz="900" i="1" dirty="0" err="1" smtClean="0">
                <a:solidFill>
                  <a:srgbClr val="000000"/>
                </a:solidFill>
                <a:latin typeface="Arial" pitchFamily="34" charset="0"/>
                <a:cs typeface="Arial" pitchFamily="34" charset="0"/>
              </a:rPr>
              <a:t>silico</a:t>
            </a:r>
            <a:r>
              <a:rPr lang="en-US" sz="900" i="1" dirty="0" smtClean="0">
                <a:solidFill>
                  <a:srgbClr val="000000"/>
                </a:solidFill>
                <a:latin typeface="Arial" pitchFamily="34" charset="0"/>
                <a:cs typeface="Arial" pitchFamily="34" charset="0"/>
              </a:rPr>
              <a:t> </a:t>
            </a:r>
            <a:r>
              <a:rPr lang="en-US" sz="900" dirty="0" smtClean="0">
                <a:solidFill>
                  <a:srgbClr val="000000"/>
                </a:solidFill>
                <a:latin typeface="Arial" pitchFamily="34" charset="0"/>
                <a:cs typeface="Arial" pitchFamily="34" charset="0"/>
              </a:rPr>
              <a:t>experimentation</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a:t>
            </a:r>
            <a:r>
              <a:rPr lang="en-US" sz="900" dirty="0" smtClean="0">
                <a:solidFill>
                  <a:srgbClr val="000000"/>
                </a:solidFill>
                <a:latin typeface="Arial" pitchFamily="34" charset="0"/>
                <a:cs typeface="Arial" pitchFamily="34" charset="0"/>
              </a:rPr>
              <a:t>Provision and sharing of user feedback</a:t>
            </a:r>
            <a:br>
              <a:rPr lang="en-US" sz="900" dirty="0" smtClean="0">
                <a:solidFill>
                  <a:srgbClr val="000000"/>
                </a:solidFill>
                <a:latin typeface="Arial" pitchFamily="34" charset="0"/>
                <a:cs typeface="Arial" pitchFamily="34" charset="0"/>
              </a:rPr>
            </a:br>
            <a:r>
              <a:rPr lang="en-US" sz="900" dirty="0" smtClean="0">
                <a:solidFill>
                  <a:srgbClr val="000000"/>
                </a:solidFill>
                <a:latin typeface="Arial" pitchFamily="34" charset="0"/>
                <a:cs typeface="Arial" pitchFamily="34" charset="0"/>
              </a:rPr>
              <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Community-Wide Stewardship</a:t>
            </a:r>
            <a:br>
              <a:rPr lang="en-US" sz="900" b="1"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User committee</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Standards committee</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Advisory committee</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Operations</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Development</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Value-added analysis</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Training, tutorials, support staff</a:t>
            </a:r>
          </a:p>
          <a:p>
            <a:pPr>
              <a:spcBef>
                <a:spcPct val="0"/>
              </a:spcBef>
              <a:spcAft>
                <a:spcPts val="606"/>
              </a:spcAft>
            </a:pPr>
            <a:r>
              <a:rPr lang="en-US" sz="900" b="1" dirty="0" smtClean="0">
                <a:solidFill>
                  <a:srgbClr val="000000"/>
                </a:solidFill>
                <a:latin typeface="Arial" pitchFamily="34" charset="0"/>
                <a:cs typeface="Arial" pitchFamily="34" charset="0"/>
              </a:rPr>
              <a:t>Open Development of Open-Source Software and Tools</a:t>
            </a:r>
            <a:br>
              <a:rPr lang="en-US" sz="900" b="1"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Data analysis and visualization tools</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Resources for </a:t>
            </a:r>
            <a:r>
              <a:rPr lang="en-US" sz="900" i="1" dirty="0" smtClean="0">
                <a:solidFill>
                  <a:srgbClr val="000000"/>
                </a:solidFill>
                <a:latin typeface="Arial" pitchFamily="34" charset="0"/>
                <a:cs typeface="Arial" pitchFamily="34" charset="0"/>
              </a:rPr>
              <a:t>in</a:t>
            </a:r>
            <a:r>
              <a:rPr lang="en-US" sz="900" dirty="0" smtClean="0">
                <a:solidFill>
                  <a:srgbClr val="000000"/>
                </a:solidFill>
                <a:latin typeface="Arial" pitchFamily="34" charset="0"/>
                <a:cs typeface="Arial" pitchFamily="34" charset="0"/>
              </a:rPr>
              <a:t> </a:t>
            </a:r>
            <a:r>
              <a:rPr lang="en-US" sz="900" i="1" dirty="0" err="1" smtClean="0">
                <a:solidFill>
                  <a:srgbClr val="000000"/>
                </a:solidFill>
                <a:latin typeface="Arial" pitchFamily="34" charset="0"/>
                <a:cs typeface="Arial" pitchFamily="34" charset="0"/>
              </a:rPr>
              <a:t>silico</a:t>
            </a:r>
            <a:r>
              <a:rPr lang="en-US" sz="900" dirty="0" smtClean="0">
                <a:solidFill>
                  <a:srgbClr val="000000"/>
                </a:solidFill>
                <a:latin typeface="Arial" pitchFamily="34" charset="0"/>
                <a:cs typeface="Arial" pitchFamily="34" charset="0"/>
              </a:rPr>
              <a:t> experimentation</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Modeling and simulation tools</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Customizable tools with layers of functionality</a:t>
            </a:r>
            <a:br>
              <a:rPr lang="en-US" sz="900"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solidFill>
                  <a:srgbClr val="000000"/>
                </a:solidFill>
                <a:latin typeface="Arial" pitchFamily="34" charset="0"/>
                <a:cs typeface="Arial" pitchFamily="34" charset="0"/>
              </a:rPr>
              <a:t>Tracking and evaluation of tool use</a:t>
            </a:r>
          </a:p>
          <a:p>
            <a:pPr>
              <a:spcBef>
                <a:spcPct val="0"/>
              </a:spcBef>
              <a:spcAft>
                <a:spcPts val="606"/>
              </a:spcAft>
            </a:pPr>
            <a:r>
              <a:rPr lang="en-US" sz="900" b="1" dirty="0" smtClean="0">
                <a:solidFill>
                  <a:srgbClr val="000000"/>
                </a:solidFill>
                <a:latin typeface="Arial" pitchFamily="34" charset="0"/>
                <a:cs typeface="Arial" pitchFamily="34" charset="0"/>
              </a:rPr>
              <a:t>Seamless Submission and Incorporation of Diverse Data</a:t>
            </a:r>
            <a:br>
              <a:rPr lang="en-US" sz="900" b="1" dirty="0" smtClean="0">
                <a:solidFill>
                  <a:srgbClr val="000000"/>
                </a:solidFill>
                <a:latin typeface="Arial" pitchFamily="34" charset="0"/>
                <a:cs typeface="Arial" pitchFamily="34" charset="0"/>
              </a:rPr>
            </a:br>
            <a:r>
              <a:rPr lang="en-US" sz="900" b="1" dirty="0" smtClean="0">
                <a:solidFill>
                  <a:srgbClr val="000000"/>
                </a:solidFill>
                <a:latin typeface="Arial" pitchFamily="34" charset="0"/>
                <a:cs typeface="Arial" pitchFamily="34" charset="0"/>
              </a:rPr>
              <a:t> • </a:t>
            </a:r>
            <a:r>
              <a:rPr lang="en-US" sz="900" dirty="0" smtClean="0">
                <a:latin typeface="Arial" pitchFamily="34" charset="0"/>
                <a:ea typeface="Myriad Pro"/>
                <a:cs typeface="Arial" pitchFamily="34" charset="0"/>
              </a:rPr>
              <a:t>Standards for data and metadata representation</a:t>
            </a:r>
            <a:br>
              <a:rPr lang="en-US" sz="900" dirty="0" smtClean="0">
                <a:latin typeface="Arial" pitchFamily="34" charset="0"/>
                <a:ea typeface="Myriad Pro"/>
                <a:cs typeface="Arial" pitchFamily="34" charset="0"/>
              </a:rPr>
            </a:br>
            <a:r>
              <a:rPr lang="en-US" sz="900" b="1" dirty="0" smtClean="0">
                <a:solidFill>
                  <a:srgbClr val="000000"/>
                </a:solidFill>
                <a:latin typeface="Arial" pitchFamily="34" charset="0"/>
                <a:cs typeface="Arial" pitchFamily="34" charset="0"/>
              </a:rPr>
              <a:t> • </a:t>
            </a:r>
            <a:r>
              <a:rPr lang="en-US" sz="900" dirty="0" smtClean="0">
                <a:latin typeface="Arial" pitchFamily="34" charset="0"/>
                <a:ea typeface="Myriad Pro"/>
                <a:cs typeface="Myriad Pro"/>
              </a:rPr>
              <a:t>Quality control and assurance capabilities</a:t>
            </a:r>
            <a:br>
              <a:rPr lang="en-US" sz="900" dirty="0" smtClean="0">
                <a:latin typeface="Arial" pitchFamily="34" charset="0"/>
                <a:ea typeface="Myriad Pro"/>
                <a:cs typeface="Myriad Pro"/>
              </a:rPr>
            </a:br>
            <a:r>
              <a:rPr lang="en-US" sz="900" b="1" dirty="0" smtClean="0">
                <a:solidFill>
                  <a:srgbClr val="000000"/>
                </a:solidFill>
                <a:latin typeface="Arial" pitchFamily="34" charset="0"/>
                <a:cs typeface="Arial" pitchFamily="34" charset="0"/>
              </a:rPr>
              <a:t> • </a:t>
            </a:r>
            <a:r>
              <a:rPr lang="en-US" sz="900" dirty="0" smtClean="0">
                <a:latin typeface="Arial" pitchFamily="34" charset="0"/>
                <a:ea typeface="Myriad Pro"/>
                <a:cs typeface="Myriad Pro"/>
              </a:rPr>
              <a:t>Automated systems for depositing and updating bulk data</a:t>
            </a:r>
            <a:br>
              <a:rPr lang="en-US" sz="900" dirty="0" smtClean="0">
                <a:latin typeface="Arial" pitchFamily="34" charset="0"/>
                <a:ea typeface="Myriad Pro"/>
                <a:cs typeface="Myriad Pro"/>
              </a:rPr>
            </a:br>
            <a:r>
              <a:rPr lang="en-US" sz="900" b="1" dirty="0" smtClean="0">
                <a:solidFill>
                  <a:srgbClr val="000000"/>
                </a:solidFill>
                <a:latin typeface="Arial" pitchFamily="34" charset="0"/>
                <a:cs typeface="Arial" pitchFamily="34" charset="0"/>
              </a:rPr>
              <a:t> • </a:t>
            </a:r>
            <a:r>
              <a:rPr lang="en-US" sz="900" dirty="0" smtClean="0">
                <a:latin typeface="Arial" pitchFamily="34" charset="0"/>
                <a:ea typeface="Myriad Pro"/>
                <a:cs typeface="Myriad Pro"/>
              </a:rPr>
              <a:t>Tracking and evaluation of data use</a:t>
            </a:r>
            <a:r>
              <a:rPr lang="en-US" sz="900" dirty="0" smtClean="0">
                <a:solidFill>
                  <a:srgbClr val="000000"/>
                </a:solidFill>
                <a:latin typeface="Arial" pitchFamily="34" charset="0"/>
                <a:cs typeface="Arial" pitchFamily="34" charset="0"/>
              </a:rPr>
              <a:t/>
            </a:r>
            <a:br>
              <a:rPr lang="en-US" sz="900" dirty="0" smtClean="0">
                <a:solidFill>
                  <a:srgbClr val="000000"/>
                </a:solidFill>
                <a:latin typeface="Arial" pitchFamily="34" charset="0"/>
                <a:cs typeface="Arial" pitchFamily="34" charset="0"/>
              </a:rPr>
            </a:br>
            <a:endParaRPr lang="en-US" sz="900" dirty="0" smtClean="0">
              <a:solidFill>
                <a:srgbClr val="000000"/>
              </a:solidFill>
              <a:latin typeface="Arial" pitchFamily="34" charset="0"/>
              <a:cs typeface="Arial" pitchFamily="34" charset="0"/>
            </a:endParaRPr>
          </a:p>
          <a:p>
            <a:pPr>
              <a:spcBef>
                <a:spcPct val="0"/>
              </a:spcBef>
            </a:pPr>
            <a:endParaRPr lang="en-US" sz="900" dirty="0" smtClean="0">
              <a:latin typeface="Arial" pitchFamily="34" charset="0"/>
              <a:cs typeface="Arial" pitchFamily="34" charset="0"/>
            </a:endParaRPr>
          </a:p>
          <a:p>
            <a:pPr>
              <a:spcBef>
                <a:spcPct val="0"/>
              </a:spcBef>
            </a:pPr>
            <a:endParaRPr lang="en-US" sz="900" dirty="0"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94202DF-4FCF-4429-B2C1-40E68D57772F}"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Need this transition slide with relative effort</a:t>
            </a:r>
            <a:endParaRPr lang="en-US" dirty="0"/>
          </a:p>
        </p:txBody>
      </p:sp>
      <p:sp>
        <p:nvSpPr>
          <p:cNvPr id="4" name="Slide Number Placeholder 3"/>
          <p:cNvSpPr>
            <a:spLocks noGrp="1"/>
          </p:cNvSpPr>
          <p:nvPr>
            <p:ph type="sldNum" sz="quarter" idx="10"/>
          </p:nvPr>
        </p:nvSpPr>
        <p:spPr/>
        <p:txBody>
          <a:bodyPr/>
          <a:lstStyle/>
          <a:p>
            <a:pPr>
              <a:defRPr/>
            </a:pPr>
            <a:fld id="{194202DF-4FCF-4429-B2C1-40E68D57772F}"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94202DF-4FCF-4429-B2C1-40E68D57772F}" type="slidenum">
              <a:rPr lang="en-US" smtClean="0"/>
              <a:pPr>
                <a:defRPr/>
              </a:pPr>
              <a:t>10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16409">
              <a:defRPr/>
            </a:pPr>
            <a:r>
              <a:rPr lang="en-US" sz="1400" dirty="0" smtClean="0"/>
              <a:t>JGI: The Knowledgebase will work with JGI to ensure that analysis tools developed are cross-compatible and that sequencing data and experimental data are shared to support a robust annotation system</a:t>
            </a:r>
          </a:p>
          <a:p>
            <a:r>
              <a:rPr lang="en-US" dirty="0" smtClean="0"/>
              <a:t> </a:t>
            </a:r>
          </a:p>
          <a:p>
            <a:pPr marL="0" lvl="1" defTabSz="916409">
              <a:defRPr/>
            </a:pPr>
            <a:r>
              <a:rPr lang="en-US" dirty="0" smtClean="0"/>
              <a:t>NCBI:</a:t>
            </a:r>
            <a:r>
              <a:rPr lang="en-US" baseline="0" dirty="0" smtClean="0"/>
              <a:t> </a:t>
            </a:r>
            <a:r>
              <a:rPr lang="en-US" sz="1400" dirty="0" smtClean="0"/>
              <a:t>Work together to share data, cross-reference resources, develop community-supported standards for new types of data, develop and re-use tools for data analysis and data visualization and currently forming a NCBI-</a:t>
            </a:r>
            <a:r>
              <a:rPr lang="en-US" sz="1400" dirty="0" err="1" smtClean="0"/>
              <a:t>Kbase</a:t>
            </a:r>
            <a:r>
              <a:rPr lang="en-US" sz="1400" dirty="0" smtClean="0"/>
              <a:t> working group.</a:t>
            </a:r>
          </a:p>
          <a:p>
            <a:endParaRPr lang="en-US" dirty="0" smtClean="0"/>
          </a:p>
          <a:p>
            <a:pPr marL="0" lvl="1" defTabSz="916409">
              <a:defRPr/>
            </a:pPr>
            <a:r>
              <a:rPr lang="en-US" dirty="0" err="1" smtClean="0"/>
              <a:t>iPLANT</a:t>
            </a:r>
            <a:r>
              <a:rPr lang="en-US" dirty="0" smtClean="0"/>
              <a:t>:</a:t>
            </a:r>
            <a:r>
              <a:rPr lang="en-US" baseline="0" dirty="0" smtClean="0"/>
              <a:t> </a:t>
            </a:r>
            <a:r>
              <a:rPr lang="en-US" sz="1400" dirty="0" smtClean="0"/>
              <a:t>Work together to: cross-reference and integrate datasets relevant to the understanding of plant and microbial biology, develop standards and semantic technologies and develop inference and analysis tools, including portable software and hardware tools useful for field biologists.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94202DF-4FCF-4429-B2C1-40E68D57772F}" type="slidenum">
              <a:rPr lang="en-US" smtClean="0"/>
              <a:pPr>
                <a:defRPr/>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94202DF-4FCF-4429-B2C1-40E68D57772F}" type="slidenum">
              <a:rPr lang="en-US" smtClean="0"/>
              <a:pPr>
                <a:defRPr/>
              </a:pPr>
              <a:t>12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t>
            </a:r>
            <a:endParaRPr lang="en-US" dirty="0"/>
          </a:p>
        </p:txBody>
      </p:sp>
      <p:sp>
        <p:nvSpPr>
          <p:cNvPr id="4" name="Slide Number Placeholder 3"/>
          <p:cNvSpPr>
            <a:spLocks noGrp="1"/>
          </p:cNvSpPr>
          <p:nvPr>
            <p:ph type="sldNum" sz="quarter" idx="10"/>
          </p:nvPr>
        </p:nvSpPr>
        <p:spPr/>
        <p:txBody>
          <a:bodyPr/>
          <a:lstStyle/>
          <a:p>
            <a:pPr>
              <a:defRPr/>
            </a:pPr>
            <a:fld id="{194202DF-4FCF-4429-B2C1-40E68D57772F}" type="slidenum">
              <a:rPr lang="en-US" smtClean="0"/>
              <a:pPr>
                <a:defRPr/>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Gorton: (data can be loaded, accessed, updated and downloaded in this environment). </a:t>
            </a:r>
            <a:endParaRPr lang="en-US" dirty="0"/>
          </a:p>
        </p:txBody>
      </p:sp>
      <p:sp>
        <p:nvSpPr>
          <p:cNvPr id="4" name="Slide Number Placeholder 3"/>
          <p:cNvSpPr>
            <a:spLocks noGrp="1"/>
          </p:cNvSpPr>
          <p:nvPr>
            <p:ph type="sldNum" sz="quarter" idx="10"/>
          </p:nvPr>
        </p:nvSpPr>
        <p:spPr/>
        <p:txBody>
          <a:bodyPr/>
          <a:lstStyle/>
          <a:p>
            <a:pPr>
              <a:defRPr/>
            </a:pPr>
            <a:fld id="{194202DF-4FCF-4429-B2C1-40E68D57772F}" type="slidenum">
              <a:rPr lang="en-US" smtClean="0"/>
              <a:pPr>
                <a:defRPr/>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 name="Picture 23" descr="129762-97_face.png"/>
          <p:cNvPicPr>
            <a:picLocks noChangeAspect="1"/>
          </p:cNvPicPr>
          <p:nvPr userDrawn="1"/>
        </p:nvPicPr>
        <p:blipFill>
          <a:blip r:embed="rId2" cstate="print"/>
          <a:srcRect/>
          <a:stretch>
            <a:fillRect/>
          </a:stretch>
        </p:blipFill>
        <p:spPr bwMode="auto">
          <a:xfrm>
            <a:off x="0" y="2424113"/>
            <a:ext cx="1157288" cy="1181100"/>
          </a:xfrm>
          <a:prstGeom prst="rect">
            <a:avLst/>
          </a:prstGeom>
          <a:noFill/>
          <a:ln w="9525">
            <a:noFill/>
            <a:miter lim="800000"/>
            <a:headEnd/>
            <a:tailEnd/>
          </a:ln>
        </p:spPr>
      </p:pic>
      <p:pic>
        <p:nvPicPr>
          <p:cNvPr id="3" name="Picture 21" descr="clouds.png"/>
          <p:cNvPicPr>
            <a:picLocks noChangeAspect="1"/>
          </p:cNvPicPr>
          <p:nvPr userDrawn="1"/>
        </p:nvPicPr>
        <p:blipFill>
          <a:blip r:embed="rId3" cstate="print"/>
          <a:srcRect/>
          <a:stretch>
            <a:fillRect/>
          </a:stretch>
        </p:blipFill>
        <p:spPr bwMode="auto">
          <a:xfrm>
            <a:off x="0" y="1211263"/>
            <a:ext cx="1150938" cy="1184275"/>
          </a:xfrm>
          <a:prstGeom prst="rect">
            <a:avLst/>
          </a:prstGeom>
          <a:noFill/>
          <a:ln w="9525">
            <a:noFill/>
            <a:miter lim="800000"/>
            <a:headEnd/>
            <a:tailEnd/>
          </a:ln>
        </p:spPr>
      </p:pic>
      <p:grpSp>
        <p:nvGrpSpPr>
          <p:cNvPr id="4" name="Group 17"/>
          <p:cNvGrpSpPr>
            <a:grpSpLocks/>
          </p:cNvGrpSpPr>
          <p:nvPr userDrawn="1"/>
        </p:nvGrpSpPr>
        <p:grpSpPr bwMode="auto">
          <a:xfrm>
            <a:off x="0" y="6056313"/>
            <a:ext cx="9145588" cy="806450"/>
            <a:chOff x="0" y="6634186"/>
            <a:chExt cx="9145770" cy="228600"/>
          </a:xfrm>
        </p:grpSpPr>
        <p:sp>
          <p:nvSpPr>
            <p:cNvPr id="5" name="Rectangle 15"/>
            <p:cNvSpPr/>
            <p:nvPr userDrawn="1"/>
          </p:nvSpPr>
          <p:spPr bwMode="auto">
            <a:xfrm>
              <a:off x="2360660" y="6634186"/>
              <a:ext cx="6785110"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sp>
          <p:nvSpPr>
            <p:cNvPr id="6" name="Rectangle 16"/>
            <p:cNvSpPr/>
            <p:nvPr userDrawn="1"/>
          </p:nvSpPr>
          <p:spPr bwMode="auto">
            <a:xfrm>
              <a:off x="0" y="6634186"/>
              <a:ext cx="2333671"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grpSp>
      <p:sp>
        <p:nvSpPr>
          <p:cNvPr id="7" name="TextBox 44"/>
          <p:cNvSpPr txBox="1"/>
          <p:nvPr userDrawn="1"/>
        </p:nvSpPr>
        <p:spPr>
          <a:xfrm>
            <a:off x="2362200" y="6172200"/>
            <a:ext cx="1504950" cy="590550"/>
          </a:xfrm>
          <a:prstGeom prst="rect">
            <a:avLst/>
          </a:prstGeom>
          <a:noFill/>
        </p:spPr>
        <p:txBody>
          <a:bodyPr>
            <a:spAutoFit/>
          </a:bodyPr>
          <a:lstStyle/>
          <a:p>
            <a:pPr eaLnBrk="0" hangingPunct="0">
              <a:lnSpc>
                <a:spcPct val="90000"/>
              </a:lnSpc>
              <a:defRPr/>
            </a:pPr>
            <a:r>
              <a:rPr lang="en-US" b="1" dirty="0">
                <a:solidFill>
                  <a:schemeClr val="bg1"/>
                </a:solidFill>
                <a:latin typeface="Arial" charset="0"/>
                <a:cs typeface="Arial" charset="0"/>
              </a:rPr>
              <a:t>Office </a:t>
            </a:r>
            <a:br>
              <a:rPr lang="en-US" b="1" dirty="0">
                <a:solidFill>
                  <a:schemeClr val="bg1"/>
                </a:solidFill>
                <a:latin typeface="Arial" charset="0"/>
                <a:cs typeface="Arial" charset="0"/>
              </a:rPr>
            </a:br>
            <a:r>
              <a:rPr lang="en-US" b="1" dirty="0">
                <a:solidFill>
                  <a:schemeClr val="bg1"/>
                </a:solidFill>
                <a:latin typeface="Arial" charset="0"/>
                <a:cs typeface="Arial" charset="0"/>
              </a:rPr>
              <a:t>of Science</a:t>
            </a:r>
          </a:p>
        </p:txBody>
      </p:sp>
      <p:sp>
        <p:nvSpPr>
          <p:cNvPr id="8" name="TextBox 46"/>
          <p:cNvSpPr txBox="1"/>
          <p:nvPr userDrawn="1"/>
        </p:nvSpPr>
        <p:spPr>
          <a:xfrm>
            <a:off x="5362575" y="6305550"/>
            <a:ext cx="3629025" cy="425450"/>
          </a:xfrm>
          <a:prstGeom prst="rect">
            <a:avLst/>
          </a:prstGeom>
          <a:noFill/>
        </p:spPr>
        <p:txBody>
          <a:bodyPr>
            <a:spAutoFit/>
          </a:bodyPr>
          <a:lstStyle/>
          <a:p>
            <a:pPr algn="r" eaLnBrk="0" hangingPunct="0">
              <a:lnSpc>
                <a:spcPct val="90000"/>
              </a:lnSpc>
              <a:defRPr/>
            </a:pPr>
            <a:r>
              <a:rPr lang="en-US" sz="1200" b="1" dirty="0">
                <a:solidFill>
                  <a:schemeClr val="bg1"/>
                </a:solidFill>
                <a:latin typeface="Arial" charset="0"/>
                <a:cs typeface="Arial" charset="0"/>
              </a:rPr>
              <a:t>Office of Biological </a:t>
            </a:r>
            <a:br>
              <a:rPr lang="en-US" sz="1200" b="1" dirty="0">
                <a:solidFill>
                  <a:schemeClr val="bg1"/>
                </a:solidFill>
                <a:latin typeface="Arial" charset="0"/>
                <a:cs typeface="Arial" charset="0"/>
              </a:rPr>
            </a:br>
            <a:r>
              <a:rPr lang="en-US" sz="1200" b="1" dirty="0">
                <a:solidFill>
                  <a:schemeClr val="bg1"/>
                </a:solidFill>
                <a:latin typeface="Arial" charset="0"/>
                <a:cs typeface="Arial" charset="0"/>
              </a:rPr>
              <a:t>and Environmental Research</a:t>
            </a:r>
          </a:p>
        </p:txBody>
      </p:sp>
      <p:pic>
        <p:nvPicPr>
          <p:cNvPr id="9" name="Picture 18" descr="New_DOE_Logo_BLACK.png"/>
          <p:cNvPicPr>
            <a:picLocks noChangeAspect="1"/>
          </p:cNvPicPr>
          <p:nvPr userDrawn="1"/>
        </p:nvPicPr>
        <p:blipFill>
          <a:blip r:embed="rId4" cstate="print"/>
          <a:srcRect/>
          <a:stretch>
            <a:fillRect/>
          </a:stretch>
        </p:blipFill>
        <p:spPr bwMode="auto">
          <a:xfrm>
            <a:off x="150813" y="6229350"/>
            <a:ext cx="2070100" cy="498475"/>
          </a:xfrm>
          <a:prstGeom prst="rect">
            <a:avLst/>
          </a:prstGeom>
          <a:noFill/>
          <a:ln w="9525">
            <a:noFill/>
            <a:miter lim="800000"/>
            <a:headEnd/>
            <a:tailEnd/>
          </a:ln>
        </p:spPr>
      </p:pic>
      <p:pic>
        <p:nvPicPr>
          <p:cNvPr id="10" name="Picture 38" descr="pict1.png"/>
          <p:cNvPicPr>
            <a:picLocks noChangeAspect="1"/>
          </p:cNvPicPr>
          <p:nvPr userDrawn="1"/>
        </p:nvPicPr>
        <p:blipFill>
          <a:blip r:embed="rId5" cstate="print"/>
          <a:srcRect/>
          <a:stretch>
            <a:fillRect/>
          </a:stretch>
        </p:blipFill>
        <p:spPr bwMode="auto">
          <a:xfrm>
            <a:off x="0" y="0"/>
            <a:ext cx="1154113" cy="1182688"/>
          </a:xfrm>
          <a:prstGeom prst="rect">
            <a:avLst/>
          </a:prstGeom>
          <a:noFill/>
          <a:ln w="9525">
            <a:noFill/>
            <a:miter lim="800000"/>
            <a:headEnd/>
            <a:tailEnd/>
          </a:ln>
        </p:spPr>
      </p:pic>
      <p:pic>
        <p:nvPicPr>
          <p:cNvPr id="11" name="Picture 40" descr="pict3.png"/>
          <p:cNvPicPr>
            <a:picLocks noChangeAspect="1"/>
          </p:cNvPicPr>
          <p:nvPr userDrawn="1"/>
        </p:nvPicPr>
        <p:blipFill>
          <a:blip r:embed="rId6" cstate="print">
            <a:lum bright="14000" contrast="38000"/>
          </a:blip>
          <a:srcRect/>
          <a:stretch>
            <a:fillRect/>
          </a:stretch>
        </p:blipFill>
        <p:spPr bwMode="auto">
          <a:xfrm>
            <a:off x="0" y="3633788"/>
            <a:ext cx="1162050" cy="1174750"/>
          </a:xfrm>
          <a:prstGeom prst="rect">
            <a:avLst/>
          </a:prstGeom>
          <a:noFill/>
          <a:ln w="9525">
            <a:noFill/>
            <a:miter lim="800000"/>
            <a:headEnd/>
            <a:tailEnd/>
          </a:ln>
        </p:spPr>
      </p:pic>
      <p:pic>
        <p:nvPicPr>
          <p:cNvPr id="12" name="Picture 14" descr="procholorococcus marinus cropped.tif"/>
          <p:cNvPicPr>
            <a:picLocks noChangeAspect="1"/>
          </p:cNvPicPr>
          <p:nvPr userDrawn="1"/>
        </p:nvPicPr>
        <p:blipFill>
          <a:blip r:embed="rId7" cstate="print"/>
          <a:srcRect/>
          <a:stretch>
            <a:fillRect/>
          </a:stretch>
        </p:blipFill>
        <p:spPr bwMode="auto">
          <a:xfrm>
            <a:off x="0" y="4843463"/>
            <a:ext cx="1160463" cy="1176337"/>
          </a:xfrm>
          <a:prstGeom prst="rect">
            <a:avLst/>
          </a:prstGeom>
          <a:noFill/>
          <a:ln w="9525">
            <a:noFill/>
            <a:miter lim="800000"/>
            <a:headEnd/>
            <a:tailEnd/>
          </a:ln>
        </p:spPr>
      </p:pic>
      <p:sp>
        <p:nvSpPr>
          <p:cNvPr id="13" name="Rectangle 223"/>
          <p:cNvSpPr txBox="1">
            <a:spLocks noChangeArrowheads="1"/>
          </p:cNvSpPr>
          <p:nvPr userDrawn="1"/>
        </p:nvSpPr>
        <p:spPr>
          <a:xfrm>
            <a:off x="1317625" y="2744788"/>
            <a:ext cx="3073400" cy="646112"/>
          </a:xfrm>
          <a:prstGeom prst="rect">
            <a:avLst/>
          </a:prstGeom>
        </p:spPr>
        <p:txBody>
          <a:bodyPr>
            <a:spAutoFit/>
          </a:bodyPr>
          <a:lstStyle>
            <a:lvl1pPr marL="0" indent="0" algn="l">
              <a:buFont typeface="Symbol" pitchFamily="18" charset="2"/>
              <a:buNone/>
              <a:defRPr sz="2000"/>
            </a:lvl1pPr>
          </a:lstStyle>
          <a:p>
            <a:pPr fontAlgn="auto">
              <a:lnSpc>
                <a:spcPct val="90000"/>
              </a:lnSpc>
              <a:spcBef>
                <a:spcPts val="1400"/>
              </a:spcBef>
              <a:spcAft>
                <a:spcPts val="0"/>
              </a:spcAft>
              <a:buClr>
                <a:schemeClr val="tx1"/>
              </a:buClr>
              <a:defRPr/>
            </a:pPr>
            <a:r>
              <a:rPr lang="en-US" dirty="0" smtClean="0"/>
              <a:t>Click to edit Master subtitle style</a:t>
            </a:r>
            <a:endParaRPr lang="en-US" dirty="0"/>
          </a:p>
        </p:txBody>
      </p:sp>
      <p:sp>
        <p:nvSpPr>
          <p:cNvPr id="14" name="Title 35"/>
          <p:cNvSpPr txBox="1">
            <a:spLocks/>
          </p:cNvSpPr>
          <p:nvPr userDrawn="1"/>
        </p:nvSpPr>
        <p:spPr>
          <a:xfrm>
            <a:off x="1317625" y="1147763"/>
            <a:ext cx="6376988" cy="534987"/>
          </a:xfrm>
          <a:prstGeom prst="rect">
            <a:avLst/>
          </a:prstGeom>
        </p:spPr>
        <p:txBody>
          <a:bodyPr>
            <a:spAutoFit/>
          </a:bodyPr>
          <a:lstStyle>
            <a:lvl1pPr>
              <a:defRPr sz="3200" b="1">
                <a:solidFill>
                  <a:schemeClr val="bg2">
                    <a:lumMod val="10000"/>
                  </a:schemeClr>
                </a:solidFill>
                <a:latin typeface="+mn-lt"/>
              </a:defRPr>
            </a:lvl1pPr>
          </a:lstStyle>
          <a:p>
            <a:pPr fontAlgn="auto">
              <a:lnSpc>
                <a:spcPct val="90000"/>
              </a:lnSpc>
              <a:spcAft>
                <a:spcPts val="0"/>
              </a:spcAft>
              <a:defRPr/>
            </a:pPr>
            <a:r>
              <a:rPr lang="en-US" dirty="0" smtClean="0">
                <a:ea typeface="+mj-ea"/>
              </a:rPr>
              <a:t>Click to edit Master title style</a:t>
            </a:r>
            <a:endParaRPr lang="en-US" dirty="0">
              <a:ea typeface="+mj-e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4975CE-7CB2-4440-8DAB-2E58CDE37FB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4975CE-7CB2-4440-8DAB-2E58CDE37FBC}" type="datetimeFigureOut">
              <a:rPr lang="en-US" smtClean="0"/>
              <a:pPr/>
              <a:t>9/14/2010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4975CE-7CB2-4440-8DAB-2E58CDE37FBC}" type="datetimeFigureOut">
              <a:rPr lang="en-US" smtClean="0"/>
              <a:pPr/>
              <a:t>9/14/2010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4975CE-7CB2-4440-8DAB-2E58CDE37FBC}" type="datetimeFigureOut">
              <a:rPr lang="en-US" smtClean="0"/>
              <a:pPr/>
              <a:t>9/14/2010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75CE-7CB2-4440-8DAB-2E58CDE37FBC}" type="datetimeFigureOut">
              <a:rPr lang="en-US" smtClean="0"/>
              <a:pPr/>
              <a:t>9/14/2010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4975CE-7CB2-4440-8DAB-2E58CDE37FBC}" type="datetimeFigureOut">
              <a:rPr lang="en-US" smtClean="0"/>
              <a:pPr/>
              <a:t>9/14/2010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4975CE-7CB2-4440-8DAB-2E58CDE37FBC}" type="datetimeFigureOut">
              <a:rPr lang="en-US" smtClean="0"/>
              <a:pPr/>
              <a:t>9/14/2010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4975CE-7CB2-4440-8DAB-2E58CDE37FB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4975CE-7CB2-4440-8DAB-2E58CDE37FB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236447-35C9-4981-8522-09E028C0BE9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36447-35C9-4981-8522-09E028C0BE9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236447-35C9-4981-8522-09E028C0BE9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236447-35C9-4981-8522-09E028C0BE9C}" type="datetimeFigureOut">
              <a:rPr lang="en-US" smtClean="0"/>
              <a:pPr/>
              <a:t>9/14/2010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236447-35C9-4981-8522-09E028C0BE9C}" type="datetimeFigureOut">
              <a:rPr lang="en-US" smtClean="0"/>
              <a:pPr/>
              <a:t>9/14/2010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236447-35C9-4981-8522-09E028C0BE9C}" type="datetimeFigureOut">
              <a:rPr lang="en-US" smtClean="0"/>
              <a:pPr/>
              <a:t>9/14/2010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236447-35C9-4981-8522-09E028C0BE9C}" type="datetimeFigureOut">
              <a:rPr lang="en-US" smtClean="0"/>
              <a:pPr/>
              <a:t>9/14/2010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36447-35C9-4981-8522-09E028C0BE9C}" type="datetimeFigureOut">
              <a:rPr lang="en-US" smtClean="0"/>
              <a:pPr/>
              <a:t>9/14/2010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36447-35C9-4981-8522-09E028C0BE9C}" type="datetimeFigureOut">
              <a:rPr lang="en-US" smtClean="0"/>
              <a:pPr/>
              <a:t>9/14/2010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36447-35C9-4981-8522-09E028C0BE9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36447-35C9-4981-8522-09E028C0BE9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9EABA-423B-41E5-A9AD-977720CE72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4" name="Picture 23" descr="129762-97_face.png"/>
          <p:cNvPicPr>
            <a:picLocks noChangeAspect="1"/>
          </p:cNvPicPr>
          <p:nvPr userDrawn="1"/>
        </p:nvPicPr>
        <p:blipFill>
          <a:blip r:embed="rId2" cstate="print"/>
          <a:srcRect/>
          <a:stretch>
            <a:fillRect/>
          </a:stretch>
        </p:blipFill>
        <p:spPr bwMode="auto">
          <a:xfrm>
            <a:off x="0" y="2424113"/>
            <a:ext cx="1157288" cy="1181100"/>
          </a:xfrm>
          <a:prstGeom prst="rect">
            <a:avLst/>
          </a:prstGeom>
          <a:noFill/>
          <a:ln w="9525">
            <a:noFill/>
            <a:miter lim="800000"/>
            <a:headEnd/>
            <a:tailEnd/>
          </a:ln>
        </p:spPr>
      </p:pic>
      <p:pic>
        <p:nvPicPr>
          <p:cNvPr id="5" name="Picture 21" descr="clouds.png"/>
          <p:cNvPicPr>
            <a:picLocks noChangeAspect="1"/>
          </p:cNvPicPr>
          <p:nvPr userDrawn="1"/>
        </p:nvPicPr>
        <p:blipFill>
          <a:blip r:embed="rId3" cstate="print"/>
          <a:srcRect/>
          <a:stretch>
            <a:fillRect/>
          </a:stretch>
        </p:blipFill>
        <p:spPr bwMode="auto">
          <a:xfrm>
            <a:off x="0" y="1211263"/>
            <a:ext cx="1150938" cy="1184275"/>
          </a:xfrm>
          <a:prstGeom prst="rect">
            <a:avLst/>
          </a:prstGeom>
          <a:noFill/>
          <a:ln w="9525">
            <a:noFill/>
            <a:miter lim="800000"/>
            <a:headEnd/>
            <a:tailEnd/>
          </a:ln>
        </p:spPr>
      </p:pic>
      <p:grpSp>
        <p:nvGrpSpPr>
          <p:cNvPr id="6" name="Group 17"/>
          <p:cNvGrpSpPr>
            <a:grpSpLocks/>
          </p:cNvGrpSpPr>
          <p:nvPr userDrawn="1"/>
        </p:nvGrpSpPr>
        <p:grpSpPr bwMode="auto">
          <a:xfrm>
            <a:off x="0" y="6056313"/>
            <a:ext cx="9145588" cy="806450"/>
            <a:chOff x="0" y="6634186"/>
            <a:chExt cx="9145770" cy="228600"/>
          </a:xfrm>
        </p:grpSpPr>
        <p:sp>
          <p:nvSpPr>
            <p:cNvPr id="7" name="Rectangle 15"/>
            <p:cNvSpPr/>
            <p:nvPr userDrawn="1"/>
          </p:nvSpPr>
          <p:spPr bwMode="auto">
            <a:xfrm>
              <a:off x="2360660" y="6634186"/>
              <a:ext cx="6785110"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sp>
          <p:nvSpPr>
            <p:cNvPr id="8" name="Rectangle 16"/>
            <p:cNvSpPr/>
            <p:nvPr userDrawn="1"/>
          </p:nvSpPr>
          <p:spPr bwMode="auto">
            <a:xfrm>
              <a:off x="0" y="6634186"/>
              <a:ext cx="2333671"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grpSp>
      <p:sp>
        <p:nvSpPr>
          <p:cNvPr id="9" name="TextBox 44"/>
          <p:cNvSpPr txBox="1"/>
          <p:nvPr userDrawn="1"/>
        </p:nvSpPr>
        <p:spPr>
          <a:xfrm>
            <a:off x="2362200" y="6172200"/>
            <a:ext cx="1504950" cy="590550"/>
          </a:xfrm>
          <a:prstGeom prst="rect">
            <a:avLst/>
          </a:prstGeom>
          <a:noFill/>
        </p:spPr>
        <p:txBody>
          <a:bodyPr>
            <a:spAutoFit/>
          </a:bodyPr>
          <a:lstStyle/>
          <a:p>
            <a:pPr eaLnBrk="0" hangingPunct="0">
              <a:lnSpc>
                <a:spcPct val="90000"/>
              </a:lnSpc>
              <a:defRPr/>
            </a:pPr>
            <a:r>
              <a:rPr lang="en-US" b="1" dirty="0">
                <a:solidFill>
                  <a:schemeClr val="bg1"/>
                </a:solidFill>
                <a:latin typeface="Arial" charset="0"/>
                <a:cs typeface="Arial" charset="0"/>
              </a:rPr>
              <a:t>Office </a:t>
            </a:r>
            <a:br>
              <a:rPr lang="en-US" b="1" dirty="0">
                <a:solidFill>
                  <a:schemeClr val="bg1"/>
                </a:solidFill>
                <a:latin typeface="Arial" charset="0"/>
                <a:cs typeface="Arial" charset="0"/>
              </a:rPr>
            </a:br>
            <a:r>
              <a:rPr lang="en-US" b="1" dirty="0">
                <a:solidFill>
                  <a:schemeClr val="bg1"/>
                </a:solidFill>
                <a:latin typeface="Arial" charset="0"/>
                <a:cs typeface="Arial" charset="0"/>
              </a:rPr>
              <a:t>of Science</a:t>
            </a:r>
          </a:p>
        </p:txBody>
      </p:sp>
      <p:sp>
        <p:nvSpPr>
          <p:cNvPr id="10" name="TextBox 46"/>
          <p:cNvSpPr txBox="1"/>
          <p:nvPr userDrawn="1"/>
        </p:nvSpPr>
        <p:spPr>
          <a:xfrm>
            <a:off x="5362575" y="6305550"/>
            <a:ext cx="3629025" cy="425450"/>
          </a:xfrm>
          <a:prstGeom prst="rect">
            <a:avLst/>
          </a:prstGeom>
          <a:noFill/>
        </p:spPr>
        <p:txBody>
          <a:bodyPr>
            <a:spAutoFit/>
          </a:bodyPr>
          <a:lstStyle/>
          <a:p>
            <a:pPr algn="r" eaLnBrk="0" hangingPunct="0">
              <a:lnSpc>
                <a:spcPct val="90000"/>
              </a:lnSpc>
              <a:defRPr/>
            </a:pPr>
            <a:r>
              <a:rPr lang="en-US" sz="1200" b="1" dirty="0">
                <a:solidFill>
                  <a:schemeClr val="bg1"/>
                </a:solidFill>
                <a:latin typeface="Arial" charset="0"/>
                <a:cs typeface="Arial" charset="0"/>
              </a:rPr>
              <a:t>Office of Biological </a:t>
            </a:r>
            <a:br>
              <a:rPr lang="en-US" sz="1200" b="1" dirty="0">
                <a:solidFill>
                  <a:schemeClr val="bg1"/>
                </a:solidFill>
                <a:latin typeface="Arial" charset="0"/>
                <a:cs typeface="Arial" charset="0"/>
              </a:rPr>
            </a:br>
            <a:r>
              <a:rPr lang="en-US" sz="1200" b="1" dirty="0">
                <a:solidFill>
                  <a:schemeClr val="bg1"/>
                </a:solidFill>
                <a:latin typeface="Arial" charset="0"/>
                <a:cs typeface="Arial" charset="0"/>
              </a:rPr>
              <a:t>and Environmental Research</a:t>
            </a:r>
          </a:p>
        </p:txBody>
      </p:sp>
      <p:pic>
        <p:nvPicPr>
          <p:cNvPr id="11" name="Picture 18" descr="New_DOE_Logo_BLACK.png"/>
          <p:cNvPicPr>
            <a:picLocks noChangeAspect="1"/>
          </p:cNvPicPr>
          <p:nvPr userDrawn="1"/>
        </p:nvPicPr>
        <p:blipFill>
          <a:blip r:embed="rId4" cstate="print"/>
          <a:srcRect/>
          <a:stretch>
            <a:fillRect/>
          </a:stretch>
        </p:blipFill>
        <p:spPr bwMode="auto">
          <a:xfrm>
            <a:off x="150813" y="6229350"/>
            <a:ext cx="2070100" cy="498475"/>
          </a:xfrm>
          <a:prstGeom prst="rect">
            <a:avLst/>
          </a:prstGeom>
          <a:noFill/>
          <a:ln w="9525">
            <a:noFill/>
            <a:miter lim="800000"/>
            <a:headEnd/>
            <a:tailEnd/>
          </a:ln>
        </p:spPr>
      </p:pic>
      <p:pic>
        <p:nvPicPr>
          <p:cNvPr id="12" name="Picture 38" descr="pict1.png"/>
          <p:cNvPicPr>
            <a:picLocks noChangeAspect="1"/>
          </p:cNvPicPr>
          <p:nvPr userDrawn="1"/>
        </p:nvPicPr>
        <p:blipFill>
          <a:blip r:embed="rId5" cstate="print"/>
          <a:srcRect/>
          <a:stretch>
            <a:fillRect/>
          </a:stretch>
        </p:blipFill>
        <p:spPr bwMode="auto">
          <a:xfrm>
            <a:off x="0" y="0"/>
            <a:ext cx="1154113" cy="1182688"/>
          </a:xfrm>
          <a:prstGeom prst="rect">
            <a:avLst/>
          </a:prstGeom>
          <a:noFill/>
          <a:ln w="9525">
            <a:noFill/>
            <a:miter lim="800000"/>
            <a:headEnd/>
            <a:tailEnd/>
          </a:ln>
        </p:spPr>
      </p:pic>
      <p:pic>
        <p:nvPicPr>
          <p:cNvPr id="13" name="Picture 40" descr="pict3.png"/>
          <p:cNvPicPr>
            <a:picLocks noChangeAspect="1"/>
          </p:cNvPicPr>
          <p:nvPr userDrawn="1"/>
        </p:nvPicPr>
        <p:blipFill>
          <a:blip r:embed="rId6" cstate="print">
            <a:lum bright="14000" contrast="38000"/>
          </a:blip>
          <a:srcRect/>
          <a:stretch>
            <a:fillRect/>
          </a:stretch>
        </p:blipFill>
        <p:spPr bwMode="auto">
          <a:xfrm>
            <a:off x="0" y="3633788"/>
            <a:ext cx="1162050" cy="1174750"/>
          </a:xfrm>
          <a:prstGeom prst="rect">
            <a:avLst/>
          </a:prstGeom>
          <a:noFill/>
          <a:ln w="9525">
            <a:noFill/>
            <a:miter lim="800000"/>
            <a:headEnd/>
            <a:tailEnd/>
          </a:ln>
        </p:spPr>
      </p:pic>
      <p:pic>
        <p:nvPicPr>
          <p:cNvPr id="14" name="Picture 14" descr="procholorococcus marinus cropped.tif"/>
          <p:cNvPicPr>
            <a:picLocks noChangeAspect="1"/>
          </p:cNvPicPr>
          <p:nvPr userDrawn="1"/>
        </p:nvPicPr>
        <p:blipFill>
          <a:blip r:embed="rId7" cstate="print"/>
          <a:srcRect/>
          <a:stretch>
            <a:fillRect/>
          </a:stretch>
        </p:blipFill>
        <p:spPr bwMode="auto">
          <a:xfrm>
            <a:off x="0" y="4843463"/>
            <a:ext cx="1160463" cy="1176337"/>
          </a:xfrm>
          <a:prstGeom prst="rect">
            <a:avLst/>
          </a:prstGeom>
          <a:noFill/>
          <a:ln w="9525">
            <a:noFill/>
            <a:miter lim="800000"/>
            <a:headEnd/>
            <a:tailEnd/>
          </a:ln>
        </p:spPr>
      </p:pic>
      <p:sp>
        <p:nvSpPr>
          <p:cNvPr id="160991" name="Rectangle 223"/>
          <p:cNvSpPr>
            <a:spLocks noGrp="1" noChangeArrowheads="1"/>
          </p:cNvSpPr>
          <p:nvPr>
            <p:ph type="subTitle" idx="1"/>
          </p:nvPr>
        </p:nvSpPr>
        <p:spPr>
          <a:xfrm>
            <a:off x="1317330" y="2700382"/>
            <a:ext cx="3073400" cy="646331"/>
          </a:xfrm>
        </p:spPr>
        <p:txBody>
          <a:bodyPr/>
          <a:lstStyle>
            <a:lvl1pPr marL="0" indent="0" algn="l">
              <a:buFont typeface="Symbol" pitchFamily="18" charset="2"/>
              <a:buNone/>
              <a:defRPr sz="2000"/>
            </a:lvl1pPr>
          </a:lstStyle>
          <a:p>
            <a:r>
              <a:rPr lang="en-US" dirty="0"/>
              <a:t>Click to edit Master subtitle style</a:t>
            </a:r>
          </a:p>
        </p:txBody>
      </p:sp>
      <p:sp>
        <p:nvSpPr>
          <p:cNvPr id="36" name="Title 35"/>
          <p:cNvSpPr>
            <a:spLocks noGrp="1"/>
          </p:cNvSpPr>
          <p:nvPr>
            <p:ph type="title"/>
          </p:nvPr>
        </p:nvSpPr>
        <p:spPr>
          <a:xfrm>
            <a:off x="1317329" y="1102891"/>
            <a:ext cx="6377629" cy="929485"/>
          </a:xfrm>
        </p:spPr>
        <p:txBody>
          <a:bodyPr/>
          <a:lstStyle>
            <a:lvl1pPr>
              <a:defRPr sz="3200" b="1">
                <a:solidFill>
                  <a:schemeClr val="bg2">
                    <a:lumMod val="10000"/>
                  </a:schemeClr>
                </a:solidFill>
                <a:latin typeface="+mn-lt"/>
              </a:defRPr>
            </a:lvl1pPr>
          </a:lstStyle>
          <a:p>
            <a:r>
              <a:rPr lang="en-US" dirty="0" smtClean="0"/>
              <a:t>Click to edit Master title style</a:t>
            </a:r>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pic>
        <p:nvPicPr>
          <p:cNvPr id="4" name="Picture 23" descr="129762-97_face.png"/>
          <p:cNvPicPr>
            <a:picLocks noChangeAspect="1"/>
          </p:cNvPicPr>
          <p:nvPr userDrawn="1"/>
        </p:nvPicPr>
        <p:blipFill>
          <a:blip r:embed="rId2" cstate="print"/>
          <a:srcRect/>
          <a:stretch>
            <a:fillRect/>
          </a:stretch>
        </p:blipFill>
        <p:spPr bwMode="auto">
          <a:xfrm>
            <a:off x="0" y="2424113"/>
            <a:ext cx="1157288" cy="1181100"/>
          </a:xfrm>
          <a:prstGeom prst="rect">
            <a:avLst/>
          </a:prstGeom>
          <a:noFill/>
          <a:ln w="9525">
            <a:noFill/>
            <a:miter lim="800000"/>
            <a:headEnd/>
            <a:tailEnd/>
          </a:ln>
        </p:spPr>
      </p:pic>
      <p:pic>
        <p:nvPicPr>
          <p:cNvPr id="5" name="Picture 21" descr="clouds.png"/>
          <p:cNvPicPr>
            <a:picLocks noChangeAspect="1"/>
          </p:cNvPicPr>
          <p:nvPr userDrawn="1"/>
        </p:nvPicPr>
        <p:blipFill>
          <a:blip r:embed="rId3" cstate="print"/>
          <a:srcRect/>
          <a:stretch>
            <a:fillRect/>
          </a:stretch>
        </p:blipFill>
        <p:spPr bwMode="auto">
          <a:xfrm>
            <a:off x="0" y="1211263"/>
            <a:ext cx="1150938" cy="1184275"/>
          </a:xfrm>
          <a:prstGeom prst="rect">
            <a:avLst/>
          </a:prstGeom>
          <a:noFill/>
          <a:ln w="9525">
            <a:noFill/>
            <a:miter lim="800000"/>
            <a:headEnd/>
            <a:tailEnd/>
          </a:ln>
        </p:spPr>
      </p:pic>
      <p:grpSp>
        <p:nvGrpSpPr>
          <p:cNvPr id="6" name="Group 17"/>
          <p:cNvGrpSpPr>
            <a:grpSpLocks/>
          </p:cNvGrpSpPr>
          <p:nvPr userDrawn="1"/>
        </p:nvGrpSpPr>
        <p:grpSpPr bwMode="auto">
          <a:xfrm>
            <a:off x="0" y="6056313"/>
            <a:ext cx="9145588" cy="806450"/>
            <a:chOff x="0" y="6634186"/>
            <a:chExt cx="9145770" cy="228600"/>
          </a:xfrm>
        </p:grpSpPr>
        <p:sp>
          <p:nvSpPr>
            <p:cNvPr id="7" name="Rectangle 15"/>
            <p:cNvSpPr/>
            <p:nvPr userDrawn="1"/>
          </p:nvSpPr>
          <p:spPr bwMode="auto">
            <a:xfrm>
              <a:off x="2360660" y="6634186"/>
              <a:ext cx="6785110"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sp>
          <p:nvSpPr>
            <p:cNvPr id="8" name="Rectangle 16"/>
            <p:cNvSpPr/>
            <p:nvPr userDrawn="1"/>
          </p:nvSpPr>
          <p:spPr bwMode="auto">
            <a:xfrm>
              <a:off x="0" y="6634186"/>
              <a:ext cx="2333671"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grpSp>
      <p:sp>
        <p:nvSpPr>
          <p:cNvPr id="9" name="TextBox 44"/>
          <p:cNvSpPr txBox="1"/>
          <p:nvPr userDrawn="1"/>
        </p:nvSpPr>
        <p:spPr>
          <a:xfrm>
            <a:off x="2362200" y="6172200"/>
            <a:ext cx="1504950" cy="590550"/>
          </a:xfrm>
          <a:prstGeom prst="rect">
            <a:avLst/>
          </a:prstGeom>
          <a:noFill/>
        </p:spPr>
        <p:txBody>
          <a:bodyPr>
            <a:spAutoFit/>
          </a:bodyPr>
          <a:lstStyle/>
          <a:p>
            <a:pPr eaLnBrk="0" hangingPunct="0">
              <a:lnSpc>
                <a:spcPct val="90000"/>
              </a:lnSpc>
              <a:defRPr/>
            </a:pPr>
            <a:r>
              <a:rPr lang="en-US" b="1" dirty="0">
                <a:solidFill>
                  <a:schemeClr val="bg1"/>
                </a:solidFill>
                <a:latin typeface="Arial" charset="0"/>
                <a:cs typeface="Arial" charset="0"/>
              </a:rPr>
              <a:t>Office </a:t>
            </a:r>
            <a:br>
              <a:rPr lang="en-US" b="1" dirty="0">
                <a:solidFill>
                  <a:schemeClr val="bg1"/>
                </a:solidFill>
                <a:latin typeface="Arial" charset="0"/>
                <a:cs typeface="Arial" charset="0"/>
              </a:rPr>
            </a:br>
            <a:r>
              <a:rPr lang="en-US" b="1" dirty="0">
                <a:solidFill>
                  <a:schemeClr val="bg1"/>
                </a:solidFill>
                <a:latin typeface="Arial" charset="0"/>
                <a:cs typeface="Arial" charset="0"/>
              </a:rPr>
              <a:t>of Science</a:t>
            </a:r>
          </a:p>
        </p:txBody>
      </p:sp>
      <p:sp>
        <p:nvSpPr>
          <p:cNvPr id="10" name="TextBox 46"/>
          <p:cNvSpPr txBox="1"/>
          <p:nvPr userDrawn="1"/>
        </p:nvSpPr>
        <p:spPr>
          <a:xfrm>
            <a:off x="5362575" y="6305550"/>
            <a:ext cx="3629025" cy="425450"/>
          </a:xfrm>
          <a:prstGeom prst="rect">
            <a:avLst/>
          </a:prstGeom>
          <a:noFill/>
        </p:spPr>
        <p:txBody>
          <a:bodyPr>
            <a:spAutoFit/>
          </a:bodyPr>
          <a:lstStyle/>
          <a:p>
            <a:pPr algn="r" eaLnBrk="0" hangingPunct="0">
              <a:lnSpc>
                <a:spcPct val="90000"/>
              </a:lnSpc>
              <a:defRPr/>
            </a:pPr>
            <a:r>
              <a:rPr lang="en-US" sz="1200" b="1" dirty="0">
                <a:solidFill>
                  <a:schemeClr val="bg1"/>
                </a:solidFill>
                <a:latin typeface="Arial" charset="0"/>
                <a:cs typeface="Arial" charset="0"/>
              </a:rPr>
              <a:t>Office of Biological </a:t>
            </a:r>
            <a:br>
              <a:rPr lang="en-US" sz="1200" b="1" dirty="0">
                <a:solidFill>
                  <a:schemeClr val="bg1"/>
                </a:solidFill>
                <a:latin typeface="Arial" charset="0"/>
                <a:cs typeface="Arial" charset="0"/>
              </a:rPr>
            </a:br>
            <a:r>
              <a:rPr lang="en-US" sz="1200" b="1" dirty="0">
                <a:solidFill>
                  <a:schemeClr val="bg1"/>
                </a:solidFill>
                <a:latin typeface="Arial" charset="0"/>
                <a:cs typeface="Arial" charset="0"/>
              </a:rPr>
              <a:t>and Environmental Research</a:t>
            </a:r>
          </a:p>
        </p:txBody>
      </p:sp>
      <p:pic>
        <p:nvPicPr>
          <p:cNvPr id="11" name="Picture 18" descr="New_DOE_Logo_BLACK.png"/>
          <p:cNvPicPr>
            <a:picLocks noChangeAspect="1"/>
          </p:cNvPicPr>
          <p:nvPr userDrawn="1"/>
        </p:nvPicPr>
        <p:blipFill>
          <a:blip r:embed="rId4" cstate="print"/>
          <a:srcRect/>
          <a:stretch>
            <a:fillRect/>
          </a:stretch>
        </p:blipFill>
        <p:spPr bwMode="auto">
          <a:xfrm>
            <a:off x="150813" y="6229350"/>
            <a:ext cx="2070100" cy="498475"/>
          </a:xfrm>
          <a:prstGeom prst="rect">
            <a:avLst/>
          </a:prstGeom>
          <a:noFill/>
          <a:ln w="9525">
            <a:noFill/>
            <a:miter lim="800000"/>
            <a:headEnd/>
            <a:tailEnd/>
          </a:ln>
        </p:spPr>
      </p:pic>
      <p:pic>
        <p:nvPicPr>
          <p:cNvPr id="12" name="Picture 38" descr="pict1.png"/>
          <p:cNvPicPr>
            <a:picLocks noChangeAspect="1"/>
          </p:cNvPicPr>
          <p:nvPr userDrawn="1"/>
        </p:nvPicPr>
        <p:blipFill>
          <a:blip r:embed="rId5" cstate="print"/>
          <a:srcRect/>
          <a:stretch>
            <a:fillRect/>
          </a:stretch>
        </p:blipFill>
        <p:spPr bwMode="auto">
          <a:xfrm>
            <a:off x="0" y="0"/>
            <a:ext cx="1154113" cy="1182688"/>
          </a:xfrm>
          <a:prstGeom prst="rect">
            <a:avLst/>
          </a:prstGeom>
          <a:noFill/>
          <a:ln w="9525">
            <a:noFill/>
            <a:miter lim="800000"/>
            <a:headEnd/>
            <a:tailEnd/>
          </a:ln>
        </p:spPr>
      </p:pic>
      <p:pic>
        <p:nvPicPr>
          <p:cNvPr id="13" name="Picture 40" descr="pict3.png"/>
          <p:cNvPicPr>
            <a:picLocks noChangeAspect="1"/>
          </p:cNvPicPr>
          <p:nvPr userDrawn="1"/>
        </p:nvPicPr>
        <p:blipFill>
          <a:blip r:embed="rId6" cstate="print">
            <a:lum bright="14000" contrast="38000"/>
          </a:blip>
          <a:srcRect/>
          <a:stretch>
            <a:fillRect/>
          </a:stretch>
        </p:blipFill>
        <p:spPr bwMode="auto">
          <a:xfrm>
            <a:off x="0" y="3633788"/>
            <a:ext cx="1162050" cy="1174750"/>
          </a:xfrm>
          <a:prstGeom prst="rect">
            <a:avLst/>
          </a:prstGeom>
          <a:noFill/>
          <a:ln w="9525">
            <a:noFill/>
            <a:miter lim="800000"/>
            <a:headEnd/>
            <a:tailEnd/>
          </a:ln>
        </p:spPr>
      </p:pic>
      <p:pic>
        <p:nvPicPr>
          <p:cNvPr id="14" name="Picture 14" descr="procholorococcus marinus cropped.tif"/>
          <p:cNvPicPr>
            <a:picLocks noChangeAspect="1"/>
          </p:cNvPicPr>
          <p:nvPr userDrawn="1"/>
        </p:nvPicPr>
        <p:blipFill>
          <a:blip r:embed="rId7" cstate="print"/>
          <a:srcRect/>
          <a:stretch>
            <a:fillRect/>
          </a:stretch>
        </p:blipFill>
        <p:spPr bwMode="auto">
          <a:xfrm>
            <a:off x="0" y="4843463"/>
            <a:ext cx="1160463" cy="1176337"/>
          </a:xfrm>
          <a:prstGeom prst="rect">
            <a:avLst/>
          </a:prstGeom>
          <a:noFill/>
          <a:ln w="9525">
            <a:noFill/>
            <a:miter lim="800000"/>
            <a:headEnd/>
            <a:tailEnd/>
          </a:ln>
        </p:spPr>
      </p:pic>
      <p:sp>
        <p:nvSpPr>
          <p:cNvPr id="160991" name="Rectangle 223"/>
          <p:cNvSpPr>
            <a:spLocks noGrp="1" noChangeArrowheads="1"/>
          </p:cNvSpPr>
          <p:nvPr>
            <p:ph type="subTitle" idx="1"/>
          </p:nvPr>
        </p:nvSpPr>
        <p:spPr>
          <a:xfrm>
            <a:off x="1317330" y="2700382"/>
            <a:ext cx="3073400" cy="646331"/>
          </a:xfrm>
        </p:spPr>
        <p:txBody>
          <a:bodyPr/>
          <a:lstStyle>
            <a:lvl1pPr marL="0" indent="0" algn="l">
              <a:buFont typeface="Symbol" pitchFamily="18" charset="2"/>
              <a:buNone/>
              <a:defRPr sz="2000"/>
            </a:lvl1pPr>
          </a:lstStyle>
          <a:p>
            <a:r>
              <a:rPr lang="en-US" dirty="0"/>
              <a:t>Click to edit Master subtitle style</a:t>
            </a:r>
          </a:p>
        </p:txBody>
      </p:sp>
      <p:sp>
        <p:nvSpPr>
          <p:cNvPr id="36" name="Title 35"/>
          <p:cNvSpPr>
            <a:spLocks noGrp="1"/>
          </p:cNvSpPr>
          <p:nvPr>
            <p:ph type="title"/>
          </p:nvPr>
        </p:nvSpPr>
        <p:spPr>
          <a:xfrm>
            <a:off x="1317329" y="1102891"/>
            <a:ext cx="6377629" cy="929485"/>
          </a:xfrm>
        </p:spPr>
        <p:txBody>
          <a:bodyPr/>
          <a:lstStyle>
            <a:lvl1pPr>
              <a:defRPr sz="3200" b="1">
                <a:solidFill>
                  <a:schemeClr val="bg2">
                    <a:lumMod val="10000"/>
                  </a:schemeClr>
                </a:solidFill>
                <a:latin typeface="+mn-lt"/>
              </a:defRPr>
            </a:lvl1pPr>
          </a:lstStyle>
          <a:p>
            <a:r>
              <a:rPr lang="en-US" dirty="0" smtClean="0"/>
              <a:t>Click to edit Master title style</a:t>
            </a:r>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4975CE-7CB2-4440-8DAB-2E58CDE37FB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4975CE-7CB2-4440-8DAB-2E58CDE37FBC}" type="datetimeFigureOut">
              <a:rPr lang="en-US" smtClean="0"/>
              <a:pPr/>
              <a:t>9/14/2010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BBB9E-3200-4903-9281-15E6D213C9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9225" y="177800"/>
            <a:ext cx="8229600" cy="4841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p>
        </p:txBody>
      </p:sp>
      <p:sp>
        <p:nvSpPr>
          <p:cNvPr id="1027" name="Text Placeholder 2"/>
          <p:cNvSpPr>
            <a:spLocks noGrp="1"/>
          </p:cNvSpPr>
          <p:nvPr>
            <p:ph type="body" idx="1"/>
          </p:nvPr>
        </p:nvSpPr>
        <p:spPr bwMode="auto">
          <a:xfrm>
            <a:off x="149225" y="1344613"/>
            <a:ext cx="8229600" cy="1835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 name="Rectangle 14"/>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sp>
        <p:nvSpPr>
          <p:cNvPr id="16" name="Rectangle 15"/>
          <p:cNvSpPr/>
          <p:nvPr userDrawn="1"/>
        </p:nvSpPr>
        <p:spPr bwMode="auto">
          <a:xfrm>
            <a:off x="4507"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cs typeface="Arial" charset="0"/>
            </a:endParaRPr>
          </a:p>
        </p:txBody>
      </p:sp>
      <p:sp>
        <p:nvSpPr>
          <p:cNvPr id="17" name="Rectangle 235"/>
          <p:cNvSpPr>
            <a:spLocks noChangeArrowheads="1"/>
          </p:cNvSpPr>
          <p:nvPr userDrawn="1"/>
        </p:nvSpPr>
        <p:spPr bwMode="auto">
          <a:xfrm>
            <a:off x="2433638" y="6635750"/>
            <a:ext cx="6553200" cy="222250"/>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latin typeface="Arial" charset="0"/>
                <a:ea typeface="Rod"/>
                <a:cs typeface="Rod"/>
              </a:rPr>
              <a:t>Department of Energy  •  Office of Science  •  Biological and Environmental Research</a:t>
            </a:r>
          </a:p>
        </p:txBody>
      </p:sp>
      <p:sp>
        <p:nvSpPr>
          <p:cNvPr id="18" name="Rectangle 235"/>
          <p:cNvSpPr>
            <a:spLocks noChangeArrowheads="1"/>
          </p:cNvSpPr>
          <p:nvPr userDrawn="1"/>
        </p:nvSpPr>
        <p:spPr bwMode="auto">
          <a:xfrm>
            <a:off x="10048" y="6633603"/>
            <a:ext cx="2307862" cy="274637"/>
          </a:xfrm>
          <a:prstGeom prst="rect">
            <a:avLst/>
          </a:prstGeom>
          <a:noFill/>
          <a:ln w="9525" algn="ctr">
            <a:noFill/>
            <a:miter lim="800000"/>
            <a:headEnd/>
            <a:tailEnd/>
          </a:ln>
          <a:effectLst/>
        </p:spPr>
        <p:txBody>
          <a:bodyPr/>
          <a:lstStyle/>
          <a:p>
            <a:pPr marL="171450" indent="-171450" eaLnBrk="0" hangingPunct="0">
              <a:lnSpc>
                <a:spcPct val="90000"/>
              </a:lnSpc>
              <a:defRPr/>
            </a:pPr>
            <a:r>
              <a:rPr lang="en-US" sz="1200" b="1" dirty="0" smtClean="0">
                <a:solidFill>
                  <a:schemeClr val="bg1"/>
                </a:solidFill>
                <a:latin typeface="Arial" charset="0"/>
                <a:ea typeface="Rod"/>
                <a:cs typeface="Rod"/>
              </a:rPr>
              <a:t> </a:t>
            </a:r>
            <a:fld id="{F32F6695-6712-49E9-9ADD-7E95D04D3F9A}" type="slidenum">
              <a:rPr lang="en-US" sz="1200" smtClean="0">
                <a:solidFill>
                  <a:schemeClr val="bg1"/>
                </a:solidFill>
                <a:latin typeface="Arial" charset="0"/>
                <a:ea typeface="Rod"/>
                <a:cs typeface="Rod"/>
              </a:rPr>
              <a:pPr marL="171450" indent="-171450" eaLnBrk="0" hangingPunct="0">
                <a:lnSpc>
                  <a:spcPct val="90000"/>
                </a:lnSpc>
                <a:defRPr/>
              </a:pPr>
              <a:t>‹#›</a:t>
            </a:fld>
            <a:r>
              <a:rPr lang="en-US" sz="1200" dirty="0" smtClean="0">
                <a:solidFill>
                  <a:schemeClr val="bg1"/>
                </a:solidFill>
                <a:latin typeface="Arial" charset="0"/>
                <a:ea typeface="Rod"/>
                <a:cs typeface="Rod"/>
              </a:rPr>
              <a:t> </a:t>
            </a:r>
            <a:r>
              <a:rPr lang="en-US" sz="1200" b="1" dirty="0" err="1" smtClean="0">
                <a:solidFill>
                  <a:schemeClr val="bg1"/>
                </a:solidFill>
                <a:latin typeface="Arial" charset="0"/>
                <a:ea typeface="Rod"/>
                <a:cs typeface="Rod"/>
              </a:rPr>
              <a:t>Kbase</a:t>
            </a:r>
            <a:r>
              <a:rPr lang="en-US" sz="1200" b="1" baseline="0" dirty="0" smtClean="0">
                <a:solidFill>
                  <a:schemeClr val="bg1"/>
                </a:solidFill>
                <a:latin typeface="Arial" charset="0"/>
                <a:ea typeface="Rod"/>
                <a:cs typeface="Rod"/>
              </a:rPr>
              <a:t> September 2010</a:t>
            </a:r>
            <a:endParaRPr lang="en-US" sz="1200" b="1" dirty="0">
              <a:solidFill>
                <a:schemeClr val="bg1"/>
              </a:solidFill>
              <a:latin typeface="Arial" charset="0"/>
              <a:ea typeface="Rod"/>
              <a:cs typeface="Rod"/>
            </a:endParaRPr>
          </a:p>
        </p:txBody>
      </p:sp>
    </p:spTree>
  </p:cSld>
  <p:clrMap bg1="lt1" tx1="dk1" bg2="lt2" tx2="dk2" accent1="accent1" accent2="accent2" accent3="accent3" accent4="accent4" accent5="accent5" accent6="accent6" hlink="hlink" folHlink="folHlink"/>
  <p:sldLayoutIdLst>
    <p:sldLayoutId id="2147483935" r:id="rId1"/>
    <p:sldLayoutId id="2147483930" r:id="rId2"/>
    <p:sldLayoutId id="2147483931" r:id="rId3"/>
    <p:sldLayoutId id="2147483932" r:id="rId4"/>
    <p:sldLayoutId id="2147483933" r:id="rId5"/>
    <p:sldLayoutId id="2147483936" r:id="rId6"/>
    <p:sldLayoutId id="2147483937" r:id="rId7"/>
  </p:sldLayoutIdLst>
  <p:hf hdr="0" ftr="0" dt="0"/>
  <p:txStyles>
    <p:titleStyle>
      <a:lvl1pPr algn="l" rtl="0" fontAlgn="base">
        <a:lnSpc>
          <a:spcPct val="85000"/>
        </a:lnSpc>
        <a:spcBef>
          <a:spcPct val="0"/>
        </a:spcBef>
        <a:spcAft>
          <a:spcPct val="0"/>
        </a:spcAft>
        <a:defRPr sz="3000" b="1" kern="1200">
          <a:solidFill>
            <a:schemeClr val="tx1"/>
          </a:solidFill>
          <a:latin typeface="Arial" pitchFamily="34" charset="0"/>
          <a:ea typeface="+mj-ea"/>
          <a:cs typeface="Arial" pitchFamily="34" charset="0"/>
        </a:defRPr>
      </a:lvl1pPr>
      <a:lvl2pPr algn="l" rtl="0" fontAlgn="base">
        <a:lnSpc>
          <a:spcPct val="85000"/>
        </a:lnSpc>
        <a:spcBef>
          <a:spcPct val="0"/>
        </a:spcBef>
        <a:spcAft>
          <a:spcPct val="0"/>
        </a:spcAft>
        <a:defRPr sz="3000" b="1">
          <a:solidFill>
            <a:schemeClr val="tx1"/>
          </a:solidFill>
          <a:latin typeface="Arial" pitchFamily="34" charset="0"/>
          <a:cs typeface="Arial" pitchFamily="34" charset="0"/>
        </a:defRPr>
      </a:lvl2pPr>
      <a:lvl3pPr algn="l" rtl="0" fontAlgn="base">
        <a:lnSpc>
          <a:spcPct val="85000"/>
        </a:lnSpc>
        <a:spcBef>
          <a:spcPct val="0"/>
        </a:spcBef>
        <a:spcAft>
          <a:spcPct val="0"/>
        </a:spcAft>
        <a:defRPr sz="3000" b="1">
          <a:solidFill>
            <a:schemeClr val="tx1"/>
          </a:solidFill>
          <a:latin typeface="Arial" pitchFamily="34" charset="0"/>
          <a:cs typeface="Arial" pitchFamily="34" charset="0"/>
        </a:defRPr>
      </a:lvl3pPr>
      <a:lvl4pPr algn="l" rtl="0" fontAlgn="base">
        <a:lnSpc>
          <a:spcPct val="85000"/>
        </a:lnSpc>
        <a:spcBef>
          <a:spcPct val="0"/>
        </a:spcBef>
        <a:spcAft>
          <a:spcPct val="0"/>
        </a:spcAft>
        <a:defRPr sz="3000" b="1">
          <a:solidFill>
            <a:schemeClr val="tx1"/>
          </a:solidFill>
          <a:latin typeface="Arial" pitchFamily="34" charset="0"/>
          <a:cs typeface="Arial" pitchFamily="34" charset="0"/>
        </a:defRPr>
      </a:lvl4pPr>
      <a:lvl5pPr algn="l" rtl="0" fontAlgn="base">
        <a:lnSpc>
          <a:spcPct val="85000"/>
        </a:lnSpc>
        <a:spcBef>
          <a:spcPct val="0"/>
        </a:spcBef>
        <a:spcAft>
          <a:spcPct val="0"/>
        </a:spcAft>
        <a:defRPr sz="3000" b="1">
          <a:solidFill>
            <a:schemeClr val="tx1"/>
          </a:solidFill>
          <a:latin typeface="Arial" pitchFamily="34" charset="0"/>
          <a:cs typeface="Arial" pitchFamily="34" charset="0"/>
        </a:defRPr>
      </a:lvl5pPr>
      <a:lvl6pPr marL="457200" algn="l" rtl="0" fontAlgn="base">
        <a:lnSpc>
          <a:spcPct val="85000"/>
        </a:lnSpc>
        <a:spcBef>
          <a:spcPct val="0"/>
        </a:spcBef>
        <a:spcAft>
          <a:spcPct val="0"/>
        </a:spcAft>
        <a:defRPr sz="3000" b="1">
          <a:solidFill>
            <a:schemeClr val="tx1"/>
          </a:solidFill>
          <a:latin typeface="Arial" pitchFamily="34" charset="0"/>
          <a:cs typeface="Arial" pitchFamily="34" charset="0"/>
        </a:defRPr>
      </a:lvl6pPr>
      <a:lvl7pPr marL="914400" algn="l" rtl="0" fontAlgn="base">
        <a:lnSpc>
          <a:spcPct val="85000"/>
        </a:lnSpc>
        <a:spcBef>
          <a:spcPct val="0"/>
        </a:spcBef>
        <a:spcAft>
          <a:spcPct val="0"/>
        </a:spcAft>
        <a:defRPr sz="3000" b="1">
          <a:solidFill>
            <a:schemeClr val="tx1"/>
          </a:solidFill>
          <a:latin typeface="Arial" pitchFamily="34" charset="0"/>
          <a:cs typeface="Arial" pitchFamily="34" charset="0"/>
        </a:defRPr>
      </a:lvl7pPr>
      <a:lvl8pPr marL="1371600" algn="l" rtl="0" fontAlgn="base">
        <a:lnSpc>
          <a:spcPct val="85000"/>
        </a:lnSpc>
        <a:spcBef>
          <a:spcPct val="0"/>
        </a:spcBef>
        <a:spcAft>
          <a:spcPct val="0"/>
        </a:spcAft>
        <a:defRPr sz="3000" b="1">
          <a:solidFill>
            <a:schemeClr val="tx1"/>
          </a:solidFill>
          <a:latin typeface="Arial" pitchFamily="34" charset="0"/>
          <a:cs typeface="Arial" pitchFamily="34" charset="0"/>
        </a:defRPr>
      </a:lvl8pPr>
      <a:lvl9pPr marL="1828800" algn="l" rtl="0" fontAlgn="base">
        <a:lnSpc>
          <a:spcPct val="85000"/>
        </a:lnSpc>
        <a:spcBef>
          <a:spcPct val="0"/>
        </a:spcBef>
        <a:spcAft>
          <a:spcPct val="0"/>
        </a:spcAft>
        <a:defRPr sz="3000" b="1">
          <a:solidFill>
            <a:schemeClr val="tx1"/>
          </a:solidFill>
          <a:latin typeface="Arial" pitchFamily="34" charset="0"/>
          <a:cs typeface="Arial" pitchFamily="34" charset="0"/>
        </a:defRPr>
      </a:lvl9pPr>
    </p:titleStyle>
    <p:bodyStyle>
      <a:lvl1pPr marL="230188" indent="-230188" algn="l" rtl="0" fontAlgn="base">
        <a:lnSpc>
          <a:spcPct val="90000"/>
        </a:lnSpc>
        <a:spcBef>
          <a:spcPts val="1400"/>
        </a:spcBef>
        <a:spcAft>
          <a:spcPct val="0"/>
        </a:spcAft>
        <a:buClr>
          <a:schemeClr val="tx1"/>
        </a:buClr>
        <a:buFont typeface="Arial" pitchFamily="34" charset="0"/>
        <a:buChar char="•"/>
        <a:defRPr sz="2400" kern="1200">
          <a:solidFill>
            <a:schemeClr val="tx1"/>
          </a:solidFill>
          <a:latin typeface="Arial" pitchFamily="34" charset="0"/>
          <a:ea typeface="+mn-ea"/>
          <a:cs typeface="Arial" pitchFamily="34" charset="0"/>
        </a:defRPr>
      </a:lvl1pPr>
      <a:lvl2pPr marL="625475" indent="-279400" algn="l" rtl="0" fontAlgn="base">
        <a:lnSpc>
          <a:spcPct val="90000"/>
        </a:lnSpc>
        <a:spcBef>
          <a:spcPts val="800"/>
        </a:spcBef>
        <a:spcAft>
          <a:spcPct val="0"/>
        </a:spcAft>
        <a:buClr>
          <a:schemeClr val="tx1"/>
        </a:buClr>
        <a:buFont typeface="Arial" pitchFamily="34" charset="0"/>
        <a:buChar char="–"/>
        <a:defRPr sz="2000" kern="1200">
          <a:solidFill>
            <a:schemeClr val="tx1"/>
          </a:solidFill>
          <a:latin typeface="Arial" pitchFamily="34" charset="0"/>
          <a:ea typeface="+mn-ea"/>
          <a:cs typeface="Arial" pitchFamily="34" charset="0"/>
        </a:defRPr>
      </a:lvl2pPr>
      <a:lvl3pPr marL="914400" indent="-230188" algn="l" rtl="0" fontAlgn="base">
        <a:lnSpc>
          <a:spcPct val="90000"/>
        </a:lnSpc>
        <a:spcBef>
          <a:spcPts val="800"/>
        </a:spcBef>
        <a:spcAft>
          <a:spcPct val="0"/>
        </a:spcAft>
        <a:buClr>
          <a:schemeClr val="tx1"/>
        </a:buClr>
        <a:buFont typeface="Arial" pitchFamily="34" charset="0"/>
        <a:buChar char="•"/>
        <a:defRPr kern="1200">
          <a:solidFill>
            <a:schemeClr val="tx1"/>
          </a:solidFill>
          <a:latin typeface="Arial" pitchFamily="34" charset="0"/>
          <a:ea typeface="+mn-ea"/>
          <a:cs typeface="Arial" pitchFamily="34" charset="0"/>
        </a:defRPr>
      </a:lvl3pPr>
      <a:lvl4pPr marL="1144588" indent="-173038" algn="l" rtl="0" fontAlgn="base">
        <a:lnSpc>
          <a:spcPct val="90000"/>
        </a:lnSpc>
        <a:spcBef>
          <a:spcPts val="800"/>
        </a:spcBef>
        <a:spcAft>
          <a:spcPct val="0"/>
        </a:spcAft>
        <a:buClr>
          <a:schemeClr val="tx1"/>
        </a:buClr>
        <a:buFont typeface="Arial" pitchFamily="34" charset="0"/>
        <a:buChar char="–"/>
        <a:defRPr sz="1600" kern="1200">
          <a:solidFill>
            <a:schemeClr val="tx1"/>
          </a:solidFill>
          <a:latin typeface="Arial" pitchFamily="34" charset="0"/>
          <a:ea typeface="+mn-ea"/>
          <a:cs typeface="Arial" pitchFamily="34" charset="0"/>
        </a:defRPr>
      </a:lvl4pPr>
      <a:lvl5pPr marL="1482725" indent="-222250" algn="l" rtl="0" fontAlgn="base">
        <a:lnSpc>
          <a:spcPct val="90000"/>
        </a:lnSpc>
        <a:spcBef>
          <a:spcPts val="600"/>
        </a:spcBef>
        <a:spcAft>
          <a:spcPct val="0"/>
        </a:spcAft>
        <a:buClr>
          <a:schemeClr val="tx1"/>
        </a:buClr>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975CE-7CB2-4440-8DAB-2E58CDE37FBC}" type="datetimeFigureOut">
              <a:rPr lang="en-US" smtClean="0"/>
              <a:pPr/>
              <a:t>9/14/2010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BBB9E-3200-4903-9281-15E6D213C9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36447-35C9-4981-8522-09E028C0BE9C}" type="datetimeFigureOut">
              <a:rPr lang="en-US" smtClean="0"/>
              <a:pPr/>
              <a:t>9/14/2010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9EABA-423B-41E5-A9AD-977720CE72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mailto:Anna.Palmisano@science.doe.gov"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hyperlink" Target="http://science.doe.gov/ob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914400" y="3657600"/>
            <a:ext cx="7086600" cy="1203325"/>
          </a:xfrm>
          <a:prstGeom prst="rect">
            <a:avLst/>
          </a:prstGeom>
          <a:noFill/>
          <a:ln w="9525">
            <a:noFill/>
            <a:miter lim="800000"/>
            <a:headEnd/>
            <a:tailEnd/>
          </a:ln>
        </p:spPr>
        <p:txBody>
          <a:bodyPr anchor="ctr"/>
          <a:lstStyle/>
          <a:p>
            <a:pPr algn="ctr" eaLnBrk="0" hangingPunct="0"/>
            <a:endParaRPr lang="en-US" sz="2400" b="1">
              <a:solidFill>
                <a:srgbClr val="0000BC"/>
              </a:solidFill>
            </a:endParaRPr>
          </a:p>
        </p:txBody>
      </p:sp>
      <p:sp>
        <p:nvSpPr>
          <p:cNvPr id="5123" name="Rectangle 5"/>
          <p:cNvSpPr>
            <a:spLocks noGrp="1" noChangeArrowheads="1"/>
          </p:cNvSpPr>
          <p:nvPr>
            <p:ph type="subTitle" idx="1"/>
          </p:nvPr>
        </p:nvSpPr>
        <p:spPr>
          <a:xfrm>
            <a:off x="1652588" y="4462463"/>
            <a:ext cx="4970462" cy="1269065"/>
          </a:xfrm>
        </p:spPr>
        <p:txBody>
          <a:bodyPr/>
          <a:lstStyle/>
          <a:p>
            <a:r>
              <a:rPr lang="en-US" sz="1800" b="1" dirty="0" smtClean="0">
                <a:latin typeface="Calibri" pitchFamily="34" charset="0"/>
              </a:rPr>
              <a:t>Susan K. Gregurick, Ph.D.</a:t>
            </a:r>
            <a:br>
              <a:rPr lang="en-US" sz="1800" b="1" dirty="0" smtClean="0">
                <a:latin typeface="Calibri" pitchFamily="34" charset="0"/>
              </a:rPr>
            </a:br>
            <a:r>
              <a:rPr lang="en-US" sz="1800" dirty="0" smtClean="0">
                <a:latin typeface="Calibri" pitchFamily="34" charset="0"/>
              </a:rPr>
              <a:t>Program Manager </a:t>
            </a:r>
          </a:p>
          <a:p>
            <a:r>
              <a:rPr lang="en-US" sz="1800" dirty="0" smtClean="0">
                <a:latin typeface="Calibri" pitchFamily="34" charset="0"/>
              </a:rPr>
              <a:t>Computational Biology &amp; Bioinformatics</a:t>
            </a:r>
            <a:br>
              <a:rPr lang="en-US" sz="1800" dirty="0" smtClean="0">
                <a:latin typeface="Calibri" pitchFamily="34" charset="0"/>
              </a:rPr>
            </a:br>
            <a:r>
              <a:rPr lang="en-US" sz="1800" dirty="0" smtClean="0">
                <a:latin typeface="Calibri" pitchFamily="34" charset="0"/>
              </a:rPr>
              <a:t>Biological and Environmental Research</a:t>
            </a:r>
          </a:p>
        </p:txBody>
      </p:sp>
      <p:sp>
        <p:nvSpPr>
          <p:cNvPr id="7" name="Title 6"/>
          <p:cNvSpPr>
            <a:spLocks noGrp="1"/>
          </p:cNvSpPr>
          <p:nvPr>
            <p:ph type="title"/>
          </p:nvPr>
        </p:nvSpPr>
        <p:spPr>
          <a:xfrm>
            <a:off x="2019300" y="638175"/>
            <a:ext cx="6376988" cy="4592026"/>
          </a:xfrm>
        </p:spPr>
        <p:txBody>
          <a:bodyPr rtlCol="0"/>
          <a:lstStyle/>
          <a:p>
            <a:pPr algn="ctr"/>
            <a:r>
              <a:rPr lang="en-US" dirty="0" smtClean="0">
                <a:latin typeface="Calibri" pitchFamily="34" charset="0"/>
              </a:rPr>
              <a:t>DOE Systems Biology Knowledgebase:</a:t>
            </a:r>
            <a:r>
              <a:rPr lang="en-US" dirty="0" smtClean="0"/>
              <a:t/>
            </a:r>
            <a:br>
              <a:rPr lang="en-US" dirty="0" smtClean="0"/>
            </a:br>
            <a:r>
              <a:rPr lang="en-US" sz="2800" dirty="0" smtClean="0">
                <a:latin typeface="Calibri" pitchFamily="34" charset="0"/>
              </a:rPr>
              <a:t/>
            </a:r>
            <a:br>
              <a:rPr lang="en-US" sz="2800" dirty="0" smtClean="0">
                <a:latin typeface="Calibri" pitchFamily="34" charset="0"/>
              </a:rPr>
            </a:br>
            <a:r>
              <a:rPr lang="en-US" sz="2800" dirty="0" smtClean="0">
                <a:latin typeface="Calibri" pitchFamily="34" charset="0"/>
              </a:rPr>
              <a:t> A community effort in microbial, plant and </a:t>
            </a:r>
            <a:r>
              <a:rPr lang="en-US" sz="2800" dirty="0" err="1" smtClean="0">
                <a:latin typeface="Calibri" pitchFamily="34" charset="0"/>
              </a:rPr>
              <a:t>metagenomic</a:t>
            </a:r>
            <a:r>
              <a:rPr lang="en-US" sz="2800" dirty="0" smtClean="0">
                <a:latin typeface="Calibri" pitchFamily="34" charset="0"/>
              </a:rPr>
              <a:t> sciences</a:t>
            </a:r>
            <a:r>
              <a:rPr lang="en-US" sz="2800" dirty="0" smtClean="0">
                <a:solidFill>
                  <a:srgbClr val="000000"/>
                </a:solidFill>
                <a:latin typeface="Calibri" pitchFamily="34" charset="0"/>
              </a:rPr>
              <a:t/>
            </a:r>
            <a:br>
              <a:rPr lang="en-US" sz="2800" dirty="0" smtClean="0">
                <a:solidFill>
                  <a:srgbClr val="000000"/>
                </a:solidFill>
                <a:latin typeface="Calibri" pitchFamily="34" charset="0"/>
              </a:rPr>
            </a:br>
            <a:r>
              <a:rPr lang="en-US" sz="3600" dirty="0" smtClean="0">
                <a:solidFill>
                  <a:srgbClr val="000000"/>
                </a:solidFill>
                <a:latin typeface="Calibri" pitchFamily="34" charset="0"/>
              </a:rPr>
              <a:t/>
            </a:r>
            <a:br>
              <a:rPr lang="en-US" sz="3600" dirty="0" smtClean="0">
                <a:solidFill>
                  <a:srgbClr val="000000"/>
                </a:solidFill>
                <a:latin typeface="Calibri" pitchFamily="34" charset="0"/>
              </a:rPr>
            </a:br>
            <a:r>
              <a:rPr lang="en-US" sz="2400" dirty="0" smtClean="0">
                <a:solidFill>
                  <a:srgbClr val="000000"/>
                </a:solidFill>
                <a:latin typeface="Calibri" pitchFamily="34" charset="0"/>
              </a:rPr>
              <a:t>BERAC</a:t>
            </a:r>
            <a:r>
              <a:rPr lang="en-US" sz="2000" b="0" dirty="0" smtClean="0">
                <a:latin typeface="Calibri" pitchFamily="34" charset="0"/>
              </a:rPr>
              <a:t/>
            </a:r>
            <a:br>
              <a:rPr lang="en-US" sz="2000" b="0" dirty="0" smtClean="0">
                <a:latin typeface="Calibri" pitchFamily="34" charset="0"/>
              </a:rPr>
            </a:br>
            <a:r>
              <a:rPr lang="en-US" sz="2000" b="0" dirty="0" smtClean="0">
                <a:latin typeface="Calibri" pitchFamily="34" charset="0"/>
              </a:rPr>
              <a:t>September 16-17, 2010</a:t>
            </a:r>
            <a:r>
              <a:rPr lang="en-US" sz="3600" dirty="0" smtClean="0">
                <a:latin typeface="Calibri" pitchFamily="34" charset="0"/>
              </a:rPr>
              <a:t/>
            </a:r>
            <a:br>
              <a:rPr lang="en-US" sz="3600" dirty="0" smtClean="0">
                <a:latin typeface="Calibri" pitchFamily="34" charset="0"/>
              </a:rPr>
            </a:br>
            <a:r>
              <a:rPr lang="en-US" sz="3600" dirty="0" smtClean="0">
                <a:solidFill>
                  <a:srgbClr val="000000"/>
                </a:solidFill>
              </a:rPr>
              <a:t/>
            </a:r>
            <a:br>
              <a:rPr lang="en-US" sz="3600" dirty="0" smtClean="0">
                <a:solidFill>
                  <a:srgbClr val="000000"/>
                </a:solidFill>
              </a:rPr>
            </a:br>
            <a:r>
              <a:rPr lang="en-US" sz="3600" dirty="0" smtClean="0">
                <a:solidFill>
                  <a:srgbClr val="000066"/>
                </a:solidFill>
              </a:rPr>
              <a:t/>
            </a:r>
            <a:br>
              <a:rPr lang="en-US" sz="3600" dirty="0" smtClean="0">
                <a:solidFill>
                  <a:srgbClr val="000066"/>
                </a:solidFill>
              </a:rPr>
            </a:br>
            <a:endParaRPr lang="en-US"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txBox="1">
            <a:spLocks/>
          </p:cNvSpPr>
          <p:nvPr/>
        </p:nvSpPr>
        <p:spPr bwMode="auto">
          <a:xfrm>
            <a:off x="149225" y="177800"/>
            <a:ext cx="8229600" cy="4585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85000"/>
              </a:lnSpc>
              <a:spcBef>
                <a:spcPct val="0"/>
              </a:spcBef>
              <a:spcAft>
                <a:spcPct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Calibri" pitchFamily="34" charset="0"/>
                <a:ea typeface="+mj-ea"/>
              </a:rPr>
              <a:t>Knowledgebase Implementation Timeline</a:t>
            </a:r>
            <a:endParaRPr kumimoji="0" lang="en-US" sz="2800" b="1" i="0" u="none" strike="noStrike" kern="1200" cap="none" spc="0" normalizeH="0" baseline="0" noProof="0" dirty="0">
              <a:ln>
                <a:noFill/>
              </a:ln>
              <a:solidFill>
                <a:schemeClr val="tx1"/>
              </a:solidFill>
              <a:effectLst/>
              <a:uLnTx/>
              <a:uFillTx/>
              <a:latin typeface="Calibri" pitchFamily="34" charset="0"/>
              <a:ea typeface="+mj-ea"/>
            </a:endParaRPr>
          </a:p>
        </p:txBody>
      </p:sp>
      <p:sp>
        <p:nvSpPr>
          <p:cNvPr id="25" name="Rectangle 24"/>
          <p:cNvSpPr/>
          <p:nvPr/>
        </p:nvSpPr>
        <p:spPr>
          <a:xfrm>
            <a:off x="350321" y="1186543"/>
            <a:ext cx="3408879" cy="8164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cs typeface="Times New Roman" pitchFamily="18" charset="0"/>
              </a:rPr>
              <a:t>Construct repository for experimental microbial data</a:t>
            </a:r>
            <a:endParaRPr lang="en-US" sz="2000" dirty="0" smtClean="0">
              <a:solidFill>
                <a:schemeClr val="tx1"/>
              </a:solidFill>
              <a:latin typeface="Calibri" pitchFamily="34" charset="0"/>
            </a:endParaRPr>
          </a:p>
        </p:txBody>
      </p:sp>
      <p:sp>
        <p:nvSpPr>
          <p:cNvPr id="43" name="Rectangle 42"/>
          <p:cNvSpPr/>
          <p:nvPr/>
        </p:nvSpPr>
        <p:spPr>
          <a:xfrm>
            <a:off x="333589" y="2017486"/>
            <a:ext cx="3294981" cy="62411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cs typeface="Times New Roman" pitchFamily="18" charset="0"/>
              </a:rPr>
              <a:t>Develop workflows</a:t>
            </a:r>
            <a:endParaRPr lang="en-US" sz="2000" dirty="0" smtClean="0">
              <a:solidFill>
                <a:schemeClr val="tx1"/>
              </a:solidFill>
              <a:latin typeface="Calibri" pitchFamily="34" charset="0"/>
            </a:endParaRPr>
          </a:p>
        </p:txBody>
      </p:sp>
      <p:sp>
        <p:nvSpPr>
          <p:cNvPr id="44" name="Rectangle 43"/>
          <p:cNvSpPr/>
          <p:nvPr/>
        </p:nvSpPr>
        <p:spPr>
          <a:xfrm>
            <a:off x="333829" y="2641600"/>
            <a:ext cx="3309258" cy="74022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cs typeface="Times New Roman" pitchFamily="18" charset="0"/>
              </a:rPr>
              <a:t>Analysis and programs repository</a:t>
            </a:r>
            <a:endParaRPr lang="en-US" sz="2000" dirty="0" smtClean="0">
              <a:solidFill>
                <a:schemeClr val="tx1"/>
              </a:solidFill>
              <a:latin typeface="Calibri" pitchFamily="34" charset="0"/>
            </a:endParaRPr>
          </a:p>
        </p:txBody>
      </p:sp>
      <p:sp>
        <p:nvSpPr>
          <p:cNvPr id="45" name="Rectangle 44"/>
          <p:cNvSpPr/>
          <p:nvPr/>
        </p:nvSpPr>
        <p:spPr>
          <a:xfrm>
            <a:off x="3632200" y="2670630"/>
            <a:ext cx="4978401" cy="7112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rPr>
              <a:t>Develop methods for grown simulations</a:t>
            </a:r>
          </a:p>
        </p:txBody>
      </p:sp>
      <p:sp>
        <p:nvSpPr>
          <p:cNvPr id="46" name="Rectangle 45"/>
          <p:cNvSpPr/>
          <p:nvPr/>
        </p:nvSpPr>
        <p:spPr>
          <a:xfrm>
            <a:off x="1533725" y="4005943"/>
            <a:ext cx="2670048" cy="687977"/>
          </a:xfrm>
          <a:prstGeom prst="rect">
            <a:avLst/>
          </a:prstGeom>
          <a:solidFill>
            <a:srgbClr val="C4FD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Calibri" pitchFamily="34" charset="0"/>
                <a:cs typeface="Times New Roman" pitchFamily="18" charset="0"/>
              </a:rPr>
              <a:t>Integrate field data into </a:t>
            </a:r>
            <a:r>
              <a:rPr lang="en-US" dirty="0" err="1" smtClean="0">
                <a:solidFill>
                  <a:schemeClr val="tx1"/>
                </a:solidFill>
                <a:latin typeface="Calibri" pitchFamily="34" charset="0"/>
                <a:cs typeface="Times New Roman" pitchFamily="18" charset="0"/>
              </a:rPr>
              <a:t>Kbase</a:t>
            </a:r>
            <a:r>
              <a:rPr lang="en-US" dirty="0" smtClean="0">
                <a:solidFill>
                  <a:schemeClr val="tx1"/>
                </a:solidFill>
                <a:latin typeface="Calibri" pitchFamily="34" charset="0"/>
                <a:cs typeface="Times New Roman" pitchFamily="18" charset="0"/>
              </a:rPr>
              <a:t> (with </a:t>
            </a:r>
            <a:r>
              <a:rPr lang="en-US" dirty="0" err="1" smtClean="0">
                <a:solidFill>
                  <a:schemeClr val="tx1"/>
                </a:solidFill>
                <a:latin typeface="Calibri" pitchFamily="34" charset="0"/>
                <a:cs typeface="Times New Roman" pitchFamily="18" charset="0"/>
              </a:rPr>
              <a:t>iPlant</a:t>
            </a:r>
            <a:r>
              <a:rPr lang="en-US" dirty="0" smtClean="0">
                <a:solidFill>
                  <a:schemeClr val="tx1"/>
                </a:solidFill>
                <a:latin typeface="Calibri" pitchFamily="34" charset="0"/>
                <a:cs typeface="Times New Roman" pitchFamily="18" charset="0"/>
              </a:rPr>
              <a:t>)</a:t>
            </a:r>
            <a:endParaRPr lang="en-US" i="1" dirty="0" smtClean="0">
              <a:solidFill>
                <a:schemeClr val="tx1"/>
              </a:solidFill>
              <a:latin typeface="Calibri" pitchFamily="34" charset="0"/>
            </a:endParaRPr>
          </a:p>
        </p:txBody>
      </p:sp>
      <p:sp>
        <p:nvSpPr>
          <p:cNvPr id="47" name="Rectangle 46"/>
          <p:cNvSpPr/>
          <p:nvPr/>
        </p:nvSpPr>
        <p:spPr>
          <a:xfrm>
            <a:off x="769257" y="4717142"/>
            <a:ext cx="3454401" cy="72194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Calibri" pitchFamily="34" charset="0"/>
              </a:rPr>
              <a:t>Develop reference </a:t>
            </a:r>
            <a:r>
              <a:rPr lang="en-US" dirty="0" err="1" smtClean="0">
                <a:solidFill>
                  <a:schemeClr val="tx1"/>
                </a:solidFill>
                <a:latin typeface="Calibri" pitchFamily="34" charset="0"/>
              </a:rPr>
              <a:t>metagenomic</a:t>
            </a:r>
            <a:r>
              <a:rPr lang="en-US" dirty="0" smtClean="0">
                <a:solidFill>
                  <a:schemeClr val="tx1"/>
                </a:solidFill>
                <a:latin typeface="Calibri" pitchFamily="34" charset="0"/>
              </a:rPr>
              <a:t> data sets repository</a:t>
            </a:r>
          </a:p>
        </p:txBody>
      </p:sp>
      <p:sp>
        <p:nvSpPr>
          <p:cNvPr id="48" name="Rectangle 47"/>
          <p:cNvSpPr/>
          <p:nvPr/>
        </p:nvSpPr>
        <p:spPr>
          <a:xfrm>
            <a:off x="1584547" y="5453599"/>
            <a:ext cx="4801739" cy="56620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rPr>
              <a:t>Extend </a:t>
            </a:r>
            <a:r>
              <a:rPr lang="en-US" sz="2000" dirty="0" err="1" smtClean="0">
                <a:solidFill>
                  <a:schemeClr val="tx1"/>
                </a:solidFill>
                <a:latin typeface="Calibri" pitchFamily="34" charset="0"/>
              </a:rPr>
              <a:t>phylogenetic</a:t>
            </a:r>
            <a:r>
              <a:rPr lang="en-US" sz="2000" dirty="0" smtClean="0">
                <a:solidFill>
                  <a:schemeClr val="tx1"/>
                </a:solidFill>
                <a:latin typeface="Calibri" pitchFamily="34" charset="0"/>
              </a:rPr>
              <a:t> analysis methods for </a:t>
            </a:r>
            <a:r>
              <a:rPr lang="en-US" sz="2000" dirty="0" err="1" smtClean="0">
                <a:solidFill>
                  <a:schemeClr val="tx1"/>
                </a:solidFill>
                <a:latin typeface="Calibri" pitchFamily="34" charset="0"/>
              </a:rPr>
              <a:t>metagenomes</a:t>
            </a:r>
            <a:endParaRPr lang="en-US" sz="2000" dirty="0" smtClean="0">
              <a:solidFill>
                <a:schemeClr val="tx1"/>
              </a:solidFill>
              <a:latin typeface="Calibri" pitchFamily="34" charset="0"/>
            </a:endParaRPr>
          </a:p>
        </p:txBody>
      </p:sp>
      <p:sp>
        <p:nvSpPr>
          <p:cNvPr id="49" name="Rectangle 48"/>
          <p:cNvSpPr/>
          <p:nvPr/>
        </p:nvSpPr>
        <p:spPr>
          <a:xfrm>
            <a:off x="4267200" y="6016173"/>
            <a:ext cx="4484914" cy="61322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rPr>
              <a:t>Develop new methods for metabolic modeling of microbial communities</a:t>
            </a:r>
          </a:p>
        </p:txBody>
      </p:sp>
      <p:sp>
        <p:nvSpPr>
          <p:cNvPr id="50" name="Rectangle 49"/>
          <p:cNvSpPr/>
          <p:nvPr/>
        </p:nvSpPr>
        <p:spPr>
          <a:xfrm>
            <a:off x="287976" y="798615"/>
            <a:ext cx="8316686" cy="391886"/>
          </a:xfrm>
          <a:prstGeom prst="rect">
            <a:avLst/>
          </a:prstGeom>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solidFill>
                  <a:schemeClr val="tx1"/>
                </a:solidFill>
              </a:rPr>
              <a:t>Year 1 		Year 2		Year 3		Year 4		Year 5+</a:t>
            </a:r>
            <a:endParaRPr lang="en-US" b="1" dirty="0">
              <a:ln w="11430"/>
              <a:solidFill>
                <a:schemeClr val="tx1"/>
              </a:solidFill>
            </a:endParaRPr>
          </a:p>
        </p:txBody>
      </p:sp>
      <p:sp>
        <p:nvSpPr>
          <p:cNvPr id="52" name="Rectangle 51"/>
          <p:cNvSpPr/>
          <p:nvPr/>
        </p:nvSpPr>
        <p:spPr>
          <a:xfrm>
            <a:off x="4209142" y="3411107"/>
            <a:ext cx="4401457" cy="1262493"/>
          </a:xfrm>
          <a:prstGeom prst="rect">
            <a:avLst/>
          </a:prstGeom>
          <a:solidFill>
            <a:srgbClr val="C4FDAD"/>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smtClean="0">
                <a:solidFill>
                  <a:schemeClr val="tx1"/>
                </a:solidFill>
                <a:latin typeface="Calibri" pitchFamily="34" charset="0"/>
              </a:rPr>
              <a:t>Develop for metabolic and regulatory modeling of plants</a:t>
            </a:r>
          </a:p>
          <a:p>
            <a:endParaRPr lang="en-US" sz="1400" dirty="0" smtClean="0">
              <a:solidFill>
                <a:schemeClr val="tx1"/>
              </a:solidFill>
            </a:endParaRPr>
          </a:p>
        </p:txBody>
      </p:sp>
      <p:sp>
        <p:nvSpPr>
          <p:cNvPr id="53" name="Rectangle 52"/>
          <p:cNvSpPr/>
          <p:nvPr/>
        </p:nvSpPr>
        <p:spPr>
          <a:xfrm>
            <a:off x="339235" y="3410855"/>
            <a:ext cx="3869908" cy="609601"/>
          </a:xfrm>
          <a:prstGeom prst="rect">
            <a:avLst/>
          </a:prstGeom>
          <a:solidFill>
            <a:srgbClr val="C4FD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cs typeface="Times New Roman" pitchFamily="18" charset="0"/>
              </a:rPr>
              <a:t>Extend data integration for plant phenotypes </a:t>
            </a:r>
            <a:endParaRPr lang="en-US" sz="2000" i="1" dirty="0" smtClean="0">
              <a:solidFill>
                <a:schemeClr val="tx1"/>
              </a:solidFill>
              <a:latin typeface="Calibri" pitchFamily="34" charset="0"/>
            </a:endParaRPr>
          </a:p>
        </p:txBody>
      </p:sp>
      <p:sp>
        <p:nvSpPr>
          <p:cNvPr id="55" name="Rectangle 54"/>
          <p:cNvSpPr/>
          <p:nvPr/>
        </p:nvSpPr>
        <p:spPr>
          <a:xfrm>
            <a:off x="3657600" y="1210949"/>
            <a:ext cx="4066175" cy="77750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cs typeface="Times New Roman" pitchFamily="18" charset="0"/>
              </a:rPr>
              <a:t>Develop on-the-fly data analysis capabilities data</a:t>
            </a:r>
            <a:endParaRPr lang="en-US" sz="2000" dirty="0" smtClean="0">
              <a:solidFill>
                <a:schemeClr val="tx1"/>
              </a:solidFill>
              <a:latin typeface="Calibri" pitchFamily="34" charset="0"/>
            </a:endParaRPr>
          </a:p>
        </p:txBody>
      </p:sp>
      <p:sp>
        <p:nvSpPr>
          <p:cNvPr id="56" name="Rectangle 55"/>
          <p:cNvSpPr/>
          <p:nvPr/>
        </p:nvSpPr>
        <p:spPr>
          <a:xfrm>
            <a:off x="4209143" y="4673600"/>
            <a:ext cx="4412343" cy="49348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ln>
            <a:solidFill>
              <a:srgbClr val="2110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Calibri" pitchFamily="34" charset="0"/>
              </a:rPr>
              <a:t>Extend repository for imaging and spectroscopic data</a:t>
            </a:r>
          </a:p>
        </p:txBody>
      </p:sp>
      <p:sp>
        <p:nvSpPr>
          <p:cNvPr id="21" name="Rectangle 20"/>
          <p:cNvSpPr/>
          <p:nvPr/>
        </p:nvSpPr>
        <p:spPr>
          <a:xfrm>
            <a:off x="3650342" y="1988457"/>
            <a:ext cx="4066175" cy="6604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alibri" pitchFamily="34" charset="0"/>
                <a:cs typeface="Times New Roman" pitchFamily="18" charset="0"/>
              </a:rPr>
              <a:t>Comparative data and analysis methods</a:t>
            </a:r>
            <a:endParaRPr lang="en-US" sz="2000" dirty="0" smtClean="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9225" y="177800"/>
            <a:ext cx="8229600" cy="461793"/>
          </a:xfrm>
        </p:spPr>
        <p:txBody>
          <a:bodyPr/>
          <a:lstStyle/>
          <a:p>
            <a:r>
              <a:rPr lang="en-US" sz="2800" dirty="0" smtClean="0">
                <a:latin typeface="Calibri" pitchFamily="34" charset="0"/>
              </a:rPr>
              <a:t>Critical Partnerships:</a:t>
            </a:r>
            <a:endParaRPr lang="en-US" sz="2800" dirty="0">
              <a:latin typeface="Calibri" pitchFamily="34" charset="0"/>
            </a:endParaRPr>
          </a:p>
        </p:txBody>
      </p:sp>
      <p:sp>
        <p:nvSpPr>
          <p:cNvPr id="3" name="TextBox 2"/>
          <p:cNvSpPr txBox="1"/>
          <p:nvPr/>
        </p:nvSpPr>
        <p:spPr>
          <a:xfrm>
            <a:off x="274901" y="987499"/>
            <a:ext cx="8430768" cy="5170646"/>
          </a:xfrm>
          <a:prstGeom prst="rect">
            <a:avLst/>
          </a:prstGeom>
          <a:noFill/>
        </p:spPr>
        <p:txBody>
          <a:bodyPr wrap="square" rtlCol="0">
            <a:spAutoFit/>
          </a:bodyPr>
          <a:lstStyle/>
          <a:p>
            <a:r>
              <a:rPr lang="en-US" sz="2200" dirty="0" smtClean="0">
                <a:solidFill>
                  <a:srgbClr val="2110FC"/>
                </a:solidFill>
                <a:latin typeface="Calibri" pitchFamily="34" charset="0"/>
              </a:rPr>
              <a:t>Joint Genome Institute: </a:t>
            </a:r>
            <a:r>
              <a:rPr lang="en-US" sz="2200" dirty="0" smtClean="0">
                <a:latin typeface="Calibri" pitchFamily="34" charset="0"/>
              </a:rPr>
              <a:t>DOE’s premier high throughput sequencing user facility for Energy and the Environment.</a:t>
            </a:r>
          </a:p>
          <a:p>
            <a:pPr lvl="1">
              <a:buFont typeface="Wingdings" pitchFamily="2" charset="2"/>
              <a:buChar char="§"/>
            </a:pPr>
            <a:endParaRPr lang="en-US" sz="2200" dirty="0" smtClean="0">
              <a:latin typeface="Calibri" pitchFamily="34" charset="0"/>
            </a:endParaRPr>
          </a:p>
          <a:p>
            <a:r>
              <a:rPr lang="en-US" sz="2200" dirty="0" smtClean="0">
                <a:solidFill>
                  <a:srgbClr val="2110FC"/>
                </a:solidFill>
                <a:latin typeface="Calibri" pitchFamily="34" charset="0"/>
              </a:rPr>
              <a:t>Advanced Scientific Computing Research: </a:t>
            </a:r>
            <a:r>
              <a:rPr lang="en-US" sz="2200" dirty="0" smtClean="0">
                <a:latin typeface="Calibri" pitchFamily="34" charset="0"/>
              </a:rPr>
              <a:t>DOE’s office of computing research places a high priority on computing at the </a:t>
            </a:r>
            <a:r>
              <a:rPr lang="en-US" sz="2200" dirty="0" err="1" smtClean="0">
                <a:latin typeface="Calibri" pitchFamily="34" charset="0"/>
              </a:rPr>
              <a:t>exascale</a:t>
            </a:r>
            <a:r>
              <a:rPr lang="en-US" sz="2200" dirty="0" smtClean="0">
                <a:latin typeface="Calibri" pitchFamily="34" charset="0"/>
              </a:rPr>
              <a:t>.</a:t>
            </a:r>
          </a:p>
          <a:p>
            <a:pPr lvl="1">
              <a:buFont typeface="Wingdings" pitchFamily="2" charset="2"/>
              <a:buChar char="§"/>
            </a:pPr>
            <a:endParaRPr lang="en-US" sz="2200" dirty="0" smtClean="0">
              <a:latin typeface="Calibri" pitchFamily="34" charset="0"/>
            </a:endParaRPr>
          </a:p>
          <a:p>
            <a:r>
              <a:rPr lang="en-US" sz="2200" dirty="0" smtClean="0">
                <a:solidFill>
                  <a:srgbClr val="2110FC"/>
                </a:solidFill>
                <a:latin typeface="Calibri" pitchFamily="34" charset="0"/>
              </a:rPr>
              <a:t>National Center for Biotechnology Information: </a:t>
            </a:r>
            <a:r>
              <a:rPr lang="en-US" sz="2200" dirty="0" smtClean="0">
                <a:latin typeface="Calibri" pitchFamily="34" charset="0"/>
              </a:rPr>
              <a:t>The major repository of primary sequence and related ‘</a:t>
            </a:r>
            <a:r>
              <a:rPr lang="en-US" sz="2200" dirty="0" err="1" smtClean="0">
                <a:latin typeface="Calibri" pitchFamily="34" charset="0"/>
              </a:rPr>
              <a:t>omics</a:t>
            </a:r>
            <a:r>
              <a:rPr lang="en-US" sz="2200" dirty="0" smtClean="0">
                <a:latin typeface="Calibri" pitchFamily="34" charset="0"/>
              </a:rPr>
              <a:t> and biomedical data.</a:t>
            </a:r>
          </a:p>
          <a:p>
            <a:pPr lvl="1"/>
            <a:endParaRPr lang="en-US" sz="2200" dirty="0" smtClean="0">
              <a:latin typeface="Calibri" pitchFamily="34" charset="0"/>
            </a:endParaRPr>
          </a:p>
          <a:p>
            <a:r>
              <a:rPr lang="en-US" sz="2200" dirty="0" smtClean="0">
                <a:solidFill>
                  <a:srgbClr val="2110FC"/>
                </a:solidFill>
                <a:latin typeface="Calibri" pitchFamily="34" charset="0"/>
              </a:rPr>
              <a:t>NSF-funded </a:t>
            </a:r>
            <a:r>
              <a:rPr lang="en-US" sz="2200" dirty="0" err="1" smtClean="0">
                <a:solidFill>
                  <a:srgbClr val="2110FC"/>
                </a:solidFill>
                <a:latin typeface="Calibri" pitchFamily="34" charset="0"/>
              </a:rPr>
              <a:t>iPlant</a:t>
            </a:r>
            <a:r>
              <a:rPr lang="en-US" sz="2200" dirty="0" smtClean="0">
                <a:solidFill>
                  <a:srgbClr val="2110FC"/>
                </a:solidFill>
                <a:latin typeface="Calibri" pitchFamily="34" charset="0"/>
              </a:rPr>
              <a:t> Collaborative (</a:t>
            </a:r>
            <a:r>
              <a:rPr lang="en-US" sz="2200" dirty="0" err="1" smtClean="0">
                <a:solidFill>
                  <a:srgbClr val="2110FC"/>
                </a:solidFill>
                <a:latin typeface="Calibri" pitchFamily="34" charset="0"/>
              </a:rPr>
              <a:t>iPlant</a:t>
            </a:r>
            <a:r>
              <a:rPr lang="en-US" sz="2200" dirty="0" smtClean="0">
                <a:solidFill>
                  <a:srgbClr val="2110FC"/>
                </a:solidFill>
                <a:latin typeface="Calibri" pitchFamily="34" charset="0"/>
              </a:rPr>
              <a:t>): </a:t>
            </a:r>
            <a:r>
              <a:rPr lang="en-US" sz="2200" dirty="0" smtClean="0">
                <a:latin typeface="Calibri" pitchFamily="34" charset="0"/>
              </a:rPr>
              <a:t>A 5-year, $50 million project driven by the needs of the plant science research community</a:t>
            </a:r>
            <a:r>
              <a:rPr lang="en-US" sz="2200" dirty="0" smtClean="0">
                <a:solidFill>
                  <a:srgbClr val="2110FC"/>
                </a:solidFill>
                <a:latin typeface="Calibri" pitchFamily="34" charset="0"/>
              </a:rPr>
              <a:t>.</a:t>
            </a:r>
            <a:endParaRPr lang="en-US" sz="2200" dirty="0" smtClean="0">
              <a:latin typeface="Calibri" pitchFamily="34" charset="0"/>
            </a:endParaRPr>
          </a:p>
          <a:p>
            <a:pPr lvl="1"/>
            <a:endParaRPr lang="en-US" sz="2200" dirty="0" smtClean="0">
              <a:latin typeface="Calibri" pitchFamily="34" charset="0"/>
            </a:endParaRPr>
          </a:p>
          <a:p>
            <a:pPr lvl="1"/>
            <a:endParaRPr lang="en-US" sz="2200" dirty="0" smtClean="0">
              <a:latin typeface="Calibri" pitchFamily="34" charset="0"/>
            </a:endParaRPr>
          </a:p>
          <a:p>
            <a:pPr lvl="1"/>
            <a:endParaRPr lang="en-US" sz="2200" dirty="0" smtClean="0">
              <a:latin typeface="Calibri" pitchFamily="34" charset="0"/>
            </a:endParaRPr>
          </a:p>
          <a:p>
            <a:r>
              <a:rPr lang="en-US" sz="2200" dirty="0" smtClean="0">
                <a:latin typeface="Calibri" pitchFamily="34" charset="0"/>
              </a:rPr>
              <a:t>	</a:t>
            </a:r>
            <a:endParaRPr lang="en-US" sz="2200" dirty="0">
              <a:latin typeface="Calibri" pitchFamily="34" charset="0"/>
            </a:endParaRPr>
          </a:p>
        </p:txBody>
      </p:sp>
      <p:sp>
        <p:nvSpPr>
          <p:cNvPr id="4" name="Rectangle 3"/>
          <p:cNvSpPr/>
          <p:nvPr/>
        </p:nvSpPr>
        <p:spPr>
          <a:xfrm>
            <a:off x="289560" y="6016675"/>
            <a:ext cx="8199120" cy="400110"/>
          </a:xfrm>
          <a:prstGeom prst="rect">
            <a:avLst/>
          </a:prstGeom>
        </p:spPr>
        <p:txBody>
          <a:bodyPr wrap="square">
            <a:spAutoFit/>
          </a:bodyPr>
          <a:lstStyle/>
          <a:p>
            <a:pPr>
              <a:spcBef>
                <a:spcPts val="600"/>
              </a:spcBef>
            </a:pPr>
            <a:r>
              <a:rPr lang="en-US" sz="2000" i="1" dirty="0" smtClean="0">
                <a:latin typeface="Calibri" pitchFamily="34" charset="0"/>
              </a:rPr>
              <a:t>Discussion of involvement  also includes NCI, Google and Amazon</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94687" y="43688"/>
            <a:ext cx="5660009" cy="406265"/>
          </a:xfrm>
        </p:spPr>
        <p:txBody>
          <a:bodyPr/>
          <a:lstStyle/>
          <a:p>
            <a:r>
              <a:rPr lang="en-US" sz="2400" dirty="0" smtClean="0">
                <a:latin typeface="Calibri" pitchFamily="34" charset="0"/>
              </a:rPr>
              <a:t>Knowledgebase Architecture</a:t>
            </a:r>
            <a:endParaRPr lang="en-US" sz="2400" dirty="0">
              <a:latin typeface="Calibri" pitchFamily="34" charset="0"/>
            </a:endParaRPr>
          </a:p>
        </p:txBody>
      </p:sp>
      <p:sp>
        <p:nvSpPr>
          <p:cNvPr id="43011" name="Rectangle 3"/>
          <p:cNvSpPr>
            <a:spLocks noChangeArrowheads="1"/>
          </p:cNvSpPr>
          <p:nvPr/>
        </p:nvSpPr>
        <p:spPr bwMode="auto">
          <a:xfrm>
            <a:off x="435420" y="383526"/>
            <a:ext cx="8253984" cy="195438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itchFamily="34" charset="0"/>
                <a:ea typeface="Verdana" pitchFamily="34" charset="0"/>
              </a:rPr>
              <a:t> Host and</a:t>
            </a:r>
            <a:r>
              <a:rPr kumimoji="0" lang="en-US" sz="2200" b="0" i="0" u="none" strike="noStrike" cap="none" normalizeH="0" dirty="0" smtClean="0">
                <a:ln>
                  <a:noFill/>
                </a:ln>
                <a:solidFill>
                  <a:srgbClr val="000000"/>
                </a:solidFill>
                <a:effectLst/>
                <a:latin typeface="Calibri" pitchFamily="34" charset="0"/>
                <a:ea typeface="Verdana" pitchFamily="34" charset="0"/>
              </a:rPr>
              <a:t> integrate </a:t>
            </a:r>
            <a:r>
              <a:rPr lang="en-US" sz="2200" dirty="0" smtClean="0">
                <a:solidFill>
                  <a:srgbClr val="000000"/>
                </a:solidFill>
                <a:latin typeface="Calibri" pitchFamily="34" charset="0"/>
                <a:ea typeface="Verdana" pitchFamily="34" charset="0"/>
              </a:rPr>
              <a:t>diverse</a:t>
            </a:r>
            <a:r>
              <a:rPr kumimoji="0" lang="en-US" sz="2200" b="0" i="0" u="none" strike="noStrike" cap="none" normalizeH="0" baseline="0" dirty="0" smtClean="0">
                <a:ln>
                  <a:noFill/>
                </a:ln>
                <a:solidFill>
                  <a:srgbClr val="000000"/>
                </a:solidFill>
                <a:effectLst/>
                <a:latin typeface="Calibri" pitchFamily="34" charset="0"/>
                <a:ea typeface="Verdana" pitchFamily="34" charset="0"/>
              </a:rPr>
              <a:t> biological data sets</a:t>
            </a:r>
            <a:endParaRPr kumimoji="0" lang="en-US" sz="22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itchFamily="34" charset="0"/>
                <a:ea typeface="Verdana" pitchFamily="34" charset="0"/>
              </a:rPr>
              <a:t> Provide</a:t>
            </a:r>
            <a:r>
              <a:rPr kumimoji="0" lang="en-US" sz="2200" b="0" i="0" u="none" strike="noStrike" cap="none" normalizeH="0" dirty="0" smtClean="0">
                <a:ln>
                  <a:noFill/>
                </a:ln>
                <a:solidFill>
                  <a:srgbClr val="000000"/>
                </a:solidFill>
                <a:effectLst/>
                <a:latin typeface="Calibri" pitchFamily="34" charset="0"/>
                <a:ea typeface="Verdana" pitchFamily="34" charset="0"/>
              </a:rPr>
              <a:t> </a:t>
            </a:r>
            <a:r>
              <a:rPr kumimoji="0" lang="en-US" sz="2200" b="0" i="0" u="none" strike="noStrike" cap="none" normalizeH="0" baseline="0" dirty="0" smtClean="0">
                <a:ln>
                  <a:noFill/>
                </a:ln>
                <a:solidFill>
                  <a:srgbClr val="000000"/>
                </a:solidFill>
                <a:effectLst/>
                <a:latin typeface="Calibri" pitchFamily="34" charset="0"/>
                <a:ea typeface="Verdana" pitchFamily="34" charset="0"/>
              </a:rPr>
              <a:t>both high performance and scalable computational resources</a:t>
            </a:r>
            <a:endParaRPr kumimoji="0" lang="en-US" sz="22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2200" b="0" i="0" u="none" strike="noStrike" cap="none" normalizeH="0" baseline="0" dirty="0" smtClean="0">
                <a:ln>
                  <a:noFill/>
                </a:ln>
                <a:solidFill>
                  <a:srgbClr val="000000"/>
                </a:solidFill>
                <a:effectLst/>
                <a:latin typeface="Calibri" pitchFamily="34" charset="0"/>
                <a:ea typeface="Verdana" pitchFamily="34" charset="0"/>
              </a:rPr>
              <a:t> Support</a:t>
            </a:r>
            <a:r>
              <a:rPr kumimoji="0" lang="en-US" sz="2200" b="0" i="0" u="none" strike="noStrike" cap="none" normalizeH="0" dirty="0" smtClean="0">
                <a:ln>
                  <a:noFill/>
                </a:ln>
                <a:solidFill>
                  <a:srgbClr val="000000"/>
                </a:solidFill>
                <a:effectLst/>
                <a:latin typeface="Calibri" pitchFamily="34" charset="0"/>
                <a:ea typeface="Verdana" pitchFamily="34" charset="0"/>
              </a:rPr>
              <a:t> </a:t>
            </a:r>
            <a:r>
              <a:rPr kumimoji="0" lang="en-US" sz="2200" b="0" i="0" u="none" strike="noStrike" cap="none" normalizeH="0" baseline="0" dirty="0" smtClean="0">
                <a:ln>
                  <a:noFill/>
                </a:ln>
                <a:solidFill>
                  <a:srgbClr val="000000"/>
                </a:solidFill>
                <a:effectLst/>
                <a:latin typeface="Calibri" pitchFamily="34" charset="0"/>
                <a:ea typeface="Verdana" pitchFamily="34" charset="0"/>
              </a:rPr>
              <a:t>a large user community with tools and services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0000"/>
              </a:solidFill>
              <a:effectLst/>
              <a:latin typeface="Arial" pitchFamily="34" charset="0"/>
              <a:ea typeface="Verdana" pitchFamily="34" charset="0"/>
              <a:cs typeface="Arial" pitchFamily="34" charset="0"/>
            </a:endParaRPr>
          </a:p>
        </p:txBody>
      </p:sp>
      <p:sp>
        <p:nvSpPr>
          <p:cNvPr id="5" name="Rectangle 4"/>
          <p:cNvSpPr/>
          <p:nvPr/>
        </p:nvSpPr>
        <p:spPr>
          <a:xfrm>
            <a:off x="182879" y="5596063"/>
            <a:ext cx="8961121" cy="1107996"/>
          </a:xfrm>
          <a:prstGeom prst="rect">
            <a:avLst/>
          </a:prstGeom>
        </p:spPr>
        <p:txBody>
          <a:bodyPr wrap="square">
            <a:spAutoFit/>
          </a:bodyPr>
          <a:lstStyle/>
          <a:p>
            <a:pPr lvl="0" eaLnBrk="0" hangingPunct="0"/>
            <a:r>
              <a:rPr lang="en-US" sz="2200" dirty="0">
                <a:solidFill>
                  <a:srgbClr val="000000"/>
                </a:solidFill>
                <a:latin typeface="Calibri" pitchFamily="34" charset="0"/>
                <a:ea typeface="Verdana" pitchFamily="34" charset="0"/>
              </a:rPr>
              <a:t>To meet these requirements, the </a:t>
            </a:r>
            <a:r>
              <a:rPr lang="en-US" sz="2200" dirty="0" err="1">
                <a:solidFill>
                  <a:srgbClr val="000000"/>
                </a:solidFill>
                <a:latin typeface="Calibri" pitchFamily="34" charset="0"/>
                <a:ea typeface="Verdana" pitchFamily="34" charset="0"/>
              </a:rPr>
              <a:t>Kbase</a:t>
            </a:r>
            <a:r>
              <a:rPr lang="en-US" sz="2200" dirty="0">
                <a:solidFill>
                  <a:srgbClr val="000000"/>
                </a:solidFill>
                <a:latin typeface="Calibri" pitchFamily="34" charset="0"/>
                <a:ea typeface="Verdana" pitchFamily="34" charset="0"/>
              </a:rPr>
              <a:t> must be designed with a highly </a:t>
            </a:r>
            <a:r>
              <a:rPr lang="en-US" sz="2200" i="1" dirty="0">
                <a:solidFill>
                  <a:srgbClr val="000000"/>
                </a:solidFill>
                <a:latin typeface="Calibri" pitchFamily="34" charset="0"/>
                <a:ea typeface="Verdana" pitchFamily="34" charset="0"/>
              </a:rPr>
              <a:t>elastic</a:t>
            </a:r>
            <a:r>
              <a:rPr lang="en-US" sz="2200" dirty="0">
                <a:solidFill>
                  <a:srgbClr val="000000"/>
                </a:solidFill>
                <a:latin typeface="Calibri" pitchFamily="34" charset="0"/>
                <a:ea typeface="Verdana" pitchFamily="34" charset="0"/>
              </a:rPr>
              <a:t> architecture that enables continual expansion and scaling to accommodate new data, computational platforms and software innovations. </a:t>
            </a:r>
            <a:endParaRPr lang="en-US" sz="2200" dirty="0">
              <a:latin typeface="Calibri" pitchFamily="34" charset="0"/>
            </a:endParaRPr>
          </a:p>
        </p:txBody>
      </p:sp>
      <p:grpSp>
        <p:nvGrpSpPr>
          <p:cNvPr id="13" name="Group 12"/>
          <p:cNvGrpSpPr/>
          <p:nvPr/>
        </p:nvGrpSpPr>
        <p:grpSpPr>
          <a:xfrm>
            <a:off x="621792" y="2054346"/>
            <a:ext cx="7248144" cy="3398520"/>
            <a:chOff x="762000" y="1752600"/>
            <a:chExt cx="7620000" cy="3352800"/>
          </a:xfrm>
        </p:grpSpPr>
        <p:sp>
          <p:nvSpPr>
            <p:cNvPr id="6" name="Rectangle 5"/>
            <p:cNvSpPr/>
            <p:nvPr/>
          </p:nvSpPr>
          <p:spPr>
            <a:xfrm>
              <a:off x="1600200" y="1752600"/>
              <a:ext cx="5943600" cy="838200"/>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400" dirty="0" smtClean="0">
                  <a:solidFill>
                    <a:schemeClr val="dk1"/>
                  </a:solidFill>
                  <a:latin typeface="Calibri" pitchFamily="34" charset="0"/>
                </a:rPr>
                <a:t>User Environment</a:t>
              </a:r>
            </a:p>
          </p:txBody>
        </p:sp>
        <p:sp>
          <p:nvSpPr>
            <p:cNvPr id="7" name="Rectangle 6"/>
            <p:cNvSpPr/>
            <p:nvPr/>
          </p:nvSpPr>
          <p:spPr>
            <a:xfrm>
              <a:off x="1600200" y="2590800"/>
              <a:ext cx="5943600" cy="838200"/>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400" dirty="0" smtClean="0">
                  <a:solidFill>
                    <a:schemeClr val="dk1"/>
                  </a:solidFill>
                  <a:latin typeface="Calibri" pitchFamily="34" charset="0"/>
                </a:rPr>
                <a:t>Core Kbase Services</a:t>
              </a:r>
            </a:p>
          </p:txBody>
        </p:sp>
        <p:sp>
          <p:nvSpPr>
            <p:cNvPr id="8" name="Rectangle 7"/>
            <p:cNvSpPr/>
            <p:nvPr/>
          </p:nvSpPr>
          <p:spPr>
            <a:xfrm>
              <a:off x="1600200" y="3429000"/>
              <a:ext cx="3048000" cy="838200"/>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000" dirty="0" smtClean="0">
                  <a:solidFill>
                    <a:schemeClr val="dk1"/>
                  </a:solidFill>
                  <a:latin typeface="Calibri" pitchFamily="34" charset="0"/>
                </a:rPr>
                <a:t>Data </a:t>
              </a:r>
            </a:p>
            <a:p>
              <a:pPr algn="ctr"/>
              <a:r>
                <a:rPr lang="en-US" sz="2000" dirty="0" smtClean="0">
                  <a:solidFill>
                    <a:schemeClr val="dk1"/>
                  </a:solidFill>
                  <a:latin typeface="Calibri" pitchFamily="34" charset="0"/>
                </a:rPr>
                <a:t>Management</a:t>
              </a:r>
            </a:p>
          </p:txBody>
        </p:sp>
        <p:sp>
          <p:nvSpPr>
            <p:cNvPr id="9" name="Rectangle 8"/>
            <p:cNvSpPr/>
            <p:nvPr/>
          </p:nvSpPr>
          <p:spPr>
            <a:xfrm>
              <a:off x="4648200" y="3429000"/>
              <a:ext cx="2895600" cy="838200"/>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000" dirty="0" smtClean="0">
                  <a:solidFill>
                    <a:schemeClr val="dk1"/>
                  </a:solidFill>
                  <a:latin typeface="Calibri" pitchFamily="34" charset="0"/>
                </a:rPr>
                <a:t>Workflow</a:t>
              </a:r>
            </a:p>
            <a:p>
              <a:pPr algn="ctr"/>
              <a:r>
                <a:rPr lang="en-US" sz="2000" dirty="0" smtClean="0">
                  <a:latin typeface="Calibri" pitchFamily="34" charset="0"/>
                </a:rPr>
                <a:t>Services</a:t>
              </a:r>
              <a:endParaRPr lang="en-US" sz="2000" dirty="0" smtClean="0">
                <a:solidFill>
                  <a:schemeClr val="dk1"/>
                </a:solidFill>
                <a:latin typeface="Calibri" pitchFamily="34" charset="0"/>
              </a:endParaRPr>
            </a:p>
          </p:txBody>
        </p:sp>
        <p:sp>
          <p:nvSpPr>
            <p:cNvPr id="10" name="Rectangle 9"/>
            <p:cNvSpPr/>
            <p:nvPr/>
          </p:nvSpPr>
          <p:spPr>
            <a:xfrm>
              <a:off x="1600200" y="4267200"/>
              <a:ext cx="5943600" cy="838200"/>
            </a:xfrm>
            <a:prstGeom prst="rect">
              <a:avLst/>
            </a:prstGeom>
            <a:solidFill>
              <a:schemeClr val="tx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000" dirty="0" smtClean="0">
                  <a:solidFill>
                    <a:schemeClr val="dk1"/>
                  </a:solidFill>
                  <a:latin typeface="Calibri" pitchFamily="34" charset="0"/>
                </a:rPr>
                <a:t>Federated </a:t>
              </a:r>
              <a:r>
                <a:rPr lang="en-US" sz="2000" dirty="0" err="1" smtClean="0">
                  <a:solidFill>
                    <a:schemeClr val="dk1"/>
                  </a:solidFill>
                  <a:latin typeface="Calibri" pitchFamily="34" charset="0"/>
                </a:rPr>
                <a:t>Kbase</a:t>
              </a:r>
              <a:r>
                <a:rPr lang="en-US" sz="2000" dirty="0" smtClean="0">
                  <a:solidFill>
                    <a:schemeClr val="dk1"/>
                  </a:solidFill>
                  <a:latin typeface="Calibri" pitchFamily="34" charset="0"/>
                </a:rPr>
                <a:t> Computational </a:t>
              </a:r>
            </a:p>
            <a:p>
              <a:pPr algn="ctr"/>
              <a:r>
                <a:rPr lang="en-US" sz="2000" dirty="0" smtClean="0">
                  <a:solidFill>
                    <a:schemeClr val="dk1"/>
                  </a:solidFill>
                  <a:latin typeface="Calibri" pitchFamily="34" charset="0"/>
                </a:rPr>
                <a:t>Platform</a:t>
              </a:r>
            </a:p>
          </p:txBody>
        </p:sp>
        <p:sp>
          <p:nvSpPr>
            <p:cNvPr id="11" name="Rectangle 10"/>
            <p:cNvSpPr/>
            <p:nvPr/>
          </p:nvSpPr>
          <p:spPr>
            <a:xfrm rot="16200000">
              <a:off x="6286500" y="3009900"/>
              <a:ext cx="3352800" cy="838200"/>
            </a:xfrm>
            <a:prstGeom prst="rect">
              <a:avLst/>
            </a:prstGeom>
            <a:solidFill>
              <a:srgbClr val="E5FFFF"/>
            </a:solidFill>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000" dirty="0" smtClean="0">
                  <a:latin typeface="Calibri" pitchFamily="34" charset="0"/>
                </a:rPr>
                <a:t>Operations and Support</a:t>
              </a:r>
              <a:endParaRPr lang="en-US" sz="2000" dirty="0" smtClean="0">
                <a:solidFill>
                  <a:schemeClr val="dk1"/>
                </a:solidFill>
                <a:latin typeface="Calibri" pitchFamily="34" charset="0"/>
              </a:endParaRPr>
            </a:p>
          </p:txBody>
        </p:sp>
        <p:sp>
          <p:nvSpPr>
            <p:cNvPr id="12" name="Rectangle 11"/>
            <p:cNvSpPr/>
            <p:nvPr/>
          </p:nvSpPr>
          <p:spPr>
            <a:xfrm rot="16200000">
              <a:off x="-76200" y="2590800"/>
              <a:ext cx="2514600" cy="838200"/>
            </a:xfrm>
            <a:prstGeom prst="rect">
              <a:avLst/>
            </a:prstGeom>
            <a:solidFill>
              <a:schemeClr val="tx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000" dirty="0" smtClean="0">
                  <a:latin typeface="Calibri" pitchFamily="34" charset="0"/>
                </a:rPr>
                <a:t>Software Engineering</a:t>
              </a:r>
              <a:endParaRPr lang="en-US" sz="2000" dirty="0" smtClean="0">
                <a:solidFill>
                  <a:schemeClr val="dk1"/>
                </a:solidFill>
                <a:latin typeface="Calibri"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idx="4294967295"/>
          </p:nvPr>
        </p:nvSpPr>
        <p:spPr>
          <a:xfrm>
            <a:off x="149225" y="36282"/>
            <a:ext cx="8229600" cy="406265"/>
          </a:xfrm>
        </p:spPr>
        <p:txBody>
          <a:bodyPr/>
          <a:lstStyle/>
          <a:p>
            <a:pPr algn="ctr"/>
            <a:r>
              <a:rPr lang="en-US" sz="2400" dirty="0" smtClean="0">
                <a:latin typeface="Calibri" pitchFamily="34" charset="0"/>
              </a:rPr>
              <a:t>Knowledgebase Architecture Milestones:</a:t>
            </a:r>
            <a:endParaRPr lang="en-US" sz="2400" dirty="0">
              <a:latin typeface="Calibri" pitchFamily="34" charset="0"/>
            </a:endParaRPr>
          </a:p>
        </p:txBody>
      </p:sp>
      <p:sp>
        <p:nvSpPr>
          <p:cNvPr id="13" name="Rectangle 12"/>
          <p:cNvSpPr/>
          <p:nvPr/>
        </p:nvSpPr>
        <p:spPr>
          <a:xfrm>
            <a:off x="280055" y="1204787"/>
            <a:ext cx="4358563" cy="126409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dk1"/>
                </a:solidFill>
                <a:latin typeface="Calibri" pitchFamily="34" charset="0"/>
              </a:rPr>
              <a:t>Computational </a:t>
            </a:r>
          </a:p>
          <a:p>
            <a:pPr algn="ctr"/>
            <a:r>
              <a:rPr lang="en-US" sz="2000" b="1" dirty="0" smtClean="0">
                <a:solidFill>
                  <a:schemeClr val="dk1"/>
                </a:solidFill>
                <a:latin typeface="Calibri" pitchFamily="34" charset="0"/>
              </a:rPr>
              <a:t>Platform, </a:t>
            </a:r>
            <a:r>
              <a:rPr lang="en-US" sz="2000" dirty="0" smtClean="0">
                <a:solidFill>
                  <a:schemeClr val="dk1"/>
                </a:solidFill>
                <a:latin typeface="Calibri" pitchFamily="34" charset="0"/>
              </a:rPr>
              <a:t>federated system from Cloud to HPC</a:t>
            </a:r>
          </a:p>
        </p:txBody>
      </p:sp>
      <p:sp>
        <p:nvSpPr>
          <p:cNvPr id="15" name="Rectangle 14"/>
          <p:cNvSpPr/>
          <p:nvPr/>
        </p:nvSpPr>
        <p:spPr>
          <a:xfrm>
            <a:off x="987627" y="3132788"/>
            <a:ext cx="6665901" cy="95458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dk1"/>
                </a:solidFill>
                <a:latin typeface="Calibri" pitchFamily="34" charset="0"/>
              </a:rPr>
              <a:t>Data and Workflow Services, including data access and searching</a:t>
            </a:r>
          </a:p>
          <a:p>
            <a:pPr algn="ctr"/>
            <a:r>
              <a:rPr lang="en-US" sz="2000" dirty="0" smtClean="0">
                <a:solidFill>
                  <a:schemeClr val="dk1"/>
                </a:solidFill>
                <a:latin typeface="Calibri" pitchFamily="34" charset="0"/>
              </a:rPr>
              <a:t> </a:t>
            </a:r>
          </a:p>
        </p:txBody>
      </p:sp>
      <p:sp>
        <p:nvSpPr>
          <p:cNvPr id="17" name="Rectangle 16"/>
          <p:cNvSpPr/>
          <p:nvPr/>
        </p:nvSpPr>
        <p:spPr>
          <a:xfrm>
            <a:off x="980041" y="4087367"/>
            <a:ext cx="5144987" cy="84124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dk1"/>
                </a:solidFill>
                <a:latin typeface="Calibri" pitchFamily="34" charset="0"/>
              </a:rPr>
              <a:t>Core </a:t>
            </a:r>
            <a:r>
              <a:rPr lang="en-US" sz="2000" dirty="0" err="1" smtClean="0">
                <a:solidFill>
                  <a:schemeClr val="dk1"/>
                </a:solidFill>
                <a:latin typeface="Calibri" pitchFamily="34" charset="0"/>
              </a:rPr>
              <a:t>Kbase</a:t>
            </a:r>
            <a:r>
              <a:rPr lang="en-US" sz="2000" dirty="0" smtClean="0">
                <a:solidFill>
                  <a:schemeClr val="dk1"/>
                </a:solidFill>
                <a:latin typeface="Calibri" pitchFamily="34" charset="0"/>
              </a:rPr>
              <a:t> Services, </a:t>
            </a:r>
            <a:r>
              <a:rPr lang="en-US" sz="2000" i="1" dirty="0" smtClean="0">
                <a:solidFill>
                  <a:schemeClr val="tx1"/>
                </a:solidFill>
                <a:latin typeface="Calibri" pitchFamily="34" charset="0"/>
              </a:rPr>
              <a:t>Application Programming Interface</a:t>
            </a:r>
            <a:r>
              <a:rPr lang="en-US" sz="2000" dirty="0" smtClean="0">
                <a:solidFill>
                  <a:schemeClr val="tx1"/>
                </a:solidFill>
                <a:latin typeface="Calibri" pitchFamily="34" charset="0"/>
              </a:rPr>
              <a:t> (</a:t>
            </a:r>
            <a:r>
              <a:rPr lang="en-US" sz="2000" dirty="0" smtClean="0">
                <a:solidFill>
                  <a:schemeClr val="dk1"/>
                </a:solidFill>
                <a:latin typeface="Calibri" pitchFamily="34" charset="0"/>
              </a:rPr>
              <a:t>API) and tools for analysis</a:t>
            </a:r>
          </a:p>
        </p:txBody>
      </p:sp>
      <p:sp>
        <p:nvSpPr>
          <p:cNvPr id="19" name="Rectangle 18"/>
          <p:cNvSpPr/>
          <p:nvPr/>
        </p:nvSpPr>
        <p:spPr>
          <a:xfrm>
            <a:off x="1001483" y="4928896"/>
            <a:ext cx="3826549" cy="72209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dk1"/>
                </a:solidFill>
                <a:latin typeface="Calibri" pitchFamily="34" charset="0"/>
              </a:rPr>
              <a:t>User Environment, including linking to community analysis programs</a:t>
            </a:r>
          </a:p>
        </p:txBody>
      </p:sp>
      <p:sp>
        <p:nvSpPr>
          <p:cNvPr id="20" name="Rectangle 19"/>
          <p:cNvSpPr/>
          <p:nvPr/>
        </p:nvSpPr>
        <p:spPr>
          <a:xfrm>
            <a:off x="994553" y="2487168"/>
            <a:ext cx="8024755" cy="626146"/>
          </a:xfrm>
          <a:prstGeom prst="rect">
            <a:avLst/>
          </a:prstGeom>
          <a:solidFill>
            <a:srgbClr val="E5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dk1"/>
                </a:solidFill>
                <a:latin typeface="Calibri" pitchFamily="34" charset="0"/>
              </a:rPr>
              <a:t>Operational Support and Maintenance</a:t>
            </a:r>
          </a:p>
        </p:txBody>
      </p:sp>
      <p:sp>
        <p:nvSpPr>
          <p:cNvPr id="21" name="Rectangle 20"/>
          <p:cNvSpPr/>
          <p:nvPr/>
        </p:nvSpPr>
        <p:spPr>
          <a:xfrm>
            <a:off x="2303151" y="5854870"/>
            <a:ext cx="3923810" cy="5611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dk1"/>
                </a:solidFill>
                <a:latin typeface="Calibri" pitchFamily="34" charset="0"/>
              </a:rPr>
              <a:t>FOA Enabling Methods and Pilots</a:t>
            </a:r>
          </a:p>
        </p:txBody>
      </p:sp>
      <p:sp>
        <p:nvSpPr>
          <p:cNvPr id="22" name="Bent Arrow 21"/>
          <p:cNvSpPr/>
          <p:nvPr/>
        </p:nvSpPr>
        <p:spPr>
          <a:xfrm rot="16200000">
            <a:off x="1534548" y="5458675"/>
            <a:ext cx="572538" cy="986197"/>
          </a:xfrm>
          <a:prstGeom prst="bentArrow">
            <a:avLst>
              <a:gd name="adj1" fmla="val 25000"/>
              <a:gd name="adj2" fmla="val 18716"/>
              <a:gd name="adj3" fmla="val 14317"/>
              <a:gd name="adj4" fmla="val 28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p:cNvSpPr/>
          <p:nvPr/>
        </p:nvSpPr>
        <p:spPr>
          <a:xfrm>
            <a:off x="287976" y="798615"/>
            <a:ext cx="8316686" cy="391886"/>
          </a:xfrm>
          <a:prstGeom prst="rect">
            <a:avLst/>
          </a:prstGeom>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solidFill>
                  <a:schemeClr val="tx1"/>
                </a:solidFill>
              </a:rPr>
              <a:t>Year 1 		Year 2		Year 3		Year 4		Year 5+</a:t>
            </a:r>
            <a:endParaRPr lang="en-US" b="1" dirty="0">
              <a:ln w="11430"/>
              <a:solidFill>
                <a:schemeClr val="tx1"/>
              </a:solidFill>
            </a:endParaRPr>
          </a:p>
        </p:txBody>
      </p:sp>
      <p:sp>
        <p:nvSpPr>
          <p:cNvPr id="25" name="Down Arrow 24"/>
          <p:cNvSpPr/>
          <p:nvPr/>
        </p:nvSpPr>
        <p:spPr>
          <a:xfrm>
            <a:off x="3389085" y="809175"/>
            <a:ext cx="185058" cy="81642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26" name="Rectangle 25"/>
          <p:cNvSpPr/>
          <p:nvPr/>
        </p:nvSpPr>
        <p:spPr>
          <a:xfrm>
            <a:off x="6027604" y="1422790"/>
            <a:ext cx="1185581" cy="369332"/>
          </a:xfrm>
          <a:prstGeom prst="rect">
            <a:avLst/>
          </a:prstGeom>
        </p:spPr>
        <p:txBody>
          <a:bodyPr wrap="none">
            <a:spAutoFit/>
          </a:bodyPr>
          <a:lstStyle/>
          <a:p>
            <a:r>
              <a:rPr lang="en-US" b="1" dirty="0" smtClean="0">
                <a:ln w="11430"/>
                <a:latin typeface="Calibri" pitchFamily="34" charset="0"/>
              </a:rPr>
              <a:t>(release 2)</a:t>
            </a:r>
            <a:endParaRPr lang="en-US" dirty="0">
              <a:latin typeface="Calibri" pitchFamily="34" charset="0"/>
            </a:endParaRPr>
          </a:p>
        </p:txBody>
      </p:sp>
      <p:sp>
        <p:nvSpPr>
          <p:cNvPr id="27" name="Down Arrow 26"/>
          <p:cNvSpPr/>
          <p:nvPr/>
        </p:nvSpPr>
        <p:spPr>
          <a:xfrm>
            <a:off x="5881914" y="1182917"/>
            <a:ext cx="185058" cy="81642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28" name="Rectangle 27"/>
          <p:cNvSpPr/>
          <p:nvPr/>
        </p:nvSpPr>
        <p:spPr>
          <a:xfrm>
            <a:off x="3070798" y="414048"/>
            <a:ext cx="2909771" cy="369332"/>
          </a:xfrm>
          <a:prstGeom prst="rect">
            <a:avLst/>
          </a:prstGeom>
        </p:spPr>
        <p:txBody>
          <a:bodyPr wrap="none">
            <a:spAutoFit/>
          </a:bodyPr>
          <a:lstStyle/>
          <a:p>
            <a:r>
              <a:rPr lang="en-US" b="1" dirty="0" smtClean="0">
                <a:ln w="11430"/>
                <a:latin typeface="Calibri" pitchFamily="34" charset="0"/>
              </a:rPr>
              <a:t>(18 month release version 1)</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85056" y="134259"/>
            <a:ext cx="8229600" cy="406265"/>
          </a:xfrm>
        </p:spPr>
        <p:txBody>
          <a:bodyPr/>
          <a:lstStyle/>
          <a:p>
            <a:pPr algn="ctr"/>
            <a:r>
              <a:rPr lang="en-US" sz="2400" dirty="0" smtClean="0">
                <a:latin typeface="Calibri" pitchFamily="34" charset="0"/>
              </a:rPr>
              <a:t>Knowledgebase Architecture Overview</a:t>
            </a:r>
            <a:endParaRPr lang="en-US" sz="2400" dirty="0">
              <a:latin typeface="Calibri" pitchFamily="34" charset="0"/>
            </a:endParaRPr>
          </a:p>
        </p:txBody>
      </p:sp>
      <p:sp>
        <p:nvSpPr>
          <p:cNvPr id="49" name="Rectangle 1"/>
          <p:cNvSpPr>
            <a:spLocks noChangeArrowheads="1"/>
          </p:cNvSpPr>
          <p:nvPr/>
        </p:nvSpPr>
        <p:spPr bwMode="auto">
          <a:xfrm>
            <a:off x="5079999" y="637754"/>
            <a:ext cx="4107543"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Calibri" pitchFamily="34" charset="0"/>
                <a:ea typeface="Times New Roman" pitchFamily="18" charset="0"/>
              </a:rPr>
              <a:t>A summary of the </a:t>
            </a:r>
            <a:r>
              <a:rPr kumimoji="0" lang="en-US" sz="2200" b="1" i="0" u="none" strike="noStrike" cap="none" normalizeH="0" baseline="0" dirty="0" err="1" smtClean="0">
                <a:ln>
                  <a:noFill/>
                </a:ln>
                <a:solidFill>
                  <a:schemeClr val="tx1"/>
                </a:solidFill>
                <a:effectLst/>
                <a:latin typeface="Calibri" pitchFamily="34" charset="0"/>
                <a:ea typeface="Times New Roman" pitchFamily="18" charset="0"/>
              </a:rPr>
              <a:t>Kbase</a:t>
            </a:r>
            <a:r>
              <a:rPr kumimoji="0" lang="en-US" sz="2200" b="1" i="0" u="none" strike="noStrike" cap="none" normalizeH="0" baseline="0" dirty="0" smtClean="0">
                <a:ln>
                  <a:noFill/>
                </a:ln>
                <a:solidFill>
                  <a:schemeClr val="tx1"/>
                </a:solidFill>
                <a:effectLst/>
                <a:latin typeface="Calibri" pitchFamily="34" charset="0"/>
                <a:ea typeface="Times New Roman" pitchFamily="18" charset="0"/>
              </a:rPr>
              <a:t> Cloud: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Calibri" pitchFamily="34" charset="0"/>
              </a:rPr>
              <a:t>User</a:t>
            </a:r>
            <a:r>
              <a:rPr kumimoji="0" lang="en-US" sz="2200" b="0" i="0" u="none" strike="noStrike" cap="none" normalizeH="0" dirty="0" smtClean="0">
                <a:ln>
                  <a:noFill/>
                </a:ln>
                <a:solidFill>
                  <a:schemeClr val="tx1"/>
                </a:solidFill>
                <a:effectLst/>
                <a:latin typeface="Calibri" pitchFamily="34" charset="0"/>
              </a:rPr>
              <a:t> Access through a </a:t>
            </a:r>
            <a:r>
              <a:rPr kumimoji="0" lang="en-US" sz="2200" b="0" i="0" u="none" strike="noStrike" cap="none" normalizeH="0" dirty="0" err="1" smtClean="0">
                <a:ln>
                  <a:noFill/>
                </a:ln>
                <a:solidFill>
                  <a:schemeClr val="tx1"/>
                </a:solidFill>
                <a:effectLst/>
                <a:latin typeface="Calibri" pitchFamily="34" charset="0"/>
              </a:rPr>
              <a:t>Kbase</a:t>
            </a:r>
            <a:r>
              <a:rPr kumimoji="0" lang="en-US" sz="2200" b="0" i="0" u="none" strike="noStrike" cap="none" normalizeH="0" dirty="0" smtClean="0">
                <a:ln>
                  <a:noFill/>
                </a:ln>
                <a:solidFill>
                  <a:schemeClr val="tx1"/>
                </a:solidFill>
                <a:effectLst/>
                <a:latin typeface="Calibri" pitchFamily="34" charset="0"/>
              </a:rPr>
              <a:t> Core Front End</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sz="2200" dirty="0" smtClean="0">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200" dirty="0" err="1" smtClean="0">
                <a:latin typeface="Calibri" pitchFamily="34" charset="0"/>
              </a:rPr>
              <a:t>Kbase</a:t>
            </a:r>
            <a:r>
              <a:rPr lang="en-US" sz="2200" dirty="0" smtClean="0">
                <a:latin typeface="Calibri" pitchFamily="34" charset="0"/>
              </a:rPr>
              <a:t> Core creates a Virtual Environment to allow users to work on different problems, seamlessly</a:t>
            </a:r>
            <a:endParaRPr kumimoji="0" lang="en-US" sz="2200" b="0" i="0" u="none" strike="noStrike" cap="none" normalizeH="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2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200" dirty="0" smtClean="0">
                <a:latin typeface="Calibri" pitchFamily="34" charset="0"/>
                <a:ea typeface="Times New Roman" pitchFamily="18" charset="0"/>
              </a:rPr>
              <a:t>Cloud</a:t>
            </a:r>
            <a:r>
              <a:rPr kumimoji="0" lang="en-US" sz="2200" b="0" i="0" u="none" strike="noStrike" cap="none" normalizeH="0" baseline="0" dirty="0" smtClean="0">
                <a:ln>
                  <a:noFill/>
                </a:ln>
                <a:solidFill>
                  <a:schemeClr val="tx1"/>
                </a:solidFill>
                <a:effectLst/>
                <a:latin typeface="Calibri" pitchFamily="34" charset="0"/>
                <a:ea typeface="Times New Roman" pitchFamily="18" charset="0"/>
              </a:rPr>
              <a:t> </a:t>
            </a:r>
            <a:r>
              <a:rPr lang="en-US" sz="2200" dirty="0" smtClean="0">
                <a:latin typeface="Calibri" pitchFamily="34" charset="0"/>
                <a:ea typeface="Times New Roman" pitchFamily="18" charset="0"/>
              </a:rPr>
              <a:t>r</a:t>
            </a:r>
            <a:r>
              <a:rPr kumimoji="0" lang="en-US" sz="2200" b="0" i="0" u="none" strike="noStrike" cap="none" normalizeH="0" baseline="0" dirty="0" smtClean="0">
                <a:ln>
                  <a:noFill/>
                </a:ln>
                <a:solidFill>
                  <a:schemeClr val="tx1"/>
                </a:solidFill>
                <a:effectLst/>
                <a:latin typeface="Calibri" pitchFamily="34" charset="0"/>
                <a:ea typeface="Times New Roman" pitchFamily="18" charset="0"/>
              </a:rPr>
              <a:t>esources support data storage</a:t>
            </a:r>
            <a:r>
              <a:rPr kumimoji="0" lang="en-US" sz="2200" b="0" i="0" u="none" strike="noStrike" cap="none" normalizeH="0" dirty="0" smtClean="0">
                <a:ln>
                  <a:noFill/>
                </a:ln>
                <a:solidFill>
                  <a:schemeClr val="tx1"/>
                </a:solidFill>
                <a:effectLst/>
                <a:latin typeface="Calibri" pitchFamily="34" charset="0"/>
                <a:ea typeface="Times New Roman" pitchFamily="18" charset="0"/>
              </a:rPr>
              <a:t> and analysis at many locations, independent of users.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sz="2200" baseline="0" dirty="0" smtClean="0">
              <a:latin typeface="Calibri" pitchFamily="34" charset="0"/>
            </a:endParaRPr>
          </a:p>
          <a:p>
            <a:pPr lvl="0" eaLnBrk="0" hangingPunct="0">
              <a:buFontTx/>
              <a:buChar char="•"/>
            </a:pPr>
            <a:r>
              <a:rPr kumimoji="0" lang="en-US" sz="2200" b="0" i="0" u="none" strike="noStrike" cap="none" normalizeH="0" dirty="0" smtClean="0">
                <a:ln>
                  <a:noFill/>
                </a:ln>
                <a:solidFill>
                  <a:schemeClr val="tx1"/>
                </a:solidFill>
                <a:effectLst/>
                <a:latin typeface="Calibri" pitchFamily="34" charset="0"/>
              </a:rPr>
              <a:t>Leverage </a:t>
            </a:r>
            <a:r>
              <a:rPr lang="en-US" sz="2200" dirty="0" smtClean="0">
                <a:latin typeface="Calibri" pitchFamily="34" charset="0"/>
              </a:rPr>
              <a:t>ASCR </a:t>
            </a:r>
            <a:r>
              <a:rPr kumimoji="0" lang="en-US" sz="2200" b="0" i="0" u="none" strike="noStrike" cap="none" normalizeH="0" dirty="0" smtClean="0">
                <a:ln>
                  <a:noFill/>
                </a:ln>
                <a:solidFill>
                  <a:schemeClr val="tx1"/>
                </a:solidFill>
                <a:effectLst/>
                <a:latin typeface="Calibri" pitchFamily="34" charset="0"/>
              </a:rPr>
              <a:t>Magellan, HPC, NERSC and Amazon EC2 and S3</a:t>
            </a:r>
            <a:endParaRPr kumimoji="0" lang="en-US" sz="2200" b="0" i="0" u="none" strike="noStrike" cap="none" normalizeH="0" baseline="0" dirty="0" smtClean="0">
              <a:ln>
                <a:noFill/>
              </a:ln>
              <a:solidFill>
                <a:schemeClr val="tx1"/>
              </a:solidFill>
              <a:effectLst/>
              <a:latin typeface="Calibri"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2228409" y="5642882"/>
            <a:ext cx="819150" cy="971550"/>
          </a:xfrm>
          <a:prstGeom prst="rect">
            <a:avLst/>
          </a:prstGeom>
          <a:noFill/>
          <a:ln w="9525">
            <a:noFill/>
            <a:miter lim="800000"/>
            <a:headEnd/>
            <a:tailEnd/>
          </a:ln>
        </p:spPr>
      </p:pic>
      <p:grpSp>
        <p:nvGrpSpPr>
          <p:cNvPr id="59" name="Group 58"/>
          <p:cNvGrpSpPr/>
          <p:nvPr/>
        </p:nvGrpSpPr>
        <p:grpSpPr>
          <a:xfrm>
            <a:off x="2122729" y="3984171"/>
            <a:ext cx="1295400" cy="1295400"/>
            <a:chOff x="5867400" y="4724400"/>
            <a:chExt cx="1295400" cy="1295400"/>
          </a:xfrm>
        </p:grpSpPr>
        <p:sp>
          <p:nvSpPr>
            <p:cNvPr id="55" name="Cloud 54"/>
            <p:cNvSpPr/>
            <p:nvPr/>
          </p:nvSpPr>
          <p:spPr>
            <a:xfrm>
              <a:off x="5867400" y="5105400"/>
              <a:ext cx="1295400" cy="91440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en-US" dirty="0">
                <a:solidFill>
                  <a:schemeClr val="tx1"/>
                </a:solidFill>
              </a:endParaRPr>
            </a:p>
          </p:txBody>
        </p:sp>
        <p:pic>
          <p:nvPicPr>
            <p:cNvPr id="56" name="Picture 55"/>
            <p:cNvPicPr>
              <a:picLocks noChangeAspect="1" noChangeArrowheads="1"/>
            </p:cNvPicPr>
            <p:nvPr/>
          </p:nvPicPr>
          <p:blipFill>
            <a:blip r:embed="rId3" cstate="print"/>
            <a:srcRect/>
            <a:stretch>
              <a:fillRect/>
            </a:stretch>
          </p:blipFill>
          <p:spPr bwMode="auto">
            <a:xfrm>
              <a:off x="5867400" y="4724400"/>
              <a:ext cx="523157" cy="771525"/>
            </a:xfrm>
            <a:prstGeom prst="rect">
              <a:avLst/>
            </a:prstGeom>
            <a:noFill/>
            <a:ln w="9525">
              <a:noFill/>
              <a:miter lim="800000"/>
              <a:headEnd/>
              <a:tailEnd/>
            </a:ln>
          </p:spPr>
        </p:pic>
        <p:pic>
          <p:nvPicPr>
            <p:cNvPr id="57" name="Picture 56"/>
            <p:cNvPicPr>
              <a:picLocks noChangeAspect="1" noChangeArrowheads="1"/>
            </p:cNvPicPr>
            <p:nvPr/>
          </p:nvPicPr>
          <p:blipFill>
            <a:blip r:embed="rId3" cstate="print"/>
            <a:srcRect/>
            <a:stretch>
              <a:fillRect/>
            </a:stretch>
          </p:blipFill>
          <p:spPr bwMode="auto">
            <a:xfrm>
              <a:off x="6019800" y="4800600"/>
              <a:ext cx="523157" cy="771525"/>
            </a:xfrm>
            <a:prstGeom prst="rect">
              <a:avLst/>
            </a:prstGeom>
            <a:noFill/>
            <a:ln w="9525">
              <a:noFill/>
              <a:miter lim="800000"/>
              <a:headEnd/>
              <a:tailEnd/>
            </a:ln>
          </p:spPr>
        </p:pic>
        <p:pic>
          <p:nvPicPr>
            <p:cNvPr id="58" name="Picture 57"/>
            <p:cNvPicPr>
              <a:picLocks noChangeAspect="1" noChangeArrowheads="1"/>
            </p:cNvPicPr>
            <p:nvPr/>
          </p:nvPicPr>
          <p:blipFill>
            <a:blip r:embed="rId3" cstate="print"/>
            <a:srcRect/>
            <a:stretch>
              <a:fillRect/>
            </a:stretch>
          </p:blipFill>
          <p:spPr bwMode="auto">
            <a:xfrm>
              <a:off x="6258643" y="4876800"/>
              <a:ext cx="523157" cy="771525"/>
            </a:xfrm>
            <a:prstGeom prst="rect">
              <a:avLst/>
            </a:prstGeom>
            <a:noFill/>
            <a:ln w="9525">
              <a:noFill/>
              <a:miter lim="800000"/>
              <a:headEnd/>
              <a:tailEnd/>
            </a:ln>
          </p:spPr>
        </p:pic>
      </p:grpSp>
      <p:cxnSp>
        <p:nvCxnSpPr>
          <p:cNvPr id="7" name="Straight Arrow Connector 6"/>
          <p:cNvCxnSpPr/>
          <p:nvPr/>
        </p:nvCxnSpPr>
        <p:spPr>
          <a:xfrm rot="5400000" flipH="1" flipV="1">
            <a:off x="2558939" y="5492074"/>
            <a:ext cx="407652" cy="44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348359" y="2884713"/>
            <a:ext cx="4659086" cy="106679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3" name="Rectangle 62"/>
          <p:cNvSpPr/>
          <p:nvPr/>
        </p:nvSpPr>
        <p:spPr>
          <a:xfrm>
            <a:off x="728017" y="2884713"/>
            <a:ext cx="3466629" cy="101566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b="1" dirty="0" err="1" smtClean="0">
                <a:latin typeface="Calibri" pitchFamily="34" charset="0"/>
              </a:rPr>
              <a:t>Kbase</a:t>
            </a:r>
            <a:r>
              <a:rPr lang="en-US" sz="2000" b="1" dirty="0" smtClean="0">
                <a:latin typeface="Calibri" pitchFamily="34" charset="0"/>
              </a:rPr>
              <a:t> Core Front End</a:t>
            </a:r>
          </a:p>
          <a:p>
            <a:pPr algn="ctr"/>
            <a:r>
              <a:rPr lang="en-US" sz="2000" dirty="0" smtClean="0">
                <a:latin typeface="Calibri" pitchFamily="34" charset="0"/>
              </a:rPr>
              <a:t>User Access and Infrastructure Layer</a:t>
            </a:r>
            <a:endParaRPr lang="en-US" sz="2000" dirty="0">
              <a:latin typeface="Calibri" pitchFamily="34" charset="0"/>
            </a:endParaRPr>
          </a:p>
        </p:txBody>
      </p:sp>
      <p:grpSp>
        <p:nvGrpSpPr>
          <p:cNvPr id="82" name="Group 81"/>
          <p:cNvGrpSpPr/>
          <p:nvPr/>
        </p:nvGrpSpPr>
        <p:grpSpPr>
          <a:xfrm>
            <a:off x="1908642" y="950687"/>
            <a:ext cx="1367972" cy="1338942"/>
            <a:chOff x="2532743" y="834573"/>
            <a:chExt cx="1367972" cy="1338942"/>
          </a:xfrm>
        </p:grpSpPr>
        <p:sp>
          <p:nvSpPr>
            <p:cNvPr id="65" name="Cloud 64"/>
            <p:cNvSpPr/>
            <p:nvPr/>
          </p:nvSpPr>
          <p:spPr>
            <a:xfrm>
              <a:off x="2605315" y="1259115"/>
              <a:ext cx="1295400" cy="91440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en-US"/>
            </a:p>
          </p:txBody>
        </p:sp>
        <p:pic>
          <p:nvPicPr>
            <p:cNvPr id="69" name="Picture 68"/>
            <p:cNvPicPr>
              <a:picLocks noChangeAspect="1" noChangeArrowheads="1"/>
            </p:cNvPicPr>
            <p:nvPr/>
          </p:nvPicPr>
          <p:blipFill>
            <a:blip r:embed="rId3" cstate="print"/>
            <a:srcRect/>
            <a:stretch>
              <a:fillRect/>
            </a:stretch>
          </p:blipFill>
          <p:spPr bwMode="auto">
            <a:xfrm>
              <a:off x="2532743" y="834573"/>
              <a:ext cx="523157" cy="771525"/>
            </a:xfrm>
            <a:prstGeom prst="rect">
              <a:avLst/>
            </a:prstGeom>
            <a:noFill/>
            <a:ln w="9525">
              <a:noFill/>
              <a:miter lim="800000"/>
              <a:headEnd/>
              <a:tailEnd/>
            </a:ln>
          </p:spPr>
        </p:pic>
        <p:pic>
          <p:nvPicPr>
            <p:cNvPr id="70" name="Picture 69"/>
            <p:cNvPicPr>
              <a:picLocks noChangeAspect="1" noChangeArrowheads="1"/>
            </p:cNvPicPr>
            <p:nvPr/>
          </p:nvPicPr>
          <p:blipFill>
            <a:blip r:embed="rId3" cstate="print"/>
            <a:srcRect/>
            <a:stretch>
              <a:fillRect/>
            </a:stretch>
          </p:blipFill>
          <p:spPr bwMode="auto">
            <a:xfrm>
              <a:off x="2757715" y="925287"/>
              <a:ext cx="523157" cy="771525"/>
            </a:xfrm>
            <a:prstGeom prst="rect">
              <a:avLst/>
            </a:prstGeom>
            <a:noFill/>
            <a:ln w="9525">
              <a:noFill/>
              <a:miter lim="800000"/>
              <a:headEnd/>
              <a:tailEnd/>
            </a:ln>
          </p:spPr>
        </p:pic>
        <p:pic>
          <p:nvPicPr>
            <p:cNvPr id="71" name="Picture 70"/>
            <p:cNvPicPr>
              <a:picLocks noChangeAspect="1" noChangeArrowheads="1"/>
            </p:cNvPicPr>
            <p:nvPr/>
          </p:nvPicPr>
          <p:blipFill>
            <a:blip r:embed="rId3" cstate="print"/>
            <a:srcRect/>
            <a:stretch>
              <a:fillRect/>
            </a:stretch>
          </p:blipFill>
          <p:spPr bwMode="auto">
            <a:xfrm>
              <a:off x="2996558" y="1030515"/>
              <a:ext cx="523157" cy="771525"/>
            </a:xfrm>
            <a:prstGeom prst="rect">
              <a:avLst/>
            </a:prstGeom>
            <a:noFill/>
            <a:ln w="9525">
              <a:noFill/>
              <a:miter lim="800000"/>
              <a:headEnd/>
              <a:tailEnd/>
            </a:ln>
          </p:spPr>
        </p:pic>
      </p:grpSp>
      <p:grpSp>
        <p:nvGrpSpPr>
          <p:cNvPr id="83" name="Group 82"/>
          <p:cNvGrpSpPr/>
          <p:nvPr/>
        </p:nvGrpSpPr>
        <p:grpSpPr>
          <a:xfrm>
            <a:off x="3632214" y="1081313"/>
            <a:ext cx="1524000" cy="1295400"/>
            <a:chOff x="4372429" y="762000"/>
            <a:chExt cx="1524000" cy="1295400"/>
          </a:xfrm>
        </p:grpSpPr>
        <p:sp>
          <p:nvSpPr>
            <p:cNvPr id="72" name="Cloud 71"/>
            <p:cNvSpPr/>
            <p:nvPr/>
          </p:nvSpPr>
          <p:spPr>
            <a:xfrm>
              <a:off x="4372429" y="1143000"/>
              <a:ext cx="1524000" cy="91440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en-US"/>
            </a:p>
          </p:txBody>
        </p:sp>
        <p:pic>
          <p:nvPicPr>
            <p:cNvPr id="73" name="Picture 72"/>
            <p:cNvPicPr>
              <a:picLocks noChangeAspect="1" noChangeArrowheads="1"/>
            </p:cNvPicPr>
            <p:nvPr/>
          </p:nvPicPr>
          <p:blipFill>
            <a:blip r:embed="rId3" cstate="print"/>
            <a:srcRect/>
            <a:stretch>
              <a:fillRect/>
            </a:stretch>
          </p:blipFill>
          <p:spPr bwMode="auto">
            <a:xfrm>
              <a:off x="4514586" y="762000"/>
              <a:ext cx="523157" cy="771525"/>
            </a:xfrm>
            <a:prstGeom prst="rect">
              <a:avLst/>
            </a:prstGeom>
            <a:noFill/>
            <a:ln w="9525">
              <a:noFill/>
              <a:miter lim="800000"/>
              <a:headEnd/>
              <a:tailEnd/>
            </a:ln>
          </p:spPr>
        </p:pic>
        <p:pic>
          <p:nvPicPr>
            <p:cNvPr id="74" name="Picture 73"/>
            <p:cNvPicPr>
              <a:picLocks noChangeAspect="1" noChangeArrowheads="1"/>
            </p:cNvPicPr>
            <p:nvPr/>
          </p:nvPicPr>
          <p:blipFill>
            <a:blip r:embed="rId3" cstate="print"/>
            <a:srcRect/>
            <a:stretch>
              <a:fillRect/>
            </a:stretch>
          </p:blipFill>
          <p:spPr bwMode="auto">
            <a:xfrm>
              <a:off x="4666986" y="838200"/>
              <a:ext cx="523157" cy="771525"/>
            </a:xfrm>
            <a:prstGeom prst="rect">
              <a:avLst/>
            </a:prstGeom>
            <a:noFill/>
            <a:ln w="9525">
              <a:noFill/>
              <a:miter lim="800000"/>
              <a:headEnd/>
              <a:tailEnd/>
            </a:ln>
          </p:spPr>
        </p:pic>
        <p:pic>
          <p:nvPicPr>
            <p:cNvPr id="75" name="Picture 74"/>
            <p:cNvPicPr>
              <a:picLocks noChangeAspect="1" noChangeArrowheads="1"/>
            </p:cNvPicPr>
            <p:nvPr/>
          </p:nvPicPr>
          <p:blipFill>
            <a:blip r:embed="rId3" cstate="print"/>
            <a:srcRect/>
            <a:stretch>
              <a:fillRect/>
            </a:stretch>
          </p:blipFill>
          <p:spPr bwMode="auto">
            <a:xfrm>
              <a:off x="4905829" y="914400"/>
              <a:ext cx="523157" cy="771525"/>
            </a:xfrm>
            <a:prstGeom prst="rect">
              <a:avLst/>
            </a:prstGeom>
            <a:noFill/>
            <a:ln w="9525">
              <a:noFill/>
              <a:miter lim="800000"/>
              <a:headEnd/>
              <a:tailEnd/>
            </a:ln>
          </p:spPr>
        </p:pic>
      </p:grpSp>
      <p:grpSp>
        <p:nvGrpSpPr>
          <p:cNvPr id="81" name="Group 80"/>
          <p:cNvGrpSpPr/>
          <p:nvPr/>
        </p:nvGrpSpPr>
        <p:grpSpPr>
          <a:xfrm>
            <a:off x="54443" y="899884"/>
            <a:ext cx="1524000" cy="1295400"/>
            <a:chOff x="489858" y="841828"/>
            <a:chExt cx="1524000" cy="1295400"/>
          </a:xfrm>
        </p:grpSpPr>
        <p:sp>
          <p:nvSpPr>
            <p:cNvPr id="77" name="Cloud 76"/>
            <p:cNvSpPr/>
            <p:nvPr/>
          </p:nvSpPr>
          <p:spPr>
            <a:xfrm>
              <a:off x="489858" y="1222828"/>
              <a:ext cx="1524000" cy="91440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en-US"/>
            </a:p>
          </p:txBody>
        </p:sp>
        <p:pic>
          <p:nvPicPr>
            <p:cNvPr id="78" name="Picture 77"/>
            <p:cNvPicPr>
              <a:picLocks noChangeAspect="1" noChangeArrowheads="1"/>
            </p:cNvPicPr>
            <p:nvPr/>
          </p:nvPicPr>
          <p:blipFill>
            <a:blip r:embed="rId3" cstate="print"/>
            <a:srcRect/>
            <a:stretch>
              <a:fillRect/>
            </a:stretch>
          </p:blipFill>
          <p:spPr bwMode="auto">
            <a:xfrm>
              <a:off x="632015" y="841828"/>
              <a:ext cx="523157" cy="771525"/>
            </a:xfrm>
            <a:prstGeom prst="rect">
              <a:avLst/>
            </a:prstGeom>
            <a:noFill/>
            <a:ln w="9525">
              <a:noFill/>
              <a:miter lim="800000"/>
              <a:headEnd/>
              <a:tailEnd/>
            </a:ln>
          </p:spPr>
        </p:pic>
        <p:pic>
          <p:nvPicPr>
            <p:cNvPr id="79" name="Picture 78"/>
            <p:cNvPicPr>
              <a:picLocks noChangeAspect="1" noChangeArrowheads="1"/>
            </p:cNvPicPr>
            <p:nvPr/>
          </p:nvPicPr>
          <p:blipFill>
            <a:blip r:embed="rId3" cstate="print"/>
            <a:srcRect/>
            <a:stretch>
              <a:fillRect/>
            </a:stretch>
          </p:blipFill>
          <p:spPr bwMode="auto">
            <a:xfrm>
              <a:off x="784415" y="918028"/>
              <a:ext cx="523157" cy="771525"/>
            </a:xfrm>
            <a:prstGeom prst="rect">
              <a:avLst/>
            </a:prstGeom>
            <a:noFill/>
            <a:ln w="9525">
              <a:noFill/>
              <a:miter lim="800000"/>
              <a:headEnd/>
              <a:tailEnd/>
            </a:ln>
          </p:spPr>
        </p:pic>
        <p:pic>
          <p:nvPicPr>
            <p:cNvPr id="80" name="Picture 79"/>
            <p:cNvPicPr>
              <a:picLocks noChangeAspect="1" noChangeArrowheads="1"/>
            </p:cNvPicPr>
            <p:nvPr/>
          </p:nvPicPr>
          <p:blipFill>
            <a:blip r:embed="rId3" cstate="print"/>
            <a:srcRect/>
            <a:stretch>
              <a:fillRect/>
            </a:stretch>
          </p:blipFill>
          <p:spPr bwMode="auto">
            <a:xfrm>
              <a:off x="1023258" y="994228"/>
              <a:ext cx="523157" cy="771525"/>
            </a:xfrm>
            <a:prstGeom prst="rect">
              <a:avLst/>
            </a:prstGeom>
            <a:noFill/>
            <a:ln w="9525">
              <a:noFill/>
              <a:miter lim="800000"/>
              <a:headEnd/>
              <a:tailEnd/>
            </a:ln>
          </p:spPr>
        </p:pic>
      </p:grpSp>
      <p:cxnSp>
        <p:nvCxnSpPr>
          <p:cNvPr id="64" name="Straight Arrow Connector 63"/>
          <p:cNvCxnSpPr>
            <a:endCxn id="65" idx="1"/>
          </p:cNvCxnSpPr>
          <p:nvPr/>
        </p:nvCxnSpPr>
        <p:spPr>
          <a:xfrm rot="16200000" flipV="1">
            <a:off x="2343472" y="2574097"/>
            <a:ext cx="575538" cy="46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9225" y="177800"/>
            <a:ext cx="8229600" cy="798680"/>
          </a:xfrm>
        </p:spPr>
        <p:txBody>
          <a:bodyPr/>
          <a:lstStyle/>
          <a:p>
            <a:pPr lvl="0" algn="ctr"/>
            <a:r>
              <a:rPr lang="en-US" sz="2400" dirty="0" smtClean="0">
                <a:latin typeface="Calibri" pitchFamily="34" charset="0"/>
              </a:rPr>
              <a:t>Description of Existing Pilots funded by Recovery Act</a:t>
            </a:r>
            <a:r>
              <a:rPr lang="en-US" dirty="0" smtClean="0">
                <a:latin typeface="Calibri" pitchFamily="34" charset="0"/>
              </a:rPr>
              <a:t/>
            </a:r>
            <a:br>
              <a:rPr lang="en-US" dirty="0" smtClean="0">
                <a:latin typeface="Calibri" pitchFamily="34" charset="0"/>
              </a:rPr>
            </a:br>
            <a:endParaRPr lang="en-US" dirty="0">
              <a:latin typeface="Calibri" pitchFamily="34" charset="0"/>
            </a:endParaRPr>
          </a:p>
        </p:txBody>
      </p:sp>
      <p:sp>
        <p:nvSpPr>
          <p:cNvPr id="3" name="TextBox 2"/>
          <p:cNvSpPr txBox="1"/>
          <p:nvPr/>
        </p:nvSpPr>
        <p:spPr>
          <a:xfrm>
            <a:off x="0" y="944880"/>
            <a:ext cx="9144000" cy="5555367"/>
          </a:xfrm>
          <a:prstGeom prst="rect">
            <a:avLst/>
          </a:prstGeom>
          <a:noFill/>
        </p:spPr>
        <p:txBody>
          <a:bodyPr wrap="square" rtlCol="0">
            <a:spAutoFit/>
          </a:bodyPr>
          <a:lstStyle/>
          <a:p>
            <a:r>
              <a:rPr lang="en-US" sz="2200" b="1" dirty="0" smtClean="0">
                <a:latin typeface="Calibri" pitchFamily="34" charset="0"/>
              </a:rPr>
              <a:t>Analysis Tools:</a:t>
            </a:r>
          </a:p>
          <a:p>
            <a:pPr>
              <a:spcAft>
                <a:spcPts val="600"/>
              </a:spcAft>
            </a:pPr>
            <a:r>
              <a:rPr lang="en-US" sz="2200" b="1" dirty="0" smtClean="0">
                <a:latin typeface="Calibri" pitchFamily="34" charset="0"/>
              </a:rPr>
              <a:t>	Arkin, LBNL: </a:t>
            </a:r>
            <a:r>
              <a:rPr lang="en-US" sz="2200" dirty="0" smtClean="0">
                <a:latin typeface="Calibri" pitchFamily="34" charset="0"/>
              </a:rPr>
              <a:t>Develop Microbes-On-Line metabolic modeling 	interface for  analysis and visualization within the Google 	Framework (Google-line Application for Metabolic Maps (GLAMM)).  </a:t>
            </a:r>
          </a:p>
          <a:p>
            <a:pPr>
              <a:spcAft>
                <a:spcPts val="600"/>
              </a:spcAft>
            </a:pPr>
            <a:r>
              <a:rPr lang="en-US" sz="2200" b="1" dirty="0" smtClean="0">
                <a:latin typeface="Calibri" pitchFamily="34" charset="0"/>
              </a:rPr>
              <a:t>	Meyer, ANL:  </a:t>
            </a:r>
            <a:r>
              <a:rPr lang="en-US" sz="2200" dirty="0" smtClean="0">
                <a:latin typeface="Calibri" pitchFamily="34" charset="0"/>
              </a:rPr>
              <a:t>Benchmark bioinformatics analysis programs on HPC 	and Cloud systems.</a:t>
            </a:r>
          </a:p>
          <a:p>
            <a:pPr>
              <a:spcAft>
                <a:spcPts val="600"/>
              </a:spcAft>
            </a:pPr>
            <a:r>
              <a:rPr lang="en-US" sz="2200" b="1" dirty="0" smtClean="0">
                <a:latin typeface="Calibri" pitchFamily="34" charset="0"/>
              </a:rPr>
              <a:t>	Markowitz, LBNL/JGI: </a:t>
            </a:r>
            <a:r>
              <a:rPr lang="en-US" sz="2200" dirty="0" smtClean="0">
                <a:latin typeface="Calibri" pitchFamily="34" charset="0"/>
              </a:rPr>
              <a:t>Develop JGI </a:t>
            </a:r>
            <a:r>
              <a:rPr lang="en-US" sz="2200" dirty="0" err="1" smtClean="0">
                <a:latin typeface="Calibri" pitchFamily="34" charset="0"/>
              </a:rPr>
              <a:t>Metagenomic</a:t>
            </a:r>
            <a:r>
              <a:rPr lang="en-US" sz="2200" dirty="0" smtClean="0">
                <a:latin typeface="Calibri" pitchFamily="34" charset="0"/>
              </a:rPr>
              <a:t>  analysis pipelines 	for HPC and Cloud systems</a:t>
            </a:r>
          </a:p>
          <a:p>
            <a:endParaRPr lang="en-US" sz="2200" dirty="0" smtClean="0">
              <a:latin typeface="Calibri" pitchFamily="34" charset="0"/>
            </a:endParaRPr>
          </a:p>
          <a:p>
            <a:r>
              <a:rPr lang="en-US" sz="2200" b="1" dirty="0" smtClean="0">
                <a:latin typeface="Calibri" pitchFamily="34" charset="0"/>
              </a:rPr>
              <a:t>Infrastructure Tools:</a:t>
            </a:r>
          </a:p>
          <a:p>
            <a:r>
              <a:rPr lang="en-US" sz="2200" b="1" dirty="0" smtClean="0">
                <a:latin typeface="Calibri" pitchFamily="34" charset="0"/>
              </a:rPr>
              <a:t>	Gorton, PNNL:  </a:t>
            </a:r>
            <a:r>
              <a:rPr lang="en-US" sz="2200" dirty="0" smtClean="0">
                <a:latin typeface="Calibri" pitchFamily="34" charset="0"/>
              </a:rPr>
              <a:t>Prototyping a Service Oriented Architecture (SOA) 	for storing and accessing biology data in a Cloud computing 	environment.</a:t>
            </a:r>
          </a:p>
          <a:p>
            <a:pPr indent="457200">
              <a:spcBef>
                <a:spcPts val="600"/>
              </a:spcBef>
            </a:pPr>
            <a:r>
              <a:rPr lang="en-US" sz="2200" b="1" dirty="0" smtClean="0">
                <a:latin typeface="Calibri" pitchFamily="34" charset="0"/>
              </a:rPr>
              <a:t>	Kleese van Dam, PNNL: </a:t>
            </a:r>
            <a:r>
              <a:rPr lang="en-US" sz="2200" dirty="0" smtClean="0">
                <a:latin typeface="Calibri" pitchFamily="34" charset="0"/>
              </a:rPr>
              <a:t>Develop semantic technologies to ease, 	</a:t>
            </a:r>
            <a:br>
              <a:rPr lang="en-US" sz="2200" dirty="0" smtClean="0">
                <a:latin typeface="Calibri" pitchFamily="34" charset="0"/>
              </a:rPr>
            </a:br>
            <a:r>
              <a:rPr lang="en-US" sz="2200" dirty="0" smtClean="0">
                <a:latin typeface="Calibri" pitchFamily="34" charset="0"/>
              </a:rPr>
              <a:t>	speed up and improve scientific workflows in systems biology</a:t>
            </a:r>
            <a:endParaRPr lang="en-US" sz="2200" dirty="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9224" y="80264"/>
            <a:ext cx="8806089" cy="1295739"/>
          </a:xfrm>
        </p:spPr>
        <p:txBody>
          <a:bodyPr/>
          <a:lstStyle/>
          <a:p>
            <a:r>
              <a:rPr lang="en-US" sz="2400" dirty="0" smtClean="0">
                <a:latin typeface="Calibri" pitchFamily="34" charset="0"/>
              </a:rPr>
              <a:t>DOE Office of Science FOA DE-FOA-0000143: </a:t>
            </a:r>
            <a:r>
              <a:rPr lang="en-US" sz="2400" i="1" dirty="0" smtClean="0">
                <a:latin typeface="Calibri" pitchFamily="34" charset="0"/>
              </a:rPr>
              <a:t>Computational Biology and </a:t>
            </a:r>
            <a:r>
              <a:rPr lang="en-US" sz="2400" i="1" dirty="0" err="1" smtClean="0">
                <a:latin typeface="Calibri" pitchFamily="34" charset="0"/>
              </a:rPr>
              <a:t>Bioinformatic</a:t>
            </a:r>
            <a:r>
              <a:rPr lang="en-US" sz="2400" i="1" dirty="0" smtClean="0">
                <a:latin typeface="Calibri" pitchFamily="34" charset="0"/>
              </a:rPr>
              <a:t> Methods to Enable a Systems Biology Knowledgebase </a:t>
            </a:r>
            <a:r>
              <a:rPr lang="en-US" sz="2000" dirty="0" smtClean="0"/>
              <a:t/>
            </a:r>
            <a:br>
              <a:rPr lang="en-US" sz="2000" dirty="0" smtClean="0"/>
            </a:br>
            <a:endParaRPr lang="en-US" sz="2000" dirty="0"/>
          </a:p>
        </p:txBody>
      </p:sp>
      <p:sp>
        <p:nvSpPr>
          <p:cNvPr id="3" name="TextBox 2"/>
          <p:cNvSpPr txBox="1"/>
          <p:nvPr/>
        </p:nvSpPr>
        <p:spPr>
          <a:xfrm>
            <a:off x="353568" y="1241262"/>
            <a:ext cx="8522207" cy="5509200"/>
          </a:xfrm>
          <a:prstGeom prst="rect">
            <a:avLst/>
          </a:prstGeom>
          <a:noFill/>
        </p:spPr>
        <p:txBody>
          <a:bodyPr wrap="square" rtlCol="0">
            <a:spAutoFit/>
          </a:bodyPr>
          <a:lstStyle/>
          <a:p>
            <a:r>
              <a:rPr lang="en-US" sz="2200" b="1" dirty="0" smtClean="0">
                <a:latin typeface="Calibri" pitchFamily="34" charset="0"/>
              </a:rPr>
              <a:t>Total $15 million over three years, funds 11 projects, starting 9/15/2010</a:t>
            </a:r>
          </a:p>
          <a:p>
            <a:endParaRPr lang="en-US" sz="2200" b="1" dirty="0" smtClean="0">
              <a:solidFill>
                <a:srgbClr val="2110FC"/>
              </a:solidFill>
              <a:latin typeface="Calibri" pitchFamily="34" charset="0"/>
            </a:endParaRPr>
          </a:p>
          <a:p>
            <a:r>
              <a:rPr lang="en-US" sz="2200" b="1" dirty="0" smtClean="0">
                <a:solidFill>
                  <a:srgbClr val="2110FC"/>
                </a:solidFill>
                <a:latin typeface="Calibri" pitchFamily="34" charset="0"/>
              </a:rPr>
              <a:t>Annotation:</a:t>
            </a:r>
            <a:r>
              <a:rPr lang="en-US" sz="2200" dirty="0" smtClean="0">
                <a:solidFill>
                  <a:srgbClr val="2110FC"/>
                </a:solidFill>
                <a:latin typeface="Calibri" pitchFamily="34" charset="0"/>
              </a:rPr>
              <a:t> </a:t>
            </a:r>
            <a:r>
              <a:rPr lang="en-US" sz="2200" dirty="0" smtClean="0">
                <a:latin typeface="Calibri" pitchFamily="34" charset="0"/>
              </a:rPr>
              <a:t>New methods for computational gene annotation that include integration of data and information into the assignment of gene functions</a:t>
            </a:r>
            <a:r>
              <a:rPr lang="en-US" sz="2200" b="1" dirty="0" smtClean="0">
                <a:latin typeface="Calibri" pitchFamily="34" charset="0"/>
              </a:rPr>
              <a:t> 	</a:t>
            </a:r>
          </a:p>
          <a:p>
            <a:pPr marL="342900" indent="-342900"/>
            <a:endParaRPr lang="en-US" sz="2200" dirty="0" smtClean="0">
              <a:latin typeface="Calibri" pitchFamily="34" charset="0"/>
            </a:endParaRPr>
          </a:p>
          <a:p>
            <a:r>
              <a:rPr lang="en-US" sz="2200" b="1" dirty="0" smtClean="0">
                <a:solidFill>
                  <a:srgbClr val="2110FC"/>
                </a:solidFill>
                <a:latin typeface="Calibri" pitchFamily="34" charset="0"/>
              </a:rPr>
              <a:t>'</a:t>
            </a:r>
            <a:r>
              <a:rPr lang="en-US" sz="2200" b="1" dirty="0" err="1" smtClean="0">
                <a:solidFill>
                  <a:srgbClr val="2110FC"/>
                </a:solidFill>
                <a:latin typeface="Calibri" pitchFamily="34" charset="0"/>
              </a:rPr>
              <a:t>Omic</a:t>
            </a:r>
            <a:r>
              <a:rPr lang="en-US" sz="2200" b="1" dirty="0" smtClean="0">
                <a:solidFill>
                  <a:srgbClr val="2110FC"/>
                </a:solidFill>
                <a:latin typeface="Calibri" pitchFamily="34" charset="0"/>
              </a:rPr>
              <a:t> Data Integration:</a:t>
            </a:r>
            <a:r>
              <a:rPr lang="en-US" sz="2200" dirty="0" smtClean="0">
                <a:solidFill>
                  <a:srgbClr val="2110FC"/>
                </a:solidFill>
                <a:latin typeface="Calibri" pitchFamily="34" charset="0"/>
              </a:rPr>
              <a:t> </a:t>
            </a:r>
            <a:r>
              <a:rPr lang="en-US" sz="2200" dirty="0" smtClean="0">
                <a:latin typeface="Calibri" pitchFamily="34" charset="0"/>
              </a:rPr>
              <a:t>New computational methods to integrate multiple data types including (meta)genomic, proteomic, </a:t>
            </a:r>
            <a:r>
              <a:rPr lang="en-US" sz="2200" dirty="0" err="1" smtClean="0">
                <a:latin typeface="Calibri" pitchFamily="34" charset="0"/>
              </a:rPr>
              <a:t>metabolomic</a:t>
            </a:r>
            <a:r>
              <a:rPr lang="en-US" sz="2200" dirty="0" smtClean="0">
                <a:latin typeface="Calibri" pitchFamily="34" charset="0"/>
              </a:rPr>
              <a:t>, </a:t>
            </a:r>
            <a:r>
              <a:rPr lang="en-US" sz="2200" dirty="0" err="1" smtClean="0">
                <a:latin typeface="Calibri" pitchFamily="34" charset="0"/>
              </a:rPr>
              <a:t>transcriptomic</a:t>
            </a:r>
            <a:r>
              <a:rPr lang="en-US" sz="2200" dirty="0" smtClean="0">
                <a:latin typeface="Calibri" pitchFamily="34" charset="0"/>
              </a:rPr>
              <a:t>, expression and phenotypic data</a:t>
            </a:r>
          </a:p>
          <a:p>
            <a:r>
              <a:rPr lang="en-US" sz="2200" b="1" dirty="0" smtClean="0">
                <a:latin typeface="Calibri" pitchFamily="34" charset="0"/>
              </a:rPr>
              <a:t>       </a:t>
            </a:r>
            <a:endParaRPr lang="en-US" sz="2200" dirty="0" smtClean="0">
              <a:latin typeface="Calibri" pitchFamily="34" charset="0"/>
            </a:endParaRPr>
          </a:p>
          <a:p>
            <a:r>
              <a:rPr lang="en-US" sz="2200" b="1" dirty="0" smtClean="0">
                <a:solidFill>
                  <a:srgbClr val="2110FC"/>
                </a:solidFill>
                <a:latin typeface="Calibri" pitchFamily="34" charset="0"/>
              </a:rPr>
              <a:t>Integrated Pathway Reconstructions: </a:t>
            </a:r>
            <a:r>
              <a:rPr lang="en-US" sz="2200" dirty="0" smtClean="0">
                <a:latin typeface="Calibri" pitchFamily="34" charset="0"/>
              </a:rPr>
              <a:t>Significant improvements in methodologies to couple metabolic and regulatory pathways and including integration of data and information</a:t>
            </a:r>
            <a:endParaRPr lang="en-US" sz="2200" b="1" dirty="0" smtClean="0">
              <a:latin typeface="Calibri" pitchFamily="34" charset="0"/>
            </a:endParaRPr>
          </a:p>
          <a:p>
            <a:endParaRPr lang="en-US" sz="2200" dirty="0" smtClean="0">
              <a:latin typeface="Calibri" pitchFamily="34" charset="0"/>
            </a:endParaRPr>
          </a:p>
          <a:p>
            <a:r>
              <a:rPr lang="en-US" sz="2200" b="1" dirty="0" smtClean="0">
                <a:solidFill>
                  <a:srgbClr val="2110FC"/>
                </a:solidFill>
                <a:latin typeface="Calibri" pitchFamily="34" charset="0"/>
              </a:rPr>
              <a:t>Whole Cellular Simulations:</a:t>
            </a:r>
            <a:r>
              <a:rPr lang="en-US" sz="2200" dirty="0" smtClean="0">
                <a:solidFill>
                  <a:srgbClr val="2110FC"/>
                </a:solidFill>
                <a:latin typeface="Calibri" pitchFamily="34" charset="0"/>
              </a:rPr>
              <a:t> </a:t>
            </a:r>
            <a:r>
              <a:rPr lang="en-US" sz="2200" dirty="0" smtClean="0">
                <a:latin typeface="Calibri" pitchFamily="34" charset="0"/>
              </a:rPr>
              <a:t>New methods to model complex cellular processes</a:t>
            </a:r>
            <a:endParaRPr lang="en-US" sz="22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2404153" y="236306"/>
            <a:ext cx="4212404" cy="1654139"/>
          </a:xfrm>
          <a:prstGeom prst="ellipse">
            <a:avLst/>
          </a:prstGeom>
          <a:solidFill>
            <a:srgbClr val="D4E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311740" y="1387623"/>
            <a:ext cx="3010328" cy="390417"/>
          </a:xfrm>
          <a:prstGeom prst="rect">
            <a:avLst/>
          </a:prstGeom>
          <a:solidFill>
            <a:srgbClr val="CAD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55832" y="1396183"/>
            <a:ext cx="3207251" cy="41267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174715" y="5424756"/>
            <a:ext cx="2763748" cy="955496"/>
          </a:xfrm>
          <a:prstGeom prst="rect">
            <a:avLst/>
          </a:prstGeom>
          <a:solidFill>
            <a:srgbClr val="CCFD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49321" y="2856216"/>
            <a:ext cx="8383713" cy="1746607"/>
          </a:xfrm>
          <a:prstGeom prst="rect">
            <a:avLst/>
          </a:prstGeom>
          <a:solidFill>
            <a:srgbClr val="FCFEBA"/>
          </a:solidFill>
          <a:ln>
            <a:noFill/>
          </a:ln>
          <a:scene3d>
            <a:camera prst="orthographicFront"/>
            <a:lightRig rig="threePt" dir="t">
              <a:rot lat="0" lon="0" rev="5400000"/>
            </a:lightRig>
          </a:scene3d>
          <a:sp3d>
            <a:bevelB w="0" h="7048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41870" y="2979506"/>
            <a:ext cx="3708971" cy="893851"/>
          </a:xfrm>
          <a:prstGeom prst="rect">
            <a:avLst/>
          </a:prstGeom>
          <a:solidFill>
            <a:srgbClr val="96BA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21240" y="2988069"/>
            <a:ext cx="4212405" cy="893851"/>
          </a:xfrm>
          <a:prstGeom prst="rect">
            <a:avLst/>
          </a:prstGeom>
          <a:solidFill>
            <a:srgbClr val="84C6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rved Right Arrow 9"/>
          <p:cNvSpPr/>
          <p:nvPr/>
        </p:nvSpPr>
        <p:spPr>
          <a:xfrm rot="2164559">
            <a:off x="2042003" y="223154"/>
            <a:ext cx="509388" cy="962309"/>
          </a:xfrm>
          <a:prstGeom prst="curved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Left Arrow 10"/>
          <p:cNvSpPr/>
          <p:nvPr/>
        </p:nvSpPr>
        <p:spPr>
          <a:xfrm rot="19632004">
            <a:off x="6569562" y="331599"/>
            <a:ext cx="492993" cy="906408"/>
          </a:xfrm>
          <a:prstGeom prst="curvedLef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2784297" y="657547"/>
            <a:ext cx="3626777" cy="646331"/>
          </a:xfrm>
          <a:prstGeom prst="rect">
            <a:avLst/>
          </a:prstGeom>
          <a:noFill/>
        </p:spPr>
        <p:txBody>
          <a:bodyPr wrap="square" rtlCol="0">
            <a:spAutoFit/>
          </a:bodyPr>
          <a:lstStyle/>
          <a:p>
            <a:pPr algn="ctr"/>
            <a:r>
              <a:rPr lang="en-US" b="1" dirty="0" smtClean="0">
                <a:latin typeface="Calibri" pitchFamily="34" charset="0"/>
              </a:rPr>
              <a:t>Better Interpretation and Design of Future Experiments</a:t>
            </a:r>
            <a:endParaRPr lang="en-US" b="1" dirty="0">
              <a:latin typeface="Calibri" pitchFamily="34" charset="0"/>
            </a:endParaRPr>
          </a:p>
        </p:txBody>
      </p:sp>
      <p:sp>
        <p:nvSpPr>
          <p:cNvPr id="13" name="TextBox 12"/>
          <p:cNvSpPr txBox="1"/>
          <p:nvPr/>
        </p:nvSpPr>
        <p:spPr>
          <a:xfrm>
            <a:off x="5301465" y="1336252"/>
            <a:ext cx="3010327" cy="369332"/>
          </a:xfrm>
          <a:prstGeom prst="rect">
            <a:avLst/>
          </a:prstGeom>
          <a:noFill/>
        </p:spPr>
        <p:txBody>
          <a:bodyPr wrap="square" rtlCol="0">
            <a:spAutoFit/>
          </a:bodyPr>
          <a:lstStyle/>
          <a:p>
            <a:pPr algn="ctr"/>
            <a:r>
              <a:rPr lang="en-US" b="1" dirty="0" smtClean="0">
                <a:latin typeface="Calibri" pitchFamily="34" charset="0"/>
              </a:rPr>
              <a:t>Systems Biology Experiments</a:t>
            </a:r>
            <a:endParaRPr lang="en-US" b="1" dirty="0">
              <a:latin typeface="Calibri" pitchFamily="34" charset="0"/>
            </a:endParaRPr>
          </a:p>
        </p:txBody>
      </p:sp>
      <p:sp>
        <p:nvSpPr>
          <p:cNvPr id="14" name="TextBox 13"/>
          <p:cNvSpPr txBox="1"/>
          <p:nvPr/>
        </p:nvSpPr>
        <p:spPr>
          <a:xfrm>
            <a:off x="625012" y="1416733"/>
            <a:ext cx="3279168" cy="369332"/>
          </a:xfrm>
          <a:prstGeom prst="rect">
            <a:avLst/>
          </a:prstGeom>
          <a:noFill/>
        </p:spPr>
        <p:txBody>
          <a:bodyPr wrap="square" rtlCol="0">
            <a:spAutoFit/>
          </a:bodyPr>
          <a:lstStyle/>
          <a:p>
            <a:pPr algn="ctr"/>
            <a:r>
              <a:rPr lang="en-US" b="1" dirty="0" smtClean="0">
                <a:latin typeface="Calibri" pitchFamily="34" charset="0"/>
              </a:rPr>
              <a:t>Computational Bioinformatics</a:t>
            </a:r>
            <a:endParaRPr lang="en-US" b="1" dirty="0">
              <a:latin typeface="Calibri" pitchFamily="34" charset="0"/>
            </a:endParaRPr>
          </a:p>
        </p:txBody>
      </p:sp>
      <p:sp>
        <p:nvSpPr>
          <p:cNvPr id="15" name="TextBox 14"/>
          <p:cNvSpPr txBox="1"/>
          <p:nvPr/>
        </p:nvSpPr>
        <p:spPr>
          <a:xfrm>
            <a:off x="5012076" y="3102795"/>
            <a:ext cx="3587393" cy="646331"/>
          </a:xfrm>
          <a:prstGeom prst="rect">
            <a:avLst/>
          </a:prstGeom>
          <a:noFill/>
        </p:spPr>
        <p:txBody>
          <a:bodyPr wrap="square" rtlCol="0">
            <a:spAutoFit/>
          </a:bodyPr>
          <a:lstStyle/>
          <a:p>
            <a:pPr algn="ctr"/>
            <a:r>
              <a:rPr lang="en-US" b="1" dirty="0" smtClean="0">
                <a:latin typeface="Calibri" pitchFamily="34" charset="0"/>
              </a:rPr>
              <a:t>Data</a:t>
            </a:r>
          </a:p>
          <a:p>
            <a:pPr algn="ctr"/>
            <a:r>
              <a:rPr lang="en-US" b="1" dirty="0" smtClean="0">
                <a:latin typeface="Calibri" pitchFamily="34" charset="0"/>
              </a:rPr>
              <a:t>Processed and Inferred</a:t>
            </a:r>
          </a:p>
        </p:txBody>
      </p:sp>
      <p:sp>
        <p:nvSpPr>
          <p:cNvPr id="16" name="TextBox 15"/>
          <p:cNvSpPr txBox="1"/>
          <p:nvPr/>
        </p:nvSpPr>
        <p:spPr>
          <a:xfrm>
            <a:off x="462337" y="3113068"/>
            <a:ext cx="4161034" cy="646331"/>
          </a:xfrm>
          <a:prstGeom prst="rect">
            <a:avLst/>
          </a:prstGeom>
          <a:noFill/>
        </p:spPr>
        <p:txBody>
          <a:bodyPr wrap="square" rtlCol="0">
            <a:spAutoFit/>
          </a:bodyPr>
          <a:lstStyle/>
          <a:p>
            <a:pPr algn="ctr"/>
            <a:r>
              <a:rPr lang="en-US" b="1" dirty="0" smtClean="0">
                <a:latin typeface="Calibri" pitchFamily="34" charset="0"/>
              </a:rPr>
              <a:t>Application Programming Interface (API)</a:t>
            </a:r>
          </a:p>
          <a:p>
            <a:pPr algn="ctr"/>
            <a:r>
              <a:rPr lang="en-US" b="1" dirty="0" smtClean="0">
                <a:latin typeface="Calibri" pitchFamily="34" charset="0"/>
              </a:rPr>
              <a:t>Bioinformatics Tool Development</a:t>
            </a:r>
            <a:endParaRPr lang="en-US" b="1" dirty="0">
              <a:latin typeface="Calibri" pitchFamily="34" charset="0"/>
            </a:endParaRPr>
          </a:p>
        </p:txBody>
      </p:sp>
      <p:sp>
        <p:nvSpPr>
          <p:cNvPr id="17" name="TextBox 16"/>
          <p:cNvSpPr txBox="1"/>
          <p:nvPr/>
        </p:nvSpPr>
        <p:spPr>
          <a:xfrm>
            <a:off x="2373332" y="4094766"/>
            <a:ext cx="4633644" cy="400110"/>
          </a:xfrm>
          <a:prstGeom prst="rect">
            <a:avLst/>
          </a:prstGeom>
          <a:noFill/>
        </p:spPr>
        <p:txBody>
          <a:bodyPr wrap="square" rtlCol="0">
            <a:spAutoFit/>
          </a:bodyPr>
          <a:lstStyle/>
          <a:p>
            <a:r>
              <a:rPr lang="en-US" sz="2000" b="1" dirty="0" smtClean="0"/>
              <a:t>Knowledgebase Core Infrastructure</a:t>
            </a:r>
            <a:endParaRPr lang="en-US" sz="2000" b="1" dirty="0"/>
          </a:p>
        </p:txBody>
      </p:sp>
      <p:sp>
        <p:nvSpPr>
          <p:cNvPr id="18" name="Curved Left Arrow 17"/>
          <p:cNvSpPr/>
          <p:nvPr/>
        </p:nvSpPr>
        <p:spPr>
          <a:xfrm rot="2137179">
            <a:off x="6284563" y="4679800"/>
            <a:ext cx="673347" cy="1561380"/>
          </a:xfrm>
          <a:prstGeom prst="curvedLef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Curved Down Arrow 18"/>
          <p:cNvSpPr/>
          <p:nvPr/>
        </p:nvSpPr>
        <p:spPr>
          <a:xfrm rot="14284277">
            <a:off x="1521900" y="4982619"/>
            <a:ext cx="1592989" cy="911639"/>
          </a:xfrm>
          <a:prstGeom prst="curvedDownArrow">
            <a:avLst>
              <a:gd name="adj1" fmla="val 13878"/>
              <a:gd name="adj2" fmla="val 41976"/>
              <a:gd name="adj3" fmla="val 26308"/>
            </a:avLst>
          </a:prstGeom>
          <a:solidFill>
            <a:srgbClr val="D1E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TextBox 19"/>
          <p:cNvSpPr txBox="1"/>
          <p:nvPr/>
        </p:nvSpPr>
        <p:spPr>
          <a:xfrm>
            <a:off x="3184989" y="5681609"/>
            <a:ext cx="2732925" cy="400110"/>
          </a:xfrm>
          <a:prstGeom prst="rect">
            <a:avLst/>
          </a:prstGeom>
          <a:noFill/>
        </p:spPr>
        <p:txBody>
          <a:bodyPr wrap="square" rtlCol="0">
            <a:spAutoFit/>
          </a:bodyPr>
          <a:lstStyle/>
          <a:p>
            <a:pPr algn="ctr"/>
            <a:r>
              <a:rPr lang="en-US" sz="2000" b="1" dirty="0" smtClean="0">
                <a:latin typeface="Calibri" pitchFamily="34" charset="0"/>
              </a:rPr>
              <a:t>Scientific Community</a:t>
            </a:r>
            <a:endParaRPr lang="en-US" sz="2000" b="1" dirty="0">
              <a:latin typeface="Calibri" pitchFamily="34" charset="0"/>
            </a:endParaRPr>
          </a:p>
        </p:txBody>
      </p:sp>
      <p:sp>
        <p:nvSpPr>
          <p:cNvPr id="21" name="Curved Right Arrow 20"/>
          <p:cNvSpPr/>
          <p:nvPr/>
        </p:nvSpPr>
        <p:spPr>
          <a:xfrm rot="10462324" flipH="1">
            <a:off x="6644559" y="1720120"/>
            <a:ext cx="563600" cy="1141824"/>
          </a:xfrm>
          <a:prstGeom prst="curvedRightArrow">
            <a:avLst/>
          </a:prstGeom>
          <a:solidFill>
            <a:srgbClr val="8CA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Curved Left Arrow 21"/>
          <p:cNvSpPr/>
          <p:nvPr/>
        </p:nvSpPr>
        <p:spPr>
          <a:xfrm flipV="1">
            <a:off x="1684962" y="1777428"/>
            <a:ext cx="523983" cy="1068513"/>
          </a:xfrm>
          <a:prstGeom prst="curvedLeftArrow">
            <a:avLst/>
          </a:prstGeom>
          <a:solidFill>
            <a:srgbClr val="B3DC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urved Down Arrow 22"/>
          <p:cNvSpPr/>
          <p:nvPr/>
        </p:nvSpPr>
        <p:spPr>
          <a:xfrm rot="12724496">
            <a:off x="3826505" y="2210646"/>
            <a:ext cx="2025243" cy="561674"/>
          </a:xfrm>
          <a:prstGeom prst="curvedDownArrow">
            <a:avLst/>
          </a:prstGeom>
          <a:solidFill>
            <a:srgbClr val="CAD9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Curved Up Arrow 23"/>
          <p:cNvSpPr/>
          <p:nvPr/>
        </p:nvSpPr>
        <p:spPr>
          <a:xfrm rot="19279796">
            <a:off x="3171365" y="2219680"/>
            <a:ext cx="1892841" cy="516682"/>
          </a:xfrm>
          <a:prstGeom prst="curvedUpArrow">
            <a:avLst/>
          </a:prstGeom>
          <a:solidFill>
            <a:srgbClr val="C2E3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ctrTitle"/>
          </p:nvPr>
        </p:nvSpPr>
        <p:spPr>
          <a:xfrm>
            <a:off x="2497138" y="1787525"/>
            <a:ext cx="3571875" cy="1347788"/>
          </a:xfrm>
        </p:spPr>
        <p:txBody>
          <a:bodyPr rtlCol="0"/>
          <a:lstStyle/>
          <a:p>
            <a:pPr fontAlgn="auto">
              <a:spcAft>
                <a:spcPts val="0"/>
              </a:spcAft>
              <a:defRPr/>
            </a:pPr>
            <a:r>
              <a:rPr lang="en-US" sz="4800" dirty="0"/>
              <a:t>Thank you</a:t>
            </a:r>
            <a:r>
              <a:rPr lang="en-US" sz="4800" dirty="0" smtClean="0"/>
              <a:t>!</a:t>
            </a:r>
            <a:br>
              <a:rPr lang="en-US" sz="4800" dirty="0" smtClean="0"/>
            </a:br>
            <a:endParaRPr lang="en-US" sz="4800" dirty="0"/>
          </a:p>
        </p:txBody>
      </p:sp>
      <p:sp>
        <p:nvSpPr>
          <p:cNvPr id="27651" name="Text Box 17"/>
          <p:cNvSpPr txBox="1">
            <a:spLocks noChangeArrowheads="1"/>
          </p:cNvSpPr>
          <p:nvPr/>
        </p:nvSpPr>
        <p:spPr bwMode="auto">
          <a:xfrm>
            <a:off x="1314450" y="4899025"/>
            <a:ext cx="6019800" cy="1006475"/>
          </a:xfrm>
          <a:prstGeom prst="rect">
            <a:avLst/>
          </a:prstGeom>
          <a:noFill/>
          <a:ln w="9525">
            <a:noFill/>
            <a:miter lim="800000"/>
            <a:headEnd/>
            <a:tailEnd/>
          </a:ln>
        </p:spPr>
        <p:txBody>
          <a:bodyPr>
            <a:spAutoFit/>
          </a:bodyPr>
          <a:lstStyle/>
          <a:p>
            <a:pPr eaLnBrk="0" hangingPunct="0"/>
            <a:r>
              <a:rPr lang="en-US" sz="2000"/>
              <a:t>Susan Gregurick</a:t>
            </a:r>
          </a:p>
          <a:p>
            <a:pPr eaLnBrk="0" hangingPunct="0"/>
            <a:r>
              <a:rPr lang="en-US" sz="2000">
                <a:hlinkClick r:id="rId3"/>
              </a:rPr>
              <a:t>Susan.gregurick@science.doe.gov</a:t>
            </a:r>
            <a:endParaRPr lang="en-US" sz="2000"/>
          </a:p>
          <a:p>
            <a:pPr eaLnBrk="0" hangingPunct="0"/>
            <a:r>
              <a:rPr lang="en-US" sz="2000">
                <a:hlinkClick r:id="rId4"/>
              </a:rPr>
              <a:t>http://science.doe.gov/ober</a:t>
            </a:r>
            <a:endParaRPr lang="en-US" sz="200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9225" y="177800"/>
            <a:ext cx="8229600" cy="1217256"/>
          </a:xfrm>
        </p:spPr>
        <p:txBody>
          <a:bodyPr/>
          <a:lstStyle/>
          <a:p>
            <a:pPr algn="ctr"/>
            <a:r>
              <a:rPr lang="en-US" sz="2800" dirty="0" smtClean="0">
                <a:solidFill>
                  <a:srgbClr val="000000"/>
                </a:solidFill>
                <a:latin typeface="Calibri" pitchFamily="34" charset="0"/>
              </a:rPr>
              <a:t>A Systems Biology Knowledgebase for Energy and the Environment</a:t>
            </a:r>
            <a:r>
              <a:rPr lang="en-US" dirty="0" smtClean="0">
                <a:solidFill>
                  <a:srgbClr val="000000"/>
                </a:solidFill>
                <a:latin typeface="Calibri" pitchFamily="34" charset="0"/>
              </a:rPr>
              <a:t/>
            </a:r>
            <a:br>
              <a:rPr lang="en-US" dirty="0" smtClean="0">
                <a:solidFill>
                  <a:srgbClr val="000000"/>
                </a:solidFill>
                <a:latin typeface="Calibri" pitchFamily="34" charset="0"/>
              </a:rPr>
            </a:br>
            <a:endParaRPr lang="en-US" dirty="0">
              <a:latin typeface="Calibri" pitchFamily="34" charset="0"/>
            </a:endParaRPr>
          </a:p>
        </p:txBody>
      </p:sp>
      <p:sp>
        <p:nvSpPr>
          <p:cNvPr id="3" name="Text Box 2"/>
          <p:cNvSpPr txBox="1">
            <a:spLocks noChangeArrowheads="1"/>
          </p:cNvSpPr>
          <p:nvPr/>
        </p:nvSpPr>
        <p:spPr bwMode="auto">
          <a:xfrm>
            <a:off x="225235" y="1186131"/>
            <a:ext cx="8580437" cy="3678238"/>
          </a:xfrm>
          <a:prstGeom prst="rect">
            <a:avLst/>
          </a:prstGeom>
          <a:noFill/>
          <a:ln w="9525">
            <a:noFill/>
            <a:round/>
            <a:headEnd/>
            <a:tailEnd/>
          </a:ln>
          <a:effectLst/>
        </p:spPr>
        <p:txBody>
          <a:bodyPr lIns="90000" tIns="60876" rIns="90000" bIns="45000"/>
          <a:lstStyle/>
          <a:p>
            <a:pPr>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400" dirty="0" smtClean="0">
                <a:solidFill>
                  <a:srgbClr val="2110FC"/>
                </a:solidFill>
                <a:latin typeface="Calibri" pitchFamily="34" charset="0"/>
              </a:rPr>
              <a:t>Knowledgebase: </a:t>
            </a:r>
            <a:r>
              <a:rPr lang="en-US" sz="2200" dirty="0" smtClean="0">
                <a:solidFill>
                  <a:srgbClr val="000000"/>
                </a:solidFill>
                <a:latin typeface="Calibri" pitchFamily="34" charset="0"/>
              </a:rPr>
              <a:t>Cyber </a:t>
            </a:r>
            <a:r>
              <a:rPr lang="en-US" sz="2200" dirty="0">
                <a:solidFill>
                  <a:srgbClr val="000000"/>
                </a:solidFill>
                <a:latin typeface="Calibri" pitchFamily="34" charset="0"/>
              </a:rPr>
              <a:t>infrastructure to </a:t>
            </a:r>
            <a:r>
              <a:rPr lang="en-US" sz="2200" dirty="0" smtClean="0">
                <a:solidFill>
                  <a:srgbClr val="000000"/>
                </a:solidFill>
                <a:latin typeface="Calibri" pitchFamily="34" charset="0"/>
              </a:rPr>
              <a:t>integrate, search and visualize, </a:t>
            </a:r>
            <a:r>
              <a:rPr lang="en-US" sz="2200" dirty="0">
                <a:solidFill>
                  <a:srgbClr val="000000"/>
                </a:solidFill>
                <a:latin typeface="Calibri" pitchFamily="34" charset="0"/>
              </a:rPr>
              <a:t>in an open </a:t>
            </a:r>
            <a:r>
              <a:rPr lang="en-US" sz="2200" dirty="0" smtClean="0">
                <a:solidFill>
                  <a:srgbClr val="000000"/>
                </a:solidFill>
                <a:latin typeface="Calibri" pitchFamily="34" charset="0"/>
              </a:rPr>
              <a:t>environment, experimental </a:t>
            </a:r>
            <a:r>
              <a:rPr lang="en-US" sz="2200" dirty="0">
                <a:solidFill>
                  <a:srgbClr val="000000"/>
                </a:solidFill>
                <a:latin typeface="Calibri" pitchFamily="34" charset="0"/>
              </a:rPr>
              <a:t>data, associated information (metadata), corresponding models and analysis tools.</a:t>
            </a:r>
          </a:p>
          <a:p>
            <a:pPr>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sz="2200" dirty="0">
              <a:solidFill>
                <a:srgbClr val="000000"/>
              </a:solidFill>
              <a:latin typeface="Calibri" pitchFamily="34" charset="0"/>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200" dirty="0" smtClean="0">
                <a:solidFill>
                  <a:srgbClr val="000000"/>
                </a:solidFill>
                <a:latin typeface="Calibri" pitchFamily="34" charset="0"/>
              </a:rPr>
              <a:t>	Enables researchers to </a:t>
            </a:r>
            <a:r>
              <a:rPr lang="en-US" sz="2200" dirty="0" err="1" smtClean="0">
                <a:solidFill>
                  <a:srgbClr val="000000"/>
                </a:solidFill>
                <a:latin typeface="Calibri" pitchFamily="34" charset="0"/>
              </a:rPr>
              <a:t>i</a:t>
            </a:r>
            <a:r>
              <a:rPr lang="en-US" sz="2200" dirty="0" smtClean="0">
                <a:solidFill>
                  <a:srgbClr val="000000"/>
                </a:solidFill>
                <a:latin typeface="Calibri" pitchFamily="34" charset="0"/>
              </a:rPr>
              <a:t>) </a:t>
            </a:r>
            <a:r>
              <a:rPr lang="en-US" sz="2200" dirty="0">
                <a:solidFill>
                  <a:srgbClr val="000000"/>
                </a:solidFill>
                <a:latin typeface="Calibri" pitchFamily="34" charset="0"/>
              </a:rPr>
              <a:t>ask questions about </a:t>
            </a:r>
            <a:r>
              <a:rPr lang="en-US" sz="2200" dirty="0" smtClean="0">
                <a:solidFill>
                  <a:srgbClr val="000000"/>
                </a:solidFill>
                <a:latin typeface="Calibri" pitchFamily="34" charset="0"/>
              </a:rPr>
              <a:t>experiments </a:t>
            </a:r>
            <a:r>
              <a:rPr lang="en-US" sz="2200" dirty="0">
                <a:solidFill>
                  <a:srgbClr val="000000"/>
                </a:solidFill>
                <a:latin typeface="Calibri" pitchFamily="34" charset="0"/>
              </a:rPr>
              <a:t>and </a:t>
            </a:r>
            <a:r>
              <a:rPr lang="en-US" sz="2200" dirty="0" smtClean="0">
                <a:solidFill>
                  <a:srgbClr val="000000"/>
                </a:solidFill>
                <a:latin typeface="Calibri" pitchFamily="34" charset="0"/>
              </a:rPr>
              <a:t>data, ii) construct </a:t>
            </a:r>
            <a:r>
              <a:rPr lang="en-US" sz="2200" dirty="0">
                <a:solidFill>
                  <a:srgbClr val="000000"/>
                </a:solidFill>
                <a:latin typeface="Calibri" pitchFamily="34" charset="0"/>
              </a:rPr>
              <a:t>new experiments or new models and </a:t>
            </a:r>
            <a:r>
              <a:rPr lang="en-US" sz="2200" dirty="0" smtClean="0">
                <a:solidFill>
                  <a:srgbClr val="000000"/>
                </a:solidFill>
                <a:latin typeface="Calibri" pitchFamily="34" charset="0"/>
              </a:rPr>
              <a:t>simulations and iii) to facilitate collaboration </a:t>
            </a:r>
            <a:r>
              <a:rPr lang="en-US" sz="2200" dirty="0">
                <a:solidFill>
                  <a:srgbClr val="000000"/>
                </a:solidFill>
                <a:latin typeface="Calibri" pitchFamily="34" charset="0"/>
              </a:rPr>
              <a:t>with colleagues</a:t>
            </a:r>
          </a:p>
          <a:p>
            <a:pPr>
              <a:buFont typeface="Courier New" pitchFamily="49" charset="0"/>
              <a:buChar char="o"/>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sz="2200" dirty="0">
              <a:solidFill>
                <a:srgbClr val="000000"/>
              </a:solidFill>
              <a:latin typeface="Calibri" pitchFamily="34" charset="0"/>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200" dirty="0" smtClean="0">
                <a:solidFill>
                  <a:srgbClr val="000000"/>
                </a:solidFill>
                <a:latin typeface="Calibri" pitchFamily="34" charset="0"/>
              </a:rPr>
              <a:t>	Enables </a:t>
            </a:r>
            <a:r>
              <a:rPr lang="en-US" sz="2200" dirty="0">
                <a:solidFill>
                  <a:srgbClr val="000000"/>
                </a:solidFill>
                <a:latin typeface="Calibri" pitchFamily="34" charset="0"/>
              </a:rPr>
              <a:t>DOE program(s) to </a:t>
            </a:r>
            <a:r>
              <a:rPr lang="en-US" sz="2200" dirty="0" smtClean="0">
                <a:solidFill>
                  <a:srgbClr val="000000"/>
                </a:solidFill>
                <a:latin typeface="Calibri" pitchFamily="34" charset="0"/>
              </a:rPr>
              <a:t>maintain </a:t>
            </a:r>
            <a:r>
              <a:rPr lang="en-US" sz="2200" dirty="0">
                <a:solidFill>
                  <a:srgbClr val="000000"/>
                </a:solidFill>
                <a:latin typeface="Calibri" pitchFamily="34" charset="0"/>
              </a:rPr>
              <a:t>a digital archive of </a:t>
            </a:r>
            <a:r>
              <a:rPr lang="en-US" sz="2200" dirty="0" smtClean="0">
                <a:solidFill>
                  <a:srgbClr val="000000"/>
                </a:solidFill>
                <a:latin typeface="Calibri" pitchFamily="34" charset="0"/>
              </a:rPr>
              <a:t>our research data and the corresponding information </a:t>
            </a:r>
            <a:r>
              <a:rPr lang="en-US" sz="2200" dirty="0">
                <a:solidFill>
                  <a:srgbClr val="000000"/>
                </a:solidFill>
                <a:latin typeface="Calibri" pitchFamily="34" charset="0"/>
              </a:rPr>
              <a:t>and </a:t>
            </a:r>
            <a:r>
              <a:rPr lang="en-US" sz="2200" dirty="0" smtClean="0">
                <a:solidFill>
                  <a:srgbClr val="000000"/>
                </a:solidFill>
                <a:latin typeface="Calibri" pitchFamily="34" charset="0"/>
              </a:rPr>
              <a:t>analysis methods</a:t>
            </a:r>
            <a:r>
              <a:rPr lang="en-US" sz="2200" dirty="0">
                <a:solidFill>
                  <a:srgbClr val="000000"/>
                </a:solidFill>
                <a:latin typeface="Calibri" pitchFamily="34" charset="0"/>
              </a:rPr>
              <a:t>.</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sz="2000" dirty="0">
              <a:solidFill>
                <a:srgbClr val="000000"/>
              </a:solidFill>
            </a:endParaRPr>
          </a:p>
          <a:p>
            <a:pPr>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sz="2200" dirty="0" smtClean="0">
              <a:solidFill>
                <a:srgbClr val="000000"/>
              </a:solidFill>
              <a:latin typeface="Calibri" pitchFamily="34" charset="0"/>
            </a:endParaRPr>
          </a:p>
          <a:p>
            <a:pPr>
              <a:buFont typeface="Wingdings" pitchFamily="2" charset="2"/>
              <a:buChar char="Ø"/>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200" dirty="0" smtClean="0">
                <a:solidFill>
                  <a:srgbClr val="000000"/>
                </a:solidFill>
                <a:latin typeface="Calibri" pitchFamily="34" charset="0"/>
              </a:rPr>
              <a:t>Unlike </a:t>
            </a:r>
            <a:r>
              <a:rPr lang="en-US" sz="2200" dirty="0">
                <a:solidFill>
                  <a:srgbClr val="000000"/>
                </a:solidFill>
                <a:latin typeface="Calibri" pitchFamily="34" charset="0"/>
              </a:rPr>
              <a:t>other database efforts, the DOE Systems </a:t>
            </a:r>
            <a:r>
              <a:rPr lang="en-US" sz="2200" dirty="0" smtClean="0">
                <a:solidFill>
                  <a:srgbClr val="000000"/>
                </a:solidFill>
                <a:latin typeface="Calibri" pitchFamily="34" charset="0"/>
              </a:rPr>
              <a:t>Biology </a:t>
            </a:r>
            <a:r>
              <a:rPr lang="en-US" sz="2200" dirty="0">
                <a:solidFill>
                  <a:srgbClr val="000000"/>
                </a:solidFill>
                <a:latin typeface="Calibri" pitchFamily="34" charset="0"/>
              </a:rPr>
              <a:t>Knowledgebase is focused along </a:t>
            </a:r>
            <a:r>
              <a:rPr lang="en-US" sz="2200" b="1" dirty="0">
                <a:solidFill>
                  <a:srgbClr val="000000"/>
                </a:solidFill>
                <a:latin typeface="Calibri" pitchFamily="34" charset="0"/>
              </a:rPr>
              <a:t>DOE Science </a:t>
            </a:r>
            <a:r>
              <a:rPr lang="en-US" sz="2200" b="1" dirty="0" smtClean="0">
                <a:solidFill>
                  <a:srgbClr val="000000"/>
                </a:solidFill>
                <a:latin typeface="Calibri" pitchFamily="34" charset="0"/>
              </a:rPr>
              <a:t>Objectives </a:t>
            </a:r>
            <a:r>
              <a:rPr lang="en-US" sz="2200" dirty="0">
                <a:solidFill>
                  <a:srgbClr val="000000"/>
                </a:solidFill>
                <a:latin typeface="Calibri" pitchFamily="34" charset="0"/>
              </a:rPr>
              <a:t>in Microbial, Plant and </a:t>
            </a:r>
            <a:r>
              <a:rPr lang="en-US" sz="2200" dirty="0" smtClean="0">
                <a:solidFill>
                  <a:srgbClr val="000000"/>
                </a:solidFill>
                <a:latin typeface="Calibri" pitchFamily="34" charset="0"/>
              </a:rPr>
              <a:t>Community sciences.</a:t>
            </a:r>
            <a:endParaRPr lang="en-US" sz="2200" dirty="0">
              <a:solidFill>
                <a:srgbClr val="000000"/>
              </a:solidFill>
              <a:latin typeface="Calibri" pitchFamily="34" charset="0"/>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3"/>
          <p:cNvGrpSpPr>
            <a:grpSpLocks/>
          </p:cNvGrpSpPr>
          <p:nvPr/>
        </p:nvGrpSpPr>
        <p:grpSpPr bwMode="auto">
          <a:xfrm>
            <a:off x="3141663" y="2116138"/>
            <a:ext cx="3248025" cy="3248025"/>
            <a:chOff x="3140873" y="2115598"/>
            <a:chExt cx="3248034" cy="3248252"/>
          </a:xfrm>
        </p:grpSpPr>
        <p:pic>
          <p:nvPicPr>
            <p:cNvPr id="20511" name="Picture 23" descr="circle.png"/>
            <p:cNvPicPr>
              <a:picLocks noChangeAspect="1"/>
            </p:cNvPicPr>
            <p:nvPr/>
          </p:nvPicPr>
          <p:blipFill>
            <a:blip r:embed="rId3" cstate="print"/>
            <a:srcRect/>
            <a:stretch>
              <a:fillRect/>
            </a:stretch>
          </p:blipFill>
          <p:spPr bwMode="auto">
            <a:xfrm>
              <a:off x="3140873" y="2115598"/>
              <a:ext cx="3248034" cy="3248252"/>
            </a:xfrm>
            <a:prstGeom prst="rect">
              <a:avLst/>
            </a:prstGeom>
            <a:noFill/>
            <a:ln w="9525">
              <a:noFill/>
              <a:miter lim="800000"/>
              <a:headEnd/>
              <a:tailEnd/>
            </a:ln>
          </p:spPr>
        </p:pic>
        <p:pic>
          <p:nvPicPr>
            <p:cNvPr id="25" name="Picture 24" descr="cans.png"/>
            <p:cNvPicPr>
              <a:picLocks noChangeAspect="1"/>
            </p:cNvPicPr>
            <p:nvPr/>
          </p:nvPicPr>
          <p:blipFill>
            <a:blip r:embed="rId4" cstate="print"/>
            <a:srcRect/>
            <a:stretch>
              <a:fillRect/>
            </a:stretch>
          </p:blipFill>
          <p:spPr bwMode="auto">
            <a:xfrm>
              <a:off x="3771112" y="3393624"/>
              <a:ext cx="1943105" cy="1593961"/>
            </a:xfrm>
            <a:prstGeom prst="rect">
              <a:avLst/>
            </a:prstGeom>
            <a:noFill/>
            <a:ln w="9525">
              <a:noFill/>
              <a:miter lim="800000"/>
              <a:headEnd/>
              <a:tailEnd/>
            </a:ln>
            <a:effectLst>
              <a:outerShdw dist="38100" dir="2700000" algn="tl" rotWithShape="0">
                <a:srgbClr val="808080">
                  <a:alpha val="29999"/>
                </a:srgbClr>
              </a:outerShdw>
            </a:effectLst>
          </p:spPr>
        </p:pic>
        <p:sp>
          <p:nvSpPr>
            <p:cNvPr id="20513" name="TextBox 19"/>
            <p:cNvSpPr txBox="1">
              <a:spLocks noChangeArrowheads="1"/>
            </p:cNvSpPr>
            <p:nvPr/>
          </p:nvSpPr>
          <p:spPr bwMode="auto">
            <a:xfrm>
              <a:off x="3576758" y="2819414"/>
              <a:ext cx="2311480" cy="523205"/>
            </a:xfrm>
            <a:prstGeom prst="rect">
              <a:avLst/>
            </a:prstGeom>
            <a:noFill/>
            <a:ln w="9525">
              <a:noFill/>
              <a:miter lim="800000"/>
              <a:headEnd/>
              <a:tailEnd/>
            </a:ln>
          </p:spPr>
          <p:txBody>
            <a:bodyPr>
              <a:spAutoFit/>
            </a:bodyPr>
            <a:lstStyle/>
            <a:p>
              <a:pPr algn="ctr"/>
              <a:r>
                <a:rPr lang="en-US" sz="1400" b="1">
                  <a:ea typeface="Myriad Pro Bold"/>
                  <a:cs typeface="Myriad Pro Bold"/>
                </a:rPr>
                <a:t>DOE Systems Biology</a:t>
              </a:r>
            </a:p>
            <a:p>
              <a:pPr algn="ctr"/>
              <a:r>
                <a:rPr lang="en-US" sz="1400" b="1">
                  <a:ea typeface="Myriad Pro Bold"/>
                  <a:cs typeface="Myriad Pro Bold"/>
                </a:rPr>
                <a:t>Knowledgebase</a:t>
              </a:r>
            </a:p>
          </p:txBody>
        </p:sp>
        <p:sp>
          <p:nvSpPr>
            <p:cNvPr id="20514" name="TextBox 20"/>
            <p:cNvSpPr txBox="1">
              <a:spLocks noChangeArrowheads="1"/>
            </p:cNvSpPr>
            <p:nvPr/>
          </p:nvSpPr>
          <p:spPr bwMode="auto">
            <a:xfrm>
              <a:off x="4347276" y="4583146"/>
              <a:ext cx="770795" cy="276991"/>
            </a:xfrm>
            <a:prstGeom prst="rect">
              <a:avLst/>
            </a:prstGeom>
            <a:noFill/>
            <a:ln w="9525">
              <a:noFill/>
              <a:miter lim="800000"/>
              <a:headEnd/>
              <a:tailEnd/>
            </a:ln>
          </p:spPr>
          <p:txBody>
            <a:bodyPr>
              <a:spAutoFit/>
            </a:bodyPr>
            <a:lstStyle/>
            <a:p>
              <a:pPr algn="ctr"/>
              <a:r>
                <a:rPr lang="en-US" sz="1200">
                  <a:ea typeface="Myriad Pro Bold"/>
                  <a:cs typeface="Myriad Pro Bold"/>
                </a:rPr>
                <a:t>Tools</a:t>
              </a:r>
            </a:p>
          </p:txBody>
        </p:sp>
        <p:sp>
          <p:nvSpPr>
            <p:cNvPr id="20515" name="TextBox 22"/>
            <p:cNvSpPr txBox="1">
              <a:spLocks noChangeArrowheads="1"/>
            </p:cNvSpPr>
            <p:nvPr/>
          </p:nvSpPr>
          <p:spPr bwMode="auto">
            <a:xfrm>
              <a:off x="5021719" y="3560023"/>
              <a:ext cx="770795" cy="461650"/>
            </a:xfrm>
            <a:prstGeom prst="rect">
              <a:avLst/>
            </a:prstGeom>
            <a:noFill/>
            <a:ln w="9525">
              <a:noFill/>
              <a:miter lim="800000"/>
              <a:headEnd/>
              <a:tailEnd/>
            </a:ln>
          </p:spPr>
          <p:txBody>
            <a:bodyPr>
              <a:spAutoFit/>
            </a:bodyPr>
            <a:lstStyle/>
            <a:p>
              <a:pPr algn="ctr"/>
              <a:r>
                <a:rPr lang="en-US" sz="1200">
                  <a:ea typeface="Myriad Pro Bold"/>
                  <a:cs typeface="Myriad Pro Bold"/>
                </a:rPr>
                <a:t>Meta-</a:t>
              </a:r>
            </a:p>
            <a:p>
              <a:pPr algn="ctr"/>
              <a:r>
                <a:rPr lang="en-US" sz="1200">
                  <a:ea typeface="Myriad Pro Bold"/>
                  <a:cs typeface="Myriad Pro Bold"/>
                </a:rPr>
                <a:t>data</a:t>
              </a:r>
            </a:p>
          </p:txBody>
        </p:sp>
        <p:sp>
          <p:nvSpPr>
            <p:cNvPr id="20516" name="TextBox 21"/>
            <p:cNvSpPr txBox="1">
              <a:spLocks noChangeArrowheads="1"/>
            </p:cNvSpPr>
            <p:nvPr/>
          </p:nvSpPr>
          <p:spPr bwMode="auto">
            <a:xfrm>
              <a:off x="3699111" y="3665144"/>
              <a:ext cx="770795" cy="276991"/>
            </a:xfrm>
            <a:prstGeom prst="rect">
              <a:avLst/>
            </a:prstGeom>
            <a:noFill/>
            <a:ln w="9525">
              <a:noFill/>
              <a:miter lim="800000"/>
              <a:headEnd/>
              <a:tailEnd/>
            </a:ln>
          </p:spPr>
          <p:txBody>
            <a:bodyPr>
              <a:spAutoFit/>
            </a:bodyPr>
            <a:lstStyle/>
            <a:p>
              <a:pPr algn="ctr"/>
              <a:r>
                <a:rPr lang="en-US" sz="1200">
                  <a:ea typeface="Myriad Pro Bold"/>
                  <a:cs typeface="Myriad Pro Bold"/>
                </a:rPr>
                <a:t>Data</a:t>
              </a:r>
            </a:p>
          </p:txBody>
        </p:sp>
      </p:grpSp>
      <p:sp>
        <p:nvSpPr>
          <p:cNvPr id="16386" name="Title 4"/>
          <p:cNvSpPr>
            <a:spLocks noGrp="1"/>
          </p:cNvSpPr>
          <p:nvPr>
            <p:ph type="title"/>
          </p:nvPr>
        </p:nvSpPr>
        <p:spPr>
          <a:xfrm>
            <a:off x="149225" y="80963"/>
            <a:ext cx="8229600" cy="823912"/>
          </a:xfrm>
        </p:spPr>
        <p:txBody>
          <a:bodyPr rtlCol="0"/>
          <a:lstStyle/>
          <a:p>
            <a:pPr fontAlgn="auto">
              <a:lnSpc>
                <a:spcPct val="95000"/>
              </a:lnSpc>
              <a:spcAft>
                <a:spcPts val="0"/>
              </a:spcAft>
              <a:defRPr/>
            </a:pPr>
            <a:r>
              <a:rPr lang="en-US" sz="2900" dirty="0" smtClean="0"/>
              <a:t>DOE Systems Biology Knowledgebase</a:t>
            </a:r>
            <a:r>
              <a:rPr lang="en-US" dirty="0" smtClean="0"/>
              <a:t/>
            </a:r>
            <a:br>
              <a:rPr lang="en-US" dirty="0" smtClean="0"/>
            </a:br>
            <a:r>
              <a:rPr lang="en-US" sz="2100" dirty="0" smtClean="0">
                <a:latin typeface="+mn-lt"/>
              </a:rPr>
              <a:t>Establishing a systems biology modeling framework</a:t>
            </a:r>
          </a:p>
        </p:txBody>
      </p:sp>
      <p:pic>
        <p:nvPicPr>
          <p:cNvPr id="26" name="Picture 25" descr="Data users.jpg"/>
          <p:cNvPicPr>
            <a:picLocks noChangeAspect="1"/>
          </p:cNvPicPr>
          <p:nvPr/>
        </p:nvPicPr>
        <p:blipFill>
          <a:blip r:embed="rId5" cstate="print"/>
          <a:srcRect b="6682"/>
          <a:stretch>
            <a:fillRect/>
          </a:stretch>
        </p:blipFill>
        <p:spPr bwMode="auto">
          <a:xfrm>
            <a:off x="7026025" y="2098436"/>
            <a:ext cx="1894138" cy="1181102"/>
          </a:xfrm>
          <a:prstGeom prst="rect">
            <a:avLst/>
          </a:prstGeom>
          <a:effectLst>
            <a:outerShdw blurRad="50800" dist="38100" dir="2700000" algn="tl" rotWithShape="0">
              <a:srgbClr val="000000">
                <a:alpha val="30000"/>
              </a:srgbClr>
            </a:outerShdw>
          </a:effectLst>
          <a:scene3d>
            <a:camera prst="orthographicFront"/>
            <a:lightRig rig="threePt" dir="t"/>
          </a:scene3d>
          <a:sp3d>
            <a:bevelT w="38100" h="25400"/>
          </a:sp3d>
        </p:spPr>
      </p:pic>
      <p:pic>
        <p:nvPicPr>
          <p:cNvPr id="28" name="Picture 27" descr="Software.jpg"/>
          <p:cNvPicPr>
            <a:picLocks noChangeAspect="1"/>
          </p:cNvPicPr>
          <p:nvPr/>
        </p:nvPicPr>
        <p:blipFill>
          <a:blip r:embed="rId6" cstate="print"/>
          <a:stretch>
            <a:fillRect/>
          </a:stretch>
        </p:blipFill>
        <p:spPr bwMode="auto">
          <a:xfrm>
            <a:off x="751461" y="4870536"/>
            <a:ext cx="1894136" cy="1265661"/>
          </a:xfrm>
          <a:prstGeom prst="rect">
            <a:avLst/>
          </a:prstGeom>
          <a:effectLst>
            <a:outerShdw blurRad="76200" dist="38100" dir="2700000" algn="tl" rotWithShape="0">
              <a:srgbClr val="000000">
                <a:alpha val="30000"/>
              </a:srgbClr>
            </a:outerShdw>
          </a:effectLst>
          <a:scene3d>
            <a:camera prst="orthographicFront"/>
            <a:lightRig rig="threePt" dir="t"/>
          </a:scene3d>
          <a:sp3d>
            <a:bevelT w="38100" h="25400"/>
          </a:sp3d>
        </p:spPr>
      </p:pic>
      <p:sp>
        <p:nvSpPr>
          <p:cNvPr id="13" name="Rectangle 12"/>
          <p:cNvSpPr/>
          <p:nvPr/>
        </p:nvSpPr>
        <p:spPr bwMode="auto">
          <a:xfrm>
            <a:off x="3936999" y="1049551"/>
            <a:ext cx="4102099" cy="1402704"/>
          </a:xfrm>
          <a:prstGeom prst="rect">
            <a:avLst/>
          </a:prstGeom>
          <a:solidFill>
            <a:srgbClr val="FAE7BC"/>
          </a:solidFill>
          <a:ln>
            <a:noFill/>
          </a:ln>
          <a:effectLst>
            <a:outerShdw blurRad="76200" dist="38100" dir="5400000" rotWithShape="0">
              <a:srgbClr val="000000">
                <a:alpha val="30000"/>
              </a:srgbClr>
            </a:outerShdw>
          </a:effectLst>
          <a:scene3d>
            <a:camera prst="orthographicFront"/>
            <a:lightRig rig="threePt" dir="t"/>
          </a:scene3d>
          <a:sp3d>
            <a:bevelT w="38100" h="25400"/>
          </a:sp3d>
        </p:spPr>
        <p:style>
          <a:lnRef idx="1">
            <a:schemeClr val="accent1"/>
          </a:lnRef>
          <a:fillRef idx="3">
            <a:schemeClr val="accent1"/>
          </a:fillRef>
          <a:effectRef idx="2">
            <a:schemeClr val="accent1"/>
          </a:effectRef>
          <a:fontRef idx="minor">
            <a:schemeClr val="lt1"/>
          </a:fontRef>
        </p:style>
        <p:txBody>
          <a:bodyPr>
            <a:normAutofit lnSpcReduction="10000"/>
          </a:bodyPr>
          <a:lstStyle/>
          <a:p>
            <a:pPr>
              <a:spcAft>
                <a:spcPts val="600"/>
              </a:spcAft>
              <a:defRPr/>
            </a:pPr>
            <a:r>
              <a:rPr lang="en-US" b="1" dirty="0">
                <a:solidFill>
                  <a:schemeClr val="tx2"/>
                </a:solidFill>
                <a:latin typeface="Calibri" pitchFamily="34" charset="0"/>
                <a:ea typeface="ＭＳ Ｐゴシック" pitchFamily="48" charset="-128"/>
                <a:cs typeface="Arial" pitchFamily="34" charset="0"/>
              </a:rPr>
              <a:t>Open-Access Data and Information Exchange</a:t>
            </a:r>
          </a:p>
          <a:p>
            <a:pPr>
              <a:buFont typeface="Arial" pitchFamily="34" charset="0"/>
              <a:buChar char="•"/>
              <a:defRPr/>
            </a:pPr>
            <a:r>
              <a:rPr lang="en-US" sz="1600" dirty="0">
                <a:solidFill>
                  <a:srgbClr val="000000"/>
                </a:solidFill>
                <a:latin typeface="Calibri" pitchFamily="34" charset="0"/>
                <a:ea typeface="ＭＳ Ｐゴシック" pitchFamily="48" charset="-128"/>
                <a:cs typeface="Arial" pitchFamily="34" charset="0"/>
              </a:rPr>
              <a:t> </a:t>
            </a:r>
            <a:r>
              <a:rPr lang="en-US" sz="1600" b="1" dirty="0">
                <a:solidFill>
                  <a:srgbClr val="000000"/>
                </a:solidFill>
                <a:latin typeface="Calibri" pitchFamily="34" charset="0"/>
                <a:ea typeface="ＭＳ Ｐゴシック" pitchFamily="48" charset="-128"/>
                <a:cs typeface="Arial" pitchFamily="34" charset="0"/>
              </a:rPr>
              <a:t>Flexible user interfaces</a:t>
            </a:r>
          </a:p>
          <a:p>
            <a:pPr>
              <a:buFont typeface="Arial" pitchFamily="34" charset="0"/>
              <a:buChar char="•"/>
              <a:defRPr/>
            </a:pPr>
            <a:r>
              <a:rPr lang="en-US" sz="1600" b="1" dirty="0">
                <a:solidFill>
                  <a:srgbClr val="000000"/>
                </a:solidFill>
                <a:latin typeface="Calibri" pitchFamily="34" charset="0"/>
                <a:ea typeface="ＭＳ Ｐゴシック" pitchFamily="48" charset="-128"/>
                <a:cs typeface="Arial" pitchFamily="34" charset="0"/>
              </a:rPr>
              <a:t> Easy data retrieval</a:t>
            </a:r>
          </a:p>
          <a:p>
            <a:pPr>
              <a:buFont typeface="Arial" pitchFamily="34" charset="0"/>
              <a:buChar char="•"/>
              <a:defRPr/>
            </a:pPr>
            <a:r>
              <a:rPr lang="en-US" sz="1600" b="1" dirty="0">
                <a:solidFill>
                  <a:srgbClr val="000000"/>
                </a:solidFill>
                <a:latin typeface="Calibri" pitchFamily="34" charset="0"/>
                <a:ea typeface="ＭＳ Ｐゴシック" pitchFamily="48" charset="-128"/>
                <a:cs typeface="Arial" pitchFamily="34" charset="0"/>
              </a:rPr>
              <a:t> Environment for </a:t>
            </a:r>
            <a:r>
              <a:rPr lang="en-US" sz="1600" b="1" i="1" dirty="0">
                <a:solidFill>
                  <a:srgbClr val="000000"/>
                </a:solidFill>
                <a:latin typeface="Calibri" pitchFamily="34" charset="0"/>
                <a:ea typeface="ＭＳ Ｐゴシック" pitchFamily="48" charset="-128"/>
                <a:cs typeface="Arial" pitchFamily="34" charset="0"/>
              </a:rPr>
              <a:t>in silico </a:t>
            </a:r>
            <a:r>
              <a:rPr lang="en-US" sz="1600" b="1" dirty="0">
                <a:solidFill>
                  <a:srgbClr val="000000"/>
                </a:solidFill>
                <a:latin typeface="Calibri" pitchFamily="34" charset="0"/>
                <a:ea typeface="ＭＳ Ｐゴシック" pitchFamily="48" charset="-128"/>
                <a:cs typeface="Arial" pitchFamily="34" charset="0"/>
              </a:rPr>
              <a:t>experimentation</a:t>
            </a:r>
          </a:p>
        </p:txBody>
      </p:sp>
      <p:sp>
        <p:nvSpPr>
          <p:cNvPr id="15" name="Rectangle 14"/>
          <p:cNvSpPr/>
          <p:nvPr/>
        </p:nvSpPr>
        <p:spPr bwMode="auto">
          <a:xfrm>
            <a:off x="2546962" y="5247146"/>
            <a:ext cx="5516365" cy="1236781"/>
          </a:xfrm>
          <a:prstGeom prst="rect">
            <a:avLst/>
          </a:prstGeom>
          <a:solidFill>
            <a:srgbClr val="DECBD0"/>
          </a:solidFill>
          <a:ln>
            <a:noFill/>
          </a:ln>
          <a:effectLst>
            <a:outerShdw blurRad="76200" dist="38100" dir="5400000" rotWithShape="0">
              <a:srgbClr val="000000">
                <a:alpha val="30000"/>
              </a:srgbClr>
            </a:outerShdw>
          </a:effectLst>
          <a:scene3d>
            <a:camera prst="orthographicFront"/>
            <a:lightRig rig="threePt" dir="t"/>
          </a:scene3d>
          <a:sp3d>
            <a:bevelT w="38100" h="25400"/>
          </a:sp3d>
        </p:spPr>
        <p:style>
          <a:lnRef idx="1">
            <a:schemeClr val="accent1"/>
          </a:lnRef>
          <a:fillRef idx="3">
            <a:schemeClr val="accent1"/>
          </a:fillRef>
          <a:effectRef idx="2">
            <a:schemeClr val="accent1"/>
          </a:effectRef>
          <a:fontRef idx="minor">
            <a:schemeClr val="lt1"/>
          </a:fontRef>
        </p:style>
        <p:txBody>
          <a:bodyPr/>
          <a:lstStyle/>
          <a:p>
            <a:pPr>
              <a:spcAft>
                <a:spcPts val="600"/>
              </a:spcAft>
              <a:defRPr/>
            </a:pPr>
            <a:r>
              <a:rPr lang="en-US" b="1" dirty="0">
                <a:solidFill>
                  <a:schemeClr val="tx2"/>
                </a:solidFill>
                <a:latin typeface="Calibri" pitchFamily="34" charset="0"/>
                <a:ea typeface="ＭＳ Ｐゴシック" pitchFamily="48" charset="-128"/>
                <a:cs typeface="Arial" pitchFamily="34" charset="0"/>
              </a:rPr>
              <a:t>Open Development of Open-Source Software and Tools</a:t>
            </a:r>
          </a:p>
          <a:p>
            <a:pPr>
              <a:buFont typeface="Arial" pitchFamily="34" charset="0"/>
              <a:buChar char="•"/>
              <a:defRPr/>
            </a:pPr>
            <a:r>
              <a:rPr lang="en-US" sz="1600" b="1" dirty="0">
                <a:solidFill>
                  <a:schemeClr val="tx1"/>
                </a:solidFill>
                <a:latin typeface="Calibri" pitchFamily="34" charset="0"/>
                <a:ea typeface="ＭＳ Ｐゴシック" pitchFamily="48" charset="-128"/>
                <a:cs typeface="Arial" pitchFamily="34" charset="0"/>
              </a:rPr>
              <a:t> Analysis and visualization</a:t>
            </a:r>
          </a:p>
          <a:p>
            <a:pPr>
              <a:buFont typeface="Arial" pitchFamily="34" charset="0"/>
              <a:buChar char="•"/>
              <a:defRPr/>
            </a:pPr>
            <a:r>
              <a:rPr lang="en-US" sz="1600" dirty="0">
                <a:solidFill>
                  <a:schemeClr val="tx1"/>
                </a:solidFill>
                <a:latin typeface="Calibri" pitchFamily="34" charset="0"/>
                <a:ea typeface="ＭＳ Ｐゴシック" pitchFamily="48" charset="-128"/>
                <a:cs typeface="Arial" pitchFamily="34" charset="0"/>
              </a:rPr>
              <a:t> </a:t>
            </a:r>
            <a:r>
              <a:rPr lang="en-US" sz="1600" b="1" i="1" dirty="0">
                <a:solidFill>
                  <a:schemeClr val="tx1"/>
                </a:solidFill>
                <a:latin typeface="Calibri" pitchFamily="34" charset="0"/>
                <a:ea typeface="ＭＳ Ｐゴシック" pitchFamily="48" charset="-128"/>
                <a:cs typeface="Arial" pitchFamily="34" charset="0"/>
              </a:rPr>
              <a:t>In silico </a:t>
            </a:r>
            <a:r>
              <a:rPr lang="en-US" sz="1600" b="1" dirty="0">
                <a:solidFill>
                  <a:schemeClr val="tx1"/>
                </a:solidFill>
                <a:latin typeface="Calibri" pitchFamily="34" charset="0"/>
                <a:ea typeface="ＭＳ Ｐゴシック" pitchFamily="48" charset="-128"/>
                <a:cs typeface="Arial" pitchFamily="34" charset="0"/>
              </a:rPr>
              <a:t>experimentation</a:t>
            </a:r>
          </a:p>
          <a:p>
            <a:pPr>
              <a:buFont typeface="Arial" pitchFamily="34" charset="0"/>
              <a:buChar char="•"/>
              <a:defRPr/>
            </a:pPr>
            <a:r>
              <a:rPr lang="en-US" sz="1600" b="1" dirty="0">
                <a:solidFill>
                  <a:schemeClr val="tx1"/>
                </a:solidFill>
                <a:latin typeface="Calibri" pitchFamily="34" charset="0"/>
                <a:ea typeface="ＭＳ Ｐゴシック" pitchFamily="48" charset="-128"/>
                <a:cs typeface="Arial" pitchFamily="34" charset="0"/>
              </a:rPr>
              <a:t> Tracking and evaluation of tool use</a:t>
            </a:r>
            <a:endParaRPr lang="en-US" sz="1600" dirty="0">
              <a:solidFill>
                <a:schemeClr val="tx1"/>
              </a:solidFill>
              <a:latin typeface="Calibri" pitchFamily="34" charset="0"/>
              <a:ea typeface="ＭＳ Ｐゴシック" pitchFamily="48" charset="-128"/>
              <a:cs typeface="Arial" pitchFamily="34" charset="0"/>
            </a:endParaRPr>
          </a:p>
        </p:txBody>
      </p:sp>
      <p:pic>
        <p:nvPicPr>
          <p:cNvPr id="27" name="Picture 26" descr="data gen.jpg"/>
          <p:cNvPicPr>
            <a:picLocks noChangeAspect="1"/>
          </p:cNvPicPr>
          <p:nvPr/>
        </p:nvPicPr>
        <p:blipFill>
          <a:blip r:embed="rId7" cstate="print"/>
          <a:stretch>
            <a:fillRect/>
          </a:stretch>
        </p:blipFill>
        <p:spPr bwMode="auto">
          <a:xfrm>
            <a:off x="1001366" y="1338698"/>
            <a:ext cx="1894138" cy="1262842"/>
          </a:xfrm>
          <a:prstGeom prst="rect">
            <a:avLst/>
          </a:prstGeom>
          <a:effectLst>
            <a:outerShdw blurRad="50800" dist="38100" dir="2700000" algn="tl" rotWithShape="0">
              <a:srgbClr val="000000">
                <a:alpha val="30000"/>
              </a:srgbClr>
            </a:outerShdw>
          </a:effectLst>
          <a:scene3d>
            <a:camera prst="orthographicFront"/>
            <a:lightRig rig="threePt" dir="t"/>
          </a:scene3d>
          <a:sp3d>
            <a:bevelT w="38100" h="25400"/>
          </a:sp3d>
        </p:spPr>
      </p:pic>
      <p:sp>
        <p:nvSpPr>
          <p:cNvPr id="14" name="Rectangle 13"/>
          <p:cNvSpPr/>
          <p:nvPr/>
        </p:nvSpPr>
        <p:spPr bwMode="auto">
          <a:xfrm>
            <a:off x="5943600" y="3496598"/>
            <a:ext cx="3086100" cy="1518746"/>
          </a:xfrm>
          <a:prstGeom prst="rect">
            <a:avLst/>
          </a:prstGeom>
          <a:solidFill>
            <a:srgbClr val="C6D4D6"/>
          </a:solidFill>
          <a:ln>
            <a:noFill/>
          </a:ln>
          <a:effectLst>
            <a:outerShdw blurRad="76200" dist="38100" dir="5400000" rotWithShape="0">
              <a:srgbClr val="000000">
                <a:alpha val="30000"/>
              </a:srgbClr>
            </a:outerShdw>
          </a:effectLst>
          <a:scene3d>
            <a:camera prst="orthographicFront"/>
            <a:lightRig rig="threePt" dir="t"/>
          </a:scene3d>
          <a:sp3d>
            <a:bevelT w="38100" h="25400"/>
          </a:sp3d>
        </p:spPr>
        <p:style>
          <a:lnRef idx="1">
            <a:schemeClr val="accent1"/>
          </a:lnRef>
          <a:fillRef idx="3">
            <a:schemeClr val="accent1"/>
          </a:fillRef>
          <a:effectRef idx="2">
            <a:schemeClr val="accent1"/>
          </a:effectRef>
          <a:fontRef idx="minor">
            <a:schemeClr val="lt1"/>
          </a:fontRef>
        </p:style>
        <p:txBody>
          <a:bodyPr/>
          <a:lstStyle/>
          <a:p>
            <a:pPr>
              <a:spcAft>
                <a:spcPts val="600"/>
              </a:spcAft>
              <a:defRPr/>
            </a:pPr>
            <a:r>
              <a:rPr lang="en-US" b="1" dirty="0">
                <a:solidFill>
                  <a:schemeClr val="tx2"/>
                </a:solidFill>
                <a:latin typeface="Calibri" pitchFamily="34" charset="0"/>
                <a:ea typeface="ＭＳ Ｐゴシック" pitchFamily="48" charset="-128"/>
                <a:cs typeface="Arial" pitchFamily="34" charset="0"/>
              </a:rPr>
              <a:t>Community-Wide Stewardship</a:t>
            </a:r>
          </a:p>
          <a:p>
            <a:pPr>
              <a:buFont typeface="Arial" pitchFamily="34" charset="0"/>
              <a:buChar char="•"/>
              <a:defRPr/>
            </a:pPr>
            <a:r>
              <a:rPr lang="en-US" sz="1600" b="1" dirty="0">
                <a:solidFill>
                  <a:srgbClr val="000000"/>
                </a:solidFill>
                <a:latin typeface="Calibri" pitchFamily="34" charset="0"/>
                <a:ea typeface="ＭＳ Ｐゴシック" pitchFamily="48" charset="-128"/>
                <a:cs typeface="Arial" pitchFamily="34" charset="0"/>
              </a:rPr>
              <a:t> User, Standards, and Advisory  committees </a:t>
            </a:r>
          </a:p>
          <a:p>
            <a:pPr>
              <a:buFont typeface="Arial" pitchFamily="34" charset="0"/>
              <a:buChar char="•"/>
              <a:defRPr/>
            </a:pPr>
            <a:r>
              <a:rPr lang="en-US" sz="1600" b="1" dirty="0">
                <a:solidFill>
                  <a:srgbClr val="000000"/>
                </a:solidFill>
                <a:latin typeface="Calibri" pitchFamily="34" charset="0"/>
                <a:ea typeface="ＭＳ Ｐゴシック" pitchFamily="48" charset="-128"/>
                <a:cs typeface="Arial" pitchFamily="34" charset="0"/>
              </a:rPr>
              <a:t> Value-added analysis</a:t>
            </a:r>
          </a:p>
          <a:p>
            <a:pPr>
              <a:buFont typeface="Arial" pitchFamily="34" charset="0"/>
              <a:buChar char="•"/>
              <a:defRPr/>
            </a:pPr>
            <a:r>
              <a:rPr lang="en-US" sz="1600" b="1" dirty="0">
                <a:solidFill>
                  <a:srgbClr val="000000"/>
                </a:solidFill>
                <a:latin typeface="Calibri" pitchFamily="34" charset="0"/>
                <a:ea typeface="ＭＳ Ｐゴシック" pitchFamily="48" charset="-128"/>
                <a:cs typeface="Arial" pitchFamily="34" charset="0"/>
              </a:rPr>
              <a:t> Training, tutorials, and support</a:t>
            </a:r>
          </a:p>
          <a:p>
            <a:pPr algn="ctr">
              <a:defRPr/>
            </a:pPr>
            <a:endParaRPr lang="en-US" sz="1200" dirty="0">
              <a:solidFill>
                <a:srgbClr val="000000"/>
              </a:solidFill>
              <a:latin typeface="Calibri" pitchFamily="34" charset="0"/>
              <a:ea typeface="ＭＳ Ｐゴシック" pitchFamily="48" charset="-128"/>
              <a:cs typeface="Arial" pitchFamily="34" charset="0"/>
            </a:endParaRPr>
          </a:p>
        </p:txBody>
      </p:sp>
      <p:sp>
        <p:nvSpPr>
          <p:cNvPr id="20496" name="TextBox 15"/>
          <p:cNvSpPr txBox="1">
            <a:spLocks noChangeArrowheads="1"/>
          </p:cNvSpPr>
          <p:nvPr/>
        </p:nvSpPr>
        <p:spPr bwMode="auto">
          <a:xfrm>
            <a:off x="984250" y="998538"/>
            <a:ext cx="1909763" cy="307975"/>
          </a:xfrm>
          <a:prstGeom prst="rect">
            <a:avLst/>
          </a:prstGeom>
          <a:noFill/>
          <a:ln w="9525">
            <a:noFill/>
            <a:miter lim="800000"/>
            <a:headEnd/>
            <a:tailEnd/>
          </a:ln>
        </p:spPr>
        <p:txBody>
          <a:bodyPr>
            <a:spAutoFit/>
          </a:bodyPr>
          <a:lstStyle/>
          <a:p>
            <a:pPr algn="ctr"/>
            <a:r>
              <a:rPr lang="en-US" sz="1400" b="1">
                <a:ea typeface="Myriad Pro Bold"/>
                <a:cs typeface="Myriad Pro Bold"/>
              </a:rPr>
              <a:t>Data generators</a:t>
            </a:r>
          </a:p>
        </p:txBody>
      </p:sp>
      <p:sp>
        <p:nvSpPr>
          <p:cNvPr id="20497" name="TextBox 16"/>
          <p:cNvSpPr txBox="1">
            <a:spLocks noChangeArrowheads="1"/>
          </p:cNvSpPr>
          <p:nvPr/>
        </p:nvSpPr>
        <p:spPr bwMode="auto">
          <a:xfrm>
            <a:off x="8089900" y="1600200"/>
            <a:ext cx="676275" cy="523875"/>
          </a:xfrm>
          <a:prstGeom prst="rect">
            <a:avLst/>
          </a:prstGeom>
          <a:noFill/>
          <a:ln w="9525">
            <a:noFill/>
            <a:miter lim="800000"/>
            <a:headEnd/>
            <a:tailEnd/>
          </a:ln>
        </p:spPr>
        <p:txBody>
          <a:bodyPr>
            <a:spAutoFit/>
          </a:bodyPr>
          <a:lstStyle/>
          <a:p>
            <a:pPr algn="ctr"/>
            <a:r>
              <a:rPr lang="en-US" sz="1400" b="1">
                <a:ea typeface="Myriad Pro Bold"/>
                <a:cs typeface="Myriad Pro Bold"/>
              </a:rPr>
              <a:t>Data </a:t>
            </a:r>
          </a:p>
          <a:p>
            <a:pPr algn="ctr"/>
            <a:r>
              <a:rPr lang="en-US" sz="1400" b="1">
                <a:ea typeface="Myriad Pro Bold"/>
                <a:cs typeface="Myriad Pro Bold"/>
              </a:rPr>
              <a:t>users</a:t>
            </a:r>
          </a:p>
        </p:txBody>
      </p:sp>
      <p:sp>
        <p:nvSpPr>
          <p:cNvPr id="20498" name="TextBox 17"/>
          <p:cNvSpPr txBox="1">
            <a:spLocks noChangeArrowheads="1"/>
          </p:cNvSpPr>
          <p:nvPr/>
        </p:nvSpPr>
        <p:spPr bwMode="auto">
          <a:xfrm>
            <a:off x="741363" y="4349750"/>
            <a:ext cx="1905000" cy="523875"/>
          </a:xfrm>
          <a:prstGeom prst="rect">
            <a:avLst/>
          </a:prstGeom>
          <a:noFill/>
          <a:ln w="9525">
            <a:noFill/>
            <a:miter lim="800000"/>
            <a:headEnd/>
            <a:tailEnd/>
          </a:ln>
        </p:spPr>
        <p:txBody>
          <a:bodyPr>
            <a:spAutoFit/>
          </a:bodyPr>
          <a:lstStyle/>
          <a:p>
            <a:pPr algn="ctr"/>
            <a:r>
              <a:rPr lang="en-US" sz="1400" b="1">
                <a:ea typeface="Myriad Pro Bold"/>
                <a:cs typeface="Myriad Pro Bold"/>
              </a:rPr>
              <a:t>Software and tool developers</a:t>
            </a:r>
          </a:p>
        </p:txBody>
      </p:sp>
      <p:sp>
        <p:nvSpPr>
          <p:cNvPr id="32" name="Left-Right Arrow 31"/>
          <p:cNvSpPr/>
          <p:nvPr/>
        </p:nvSpPr>
        <p:spPr bwMode="auto">
          <a:xfrm rot="20319798">
            <a:off x="5918014" y="2813309"/>
            <a:ext cx="665848" cy="401881"/>
          </a:xfrm>
          <a:prstGeom prst="leftRightArrow">
            <a:avLst/>
          </a:prstGeom>
          <a:solidFill>
            <a:srgbClr val="FEF6C9"/>
          </a:solidFill>
          <a:ln>
            <a:noFill/>
          </a:ln>
          <a:scene3d>
            <a:camera prst="orthographicFront"/>
            <a:lightRig rig="threePt" dir="t"/>
          </a:scene3d>
          <a:sp3d>
            <a:bevelT w="38100" h="25400"/>
            <a:bevelB w="38100" h="254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solidFill>
                  <a:srgbClr val="FFFFFF"/>
                </a:solidFill>
                <a:ea typeface="ＭＳ Ｐゴシック" pitchFamily="48" charset="-128"/>
              </a:rPr>
              <a:t> </a:t>
            </a:r>
          </a:p>
        </p:txBody>
      </p:sp>
      <p:sp>
        <p:nvSpPr>
          <p:cNvPr id="35" name="Left-Right Arrow 34"/>
          <p:cNvSpPr/>
          <p:nvPr/>
        </p:nvSpPr>
        <p:spPr bwMode="auto">
          <a:xfrm rot="2611050">
            <a:off x="3175233" y="2277528"/>
            <a:ext cx="665849" cy="401882"/>
          </a:xfrm>
          <a:prstGeom prst="leftRightArrow">
            <a:avLst/>
          </a:prstGeom>
          <a:solidFill>
            <a:srgbClr val="C1B7D1"/>
          </a:solidFill>
          <a:ln>
            <a:noFill/>
          </a:ln>
          <a:scene3d>
            <a:camera prst="orthographicFront"/>
            <a:lightRig rig="threePt" dir="t"/>
          </a:scene3d>
          <a:sp3d>
            <a:bevelT w="38100" h="25400"/>
            <a:bevelB w="38100" h="254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solidFill>
                  <a:srgbClr val="FFFFFF"/>
                </a:solidFill>
                <a:ea typeface="ＭＳ Ｐゴシック" pitchFamily="48" charset="-128"/>
              </a:rPr>
              <a:t> </a:t>
            </a:r>
          </a:p>
        </p:txBody>
      </p:sp>
      <p:sp>
        <p:nvSpPr>
          <p:cNvPr id="36" name="Left-Right Arrow 35"/>
          <p:cNvSpPr/>
          <p:nvPr/>
        </p:nvSpPr>
        <p:spPr bwMode="auto">
          <a:xfrm rot="19800000">
            <a:off x="3120707" y="4426923"/>
            <a:ext cx="665849" cy="401882"/>
          </a:xfrm>
          <a:prstGeom prst="leftRightArrow">
            <a:avLst/>
          </a:prstGeom>
          <a:solidFill>
            <a:srgbClr val="DEC3CA"/>
          </a:solidFill>
          <a:ln>
            <a:noFill/>
          </a:ln>
          <a:scene3d>
            <a:camera prst="orthographicFront"/>
            <a:lightRig rig="threePt" dir="t"/>
          </a:scene3d>
          <a:sp3d>
            <a:bevelT w="38100" h="25400"/>
            <a:bevelB w="38100" h="254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solidFill>
                  <a:srgbClr val="FFFFFF"/>
                </a:solidFill>
                <a:ea typeface="ＭＳ Ｐゴシック" pitchFamily="48" charset="-128"/>
              </a:rPr>
              <a:t> </a:t>
            </a:r>
          </a:p>
        </p:txBody>
      </p:sp>
      <p:sp>
        <p:nvSpPr>
          <p:cNvPr id="29" name="Rectangle 28"/>
          <p:cNvSpPr/>
          <p:nvPr/>
        </p:nvSpPr>
        <p:spPr bwMode="auto">
          <a:xfrm>
            <a:off x="173038" y="2396185"/>
            <a:ext cx="2999653" cy="1510797"/>
          </a:xfrm>
          <a:prstGeom prst="rect">
            <a:avLst/>
          </a:prstGeom>
          <a:solidFill>
            <a:srgbClr val="D7CFE4"/>
          </a:solidFill>
          <a:ln>
            <a:noFill/>
          </a:ln>
          <a:effectLst>
            <a:outerShdw blurRad="76200" dist="38100" dir="5400000" rotWithShape="0">
              <a:srgbClr val="000000">
                <a:alpha val="30000"/>
              </a:srgbClr>
            </a:outerShdw>
          </a:effectLst>
          <a:scene3d>
            <a:camera prst="orthographicFront"/>
            <a:lightRig rig="threePt" dir="t"/>
          </a:scene3d>
          <a:sp3d>
            <a:bevelT w="38100" h="25400"/>
          </a:sp3d>
        </p:spPr>
        <p:style>
          <a:lnRef idx="1">
            <a:schemeClr val="accent1"/>
          </a:lnRef>
          <a:fillRef idx="3">
            <a:schemeClr val="accent1"/>
          </a:fillRef>
          <a:effectRef idx="2">
            <a:schemeClr val="accent1"/>
          </a:effectRef>
          <a:fontRef idx="minor">
            <a:schemeClr val="lt1"/>
          </a:fontRef>
        </p:style>
        <p:txBody>
          <a:bodyPr/>
          <a:lstStyle/>
          <a:p>
            <a:pPr>
              <a:lnSpc>
                <a:spcPct val="90000"/>
              </a:lnSpc>
              <a:spcAft>
                <a:spcPts val="600"/>
              </a:spcAft>
              <a:defRPr/>
            </a:pPr>
            <a:r>
              <a:rPr lang="en-US" b="1" dirty="0">
                <a:solidFill>
                  <a:schemeClr val="tx2"/>
                </a:solidFill>
                <a:latin typeface="Calibri" pitchFamily="34" charset="0"/>
                <a:ea typeface="ＭＳ Ｐゴシック" pitchFamily="48" charset="-128"/>
                <a:cs typeface="Arial" pitchFamily="34" charset="0"/>
              </a:rPr>
              <a:t>Seamless Submission and Incorporation of Diverse Data</a:t>
            </a:r>
          </a:p>
          <a:p>
            <a:pPr>
              <a:buFont typeface="Arial" pitchFamily="34" charset="0"/>
              <a:buChar char="•"/>
              <a:defRPr/>
            </a:pPr>
            <a:r>
              <a:rPr lang="en-US" b="1" dirty="0">
                <a:solidFill>
                  <a:srgbClr val="000000"/>
                </a:solidFill>
                <a:latin typeface="Calibri" pitchFamily="34" charset="0"/>
                <a:ea typeface="ＭＳ Ｐゴシック" pitchFamily="48" charset="-128"/>
                <a:cs typeface="Arial" pitchFamily="34" charset="0"/>
              </a:rPr>
              <a:t> </a:t>
            </a:r>
            <a:r>
              <a:rPr lang="en-US" sz="1600" b="1" dirty="0">
                <a:solidFill>
                  <a:srgbClr val="000000"/>
                </a:solidFill>
                <a:latin typeface="Calibri" pitchFamily="34" charset="0"/>
                <a:ea typeface="ＭＳ Ｐゴシック" pitchFamily="48" charset="-128"/>
                <a:cs typeface="Arial" pitchFamily="34" charset="0"/>
              </a:rPr>
              <a:t>Standards for data, metadata</a:t>
            </a:r>
          </a:p>
          <a:p>
            <a:pPr>
              <a:buFont typeface="Arial" pitchFamily="34" charset="0"/>
              <a:buChar char="•"/>
              <a:defRPr/>
            </a:pPr>
            <a:r>
              <a:rPr lang="en-US" sz="1600" b="1" dirty="0">
                <a:solidFill>
                  <a:srgbClr val="000000"/>
                </a:solidFill>
                <a:latin typeface="Calibri" pitchFamily="34" charset="0"/>
                <a:ea typeface="ＭＳ Ｐゴシック" pitchFamily="48" charset="-128"/>
                <a:cs typeface="Arial" pitchFamily="34" charset="0"/>
              </a:rPr>
              <a:t> Quality control and assurance</a:t>
            </a:r>
          </a:p>
          <a:p>
            <a:pPr>
              <a:buFont typeface="Arial" pitchFamily="34" charset="0"/>
              <a:buChar char="•"/>
              <a:defRPr/>
            </a:pPr>
            <a:r>
              <a:rPr lang="en-US" sz="1600" b="1" dirty="0">
                <a:solidFill>
                  <a:srgbClr val="000000"/>
                </a:solidFill>
                <a:latin typeface="Calibri" pitchFamily="34" charset="0"/>
                <a:ea typeface="ＭＳ Ｐゴシック" pitchFamily="48" charset="-128"/>
                <a:cs typeface="Arial" pitchFamily="34" charset="0"/>
              </a:rPr>
              <a:t> Automated data handling</a:t>
            </a:r>
          </a:p>
          <a:p>
            <a:pPr>
              <a:spcAft>
                <a:spcPts val="600"/>
              </a:spcAft>
              <a:defRPr/>
            </a:pPr>
            <a:endParaRPr lang="en-US" b="1" dirty="0">
              <a:solidFill>
                <a:schemeClr val="tx2"/>
              </a:solidFill>
              <a:latin typeface="Calibri" pitchFamily="34" charset="0"/>
              <a:ea typeface="ＭＳ Ｐゴシック" pitchFamily="48" charset="-128"/>
              <a:cs typeface="Arial" pitchFamily="34" charset="0"/>
            </a:endParaRPr>
          </a:p>
          <a:p>
            <a:pPr algn="ctr">
              <a:defRPr/>
            </a:pPr>
            <a:endParaRPr lang="en-US" sz="1200" dirty="0">
              <a:solidFill>
                <a:schemeClr val="tx1"/>
              </a:solidFill>
              <a:latin typeface="Calibri" pitchFamily="34" charset="0"/>
              <a:ea typeface="ＭＳ Ｐゴシック" pitchFamily="48" charset="-128"/>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a:xfrm>
            <a:off x="36576" y="2093976"/>
            <a:ext cx="2825496"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365760" y="3054096"/>
            <a:ext cx="2334768"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1264920" y="3962400"/>
            <a:ext cx="2529840"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4361688" y="4059936"/>
            <a:ext cx="2596896"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5413248" y="3108960"/>
            <a:ext cx="3337560"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5544312" y="2307336"/>
            <a:ext cx="2334768"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4751832" y="1478280"/>
            <a:ext cx="2334768"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2286000" y="1261872"/>
            <a:ext cx="2020824" cy="3749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149225" y="177800"/>
            <a:ext cx="8229600" cy="720197"/>
          </a:xfrm>
        </p:spPr>
        <p:txBody>
          <a:bodyPr/>
          <a:lstStyle/>
          <a:p>
            <a:pPr algn="ctr"/>
            <a:r>
              <a:rPr lang="en-US" sz="2400" dirty="0" smtClean="0">
                <a:solidFill>
                  <a:srgbClr val="000000"/>
                </a:solidFill>
                <a:latin typeface="Calibri" pitchFamily="34" charset="0"/>
              </a:rPr>
              <a:t>The Knowledgebase leverages Genomic Sciences as much as it serves Genomic Sciences</a:t>
            </a:r>
            <a:endParaRPr lang="en-US" sz="2400" dirty="0">
              <a:latin typeface="Calibri" pitchFamily="34" charset="0"/>
            </a:endParaRPr>
          </a:p>
        </p:txBody>
      </p:sp>
      <p:sp>
        <p:nvSpPr>
          <p:cNvPr id="4" name="TextBox 3"/>
          <p:cNvSpPr txBox="1"/>
          <p:nvPr/>
        </p:nvSpPr>
        <p:spPr>
          <a:xfrm>
            <a:off x="2325624" y="1255776"/>
            <a:ext cx="1752403" cy="400110"/>
          </a:xfrm>
          <a:prstGeom prst="rect">
            <a:avLst/>
          </a:prstGeom>
          <a:noFill/>
        </p:spPr>
        <p:txBody>
          <a:bodyPr wrap="none" rtlCol="0">
            <a:spAutoFit/>
          </a:bodyPr>
          <a:lstStyle/>
          <a:p>
            <a:r>
              <a:rPr lang="en-US" sz="2000" dirty="0" smtClean="0">
                <a:latin typeface="Calibri" pitchFamily="34" charset="0"/>
              </a:rPr>
              <a:t>JGI Sequencing</a:t>
            </a:r>
            <a:endParaRPr lang="en-US" sz="2000" dirty="0">
              <a:latin typeface="Calibri" pitchFamily="34" charset="0"/>
            </a:endParaRPr>
          </a:p>
        </p:txBody>
      </p:sp>
      <p:sp>
        <p:nvSpPr>
          <p:cNvPr id="5" name="TextBox 4"/>
          <p:cNvSpPr txBox="1"/>
          <p:nvPr/>
        </p:nvSpPr>
        <p:spPr>
          <a:xfrm>
            <a:off x="338328" y="3032760"/>
            <a:ext cx="2234330" cy="400110"/>
          </a:xfrm>
          <a:prstGeom prst="rect">
            <a:avLst/>
          </a:prstGeom>
          <a:noFill/>
        </p:spPr>
        <p:txBody>
          <a:bodyPr wrap="none" rtlCol="0">
            <a:spAutoFit/>
          </a:bodyPr>
          <a:lstStyle/>
          <a:p>
            <a:r>
              <a:rPr lang="en-US" sz="2000" dirty="0" err="1" smtClean="0">
                <a:latin typeface="Calibri" pitchFamily="34" charset="0"/>
              </a:rPr>
              <a:t>Bioenergy</a:t>
            </a:r>
            <a:r>
              <a:rPr lang="en-US" sz="2000" dirty="0" smtClean="0">
                <a:latin typeface="Calibri" pitchFamily="34" charset="0"/>
              </a:rPr>
              <a:t> Research</a:t>
            </a:r>
            <a:endParaRPr lang="en-US" sz="2000" dirty="0">
              <a:latin typeface="Calibri" pitchFamily="34" charset="0"/>
            </a:endParaRPr>
          </a:p>
        </p:txBody>
      </p:sp>
      <p:sp>
        <p:nvSpPr>
          <p:cNvPr id="6" name="TextBox 5"/>
          <p:cNvSpPr txBox="1"/>
          <p:nvPr/>
        </p:nvSpPr>
        <p:spPr>
          <a:xfrm>
            <a:off x="5349240" y="3096768"/>
            <a:ext cx="3383875" cy="400110"/>
          </a:xfrm>
          <a:prstGeom prst="rect">
            <a:avLst/>
          </a:prstGeom>
          <a:noFill/>
        </p:spPr>
        <p:txBody>
          <a:bodyPr wrap="none" rtlCol="0">
            <a:spAutoFit/>
          </a:bodyPr>
          <a:lstStyle/>
          <a:p>
            <a:r>
              <a:rPr lang="en-US" sz="2000" dirty="0" smtClean="0">
                <a:latin typeface="Calibri" pitchFamily="34" charset="0"/>
              </a:rPr>
              <a:t>Plant </a:t>
            </a:r>
            <a:r>
              <a:rPr lang="en-US" sz="2000" dirty="0" err="1" smtClean="0">
                <a:latin typeface="Calibri" pitchFamily="34" charset="0"/>
              </a:rPr>
              <a:t>Feedstocks</a:t>
            </a:r>
            <a:r>
              <a:rPr lang="en-US" sz="2000" dirty="0" smtClean="0">
                <a:latin typeface="Calibri" pitchFamily="34" charset="0"/>
              </a:rPr>
              <a:t> for </a:t>
            </a:r>
            <a:r>
              <a:rPr lang="en-US" sz="2000" dirty="0" err="1" smtClean="0">
                <a:latin typeface="Calibri" pitchFamily="34" charset="0"/>
              </a:rPr>
              <a:t>Bioenergy</a:t>
            </a:r>
            <a:endParaRPr lang="en-US" sz="2000" dirty="0">
              <a:latin typeface="Calibri" pitchFamily="34" charset="0"/>
            </a:endParaRPr>
          </a:p>
        </p:txBody>
      </p:sp>
      <p:sp>
        <p:nvSpPr>
          <p:cNvPr id="7" name="TextBox 6"/>
          <p:cNvSpPr txBox="1"/>
          <p:nvPr/>
        </p:nvSpPr>
        <p:spPr>
          <a:xfrm>
            <a:off x="36576" y="2078736"/>
            <a:ext cx="2806217" cy="400110"/>
          </a:xfrm>
          <a:prstGeom prst="rect">
            <a:avLst/>
          </a:prstGeom>
          <a:noFill/>
        </p:spPr>
        <p:txBody>
          <a:bodyPr wrap="none" rtlCol="0">
            <a:spAutoFit/>
          </a:bodyPr>
          <a:lstStyle/>
          <a:p>
            <a:r>
              <a:rPr lang="en-US" sz="2000" dirty="0" smtClean="0">
                <a:latin typeface="Calibri" pitchFamily="34" charset="0"/>
              </a:rPr>
              <a:t>Carbon Cycling Processes</a:t>
            </a:r>
            <a:endParaRPr lang="en-US" sz="2000" dirty="0">
              <a:latin typeface="Calibri" pitchFamily="34" charset="0"/>
            </a:endParaRPr>
          </a:p>
        </p:txBody>
      </p:sp>
      <p:sp>
        <p:nvSpPr>
          <p:cNvPr id="8" name="TextBox 7"/>
          <p:cNvSpPr txBox="1"/>
          <p:nvPr/>
        </p:nvSpPr>
        <p:spPr>
          <a:xfrm>
            <a:off x="4727448" y="1475232"/>
            <a:ext cx="2307939" cy="400110"/>
          </a:xfrm>
          <a:prstGeom prst="rect">
            <a:avLst/>
          </a:prstGeom>
          <a:noFill/>
        </p:spPr>
        <p:txBody>
          <a:bodyPr wrap="none" rtlCol="0">
            <a:spAutoFit/>
          </a:bodyPr>
          <a:lstStyle/>
          <a:p>
            <a:r>
              <a:rPr lang="en-US" sz="2000" dirty="0" smtClean="0">
                <a:latin typeface="Calibri" pitchFamily="34" charset="0"/>
              </a:rPr>
              <a:t>Genome Annotation</a:t>
            </a:r>
            <a:endParaRPr lang="en-US" sz="2000" dirty="0">
              <a:latin typeface="Calibri" pitchFamily="34" charset="0"/>
            </a:endParaRPr>
          </a:p>
        </p:txBody>
      </p:sp>
      <p:sp>
        <p:nvSpPr>
          <p:cNvPr id="9" name="TextBox 8"/>
          <p:cNvSpPr txBox="1"/>
          <p:nvPr/>
        </p:nvSpPr>
        <p:spPr>
          <a:xfrm>
            <a:off x="5532120" y="2316480"/>
            <a:ext cx="2283317" cy="400110"/>
          </a:xfrm>
          <a:prstGeom prst="rect">
            <a:avLst/>
          </a:prstGeom>
          <a:noFill/>
        </p:spPr>
        <p:txBody>
          <a:bodyPr wrap="none" rtlCol="0">
            <a:spAutoFit/>
          </a:bodyPr>
          <a:lstStyle/>
          <a:p>
            <a:r>
              <a:rPr lang="en-US" sz="2000" dirty="0" smtClean="0">
                <a:latin typeface="Calibri" pitchFamily="34" charset="0"/>
              </a:rPr>
              <a:t>Metabolic Modeling</a:t>
            </a:r>
            <a:endParaRPr lang="en-US" sz="2000" dirty="0">
              <a:latin typeface="Calibri" pitchFamily="34" charset="0"/>
            </a:endParaRPr>
          </a:p>
        </p:txBody>
      </p:sp>
      <p:sp>
        <p:nvSpPr>
          <p:cNvPr id="10" name="TextBox 9"/>
          <p:cNvSpPr txBox="1"/>
          <p:nvPr/>
        </p:nvSpPr>
        <p:spPr>
          <a:xfrm>
            <a:off x="1286256" y="3925824"/>
            <a:ext cx="2553199" cy="400110"/>
          </a:xfrm>
          <a:prstGeom prst="rect">
            <a:avLst/>
          </a:prstGeom>
          <a:noFill/>
        </p:spPr>
        <p:txBody>
          <a:bodyPr wrap="none" rtlCol="0">
            <a:spAutoFit/>
          </a:bodyPr>
          <a:lstStyle/>
          <a:p>
            <a:r>
              <a:rPr lang="en-US" sz="2000" dirty="0" smtClean="0">
                <a:latin typeface="Calibri" pitchFamily="34" charset="0"/>
              </a:rPr>
              <a:t>Computational Biology</a:t>
            </a:r>
            <a:endParaRPr lang="en-US" sz="2000" dirty="0">
              <a:latin typeface="Calibri" pitchFamily="34" charset="0"/>
            </a:endParaRPr>
          </a:p>
        </p:txBody>
      </p:sp>
      <p:sp>
        <p:nvSpPr>
          <p:cNvPr id="15" name="Oval 14"/>
          <p:cNvSpPr/>
          <p:nvPr/>
        </p:nvSpPr>
        <p:spPr>
          <a:xfrm>
            <a:off x="3072384" y="1792224"/>
            <a:ext cx="2182368" cy="1975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KBASE:</a:t>
            </a:r>
          </a:p>
          <a:p>
            <a:pPr algn="ctr"/>
            <a:r>
              <a:rPr lang="en-US" dirty="0" smtClean="0"/>
              <a:t>Integrate Science Across Activities</a:t>
            </a:r>
            <a:endParaRPr lang="en-US" dirty="0"/>
          </a:p>
        </p:txBody>
      </p:sp>
      <p:sp>
        <p:nvSpPr>
          <p:cNvPr id="13" name="TextBox 12"/>
          <p:cNvSpPr txBox="1"/>
          <p:nvPr/>
        </p:nvSpPr>
        <p:spPr>
          <a:xfrm>
            <a:off x="4346448" y="4069080"/>
            <a:ext cx="2560573" cy="400110"/>
          </a:xfrm>
          <a:prstGeom prst="rect">
            <a:avLst/>
          </a:prstGeom>
          <a:noFill/>
        </p:spPr>
        <p:txBody>
          <a:bodyPr wrap="none" rtlCol="0">
            <a:spAutoFit/>
          </a:bodyPr>
          <a:lstStyle/>
          <a:p>
            <a:r>
              <a:rPr lang="en-US" sz="2000" dirty="0" smtClean="0">
                <a:latin typeface="Calibri" pitchFamily="34" charset="0"/>
              </a:rPr>
              <a:t>Foundational Research</a:t>
            </a:r>
            <a:endParaRPr lang="en-US" sz="2000" dirty="0">
              <a:latin typeface="Calibri" pitchFamily="34" charset="0"/>
            </a:endParaRPr>
          </a:p>
        </p:txBody>
      </p:sp>
      <p:sp>
        <p:nvSpPr>
          <p:cNvPr id="14" name="TextBox 13"/>
          <p:cNvSpPr txBox="1"/>
          <p:nvPr/>
        </p:nvSpPr>
        <p:spPr>
          <a:xfrm>
            <a:off x="357049" y="4966856"/>
            <a:ext cx="8246625" cy="1723549"/>
          </a:xfrm>
          <a:prstGeom prst="rect">
            <a:avLst/>
          </a:prstGeom>
          <a:noFill/>
        </p:spPr>
        <p:txBody>
          <a:bodyPr wrap="square" rtlCol="0">
            <a:spAutoFit/>
          </a:bodyPr>
          <a:lstStyle/>
          <a:p>
            <a:r>
              <a:rPr lang="en-US" sz="2200" dirty="0" smtClean="0">
                <a:latin typeface="Calibri" pitchFamily="34" charset="0"/>
              </a:rPr>
              <a:t>There is a tremendous wealth of data and information in the Genomic Sciences program. The </a:t>
            </a:r>
            <a:r>
              <a:rPr lang="en-US" sz="2200" dirty="0" smtClean="0">
                <a:solidFill>
                  <a:srgbClr val="2110FC"/>
                </a:solidFill>
                <a:latin typeface="Calibri" pitchFamily="34" charset="0"/>
              </a:rPr>
              <a:t>Knowledgebase</a:t>
            </a:r>
            <a:r>
              <a:rPr lang="en-US" sz="2200" dirty="0" smtClean="0">
                <a:latin typeface="Calibri" pitchFamily="34" charset="0"/>
              </a:rPr>
              <a:t> is an opportunity to integrate this data and information both within individual activities as well as to integrate together different activities. </a:t>
            </a:r>
          </a:p>
          <a:p>
            <a:endParaRPr lang="en-US" dirty="0" smtClean="0"/>
          </a:p>
        </p:txBody>
      </p:sp>
      <p:sp>
        <p:nvSpPr>
          <p:cNvPr id="16" name="Circular Arrow 15"/>
          <p:cNvSpPr/>
          <p:nvPr/>
        </p:nvSpPr>
        <p:spPr>
          <a:xfrm rot="20046504">
            <a:off x="3392424" y="1645920"/>
            <a:ext cx="320040" cy="4023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Circular Arrow 16"/>
          <p:cNvSpPr/>
          <p:nvPr/>
        </p:nvSpPr>
        <p:spPr>
          <a:xfrm rot="2330457">
            <a:off x="4943856" y="1853184"/>
            <a:ext cx="320040" cy="4023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Circular Arrow 17"/>
          <p:cNvSpPr/>
          <p:nvPr/>
        </p:nvSpPr>
        <p:spPr>
          <a:xfrm rot="5400000">
            <a:off x="5172456" y="2328672"/>
            <a:ext cx="320040" cy="4023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Circular Arrow 18"/>
          <p:cNvSpPr/>
          <p:nvPr/>
        </p:nvSpPr>
        <p:spPr>
          <a:xfrm rot="6821707">
            <a:off x="5048794" y="3137698"/>
            <a:ext cx="320040" cy="4023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Circular Arrow 20"/>
          <p:cNvSpPr/>
          <p:nvPr/>
        </p:nvSpPr>
        <p:spPr>
          <a:xfrm rot="9450457">
            <a:off x="4293466" y="3614646"/>
            <a:ext cx="320040" cy="444049"/>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Circular Arrow 21"/>
          <p:cNvSpPr/>
          <p:nvPr/>
        </p:nvSpPr>
        <p:spPr>
          <a:xfrm rot="13237681">
            <a:off x="3316224" y="3572256"/>
            <a:ext cx="320040" cy="4023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ircular Arrow 22"/>
          <p:cNvSpPr/>
          <p:nvPr/>
        </p:nvSpPr>
        <p:spPr>
          <a:xfrm rot="14911031">
            <a:off x="2749296" y="2950464"/>
            <a:ext cx="320040" cy="4023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Circular Arrow 23"/>
          <p:cNvSpPr/>
          <p:nvPr/>
        </p:nvSpPr>
        <p:spPr>
          <a:xfrm rot="16800227">
            <a:off x="2904744" y="2164080"/>
            <a:ext cx="320040" cy="4023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
            <a:ext cx="9144000" cy="716280"/>
          </a:xfrm>
        </p:spPr>
        <p:txBody>
          <a:bodyPr/>
          <a:lstStyle/>
          <a:p>
            <a:pPr algn="ctr"/>
            <a:r>
              <a:rPr lang="en-US" sz="2400" dirty="0" smtClean="0">
                <a:latin typeface="Calibri" pitchFamily="34" charset="0"/>
              </a:rPr>
              <a:t>The Process to formulate an Implementation Plan for the Knowledgebase</a:t>
            </a:r>
            <a:endParaRPr lang="en-US" sz="2400" dirty="0">
              <a:latin typeface="Calibri" pitchFamily="34" charset="0"/>
            </a:endParaRPr>
          </a:p>
        </p:txBody>
      </p:sp>
      <p:sp>
        <p:nvSpPr>
          <p:cNvPr id="3" name="TextBox 2"/>
          <p:cNvSpPr txBox="1"/>
          <p:nvPr/>
        </p:nvSpPr>
        <p:spPr>
          <a:xfrm>
            <a:off x="0" y="762000"/>
            <a:ext cx="9144000" cy="5747727"/>
          </a:xfrm>
          <a:prstGeom prst="rect">
            <a:avLst/>
          </a:prstGeom>
          <a:noFill/>
        </p:spPr>
        <p:txBody>
          <a:bodyPr wrap="square" rtlCol="0">
            <a:spAutoFit/>
          </a:bodyPr>
          <a:lstStyle/>
          <a:p>
            <a:pPr>
              <a:spcBef>
                <a:spcPts val="600"/>
              </a:spcBef>
            </a:pPr>
            <a:r>
              <a:rPr lang="en-US" sz="2000" b="1" dirty="0" smtClean="0">
                <a:latin typeface="Calibri" pitchFamily="34" charset="0"/>
              </a:rPr>
              <a:t>March 2009</a:t>
            </a:r>
            <a:r>
              <a:rPr lang="en-US" sz="2000" dirty="0" smtClean="0">
                <a:latin typeface="Calibri" pitchFamily="34" charset="0"/>
              </a:rPr>
              <a:t>: DOE Systems Biology Knowledgebase for a New Era in Biology Workshop Report. This was a </a:t>
            </a:r>
            <a:r>
              <a:rPr lang="en-US" sz="2000" dirty="0" smtClean="0">
                <a:solidFill>
                  <a:srgbClr val="2110FC"/>
                </a:solidFill>
                <a:latin typeface="Calibri" pitchFamily="34" charset="0"/>
              </a:rPr>
              <a:t>mission needs </a:t>
            </a:r>
            <a:r>
              <a:rPr lang="en-US" sz="2000" dirty="0" smtClean="0">
                <a:latin typeface="Calibri" pitchFamily="34" charset="0"/>
              </a:rPr>
              <a:t>workshop establishing  community need for a Knowledgebase</a:t>
            </a:r>
          </a:p>
          <a:p>
            <a:pPr>
              <a:spcBef>
                <a:spcPts val="300"/>
              </a:spcBef>
            </a:pPr>
            <a:r>
              <a:rPr lang="en-US" sz="2000" b="1" dirty="0" smtClean="0">
                <a:latin typeface="Calibri" pitchFamily="34" charset="0"/>
              </a:rPr>
              <a:t>July 2009: </a:t>
            </a:r>
            <a:r>
              <a:rPr lang="en-US" sz="2000" dirty="0" smtClean="0">
                <a:latin typeface="Calibri" pitchFamily="34" charset="0"/>
              </a:rPr>
              <a:t>Recovery Act funds </a:t>
            </a:r>
            <a:r>
              <a:rPr lang="en-US" sz="2000" dirty="0" smtClean="0">
                <a:solidFill>
                  <a:srgbClr val="2110FC"/>
                </a:solidFill>
                <a:latin typeface="Calibri" pitchFamily="34" charset="0"/>
              </a:rPr>
              <a:t>Knowledgebase R &amp; D </a:t>
            </a:r>
            <a:r>
              <a:rPr lang="en-US" sz="2000" dirty="0" smtClean="0">
                <a:latin typeface="Calibri" pitchFamily="34" charset="0"/>
              </a:rPr>
              <a:t>project to </a:t>
            </a:r>
            <a:r>
              <a:rPr lang="en-US" sz="2000" dirty="0">
                <a:latin typeface="Calibri" pitchFamily="34" charset="0"/>
              </a:rPr>
              <a:t>support the research and development of an </a:t>
            </a:r>
            <a:r>
              <a:rPr lang="en-US" sz="2000" dirty="0">
                <a:solidFill>
                  <a:srgbClr val="2110FC"/>
                </a:solidFill>
                <a:latin typeface="Calibri" pitchFamily="34" charset="0"/>
              </a:rPr>
              <a:t>implementation strategy </a:t>
            </a:r>
            <a:r>
              <a:rPr lang="en-US" sz="2000" dirty="0">
                <a:latin typeface="Calibri" pitchFamily="34" charset="0"/>
              </a:rPr>
              <a:t>for </a:t>
            </a:r>
            <a:r>
              <a:rPr lang="en-US" sz="2000" dirty="0" smtClean="0">
                <a:latin typeface="Calibri" pitchFamily="34" charset="0"/>
              </a:rPr>
              <a:t>the Systems </a:t>
            </a:r>
            <a:r>
              <a:rPr lang="en-US" sz="2000" dirty="0">
                <a:latin typeface="Calibri" pitchFamily="34" charset="0"/>
              </a:rPr>
              <a:t>Biology Knowledgebase</a:t>
            </a:r>
            <a:r>
              <a:rPr lang="en-US" sz="2000" dirty="0" smtClean="0">
                <a:latin typeface="Calibri" pitchFamily="34" charset="0"/>
              </a:rPr>
              <a:t>.</a:t>
            </a:r>
          </a:p>
          <a:p>
            <a:pPr lvl="1">
              <a:spcBef>
                <a:spcPts val="600"/>
              </a:spcBef>
            </a:pPr>
            <a:r>
              <a:rPr lang="en-US" sz="2000" u="sng" dirty="0" smtClean="0">
                <a:latin typeface="Calibri" pitchFamily="34" charset="0"/>
              </a:rPr>
              <a:t>Community Workshops  </a:t>
            </a:r>
            <a:r>
              <a:rPr lang="en-US" sz="2000" dirty="0" smtClean="0">
                <a:latin typeface="Calibri" pitchFamily="34" charset="0"/>
              </a:rPr>
              <a:t>(80-100 participants each)</a:t>
            </a:r>
          </a:p>
          <a:p>
            <a:pPr lvl="2">
              <a:spcBef>
                <a:spcPts val="300"/>
              </a:spcBef>
              <a:buFont typeface="Arial" pitchFamily="34" charset="0"/>
              <a:buChar char="•"/>
            </a:pPr>
            <a:r>
              <a:rPr lang="en-US" sz="2000" dirty="0" smtClean="0">
                <a:latin typeface="Calibri" pitchFamily="34" charset="0"/>
              </a:rPr>
              <a:t>Supercomputing, Nov. 2009</a:t>
            </a:r>
          </a:p>
          <a:p>
            <a:pPr lvl="2">
              <a:spcBef>
                <a:spcPts val="300"/>
              </a:spcBef>
              <a:buFont typeface="Arial" pitchFamily="34" charset="0"/>
              <a:buChar char="•"/>
            </a:pPr>
            <a:r>
              <a:rPr lang="en-US" sz="2000" dirty="0" smtClean="0">
                <a:latin typeface="Calibri" pitchFamily="34" charset="0"/>
              </a:rPr>
              <a:t>Plant and Animal Genome XVIII, Jan. 2010</a:t>
            </a:r>
          </a:p>
          <a:p>
            <a:pPr lvl="2">
              <a:spcBef>
                <a:spcPts val="300"/>
              </a:spcBef>
              <a:buFont typeface="Arial" pitchFamily="34" charset="0"/>
              <a:buChar char="•"/>
            </a:pPr>
            <a:r>
              <a:rPr lang="en-US" sz="2000" dirty="0" smtClean="0">
                <a:latin typeface="Calibri" pitchFamily="34" charset="0"/>
              </a:rPr>
              <a:t>DOE Genomic Science Grantee Workshop, Feb. 2010</a:t>
            </a:r>
          </a:p>
          <a:p>
            <a:pPr lvl="2">
              <a:spcBef>
                <a:spcPts val="300"/>
              </a:spcBef>
              <a:buFont typeface="Arial" pitchFamily="34" charset="0"/>
              <a:buChar char="•"/>
            </a:pPr>
            <a:r>
              <a:rPr lang="en-US" sz="2000" dirty="0" smtClean="0">
                <a:latin typeface="Calibri" pitchFamily="34" charset="0"/>
              </a:rPr>
              <a:t> JGI Users Meeting, March 2010</a:t>
            </a:r>
          </a:p>
          <a:p>
            <a:pPr lvl="1">
              <a:spcBef>
                <a:spcPts val="300"/>
              </a:spcBef>
            </a:pPr>
            <a:r>
              <a:rPr lang="en-US" sz="2000" u="sng" dirty="0" smtClean="0">
                <a:latin typeface="Calibri" pitchFamily="34" charset="0"/>
              </a:rPr>
              <a:t>Synthesis Workshop </a:t>
            </a:r>
            <a:r>
              <a:rPr lang="en-US" sz="2000" dirty="0" smtClean="0">
                <a:latin typeface="Calibri" pitchFamily="34" charset="0"/>
              </a:rPr>
              <a:t>(80 participants) June, 2010</a:t>
            </a:r>
          </a:p>
          <a:p>
            <a:pPr lvl="1">
              <a:spcBef>
                <a:spcPts val="300"/>
              </a:spcBef>
            </a:pPr>
            <a:r>
              <a:rPr lang="en-US" sz="2000" u="sng" dirty="0" smtClean="0">
                <a:latin typeface="Calibri" pitchFamily="34" charset="0"/>
              </a:rPr>
              <a:t>Pilot Projects and Infrastructure-  </a:t>
            </a:r>
          </a:p>
          <a:p>
            <a:pPr lvl="2">
              <a:spcBef>
                <a:spcPts val="300"/>
              </a:spcBef>
              <a:buFont typeface="Arial" pitchFamily="34" charset="0"/>
              <a:buChar char="•"/>
            </a:pPr>
            <a:r>
              <a:rPr lang="en-US" sz="2000" dirty="0" smtClean="0">
                <a:latin typeface="Calibri" pitchFamily="34" charset="0"/>
              </a:rPr>
              <a:t>Develop bioinformatics software and capabilities for the ASCR  Magellan cloud architecture.</a:t>
            </a:r>
          </a:p>
          <a:p>
            <a:pPr lvl="2">
              <a:spcBef>
                <a:spcPts val="300"/>
              </a:spcBef>
              <a:buFont typeface="Arial" pitchFamily="34" charset="0"/>
              <a:buChar char="•"/>
            </a:pPr>
            <a:r>
              <a:rPr lang="en-US" sz="2000" i="1" dirty="0" smtClean="0">
                <a:latin typeface="Calibri" pitchFamily="34" charset="0"/>
              </a:rPr>
              <a:t>Kandinsky</a:t>
            </a:r>
            <a:r>
              <a:rPr lang="en-US" sz="2000" dirty="0" smtClean="0">
                <a:latin typeface="Calibri" pitchFamily="34" charset="0"/>
              </a:rPr>
              <a:t>, a cloud cluster as a test bed for storing and analyzing experimental  data</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0111" y="156028"/>
            <a:ext cx="8229600" cy="1112612"/>
          </a:xfrm>
        </p:spPr>
        <p:txBody>
          <a:bodyPr/>
          <a:lstStyle/>
          <a:p>
            <a:pPr lvl="0" algn="ctr"/>
            <a:r>
              <a:rPr lang="en-US" sz="2400" dirty="0" smtClean="0">
                <a:latin typeface="Calibri" pitchFamily="34" charset="0"/>
              </a:rPr>
              <a:t>Outline for Overall Architecture of Knowledgebase:  Science Objectives, Implementation and Computing Architecture</a:t>
            </a:r>
            <a:r>
              <a:rPr lang="en-US" dirty="0" smtClean="0"/>
              <a:t/>
            </a:r>
            <a:br>
              <a:rPr lang="en-US" dirty="0" smtClean="0"/>
            </a:br>
            <a:endParaRPr lang="en-US" dirty="0"/>
          </a:p>
        </p:txBody>
      </p:sp>
      <p:sp>
        <p:nvSpPr>
          <p:cNvPr id="3" name="TextBox 2"/>
          <p:cNvSpPr txBox="1"/>
          <p:nvPr/>
        </p:nvSpPr>
        <p:spPr>
          <a:xfrm>
            <a:off x="406833" y="1110944"/>
            <a:ext cx="7981694" cy="5170646"/>
          </a:xfrm>
          <a:prstGeom prst="rect">
            <a:avLst/>
          </a:prstGeom>
          <a:noFill/>
        </p:spPr>
        <p:txBody>
          <a:bodyPr wrap="square" rtlCol="0">
            <a:spAutoFit/>
          </a:bodyPr>
          <a:lstStyle/>
          <a:p>
            <a:r>
              <a:rPr lang="en-US" sz="2200" dirty="0" smtClean="0">
                <a:solidFill>
                  <a:srgbClr val="2110FC"/>
                </a:solidFill>
                <a:latin typeface="Calibri" pitchFamily="34" charset="0"/>
              </a:rPr>
              <a:t>During the Design Process for </a:t>
            </a:r>
            <a:r>
              <a:rPr lang="en-US" sz="2200" dirty="0" err="1" smtClean="0">
                <a:solidFill>
                  <a:srgbClr val="2110FC"/>
                </a:solidFill>
                <a:latin typeface="Calibri" pitchFamily="34" charset="0"/>
              </a:rPr>
              <a:t>Kbase</a:t>
            </a:r>
            <a:r>
              <a:rPr lang="en-US" sz="2200" dirty="0" smtClean="0">
                <a:solidFill>
                  <a:srgbClr val="2110FC"/>
                </a:solidFill>
                <a:latin typeface="Calibri" pitchFamily="34" charset="0"/>
              </a:rPr>
              <a:t>, Scientists  were asked to:</a:t>
            </a:r>
          </a:p>
          <a:p>
            <a:endParaRPr lang="en-US" sz="2200" dirty="0" smtClean="0">
              <a:latin typeface="Calibri" pitchFamily="34" charset="0"/>
            </a:endParaRPr>
          </a:p>
          <a:p>
            <a:r>
              <a:rPr lang="en-US" sz="2200" dirty="0" smtClean="0">
                <a:latin typeface="Calibri" pitchFamily="34" charset="0"/>
              </a:rPr>
              <a:t>1). Define a long term measure for science in their area</a:t>
            </a:r>
          </a:p>
          <a:p>
            <a:endParaRPr lang="en-US" sz="2200" dirty="0" smtClean="0">
              <a:latin typeface="Calibri" pitchFamily="34" charset="0"/>
            </a:endParaRPr>
          </a:p>
          <a:p>
            <a:r>
              <a:rPr lang="en-US" sz="2200" dirty="0" smtClean="0">
                <a:latin typeface="Calibri" pitchFamily="34" charset="0"/>
              </a:rPr>
              <a:t>2). Define 6-8 key objectives that could be met in the near, mid and longer term</a:t>
            </a:r>
          </a:p>
          <a:p>
            <a:endParaRPr lang="en-US" sz="2200" dirty="0" smtClean="0">
              <a:latin typeface="Calibri" pitchFamily="34" charset="0"/>
            </a:endParaRPr>
          </a:p>
          <a:p>
            <a:r>
              <a:rPr lang="en-US" sz="2200" dirty="0" smtClean="0">
                <a:latin typeface="Calibri" pitchFamily="34" charset="0"/>
              </a:rPr>
              <a:t>3). Prioritize these objectives from High to Moderate to Low</a:t>
            </a:r>
          </a:p>
          <a:p>
            <a:endParaRPr lang="en-US" sz="2200" dirty="0" smtClean="0">
              <a:latin typeface="Calibri" pitchFamily="34" charset="0"/>
            </a:endParaRPr>
          </a:p>
          <a:p>
            <a:r>
              <a:rPr lang="en-US" sz="2200" dirty="0" smtClean="0">
                <a:latin typeface="Calibri" pitchFamily="34" charset="0"/>
              </a:rPr>
              <a:t>4). Develop a detailed implementation strategy for the high priority objectives</a:t>
            </a:r>
          </a:p>
          <a:p>
            <a:endParaRPr lang="en-US" sz="2200" dirty="0" smtClean="0">
              <a:latin typeface="Calibri" pitchFamily="34" charset="0"/>
            </a:endParaRPr>
          </a:p>
          <a:p>
            <a:pPr>
              <a:buFont typeface="Wingdings" pitchFamily="2" charset="2"/>
              <a:buChar char="Ø"/>
            </a:pPr>
            <a:r>
              <a:rPr lang="en-US" sz="2200" dirty="0" smtClean="0">
                <a:latin typeface="Calibri" pitchFamily="34" charset="0"/>
              </a:rPr>
              <a:t>Biological scientists worked with computer scientists, data management and partner scientists to develop a correspondingly detailed computer architecture implementation strategy.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bwMode="auto">
          <a:xfrm>
            <a:off x="149224" y="177800"/>
            <a:ext cx="8750935" cy="7201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85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chemeClr val="tx1"/>
                </a:solidFill>
                <a:effectLst/>
                <a:uLnTx/>
                <a:uFillTx/>
                <a:latin typeface="Calibri" pitchFamily="34" charset="0"/>
                <a:ea typeface="+mj-ea"/>
              </a:rPr>
              <a:t>Knowledgebase Science Objectives in Three Key Areas: </a:t>
            </a:r>
            <a:r>
              <a:rPr kumimoji="0" lang="en-US" sz="2400" b="1" i="0" u="none" strike="noStrike" kern="1200" cap="none" spc="0" normalizeH="0" baseline="0" noProof="0" dirty="0" smtClean="0">
                <a:ln>
                  <a:noFill/>
                </a:ln>
                <a:solidFill>
                  <a:schemeClr val="accent1"/>
                </a:solidFill>
                <a:effectLst/>
                <a:uLnTx/>
                <a:uFillTx/>
                <a:latin typeface="Calibri" pitchFamily="34" charset="0"/>
                <a:ea typeface="+mj-ea"/>
              </a:rPr>
              <a:t>Microbial Sciences</a:t>
            </a:r>
            <a:endParaRPr kumimoji="0" lang="en-US" sz="2400" b="1" i="0" u="none" strike="noStrike" kern="1200" cap="none" spc="0" normalizeH="0" baseline="0" noProof="0" dirty="0">
              <a:ln>
                <a:noFill/>
              </a:ln>
              <a:solidFill>
                <a:schemeClr val="accent1"/>
              </a:solidFill>
              <a:effectLst/>
              <a:uLnTx/>
              <a:uFillTx/>
              <a:latin typeface="Calibri" pitchFamily="34" charset="0"/>
              <a:ea typeface="+mj-ea"/>
            </a:endParaRPr>
          </a:p>
        </p:txBody>
      </p:sp>
      <p:sp>
        <p:nvSpPr>
          <p:cNvPr id="12" name="TextBox 11"/>
          <p:cNvSpPr txBox="1"/>
          <p:nvPr/>
        </p:nvSpPr>
        <p:spPr>
          <a:xfrm>
            <a:off x="298982" y="685361"/>
            <a:ext cx="8424672" cy="2800767"/>
          </a:xfrm>
          <a:prstGeom prst="rect">
            <a:avLst/>
          </a:prstGeom>
          <a:noFill/>
        </p:spPr>
        <p:txBody>
          <a:bodyPr wrap="square" rtlCol="0">
            <a:spAutoFit/>
          </a:bodyPr>
          <a:lstStyle/>
          <a:p>
            <a:endParaRPr lang="en-US" sz="2200" dirty="0">
              <a:latin typeface="Calibri" pitchFamily="34" charset="0"/>
            </a:endParaRPr>
          </a:p>
          <a:p>
            <a:r>
              <a:rPr lang="en-US" sz="2200" b="1" dirty="0" smtClean="0">
                <a:latin typeface="Calibri" pitchFamily="34" charset="0"/>
              </a:rPr>
              <a:t>Long Term Goal: </a:t>
            </a:r>
            <a:r>
              <a:rPr lang="en-US" sz="2200" dirty="0" smtClean="0">
                <a:latin typeface="Calibri" pitchFamily="34" charset="0"/>
              </a:rPr>
              <a:t>Rapidly reconstruct metabolic and regulatory pathways for 100-1000 microbes with comparative reconstructions at 90% accuracy for growth and phenotypic characteristics.</a:t>
            </a:r>
          </a:p>
          <a:p>
            <a:endParaRPr lang="en-US" sz="2200" dirty="0">
              <a:latin typeface="Calibri" pitchFamily="34" charset="0"/>
            </a:endParaRPr>
          </a:p>
          <a:p>
            <a:endParaRPr lang="en-US" sz="2200" dirty="0" smtClean="0">
              <a:latin typeface="Calibri" pitchFamily="34" charset="0"/>
            </a:endParaRPr>
          </a:p>
          <a:p>
            <a:endParaRPr lang="en-US" sz="2200" dirty="0" smtClean="0">
              <a:latin typeface="Calibri" pitchFamily="34" charset="0"/>
            </a:endParaRPr>
          </a:p>
          <a:p>
            <a:r>
              <a:rPr lang="en-US" sz="2200" dirty="0">
                <a:latin typeface="Calibri" pitchFamily="34" charset="0"/>
              </a:rPr>
              <a:t>	</a:t>
            </a:r>
          </a:p>
        </p:txBody>
      </p:sp>
      <p:sp>
        <p:nvSpPr>
          <p:cNvPr id="13" name="Rectangle 12"/>
          <p:cNvSpPr/>
          <p:nvPr/>
        </p:nvSpPr>
        <p:spPr>
          <a:xfrm>
            <a:off x="391886" y="2294905"/>
            <a:ext cx="8316686" cy="391886"/>
          </a:xfrm>
          <a:prstGeom prst="rect">
            <a:avLst/>
          </a:prstGeom>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solidFill>
                  <a:schemeClr val="tx1"/>
                </a:solidFill>
              </a:rPr>
              <a:t>Year 1 		Year 2		Year 3		Year 4		Year 5+</a:t>
            </a:r>
            <a:endParaRPr lang="en-US" b="1" dirty="0">
              <a:ln w="11430"/>
              <a:solidFill>
                <a:schemeClr val="tx1"/>
              </a:solidFill>
            </a:endParaRPr>
          </a:p>
        </p:txBody>
      </p:sp>
      <p:sp>
        <p:nvSpPr>
          <p:cNvPr id="14" name="Rectangle 13"/>
          <p:cNvSpPr/>
          <p:nvPr/>
        </p:nvSpPr>
        <p:spPr>
          <a:xfrm>
            <a:off x="401029" y="2688336"/>
            <a:ext cx="4463144" cy="108813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smtClean="0">
                <a:solidFill>
                  <a:sysClr val="windowText" lastClr="000000"/>
                </a:solidFill>
                <a:latin typeface="Calibri" pitchFamily="34" charset="0"/>
              </a:rPr>
              <a:t>Integrate Data with Genomic Function: </a:t>
            </a:r>
            <a:r>
              <a:rPr lang="en-US" sz="2000" i="1" dirty="0" smtClean="0">
                <a:solidFill>
                  <a:sysClr val="windowText" lastClr="000000"/>
                </a:solidFill>
                <a:latin typeface="Calibri" pitchFamily="34" charset="0"/>
              </a:rPr>
              <a:t>Represent experimental data to inferred knowledge about genes and genomes</a:t>
            </a:r>
          </a:p>
        </p:txBody>
      </p:sp>
      <p:sp>
        <p:nvSpPr>
          <p:cNvPr id="15" name="Rectangle 14"/>
          <p:cNvSpPr/>
          <p:nvPr/>
        </p:nvSpPr>
        <p:spPr>
          <a:xfrm>
            <a:off x="1691640" y="3774730"/>
            <a:ext cx="5994862" cy="162458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smtClean="0">
                <a:solidFill>
                  <a:schemeClr val="tx1"/>
                </a:solidFill>
                <a:latin typeface="Calibri" pitchFamily="34" charset="0"/>
              </a:rPr>
              <a:t>Reconstruction, Prediction, and Manipulation of Metabolic Networks: </a:t>
            </a:r>
            <a:r>
              <a:rPr lang="en-US" sz="2000" i="1" dirty="0" smtClean="0">
                <a:solidFill>
                  <a:schemeClr val="tx1"/>
                </a:solidFill>
                <a:latin typeface="Calibri" pitchFamily="34" charset="0"/>
              </a:rPr>
              <a:t>Integrate new experimental data and</a:t>
            </a:r>
            <a:r>
              <a:rPr lang="en-US" sz="2000" b="1" i="1" dirty="0" smtClean="0">
                <a:solidFill>
                  <a:schemeClr val="tx1"/>
                </a:solidFill>
                <a:latin typeface="Calibri" pitchFamily="34" charset="0"/>
              </a:rPr>
              <a:t> </a:t>
            </a:r>
            <a:r>
              <a:rPr lang="en-US" sz="2000" i="1" dirty="0" smtClean="0">
                <a:solidFill>
                  <a:schemeClr val="tx1"/>
                </a:solidFill>
                <a:latin typeface="Calibri" pitchFamily="34" charset="0"/>
              </a:rPr>
              <a:t>automatically create metabolic reconstructions</a:t>
            </a:r>
            <a:endParaRPr lang="en-US" sz="2000" dirty="0" smtClean="0">
              <a:solidFill>
                <a:schemeClr val="tx1"/>
              </a:solidFill>
              <a:latin typeface="Calibri" pitchFamily="34" charset="0"/>
            </a:endParaRPr>
          </a:p>
        </p:txBody>
      </p:sp>
      <p:sp>
        <p:nvSpPr>
          <p:cNvPr id="16" name="Rectangle 15"/>
          <p:cNvSpPr/>
          <p:nvPr/>
        </p:nvSpPr>
        <p:spPr>
          <a:xfrm>
            <a:off x="2747079" y="5395236"/>
            <a:ext cx="6199910" cy="86317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i="1" dirty="0" smtClean="0">
                <a:solidFill>
                  <a:sysClr val="windowText" lastClr="000000"/>
                </a:solidFill>
                <a:latin typeface="Calibri" pitchFamily="34" charset="0"/>
              </a:rPr>
              <a:t>Gene Expression Regulatory Networks</a:t>
            </a:r>
            <a:r>
              <a:rPr lang="en-US" i="1" dirty="0" smtClean="0">
                <a:solidFill>
                  <a:sysClr val="windowText" lastClr="000000"/>
                </a:solidFill>
                <a:latin typeface="Calibri" pitchFamily="34" charset="0"/>
              </a:rPr>
              <a:t>:  Enable automated inference of gene expression and regulatory networks and extend networks to include additional experimental data types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idx="4294967295"/>
          </p:nvPr>
        </p:nvSpPr>
        <p:spPr>
          <a:xfrm>
            <a:off x="149224" y="177800"/>
            <a:ext cx="8616823" cy="720197"/>
          </a:xfrm>
        </p:spPr>
        <p:txBody>
          <a:bodyPr/>
          <a:lstStyle/>
          <a:p>
            <a:r>
              <a:rPr lang="en-US" sz="2400" dirty="0" smtClean="0">
                <a:latin typeface="Calibri" pitchFamily="34" charset="0"/>
              </a:rPr>
              <a:t>Knowledgebase Science Objectives in Three Key Areas: </a:t>
            </a:r>
            <a:r>
              <a:rPr lang="en-US" sz="2400" dirty="0" smtClean="0">
                <a:solidFill>
                  <a:srgbClr val="00B050"/>
                </a:solidFill>
                <a:latin typeface="Calibri" pitchFamily="34" charset="0"/>
              </a:rPr>
              <a:t>Plant Sciences</a:t>
            </a:r>
            <a:endParaRPr lang="en-US" sz="2400" dirty="0">
              <a:solidFill>
                <a:srgbClr val="00B050"/>
              </a:solidFill>
              <a:latin typeface="Calibri" pitchFamily="34" charset="0"/>
            </a:endParaRPr>
          </a:p>
        </p:txBody>
      </p:sp>
      <p:sp>
        <p:nvSpPr>
          <p:cNvPr id="14" name="Rectangle 13"/>
          <p:cNvSpPr/>
          <p:nvPr/>
        </p:nvSpPr>
        <p:spPr>
          <a:xfrm>
            <a:off x="219456" y="692355"/>
            <a:ext cx="8558784" cy="2800767"/>
          </a:xfrm>
          <a:prstGeom prst="rect">
            <a:avLst/>
          </a:prstGeom>
        </p:spPr>
        <p:txBody>
          <a:bodyPr wrap="square">
            <a:spAutoFit/>
          </a:bodyPr>
          <a:lstStyle/>
          <a:p>
            <a:r>
              <a:rPr lang="en-US" sz="2200" dirty="0" smtClean="0">
                <a:latin typeface="Calibri" pitchFamily="34" charset="0"/>
              </a:rPr>
              <a:t> </a:t>
            </a:r>
          </a:p>
          <a:p>
            <a:r>
              <a:rPr lang="en-US" sz="2200" b="1" dirty="0" smtClean="0">
                <a:latin typeface="Calibri" pitchFamily="34" charset="0"/>
              </a:rPr>
              <a:t>Long Term Goal: </a:t>
            </a:r>
            <a:r>
              <a:rPr lang="en-US" sz="2200" dirty="0" smtClean="0">
                <a:latin typeface="Calibri" pitchFamily="34" charset="0"/>
              </a:rPr>
              <a:t>Integrate</a:t>
            </a:r>
            <a:r>
              <a:rPr lang="en-US" sz="2200" b="1" dirty="0" smtClean="0">
                <a:latin typeface="Calibri" pitchFamily="34" charset="0"/>
              </a:rPr>
              <a:t> </a:t>
            </a:r>
            <a:r>
              <a:rPr lang="en-US" sz="2200" dirty="0" smtClean="0">
                <a:latin typeface="Calibri" pitchFamily="34" charset="0"/>
              </a:rPr>
              <a:t>experimental data with key plant genomes, including real-time field data. Associate experimental data with plant phenotype and predict relationship between phenotype to genotype to environment</a:t>
            </a:r>
          </a:p>
          <a:p>
            <a:endParaRPr lang="en-US" sz="2200" b="1" dirty="0">
              <a:latin typeface="Calibri" pitchFamily="34" charset="0"/>
            </a:endParaRPr>
          </a:p>
          <a:p>
            <a:endParaRPr lang="en-US" sz="2200" dirty="0">
              <a:latin typeface="Calibri" pitchFamily="34" charset="0"/>
            </a:endParaRPr>
          </a:p>
          <a:p>
            <a:endParaRPr lang="en-US" sz="2200" dirty="0" smtClean="0">
              <a:latin typeface="Calibri" pitchFamily="34" charset="0"/>
            </a:endParaRPr>
          </a:p>
        </p:txBody>
      </p:sp>
      <p:sp>
        <p:nvSpPr>
          <p:cNvPr id="15" name="Rectangle 14"/>
          <p:cNvSpPr/>
          <p:nvPr/>
        </p:nvSpPr>
        <p:spPr>
          <a:xfrm>
            <a:off x="391885" y="2814061"/>
            <a:ext cx="5791201" cy="1434994"/>
          </a:xfrm>
          <a:prstGeom prst="rect">
            <a:avLst/>
          </a:prstGeom>
          <a:solidFill>
            <a:srgbClr val="C4FD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b="1" i="1" dirty="0" smtClean="0">
              <a:solidFill>
                <a:schemeClr val="tx1"/>
              </a:solidFill>
              <a:latin typeface="Calibri" pitchFamily="34" charset="0"/>
            </a:endParaRPr>
          </a:p>
          <a:p>
            <a:r>
              <a:rPr lang="en-US" sz="2000" b="1" i="1" dirty="0" smtClean="0">
                <a:solidFill>
                  <a:schemeClr val="tx1"/>
                </a:solidFill>
                <a:latin typeface="Calibri" pitchFamily="34" charset="0"/>
              </a:rPr>
              <a:t>Integrate experimental data with plant genomic sequences: </a:t>
            </a:r>
            <a:r>
              <a:rPr lang="en-US" sz="2000" i="1" dirty="0" smtClean="0">
                <a:solidFill>
                  <a:schemeClr val="tx1"/>
                </a:solidFill>
                <a:latin typeface="Calibri" pitchFamily="34" charset="0"/>
              </a:rPr>
              <a:t>Integrate key types of ‘</a:t>
            </a:r>
            <a:r>
              <a:rPr lang="en-US" sz="2000" i="1" dirty="0" err="1" smtClean="0">
                <a:solidFill>
                  <a:schemeClr val="tx1"/>
                </a:solidFill>
                <a:latin typeface="Calibri" pitchFamily="34" charset="0"/>
              </a:rPr>
              <a:t>omics</a:t>
            </a:r>
            <a:r>
              <a:rPr lang="en-US" sz="2000" i="1" dirty="0" smtClean="0">
                <a:solidFill>
                  <a:schemeClr val="tx1"/>
                </a:solidFill>
                <a:latin typeface="Calibri" pitchFamily="34" charset="0"/>
              </a:rPr>
              <a:t> data and associated quality and metadata to DOE priority plant genomes, including integration of field data. </a:t>
            </a:r>
            <a:endParaRPr lang="en-US" sz="2000" b="1" i="1" dirty="0" smtClean="0">
              <a:solidFill>
                <a:schemeClr val="tx1"/>
              </a:solidFill>
              <a:latin typeface="Calibri" pitchFamily="34" charset="0"/>
            </a:endParaRPr>
          </a:p>
          <a:p>
            <a:r>
              <a:rPr lang="en-US" dirty="0" smtClean="0"/>
              <a:t>	 </a:t>
            </a:r>
          </a:p>
        </p:txBody>
      </p:sp>
      <p:sp>
        <p:nvSpPr>
          <p:cNvPr id="16" name="Rectangle 15"/>
          <p:cNvSpPr/>
          <p:nvPr/>
        </p:nvSpPr>
        <p:spPr>
          <a:xfrm>
            <a:off x="2724912" y="4241798"/>
            <a:ext cx="5897881" cy="1540543"/>
          </a:xfrm>
          <a:prstGeom prst="rect">
            <a:avLst/>
          </a:prstGeom>
          <a:solidFill>
            <a:srgbClr val="C4FD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smtClean="0">
                <a:solidFill>
                  <a:schemeClr val="tx1"/>
                </a:solidFill>
                <a:latin typeface="Calibri" pitchFamily="34" charset="0"/>
              </a:rPr>
              <a:t>Assemble Regulatory ‘</a:t>
            </a:r>
            <a:r>
              <a:rPr lang="en-US" sz="2000" b="1" i="1" dirty="0" err="1" smtClean="0">
                <a:solidFill>
                  <a:schemeClr val="tx1"/>
                </a:solidFill>
                <a:latin typeface="Calibri" pitchFamily="34" charset="0"/>
              </a:rPr>
              <a:t>Omics</a:t>
            </a:r>
            <a:r>
              <a:rPr lang="en-US" sz="2000" b="1" i="1" dirty="0" smtClean="0">
                <a:solidFill>
                  <a:schemeClr val="tx1"/>
                </a:solidFill>
                <a:latin typeface="Calibri" pitchFamily="34" charset="0"/>
              </a:rPr>
              <a:t> Data: </a:t>
            </a:r>
            <a:r>
              <a:rPr lang="en-US" sz="2000" i="1" dirty="0" smtClean="0">
                <a:solidFill>
                  <a:schemeClr val="tx1"/>
                </a:solidFill>
                <a:latin typeface="Calibri" pitchFamily="34" charset="0"/>
              </a:rPr>
              <a:t>For target plant species enable analysis, comparisons and modeling</a:t>
            </a:r>
          </a:p>
        </p:txBody>
      </p:sp>
      <p:sp>
        <p:nvSpPr>
          <p:cNvPr id="17" name="Rectangle 16"/>
          <p:cNvSpPr/>
          <p:nvPr/>
        </p:nvSpPr>
        <p:spPr>
          <a:xfrm>
            <a:off x="5408221" y="5777116"/>
            <a:ext cx="3735779" cy="776082"/>
          </a:xfrm>
          <a:prstGeom prst="rect">
            <a:avLst/>
          </a:prstGeom>
          <a:solidFill>
            <a:srgbClr val="C4FD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i="1" dirty="0" smtClean="0">
                <a:solidFill>
                  <a:schemeClr val="tx1"/>
                </a:solidFill>
                <a:latin typeface="Calibri" pitchFamily="34" charset="0"/>
              </a:rPr>
              <a:t>Semi-automated inference and simulation of plant metabolic and regulatory networks</a:t>
            </a:r>
          </a:p>
        </p:txBody>
      </p:sp>
      <p:sp>
        <p:nvSpPr>
          <p:cNvPr id="18" name="Rectangle 17"/>
          <p:cNvSpPr/>
          <p:nvPr/>
        </p:nvSpPr>
        <p:spPr>
          <a:xfrm>
            <a:off x="391886" y="2411017"/>
            <a:ext cx="8316686" cy="391886"/>
          </a:xfrm>
          <a:prstGeom prst="rect">
            <a:avLst/>
          </a:prstGeom>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solidFill>
                  <a:schemeClr val="tx1"/>
                </a:solidFill>
              </a:rPr>
              <a:t>Year 1 		Year 2		Year 3		Year 4		Year 5+</a:t>
            </a:r>
            <a:endParaRPr lang="en-US" b="1" dirty="0">
              <a:ln w="1143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idx="4294967295"/>
          </p:nvPr>
        </p:nvSpPr>
        <p:spPr>
          <a:xfrm>
            <a:off x="149224" y="177800"/>
            <a:ext cx="8677783" cy="720197"/>
          </a:xfrm>
        </p:spPr>
        <p:txBody>
          <a:bodyPr/>
          <a:lstStyle/>
          <a:p>
            <a:r>
              <a:rPr lang="en-US" sz="2400" dirty="0" smtClean="0">
                <a:latin typeface="Calibri" pitchFamily="34" charset="0"/>
              </a:rPr>
              <a:t>Knowledgebase Science Objectives in Three Key Areas: </a:t>
            </a:r>
            <a:r>
              <a:rPr lang="en-US" sz="2400" dirty="0" smtClean="0">
                <a:solidFill>
                  <a:schemeClr val="accent6">
                    <a:lumMod val="75000"/>
                  </a:schemeClr>
                </a:solidFill>
                <a:latin typeface="Calibri" pitchFamily="34" charset="0"/>
              </a:rPr>
              <a:t>Microbial Community Sciences </a:t>
            </a:r>
            <a:r>
              <a:rPr lang="en-US" sz="2200" dirty="0" smtClean="0">
                <a:latin typeface="Calibri" pitchFamily="34" charset="0"/>
              </a:rPr>
              <a:t>(Integrated Meta ‘</a:t>
            </a:r>
            <a:r>
              <a:rPr lang="en-US" sz="2200" dirty="0" err="1" smtClean="0">
                <a:latin typeface="Calibri" pitchFamily="34" charset="0"/>
              </a:rPr>
              <a:t>Omics</a:t>
            </a:r>
            <a:r>
              <a:rPr lang="en-US" sz="2200" dirty="0" smtClean="0">
                <a:latin typeface="Calibri" pitchFamily="34" charset="0"/>
              </a:rPr>
              <a:t>)</a:t>
            </a:r>
            <a:endParaRPr lang="en-US" sz="2200" dirty="0">
              <a:latin typeface="Calibri" pitchFamily="34" charset="0"/>
            </a:endParaRPr>
          </a:p>
        </p:txBody>
      </p:sp>
      <p:sp>
        <p:nvSpPr>
          <p:cNvPr id="12" name="Rectangle 11"/>
          <p:cNvSpPr/>
          <p:nvPr/>
        </p:nvSpPr>
        <p:spPr>
          <a:xfrm>
            <a:off x="292608" y="737521"/>
            <a:ext cx="8558784" cy="3139321"/>
          </a:xfrm>
          <a:prstGeom prst="rect">
            <a:avLst/>
          </a:prstGeom>
        </p:spPr>
        <p:txBody>
          <a:bodyPr wrap="square">
            <a:spAutoFit/>
          </a:bodyPr>
          <a:lstStyle/>
          <a:p>
            <a:r>
              <a:rPr lang="en-US" sz="2200" dirty="0" smtClean="0">
                <a:latin typeface="Calibri" pitchFamily="34" charset="0"/>
              </a:rPr>
              <a:t> </a:t>
            </a:r>
          </a:p>
          <a:p>
            <a:r>
              <a:rPr lang="en-US" sz="2200" b="1" dirty="0" smtClean="0">
                <a:latin typeface="Calibri" pitchFamily="34" charset="0"/>
              </a:rPr>
              <a:t>Long Term Goal: </a:t>
            </a:r>
            <a:r>
              <a:rPr lang="en-US" sz="2200" dirty="0" smtClean="0">
                <a:latin typeface="Calibri" pitchFamily="34" charset="0"/>
              </a:rPr>
              <a:t>Integrate experimental ‘</a:t>
            </a:r>
            <a:r>
              <a:rPr lang="en-US" sz="2200" dirty="0" err="1" smtClean="0">
                <a:latin typeface="Calibri" pitchFamily="34" charset="0"/>
              </a:rPr>
              <a:t>omics</a:t>
            </a:r>
            <a:r>
              <a:rPr lang="en-US" sz="2200" dirty="0" smtClean="0">
                <a:latin typeface="Calibri" pitchFamily="34" charset="0"/>
              </a:rPr>
              <a:t> data with reference </a:t>
            </a:r>
            <a:r>
              <a:rPr lang="en-US" sz="2200" dirty="0" err="1" smtClean="0">
                <a:latin typeface="Calibri" pitchFamily="34" charset="0"/>
              </a:rPr>
              <a:t>metagenomics</a:t>
            </a:r>
            <a:r>
              <a:rPr lang="en-US" sz="2200" dirty="0" smtClean="0">
                <a:latin typeface="Calibri" pitchFamily="34" charset="0"/>
              </a:rPr>
              <a:t> sample sequences. Develop capabilities for metabolic reconstructions and modeling in natural microbial communities. </a:t>
            </a:r>
            <a:endParaRPr lang="en-US" sz="2200" b="1" dirty="0" smtClean="0">
              <a:latin typeface="Calibri" pitchFamily="34" charset="0"/>
            </a:endParaRPr>
          </a:p>
          <a:p>
            <a:endParaRPr lang="en-US" sz="2200" b="1" dirty="0">
              <a:latin typeface="Calibri" pitchFamily="34" charset="0"/>
            </a:endParaRPr>
          </a:p>
          <a:p>
            <a:endParaRPr lang="en-US" sz="2200" b="1" i="1" dirty="0" smtClean="0">
              <a:latin typeface="Calibri" pitchFamily="34" charset="0"/>
            </a:endParaRPr>
          </a:p>
          <a:p>
            <a:endParaRPr lang="en-US" sz="2200" dirty="0" smtClean="0">
              <a:latin typeface="Calibri" pitchFamily="34" charset="0"/>
            </a:endParaRPr>
          </a:p>
          <a:p>
            <a:r>
              <a:rPr lang="en-US" sz="2200" b="1" dirty="0" smtClean="0">
                <a:solidFill>
                  <a:schemeClr val="accent2"/>
                </a:solidFill>
                <a:latin typeface="Calibri" pitchFamily="34" charset="0"/>
              </a:rPr>
              <a:t>	</a:t>
            </a:r>
            <a:endParaRPr lang="en-US" sz="2200" dirty="0">
              <a:solidFill>
                <a:schemeClr val="accent2"/>
              </a:solidFill>
              <a:latin typeface="Calibri" pitchFamily="34" charset="0"/>
            </a:endParaRPr>
          </a:p>
          <a:p>
            <a:endParaRPr lang="en-US" sz="2200" dirty="0" smtClean="0">
              <a:latin typeface="Calibri" pitchFamily="34" charset="0"/>
            </a:endParaRPr>
          </a:p>
        </p:txBody>
      </p:sp>
      <p:sp>
        <p:nvSpPr>
          <p:cNvPr id="13" name="Rectangle 12"/>
          <p:cNvSpPr/>
          <p:nvPr/>
        </p:nvSpPr>
        <p:spPr>
          <a:xfrm>
            <a:off x="933123" y="2683382"/>
            <a:ext cx="6365531" cy="126551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smtClean="0">
                <a:solidFill>
                  <a:schemeClr val="tx1"/>
                </a:solidFill>
                <a:latin typeface="Calibri" pitchFamily="34" charset="0"/>
              </a:rPr>
              <a:t>Understand microbial diversity and poorly characterized genes: </a:t>
            </a:r>
            <a:r>
              <a:rPr lang="en-US" sz="2000" i="1" dirty="0" smtClean="0">
                <a:solidFill>
                  <a:schemeClr val="tx1"/>
                </a:solidFill>
                <a:latin typeface="Calibri" pitchFamily="34" charset="0"/>
              </a:rPr>
              <a:t>Link physiological and metabolic data sets to </a:t>
            </a:r>
            <a:r>
              <a:rPr lang="en-US" sz="2000" i="1" dirty="0" err="1" smtClean="0">
                <a:solidFill>
                  <a:schemeClr val="tx1"/>
                </a:solidFill>
                <a:latin typeface="Calibri" pitchFamily="34" charset="0"/>
              </a:rPr>
              <a:t>metagenome</a:t>
            </a:r>
            <a:r>
              <a:rPr lang="en-US" sz="2000" i="1" dirty="0" smtClean="0">
                <a:solidFill>
                  <a:schemeClr val="tx1"/>
                </a:solidFill>
                <a:latin typeface="Calibri" pitchFamily="34" charset="0"/>
              </a:rPr>
              <a:t> sequences</a:t>
            </a:r>
            <a:endParaRPr lang="en-US" sz="2000" i="1" dirty="0" smtClean="0">
              <a:latin typeface="Calibri" pitchFamily="34" charset="0"/>
            </a:endParaRPr>
          </a:p>
        </p:txBody>
      </p:sp>
      <p:sp>
        <p:nvSpPr>
          <p:cNvPr id="14" name="Rectangle 13"/>
          <p:cNvSpPr/>
          <p:nvPr/>
        </p:nvSpPr>
        <p:spPr>
          <a:xfrm>
            <a:off x="1915015" y="3951514"/>
            <a:ext cx="6574536" cy="1676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smtClean="0">
                <a:solidFill>
                  <a:schemeClr val="tx1"/>
                </a:solidFill>
                <a:latin typeface="Calibri" pitchFamily="34" charset="0"/>
              </a:rPr>
              <a:t>Enable modeling of metabolic processes within a microbial community </a:t>
            </a:r>
            <a:endParaRPr lang="en-US" sz="2000" i="1" dirty="0" smtClean="0">
              <a:solidFill>
                <a:schemeClr val="tx1"/>
              </a:solidFill>
              <a:latin typeface="Calibri" pitchFamily="34" charset="0"/>
            </a:endParaRPr>
          </a:p>
        </p:txBody>
      </p:sp>
      <p:sp>
        <p:nvSpPr>
          <p:cNvPr id="15" name="Rectangle 14"/>
          <p:cNvSpPr/>
          <p:nvPr/>
        </p:nvSpPr>
        <p:spPr>
          <a:xfrm>
            <a:off x="4504667" y="5632703"/>
            <a:ext cx="4322619" cy="81163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i="1" dirty="0" smtClean="0">
                <a:solidFill>
                  <a:schemeClr val="tx1"/>
                </a:solidFill>
                <a:latin typeface="Calibri" pitchFamily="34" charset="0"/>
              </a:rPr>
              <a:t>From partial single microbial genome found within microbial communities, predict isolated or community growth</a:t>
            </a:r>
            <a:endParaRPr lang="en-US" sz="1600" b="1" i="1" dirty="0" smtClean="0">
              <a:latin typeface="Calibri" pitchFamily="34" charset="0"/>
            </a:endParaRPr>
          </a:p>
        </p:txBody>
      </p:sp>
      <p:sp>
        <p:nvSpPr>
          <p:cNvPr id="16" name="Rectangle 15"/>
          <p:cNvSpPr/>
          <p:nvPr/>
        </p:nvSpPr>
        <p:spPr>
          <a:xfrm>
            <a:off x="391886" y="2294905"/>
            <a:ext cx="8316686" cy="391886"/>
          </a:xfrm>
          <a:prstGeom prst="rect">
            <a:avLst/>
          </a:prstGeom>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dirty="0" smtClean="0">
                <a:ln w="11430"/>
                <a:solidFill>
                  <a:schemeClr val="tx1"/>
                </a:solidFill>
              </a:rPr>
              <a:t>Year 1 		Year 2		Year 3		Year 4		Year 5+</a:t>
            </a:r>
            <a:endParaRPr lang="en-US" b="1" dirty="0">
              <a:ln w="1143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BER templat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4616</TotalTime>
  <Words>1404</Words>
  <Application>Microsoft Office PowerPoint</Application>
  <PresentationFormat>On-screen Show (4:3)</PresentationFormat>
  <Paragraphs>229</Paragraphs>
  <Slides>18</Slides>
  <Notes>10</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Default Theme</vt:lpstr>
      <vt:lpstr>1_Custom Design</vt:lpstr>
      <vt:lpstr>Custom Design</vt:lpstr>
      <vt:lpstr>DOE Systems Biology Knowledgebase:   A community effort in microbial, plant and metagenomic sciences  BERAC September 16-17, 2010   </vt:lpstr>
      <vt:lpstr>A Systems Biology Knowledgebase for Energy and the Environment </vt:lpstr>
      <vt:lpstr>DOE Systems Biology Knowledgebase Establishing a systems biology modeling framework</vt:lpstr>
      <vt:lpstr>The Knowledgebase leverages Genomic Sciences as much as it serves Genomic Sciences</vt:lpstr>
      <vt:lpstr>The Process to formulate an Implementation Plan for the Knowledgebase</vt:lpstr>
      <vt:lpstr>Outline for Overall Architecture of Knowledgebase:  Science Objectives, Implementation and Computing Architecture </vt:lpstr>
      <vt:lpstr>Slide 7</vt:lpstr>
      <vt:lpstr>Knowledgebase Science Objectives in Three Key Areas: Plant Sciences</vt:lpstr>
      <vt:lpstr>Knowledgebase Science Objectives in Three Key Areas: Microbial Community Sciences (Integrated Meta ‘Omics)</vt:lpstr>
      <vt:lpstr>Slide 10</vt:lpstr>
      <vt:lpstr>Critical Partnerships:</vt:lpstr>
      <vt:lpstr>Knowledgebase Architecture</vt:lpstr>
      <vt:lpstr>Knowledgebase Architecture Milestones:</vt:lpstr>
      <vt:lpstr>Knowledgebase Architecture Overview</vt:lpstr>
      <vt:lpstr>Description of Existing Pilots funded by Recovery Act </vt:lpstr>
      <vt:lpstr>DOE Office of Science FOA DE-FOA-0000143: Computational Biology and Bioinformatic Methods to Enable a Systems Biology Knowledgebase  </vt:lpstr>
      <vt:lpstr>Slide 17</vt:lpstr>
      <vt:lpstr>Thank you! </vt:lpstr>
    </vt:vector>
  </TitlesOfParts>
  <Company>ORNL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Donna Jo Roy</dc:creator>
  <cp:lastModifiedBy>corcoran</cp:lastModifiedBy>
  <cp:revision>360</cp:revision>
  <dcterms:created xsi:type="dcterms:W3CDTF">2009-10-28T16:35:52Z</dcterms:created>
  <dcterms:modified xsi:type="dcterms:W3CDTF">2010-09-14T16:36:55Z</dcterms:modified>
</cp:coreProperties>
</file>