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55" autoAdjust="0"/>
  </p:normalViewPr>
  <p:slideViewPr>
    <p:cSldViewPr snapToGrid="0" snapToObjects="1">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03A44E-B90D-5044-B3C0-B245934D3582}" type="datetimeFigureOut">
              <a:rPr lang="en-US" smtClean="0"/>
              <a:pPr/>
              <a:t>10/25/2011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6D18F1-2F33-B74D-AF15-E9EA2E2091A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03A44E-B90D-5044-B3C0-B245934D3582}" type="datetimeFigureOut">
              <a:rPr lang="en-US" smtClean="0"/>
              <a:pPr/>
              <a:t>10/25/2011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6D18F1-2F33-B74D-AF15-E9EA2E2091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9020" y="213436"/>
            <a:ext cx="8426115" cy="6419872"/>
          </a:xfrm>
        </p:spPr>
        <p:txBody>
          <a:bodyPr>
            <a:normAutofit/>
          </a:bodyPr>
          <a:lstStyle/>
          <a:p>
            <a:endParaRPr lang="en-US" sz="2400" b="1" dirty="0" smtClean="0">
              <a:solidFill>
                <a:schemeClr val="tx1"/>
              </a:solidFill>
            </a:endParaRPr>
          </a:p>
          <a:p>
            <a:r>
              <a:rPr lang="en-US" sz="2400" b="1" dirty="0" smtClean="0">
                <a:solidFill>
                  <a:schemeClr val="tx1"/>
                </a:solidFill>
              </a:rPr>
              <a:t>2011 REPORT </a:t>
            </a:r>
            <a:r>
              <a:rPr lang="en-US" sz="2400" b="1" dirty="0">
                <a:solidFill>
                  <a:schemeClr val="tx1"/>
                </a:solidFill>
              </a:rPr>
              <a:t>TO THE </a:t>
            </a:r>
            <a:endParaRPr lang="en-US" sz="2400" dirty="0">
              <a:solidFill>
                <a:schemeClr val="tx1"/>
              </a:solidFill>
            </a:endParaRPr>
          </a:p>
          <a:p>
            <a:r>
              <a:rPr lang="en-US" sz="2400" b="1" dirty="0">
                <a:solidFill>
                  <a:schemeClr val="tx1"/>
                </a:solidFill>
              </a:rPr>
              <a:t>BIOLOGICAL AND ENVIRONMENTAL ADVISORY COMMITTEE</a:t>
            </a:r>
            <a:endParaRPr lang="en-US" sz="2400" dirty="0">
              <a:solidFill>
                <a:schemeClr val="tx1"/>
              </a:solidFill>
            </a:endParaRPr>
          </a:p>
          <a:p>
            <a:r>
              <a:rPr lang="en-US" sz="2400" b="1" dirty="0">
                <a:solidFill>
                  <a:schemeClr val="tx1"/>
                </a:solidFill>
              </a:rPr>
              <a:t>(BERAC</a:t>
            </a:r>
            <a:r>
              <a:rPr lang="en-US" sz="2400" b="1" dirty="0" smtClean="0">
                <a:solidFill>
                  <a:schemeClr val="tx1"/>
                </a:solidFill>
              </a:rPr>
              <a:t>) </a:t>
            </a:r>
            <a:endParaRPr lang="en-US" sz="2400" dirty="0" smtClean="0">
              <a:solidFill>
                <a:schemeClr val="tx1"/>
              </a:solidFill>
            </a:endParaRPr>
          </a:p>
          <a:p>
            <a:r>
              <a:rPr lang="en-US" sz="2400" b="1" dirty="0">
                <a:solidFill>
                  <a:schemeClr val="tx1"/>
                </a:solidFill>
              </a:rPr>
              <a:t> </a:t>
            </a:r>
            <a:endParaRPr lang="en-US" sz="2400" dirty="0">
              <a:solidFill>
                <a:schemeClr val="tx1"/>
              </a:solidFill>
            </a:endParaRPr>
          </a:p>
          <a:p>
            <a:r>
              <a:rPr lang="en-US" sz="2400" b="1" cap="all" dirty="0">
                <a:solidFill>
                  <a:schemeClr val="tx1"/>
                </a:solidFill>
              </a:rPr>
              <a:t>BY THE COMMITTEE OF VISITORS</a:t>
            </a:r>
            <a:r>
              <a:rPr lang="en-US" sz="2400" b="1" cap="all" dirty="0" smtClean="0">
                <a:solidFill>
                  <a:schemeClr val="tx1"/>
                </a:solidFill>
              </a:rPr>
              <a:t> </a:t>
            </a:r>
          </a:p>
          <a:p>
            <a:endParaRPr lang="en-US" sz="2400" dirty="0" smtClean="0">
              <a:solidFill>
                <a:schemeClr val="tx1"/>
              </a:solidFill>
            </a:endParaRPr>
          </a:p>
          <a:p>
            <a:r>
              <a:rPr lang="en-US" sz="2400" b="1" cap="all" dirty="0">
                <a:solidFill>
                  <a:schemeClr val="tx1"/>
                </a:solidFill>
              </a:rPr>
              <a:t>FOR THE REVIEW OF THE</a:t>
            </a:r>
            <a:endParaRPr lang="en-US" sz="2400" dirty="0">
              <a:solidFill>
                <a:schemeClr val="tx1"/>
              </a:solidFill>
            </a:endParaRPr>
          </a:p>
          <a:p>
            <a:r>
              <a:rPr lang="en-US" sz="2400" b="1" cap="all" dirty="0">
                <a:solidFill>
                  <a:schemeClr val="tx1"/>
                </a:solidFill>
              </a:rPr>
              <a:t>Biological Systems Sciences DIVISION</a:t>
            </a:r>
            <a:endParaRPr lang="en-US" sz="2400" dirty="0" smtClean="0">
              <a:solidFill>
                <a:schemeClr val="tx1"/>
              </a:solidFill>
            </a:endParaRPr>
          </a:p>
          <a:p>
            <a:endParaRPr lang="en-US" sz="2400" cap="all" dirty="0" smtClean="0">
              <a:solidFill>
                <a:schemeClr val="tx1"/>
              </a:solidFill>
            </a:endParaRPr>
          </a:p>
          <a:p>
            <a:r>
              <a:rPr lang="en-US" sz="2400" cap="all" dirty="0" smtClean="0">
                <a:solidFill>
                  <a:schemeClr val="tx1"/>
                </a:solidFill>
              </a:rPr>
              <a:t> </a:t>
            </a:r>
            <a:endParaRPr lang="en-US" sz="2400" dirty="0" smtClean="0">
              <a:solidFill>
                <a:schemeClr val="tx1"/>
              </a:solidFill>
            </a:endParaRPr>
          </a:p>
          <a:p>
            <a:r>
              <a:rPr lang="en-US" sz="2400" b="1" cap="all" dirty="0" smtClean="0">
                <a:solidFill>
                  <a:schemeClr val="tx1"/>
                </a:solidFill>
              </a:rPr>
              <a:t>Daniel R. Bush</a:t>
            </a:r>
          </a:p>
          <a:p>
            <a:r>
              <a:rPr lang="en-US" sz="2000" b="1" cap="all" dirty="0" smtClean="0">
                <a:solidFill>
                  <a:schemeClr val="tx1"/>
                </a:solidFill>
              </a:rPr>
              <a:t>Chair of the COV </a:t>
            </a:r>
          </a:p>
          <a:p>
            <a:r>
              <a:rPr lang="en-US" sz="2000" b="1" cap="all" dirty="0" smtClean="0">
                <a:solidFill>
                  <a:schemeClr val="tx1"/>
                </a:solidFill>
              </a:rPr>
              <a:t>Chair, Department of Biology</a:t>
            </a:r>
          </a:p>
          <a:p>
            <a:r>
              <a:rPr lang="en-US" sz="2000" b="1" cap="all" dirty="0" smtClean="0">
                <a:solidFill>
                  <a:schemeClr val="tx1"/>
                </a:solidFill>
              </a:rPr>
              <a:t>Colorado State University</a:t>
            </a:r>
          </a:p>
          <a:p>
            <a:endParaRPr lang="en-US" sz="2400" b="1" dirty="0" smtClean="0">
              <a:solidFill>
                <a:schemeClr val="tx1"/>
              </a:solidFill>
            </a:endParaRPr>
          </a:p>
          <a:p>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1923" y="625231"/>
            <a:ext cx="8440615" cy="4247317"/>
          </a:xfrm>
          <a:prstGeom prst="rect">
            <a:avLst/>
          </a:prstGeom>
          <a:noFill/>
        </p:spPr>
        <p:txBody>
          <a:bodyPr wrap="square" rtlCol="0">
            <a:spAutoFit/>
          </a:bodyPr>
          <a:lstStyle/>
          <a:p>
            <a:pPr lvl="0"/>
            <a:r>
              <a:rPr lang="en-US" dirty="0" smtClean="0"/>
              <a:t>Given the rapid changes in sequencing and associated bioinformatics, the COV recommends that the JGI and the BSSD would benefit through the establishment of a standing External Advisory Panel to provide continuous technical evaluation of the strategic plan and advise the BSSD program staff in future planning and prioritization.  A workshop addressing Future Directions in the Genomic Sciences would help illuminate the future JGI should aim for, and such a gathering would be a good place to identify future members for this committee.</a:t>
            </a:r>
          </a:p>
          <a:p>
            <a:pPr lvl="0"/>
            <a:endParaRPr lang="en-US" dirty="0" smtClean="0"/>
          </a:p>
          <a:p>
            <a:pPr lvl="0"/>
            <a:endParaRPr lang="en-US" dirty="0" smtClean="0"/>
          </a:p>
          <a:p>
            <a:pPr lvl="0"/>
            <a:r>
              <a:rPr lang="en-US" dirty="0" smtClean="0"/>
              <a:t>JGI should also consider expanding </a:t>
            </a:r>
            <a:r>
              <a:rPr lang="en-US" dirty="0" err="1" smtClean="0"/>
              <a:t>BSSD's</a:t>
            </a:r>
            <a:r>
              <a:rPr lang="en-US" dirty="0" smtClean="0"/>
              <a:t> partnership in feedstock genomics with the five new USDA-ARS Biomass Research Centers (ARS </a:t>
            </a:r>
            <a:r>
              <a:rPr lang="en-US" dirty="0" err="1" smtClean="0"/>
              <a:t>BRCs</a:t>
            </a:r>
            <a:r>
              <a:rPr lang="en-US" dirty="0" smtClean="0"/>
              <a:t>).  The ARS </a:t>
            </a:r>
            <a:r>
              <a:rPr lang="en-US" dirty="0" err="1" smtClean="0"/>
              <a:t>BRCs</a:t>
            </a:r>
            <a:r>
              <a:rPr lang="en-US" dirty="0" smtClean="0"/>
              <a:t> are using “genotyping-by-sequencing” to genetically identify genes that control feedstock yield, composition and biomass conversion efficiency to biofuels.</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54" y="146538"/>
            <a:ext cx="8821615" cy="6832641"/>
          </a:xfrm>
          <a:prstGeom prst="rect">
            <a:avLst/>
          </a:prstGeom>
          <a:noFill/>
        </p:spPr>
        <p:txBody>
          <a:bodyPr wrap="square" rtlCol="0">
            <a:spAutoFit/>
          </a:bodyPr>
          <a:lstStyle/>
          <a:p>
            <a:pPr algn="ctr"/>
            <a:r>
              <a:rPr lang="en-US" sz="2400" dirty="0" smtClean="0"/>
              <a:t>Scientific Focus Areas (</a:t>
            </a:r>
            <a:r>
              <a:rPr lang="en-US" sz="2400" dirty="0" err="1" smtClean="0"/>
              <a:t>SFAs</a:t>
            </a:r>
            <a:r>
              <a:rPr lang="en-US" sz="2400" dirty="0" smtClean="0"/>
              <a:t>)</a:t>
            </a:r>
          </a:p>
          <a:p>
            <a:endParaRPr lang="en-US" dirty="0" smtClean="0"/>
          </a:p>
          <a:p>
            <a:pPr lvl="0"/>
            <a:r>
              <a:rPr lang="en-US" dirty="0" smtClean="0"/>
              <a:t>Funding of research at the National Laboratories over the review period has changed from funding individual, single investigator projects to integrated research programs focused on collaborative research among several investigators and larger, interdisciplinary teams.  The COV reviewed this change because it also represents a change in BSSD program development and management.  Much of our review asks a series of questions for the </a:t>
            </a:r>
            <a:r>
              <a:rPr lang="en-US" dirty="0" err="1" smtClean="0"/>
              <a:t>PMs</a:t>
            </a:r>
            <a:r>
              <a:rPr lang="en-US" dirty="0" smtClean="0"/>
              <a:t> to consider as they implement and manage this new approach.</a:t>
            </a:r>
          </a:p>
          <a:p>
            <a:pPr lvl="0"/>
            <a:endParaRPr lang="en-US" dirty="0" smtClean="0"/>
          </a:p>
          <a:p>
            <a:pPr lvl="0">
              <a:buFont typeface="Arial"/>
              <a:buChar char="•"/>
            </a:pPr>
            <a:r>
              <a:rPr lang="en-US" dirty="0" smtClean="0"/>
              <a:t>   What is the role of the </a:t>
            </a:r>
            <a:r>
              <a:rPr lang="en-US" dirty="0" err="1" smtClean="0"/>
              <a:t>PMs</a:t>
            </a:r>
            <a:r>
              <a:rPr lang="en-US" dirty="0" smtClean="0"/>
              <a:t> in overseeing all aspects of the </a:t>
            </a:r>
            <a:r>
              <a:rPr lang="en-US" dirty="0" err="1" smtClean="0"/>
              <a:t>SFAs</a:t>
            </a:r>
            <a:r>
              <a:rPr lang="en-US" dirty="0" smtClean="0"/>
              <a:t> since they are managed by the National Laboratories?  </a:t>
            </a:r>
          </a:p>
          <a:p>
            <a:pPr lvl="0">
              <a:buFont typeface="Arial"/>
              <a:buChar char="•"/>
            </a:pPr>
            <a:r>
              <a:rPr lang="en-US" dirty="0" smtClean="0"/>
              <a:t>   Are there different criteria in terms of expectations, reporting and review for large versus small SFA projects?  </a:t>
            </a:r>
          </a:p>
          <a:p>
            <a:pPr lvl="0">
              <a:buFont typeface="Arial"/>
              <a:buChar char="•"/>
            </a:pPr>
            <a:r>
              <a:rPr lang="en-US" dirty="0" smtClean="0"/>
              <a:t>   What is the </a:t>
            </a:r>
            <a:r>
              <a:rPr lang="en-US" dirty="0" err="1" smtClean="0"/>
              <a:t>PM’s</a:t>
            </a:r>
            <a:r>
              <a:rPr lang="en-US" dirty="0" smtClean="0"/>
              <a:t> role in requesting reports and providing feedback?  </a:t>
            </a:r>
          </a:p>
          <a:p>
            <a:pPr lvl="0">
              <a:buFont typeface="Arial"/>
              <a:buChar char="•"/>
            </a:pPr>
            <a:r>
              <a:rPr lang="en-US" dirty="0" smtClean="0"/>
              <a:t>   From the documentation provided, there seemed too little standardization across the multiple program directors who are managing the SFA programs.  </a:t>
            </a:r>
          </a:p>
          <a:p>
            <a:pPr lvl="0"/>
            <a:r>
              <a:rPr lang="en-US" dirty="0" smtClean="0"/>
              <a:t>Thus, </a:t>
            </a:r>
            <a:r>
              <a:rPr lang="en-US" b="1" dirty="0" smtClean="0"/>
              <a:t>the COV recommends</a:t>
            </a:r>
            <a:r>
              <a:rPr lang="en-US" dirty="0" smtClean="0"/>
              <a:t> a standardized operating procedure be developed for all </a:t>
            </a:r>
            <a:r>
              <a:rPr lang="en-US" dirty="0" err="1" smtClean="0"/>
              <a:t>PMs</a:t>
            </a:r>
            <a:r>
              <a:rPr lang="en-US" dirty="0" smtClean="0"/>
              <a:t> that manage </a:t>
            </a:r>
            <a:r>
              <a:rPr lang="en-US" dirty="0" err="1" smtClean="0"/>
              <a:t>SFAs</a:t>
            </a:r>
            <a:r>
              <a:rPr lang="en-US" dirty="0" smtClean="0"/>
              <a:t>.</a:t>
            </a:r>
          </a:p>
          <a:p>
            <a:pPr lvl="0"/>
            <a:endParaRPr lang="en-US" dirty="0" smtClean="0"/>
          </a:p>
          <a:p>
            <a:pPr lvl="0">
              <a:buFont typeface="Arial"/>
              <a:buChar char="•"/>
            </a:pPr>
            <a:r>
              <a:rPr lang="en-US" dirty="0" smtClean="0"/>
              <a:t>   How will the success of the SFA versus funding individual investigators (previous funding system) be assessed?  What metrics for success have been considered?  </a:t>
            </a:r>
          </a:p>
          <a:p>
            <a:pPr lvl="0">
              <a:buFont typeface="Arial"/>
              <a:buChar char="•"/>
            </a:pPr>
            <a:r>
              <a:rPr lang="en-US" dirty="0" smtClean="0"/>
              <a:t>    </a:t>
            </a:r>
            <a:r>
              <a:rPr lang="en-US" b="1" dirty="0" smtClean="0"/>
              <a:t>The COV recommends</a:t>
            </a:r>
            <a:r>
              <a:rPr lang="en-US" dirty="0" smtClean="0"/>
              <a:t> that the program managers develop a plan with well-defined criteria for assessing the impact of the SFA program.</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7231" y="0"/>
            <a:ext cx="8909538" cy="6832641"/>
          </a:xfrm>
          <a:prstGeom prst="rect">
            <a:avLst/>
          </a:prstGeom>
          <a:noFill/>
        </p:spPr>
        <p:txBody>
          <a:bodyPr wrap="square" rtlCol="0">
            <a:spAutoFit/>
          </a:bodyPr>
          <a:lstStyle/>
          <a:p>
            <a:pPr algn="ctr"/>
            <a:r>
              <a:rPr lang="en-US" sz="2400" dirty="0" smtClean="0"/>
              <a:t>Summary</a:t>
            </a:r>
            <a:endParaRPr lang="en-US" dirty="0" smtClean="0"/>
          </a:p>
          <a:p>
            <a:r>
              <a:rPr lang="en-US" dirty="0" smtClean="0"/>
              <a:t>Overall, the COV was very impressed with the processes used to solicit, review, recommend and monitor the research portfolios within BSSD programs.  Program managers (</a:t>
            </a:r>
            <a:r>
              <a:rPr lang="en-US" dirty="0" err="1" smtClean="0"/>
              <a:t>PMs</a:t>
            </a:r>
            <a:r>
              <a:rPr lang="en-US" dirty="0" smtClean="0"/>
              <a:t>) adhered to the best practices of the competitive funding community while maintaining a vigorous research portfolio.</a:t>
            </a:r>
          </a:p>
          <a:p>
            <a:endParaRPr lang="en-US" dirty="0" smtClean="0"/>
          </a:p>
          <a:p>
            <a:r>
              <a:rPr lang="en-US" dirty="0" smtClean="0"/>
              <a:t>BSSD PM used proactive strategies to identify the key research questions within their programs and worked with the research community to determine the best approaches for solving those questions.  Funded projects include: 1)  PIs with strong records of research achievement, 2) a healthy mix of high risk, high yield objectives, 3) cutting edge approaches applied to key research objectives, and 4) evidence of both national and international stature with respect to overall research achievements. </a:t>
            </a:r>
          </a:p>
          <a:p>
            <a:endParaRPr lang="en-US" dirty="0" smtClean="0"/>
          </a:p>
          <a:p>
            <a:r>
              <a:rPr lang="en-US" dirty="0" smtClean="0"/>
              <a:t>Two cornerstone programs of BSSD, JGI and the </a:t>
            </a:r>
            <a:r>
              <a:rPr lang="en-US" dirty="0" err="1" smtClean="0"/>
              <a:t>BRCs</a:t>
            </a:r>
            <a:r>
              <a:rPr lang="en-US" dirty="0" smtClean="0"/>
              <a:t>, have strong records of achievement and are very well managed by BSSD </a:t>
            </a:r>
            <a:r>
              <a:rPr lang="en-US" dirty="0" err="1" smtClean="0"/>
              <a:t>PMs</a:t>
            </a:r>
            <a:r>
              <a:rPr lang="en-US" dirty="0" smtClean="0"/>
              <a:t>.   However, both JGI and the </a:t>
            </a:r>
            <a:r>
              <a:rPr lang="en-US" dirty="0" err="1" smtClean="0"/>
              <a:t>BRCs</a:t>
            </a:r>
            <a:r>
              <a:rPr lang="en-US" dirty="0" smtClean="0"/>
              <a:t> are facing key junctures in preparing for future success.    JGI will be challenged to stay at the leading edge of sequencing technology and associated bioinformatics, and the </a:t>
            </a:r>
            <a:r>
              <a:rPr lang="en-US" dirty="0" err="1" smtClean="0"/>
              <a:t>BRCs</a:t>
            </a:r>
            <a:r>
              <a:rPr lang="en-US" dirty="0" smtClean="0"/>
              <a:t> will be challenged to transition initial successes to more mature processes and, at the same time, continue to develop novel, high risk, high yield approaches for advancing biofuels technology.   The COV endorses continued interaction with the larger research community to help BSSD manage both programs.</a:t>
            </a:r>
          </a:p>
          <a:p>
            <a:endParaRPr lang="en-US" dirty="0" smtClean="0"/>
          </a:p>
          <a:p>
            <a:r>
              <a:rPr lang="en-US" dirty="0" smtClean="0"/>
              <a:t>Finally, the COV believes the </a:t>
            </a:r>
            <a:r>
              <a:rPr lang="en-US" dirty="0" err="1" smtClean="0"/>
              <a:t>PMs</a:t>
            </a:r>
            <a:r>
              <a:rPr lang="en-US" dirty="0" smtClean="0"/>
              <a:t> do an outstanding job running a large and complex program with minimal administrative support.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marL="457200" indent="-457200" algn="ctr">
              <a:buNone/>
            </a:pPr>
            <a:r>
              <a:rPr lang="en-US" sz="2595" dirty="0" smtClean="0"/>
              <a:t>What was the </a:t>
            </a:r>
            <a:r>
              <a:rPr lang="en-US" sz="2595" dirty="0" err="1" smtClean="0"/>
              <a:t>COV’s</a:t>
            </a:r>
            <a:r>
              <a:rPr lang="en-US" sz="2595" dirty="0" smtClean="0"/>
              <a:t> charge?</a:t>
            </a:r>
          </a:p>
          <a:p>
            <a:pPr marL="457200" indent="-457200">
              <a:buNone/>
            </a:pPr>
            <a:endParaRPr lang="en-US" sz="2400" dirty="0" smtClean="0"/>
          </a:p>
          <a:p>
            <a:pPr marL="457200" indent="-457200">
              <a:buFont typeface="+mj-lt"/>
              <a:buAutoNum type="arabicPeriod"/>
            </a:pPr>
            <a:r>
              <a:rPr lang="en-US" sz="2400" dirty="0" smtClean="0"/>
              <a:t>For DOE national laboratories and university grants, assess the efficacy and quality of the processes used to:</a:t>
            </a:r>
          </a:p>
          <a:p>
            <a:pPr marL="857250" lvl="1" indent="-457200"/>
            <a:r>
              <a:rPr lang="en-US" sz="2400" dirty="0" smtClean="0"/>
              <a:t>Solicit, review, recommend and document proposal actions</a:t>
            </a:r>
          </a:p>
          <a:p>
            <a:pPr marL="857250" lvl="1" indent="-457200"/>
            <a:r>
              <a:rPr lang="en-US" sz="2400" dirty="0" smtClean="0"/>
              <a:t>Monitor active awards, projects and program</a:t>
            </a:r>
          </a:p>
          <a:p>
            <a:pPr marL="457200" indent="-457200">
              <a:buFont typeface="+mj-lt"/>
              <a:buAutoNum type="arabicPeriod"/>
            </a:pPr>
            <a:r>
              <a:rPr lang="en-US" sz="2400" dirty="0" smtClean="0"/>
              <a:t>Within the defined mission and funding of DOE, comment on:</a:t>
            </a:r>
          </a:p>
          <a:p>
            <a:pPr marL="857250" lvl="1" indent="-457200"/>
            <a:r>
              <a:rPr lang="en-US" sz="2400" dirty="0" smtClean="0"/>
              <a:t>The breadth ad depth of the portfolio elements</a:t>
            </a:r>
          </a:p>
          <a:p>
            <a:pPr marL="857250" lvl="1" indent="-457200"/>
            <a:r>
              <a:rPr lang="en-US" sz="2400" dirty="0" smtClean="0"/>
              <a:t>The national and international standing of the portfolio elements</a:t>
            </a:r>
          </a:p>
          <a:p>
            <a:pPr marL="457200" indent="-457200">
              <a:buFont typeface="+mj-lt"/>
              <a:buAutoNum type="arabicPeriod"/>
            </a:pPr>
            <a:r>
              <a:rPr lang="en-US" sz="2400" dirty="0" smtClean="0"/>
              <a:t>For the DOE Bioenergy Research Centers assess:</a:t>
            </a:r>
          </a:p>
          <a:p>
            <a:pPr marL="857250" lvl="1" indent="-457200"/>
            <a:r>
              <a:rPr lang="en-US" sz="2400" dirty="0" smtClean="0"/>
              <a:t>The divisions management and oversight of the science and operations, including progress towards key scientific  milestones ad deliverables</a:t>
            </a:r>
          </a:p>
          <a:p>
            <a:pPr marL="457200" indent="-457200">
              <a:buFont typeface="+mj-lt"/>
              <a:buAutoNum type="arabicPeriod"/>
            </a:pPr>
            <a:r>
              <a:rPr lang="en-US" sz="2400" dirty="0" smtClean="0"/>
              <a:t>For the JGI user facility assess:</a:t>
            </a:r>
          </a:p>
          <a:p>
            <a:pPr marL="857250" lvl="1" indent="-457200"/>
            <a:r>
              <a:rPr lang="en-US" sz="2400" dirty="0" smtClean="0"/>
              <a:t>The divisions management and oversight</a:t>
            </a:r>
          </a:p>
          <a:p>
            <a:pPr marL="857250" lvl="1" indent="-457200"/>
            <a:r>
              <a:rPr lang="en-US" sz="2400" dirty="0" smtClean="0"/>
              <a:t>Facility operations, tracking and review</a:t>
            </a:r>
          </a:p>
          <a:p>
            <a:pPr marL="857250" lvl="1" indent="-457200"/>
            <a:r>
              <a:rPr lang="en-US" sz="2400" dirty="0" smtClean="0"/>
              <a:t>User proposal solicitation, review and recommendation procedures</a:t>
            </a:r>
          </a:p>
          <a:p>
            <a:pPr marL="457200" indent="-457200"/>
            <a:endParaRPr lang="en-US" sz="2400" dirty="0" smtClean="0"/>
          </a:p>
          <a:p>
            <a:pPr marL="857250" lvl="1" indent="-457200">
              <a:buFont typeface="+mj-lt"/>
              <a:buAutoNum type="arabicPeriod"/>
            </a:pP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000" dirty="0" smtClean="0"/>
              <a:t> </a:t>
            </a:r>
          </a:p>
          <a:p>
            <a:pPr algn="ctr">
              <a:buNone/>
            </a:pPr>
            <a:r>
              <a:rPr lang="en-US" sz="2400" dirty="0" smtClean="0"/>
              <a:t>Who was on the COV?</a:t>
            </a:r>
          </a:p>
          <a:p>
            <a:pPr>
              <a:buNone/>
            </a:pPr>
            <a:endParaRPr lang="en-US" sz="2000" dirty="0" smtClean="0"/>
          </a:p>
          <a:p>
            <a:pPr>
              <a:buNone/>
            </a:pPr>
            <a:endParaRPr lang="en-US" sz="2000" dirty="0" smtClean="0"/>
          </a:p>
          <a:p>
            <a:pPr marL="166688" indent="0">
              <a:buNone/>
            </a:pPr>
            <a:r>
              <a:rPr lang="en-US" sz="2400" dirty="0" smtClean="0"/>
              <a:t>The COV consisted </a:t>
            </a:r>
            <a:r>
              <a:rPr lang="en-US" sz="2400" dirty="0"/>
              <a:t>of 17 </a:t>
            </a:r>
            <a:r>
              <a:rPr lang="en-US" sz="2400" dirty="0" smtClean="0"/>
              <a:t>scientists from </a:t>
            </a:r>
            <a:r>
              <a:rPr lang="en-US" sz="2400" dirty="0"/>
              <a:t>around the country, with representation from academia (9), the National Laboratories (4), and other federal agencies (4).  Nine of the COV members currently receive DOE funding. Three of the COV members served on the prior BSSD COV that met in June of 2008.</a:t>
            </a:r>
            <a:r>
              <a:rPr lang="en-US" sz="2400" dirty="0" smtClean="0"/>
              <a:t> </a:t>
            </a:r>
          </a:p>
          <a:p>
            <a:pPr marL="166688" indent="0">
              <a:buNone/>
            </a:pPr>
            <a:endParaRPr lang="en-US" sz="2400" dirty="0"/>
          </a:p>
          <a:p>
            <a:pPr marL="166688" indent="0">
              <a:buNone/>
            </a:pPr>
            <a:endParaRPr lang="en-US" sz="2400" dirty="0" smtClean="0"/>
          </a:p>
          <a:p>
            <a:pPr marL="166688" indent="0">
              <a:buNone/>
            </a:pPr>
            <a:r>
              <a:rPr lang="en-US" sz="2400" dirty="0" smtClean="0"/>
              <a:t>The </a:t>
            </a:r>
            <a:r>
              <a:rPr lang="en-US" sz="2400" dirty="0"/>
              <a:t>COV met on 13 – 15 June 2011, at the DOE headquarters in Germantown, Maryland. Assistance and support were provided, as needed, by the BSSD staff.</a:t>
            </a:r>
            <a:r>
              <a:rPr lang="en-US" sz="2400"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7999"/>
          </a:xfrm>
        </p:spPr>
        <p:txBody>
          <a:bodyPr>
            <a:normAutofit fontScale="25000" lnSpcReduction="20000"/>
          </a:bodyPr>
          <a:lstStyle/>
          <a:p>
            <a:pPr marL="112713" indent="1588">
              <a:buNone/>
            </a:pPr>
            <a:r>
              <a:rPr lang="en-US" sz="7200" dirty="0" smtClean="0"/>
              <a:t>The review was organized around 3 subcommittees – each assigned to review different Programs or Projects of the overall BSSD research portfolio. </a:t>
            </a:r>
          </a:p>
          <a:p>
            <a:pPr marL="457200" indent="-457200">
              <a:buNone/>
            </a:pPr>
            <a:endParaRPr lang="en-US" sz="7200" b="1" dirty="0" smtClean="0"/>
          </a:p>
          <a:p>
            <a:pPr marL="915988" indent="-457200">
              <a:buAutoNum type="arabicPlain"/>
            </a:pPr>
            <a:r>
              <a:rPr lang="en-US" sz="7200" dirty="0" smtClean="0"/>
              <a:t>Genomic </a:t>
            </a:r>
            <a:r>
              <a:rPr lang="en-US" sz="7200" dirty="0"/>
              <a:t>Science Program</a:t>
            </a:r>
            <a:r>
              <a:rPr lang="en-US" sz="7200" dirty="0" smtClean="0"/>
              <a:t> and Bioenergy Research Centers  	</a:t>
            </a:r>
          </a:p>
          <a:p>
            <a:pPr marL="915988" indent="-231775">
              <a:buNone/>
            </a:pPr>
            <a:r>
              <a:rPr lang="en-US" sz="7200" dirty="0" smtClean="0"/>
              <a:t>Karen Cone,  NSF; </a:t>
            </a:r>
          </a:p>
          <a:p>
            <a:pPr marL="915988" indent="-231775">
              <a:buNone/>
            </a:pPr>
            <a:r>
              <a:rPr lang="en-US" sz="7200" dirty="0" smtClean="0"/>
              <a:t>Pam Green,  U Delaware; </a:t>
            </a:r>
          </a:p>
          <a:p>
            <a:pPr marL="915988" indent="-231775">
              <a:buNone/>
            </a:pPr>
            <a:r>
              <a:rPr lang="en-US" sz="7200" dirty="0" smtClean="0"/>
              <a:t>Cheryl </a:t>
            </a:r>
            <a:r>
              <a:rPr lang="en-US" sz="7200" dirty="0" err="1" smtClean="0"/>
              <a:t>Kuske</a:t>
            </a:r>
            <a:r>
              <a:rPr lang="en-US" sz="7200" dirty="0" smtClean="0"/>
              <a:t>,   LSNL; </a:t>
            </a:r>
          </a:p>
          <a:p>
            <a:pPr marL="915988" indent="-231775">
              <a:buNone/>
            </a:pPr>
            <a:r>
              <a:rPr lang="en-US" sz="7200" dirty="0" smtClean="0"/>
              <a:t>Frank Loeffler, ORNL; </a:t>
            </a:r>
          </a:p>
          <a:p>
            <a:pPr marL="915988" indent="-231775">
              <a:buNone/>
            </a:pPr>
            <a:r>
              <a:rPr lang="en-US" sz="7200" dirty="0" smtClean="0"/>
              <a:t>Jocelyn Rose,  Cornell; </a:t>
            </a:r>
          </a:p>
          <a:p>
            <a:pPr marL="915988" indent="-231775">
              <a:buNone/>
            </a:pPr>
            <a:r>
              <a:rPr lang="en-US" sz="7200" dirty="0" smtClean="0"/>
              <a:t>Josh </a:t>
            </a:r>
            <a:r>
              <a:rPr lang="en-US" sz="7200" dirty="0" err="1" smtClean="0"/>
              <a:t>Schimel</a:t>
            </a:r>
            <a:r>
              <a:rPr lang="en-US" sz="7200" dirty="0" smtClean="0"/>
              <a:t>, UCSB;  </a:t>
            </a:r>
          </a:p>
          <a:p>
            <a:pPr marL="915988" indent="-231775">
              <a:buNone/>
            </a:pPr>
            <a:r>
              <a:rPr lang="en-US" sz="7200" dirty="0" smtClean="0"/>
              <a:t>Michael </a:t>
            </a:r>
            <a:r>
              <a:rPr lang="en-US" sz="7200" dirty="0" err="1" smtClean="0"/>
              <a:t>Thelen</a:t>
            </a:r>
            <a:r>
              <a:rPr lang="en-US" sz="7200" dirty="0" smtClean="0"/>
              <a:t>, </a:t>
            </a:r>
            <a:r>
              <a:rPr lang="en-US" sz="7200" dirty="0"/>
              <a:t> </a:t>
            </a:r>
            <a:r>
              <a:rPr lang="en-US" sz="7200" dirty="0" smtClean="0"/>
              <a:t>LLNL</a:t>
            </a:r>
          </a:p>
          <a:p>
            <a:pPr marL="915988" indent="-457200">
              <a:buNone/>
            </a:pPr>
            <a:r>
              <a:rPr lang="en-US" sz="7200" dirty="0" smtClean="0"/>
              <a:t> </a:t>
            </a:r>
          </a:p>
          <a:p>
            <a:pPr marL="915988" indent="-457200">
              <a:buAutoNum type="arabicPlain" startAt="2"/>
            </a:pPr>
            <a:r>
              <a:rPr lang="en-US" sz="7200" dirty="0" smtClean="0"/>
              <a:t>Low Dose Radiation, Radiochemistry &amp; Imaging Instrumentation 		</a:t>
            </a:r>
          </a:p>
          <a:p>
            <a:pPr marL="915988" indent="-231775">
              <a:buNone/>
            </a:pPr>
            <a:r>
              <a:rPr lang="en-US" sz="7200" dirty="0" smtClean="0"/>
              <a:t>Brad Barber, U </a:t>
            </a:r>
            <a:r>
              <a:rPr lang="en-US" sz="7200" dirty="0" err="1" smtClean="0"/>
              <a:t>Az</a:t>
            </a:r>
            <a:r>
              <a:rPr lang="en-US" sz="7200" dirty="0" smtClean="0"/>
              <a:t>; </a:t>
            </a:r>
          </a:p>
          <a:p>
            <a:pPr marL="915988" indent="-231775">
              <a:buNone/>
            </a:pPr>
            <a:r>
              <a:rPr lang="en-US" sz="7200" dirty="0" smtClean="0"/>
              <a:t>David </a:t>
            </a:r>
            <a:r>
              <a:rPr lang="en-US" sz="7200" dirty="0" err="1" smtClean="0"/>
              <a:t>Boothman</a:t>
            </a:r>
            <a:r>
              <a:rPr lang="en-US" sz="7200" dirty="0" smtClean="0"/>
              <a:t>, UT SMC; </a:t>
            </a:r>
          </a:p>
          <a:p>
            <a:pPr marL="915988" indent="-231775">
              <a:buNone/>
            </a:pPr>
            <a:r>
              <a:rPr lang="en-US" sz="7200" dirty="0" smtClean="0"/>
              <a:t>Helen Stone, NIH; </a:t>
            </a:r>
          </a:p>
          <a:p>
            <a:pPr marL="915988" indent="-231775">
              <a:buNone/>
            </a:pPr>
            <a:r>
              <a:rPr lang="en-US" sz="7200" dirty="0" smtClean="0"/>
              <a:t>Wynn </a:t>
            </a:r>
            <a:r>
              <a:rPr lang="en-US" sz="7200" dirty="0" err="1" smtClean="0"/>
              <a:t>Volckert</a:t>
            </a:r>
            <a:r>
              <a:rPr lang="en-US" sz="7200" dirty="0" smtClean="0"/>
              <a:t>,  U Missouri </a:t>
            </a:r>
            <a:r>
              <a:rPr lang="en-US" sz="7200" dirty="0"/>
              <a:t>	</a:t>
            </a:r>
            <a:endParaRPr lang="en-US" sz="7200" dirty="0" smtClean="0"/>
          </a:p>
          <a:p>
            <a:pPr marL="915988" indent="-457200">
              <a:buNone/>
            </a:pPr>
            <a:r>
              <a:rPr lang="en-US" sz="7200" dirty="0" smtClean="0"/>
              <a:t>	</a:t>
            </a:r>
          </a:p>
          <a:p>
            <a:pPr marL="915988" indent="-457200">
              <a:buAutoNum type="arabicPlain" startAt="3"/>
            </a:pPr>
            <a:r>
              <a:rPr lang="en-US" sz="7200" dirty="0" smtClean="0"/>
              <a:t>Joint </a:t>
            </a:r>
            <a:r>
              <a:rPr lang="en-US" sz="7200" dirty="0"/>
              <a:t>Genome </a:t>
            </a:r>
            <a:r>
              <a:rPr lang="en-US" sz="7200" dirty="0" smtClean="0"/>
              <a:t>Institute, Artificial Retina, Structural Biology 	</a:t>
            </a:r>
          </a:p>
          <a:p>
            <a:pPr marL="915988" indent="-231775">
              <a:buNone/>
            </a:pPr>
            <a:r>
              <a:rPr lang="en-US" sz="7200" dirty="0" smtClean="0"/>
              <a:t>Andreas </a:t>
            </a:r>
            <a:r>
              <a:rPr lang="en-US" sz="7200" dirty="0" err="1" smtClean="0"/>
              <a:t>Andreou</a:t>
            </a:r>
            <a:r>
              <a:rPr lang="en-US" sz="7200" dirty="0" smtClean="0"/>
              <a:t>, JH; </a:t>
            </a:r>
          </a:p>
          <a:p>
            <a:pPr marL="915988" indent="-231775">
              <a:buNone/>
            </a:pPr>
            <a:r>
              <a:rPr lang="en-US" sz="7200" dirty="0" smtClean="0"/>
              <a:t>Frank </a:t>
            </a:r>
            <a:r>
              <a:rPr lang="en-US" sz="7200" dirty="0" err="1" smtClean="0"/>
              <a:t>Collart</a:t>
            </a:r>
            <a:r>
              <a:rPr lang="en-US" sz="7200" dirty="0" smtClean="0"/>
              <a:t>, ANL; </a:t>
            </a:r>
          </a:p>
          <a:p>
            <a:pPr marL="915988" indent="-231775">
              <a:buNone/>
            </a:pPr>
            <a:r>
              <a:rPr lang="en-US" sz="7200" dirty="0" smtClean="0"/>
              <a:t>Jack </a:t>
            </a:r>
            <a:r>
              <a:rPr lang="en-US" sz="7200" dirty="0" err="1" smtClean="0"/>
              <a:t>Okamuro</a:t>
            </a:r>
            <a:r>
              <a:rPr lang="en-US" sz="7200" dirty="0" smtClean="0"/>
              <a:t>, USDA-ARS; </a:t>
            </a:r>
          </a:p>
          <a:p>
            <a:pPr marL="915988" indent="-231775">
              <a:buNone/>
            </a:pPr>
            <a:r>
              <a:rPr lang="en-US" sz="7200" dirty="0" smtClean="0"/>
              <a:t>Ward Smith, NIH; </a:t>
            </a:r>
          </a:p>
          <a:p>
            <a:pPr marL="915988" indent="-231775">
              <a:buNone/>
            </a:pPr>
            <a:r>
              <a:rPr lang="en-US" sz="7200" dirty="0" smtClean="0"/>
              <a:t>Mike </a:t>
            </a:r>
            <a:r>
              <a:rPr lang="en-US" sz="7200" dirty="0" err="1" smtClean="0"/>
              <a:t>Sussman</a:t>
            </a:r>
            <a:r>
              <a:rPr lang="en-US" sz="7200" dirty="0" smtClean="0"/>
              <a:t>, UW	</a:t>
            </a:r>
          </a:p>
          <a:p>
            <a:pPr marL="915988" indent="1588">
              <a:buNone/>
            </a:pPr>
            <a:r>
              <a:rPr lang="en-US" sz="7200" dirty="0" smtClean="0"/>
              <a:t>						As the Chair, I rotated between the three groups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1894" y="395604"/>
            <a:ext cx="8630000" cy="1846659"/>
          </a:xfrm>
          <a:prstGeom prst="rect">
            <a:avLst/>
          </a:prstGeom>
          <a:noFill/>
        </p:spPr>
        <p:txBody>
          <a:bodyPr wrap="square" rtlCol="0">
            <a:spAutoFit/>
          </a:bodyPr>
          <a:lstStyle/>
          <a:p>
            <a:pPr marL="457200" indent="-457200">
              <a:buFont typeface="+mj-lt"/>
              <a:buAutoNum type="arabicPeriod"/>
            </a:pPr>
            <a:r>
              <a:rPr lang="en-US" sz="2400" dirty="0" smtClean="0"/>
              <a:t>For DOE national laboratories and university grants, assess the efficacy and quality of the processes used to:</a:t>
            </a:r>
          </a:p>
          <a:p>
            <a:pPr marL="857250" lvl="1" indent="-457200">
              <a:buFont typeface="Arial"/>
              <a:buChar char="•"/>
            </a:pPr>
            <a:r>
              <a:rPr lang="en-US" sz="2400" dirty="0" smtClean="0"/>
              <a:t>Solicit, review, recommend and document proposal actions</a:t>
            </a:r>
          </a:p>
          <a:p>
            <a:pPr marL="857250" lvl="1" indent="-457200">
              <a:buFont typeface="Arial"/>
              <a:buChar char="•"/>
            </a:pPr>
            <a:r>
              <a:rPr lang="en-US" sz="2400" dirty="0" smtClean="0"/>
              <a:t>Monitor active awards, projects and program</a:t>
            </a:r>
          </a:p>
          <a:p>
            <a:endParaRPr lang="en-US" dirty="0"/>
          </a:p>
        </p:txBody>
      </p:sp>
      <p:sp>
        <p:nvSpPr>
          <p:cNvPr id="5" name="TextBox 4"/>
          <p:cNvSpPr txBox="1"/>
          <p:nvPr/>
        </p:nvSpPr>
        <p:spPr>
          <a:xfrm>
            <a:off x="301894" y="2696353"/>
            <a:ext cx="8630000" cy="3139321"/>
          </a:xfrm>
          <a:prstGeom prst="rect">
            <a:avLst/>
          </a:prstGeom>
          <a:noFill/>
        </p:spPr>
        <p:txBody>
          <a:bodyPr wrap="square" rtlCol="0">
            <a:spAutoFit/>
          </a:bodyPr>
          <a:lstStyle/>
          <a:p>
            <a:r>
              <a:rPr lang="en-US" dirty="0"/>
              <a:t>For the review of the </a:t>
            </a:r>
            <a:r>
              <a:rPr lang="en-US" dirty="0" err="1"/>
              <a:t>preproposals</a:t>
            </a:r>
            <a:r>
              <a:rPr lang="en-US" dirty="0"/>
              <a:t> and proposals received in response to </a:t>
            </a:r>
            <a:r>
              <a:rPr lang="en-US" dirty="0" err="1"/>
              <a:t>FOAs</a:t>
            </a:r>
            <a:r>
              <a:rPr lang="en-US" dirty="0"/>
              <a:t>, the COV</a:t>
            </a:r>
            <a:r>
              <a:rPr lang="en-US" dirty="0" smtClean="0"/>
              <a:t> was </a:t>
            </a:r>
            <a:r>
              <a:rPr lang="en-US" dirty="0"/>
              <a:t>impressed with the overall quality and management of the review process. The </a:t>
            </a:r>
            <a:r>
              <a:rPr lang="en-US" dirty="0" err="1"/>
              <a:t>PMs</a:t>
            </a:r>
            <a:r>
              <a:rPr lang="en-US" dirty="0"/>
              <a:t> should be commended for their role in implementing what the COV perceives to be a very fair and equitable review process that uses the highest standards of the competitive funding community to maintain a vigorous research portfolio.  The funded programs appear to have a good balance of risky, solid and innovative science.</a:t>
            </a:r>
            <a:r>
              <a:rPr lang="en-US" dirty="0" smtClean="0"/>
              <a:t> </a:t>
            </a:r>
          </a:p>
          <a:p>
            <a:endParaRPr lang="en-US" dirty="0" smtClean="0"/>
          </a:p>
          <a:p>
            <a:r>
              <a:rPr lang="en-US" dirty="0" smtClean="0"/>
              <a:t>Minor recommendations:</a:t>
            </a:r>
          </a:p>
          <a:p>
            <a:pPr marL="342900" indent="-342900">
              <a:buAutoNum type="arabicParenR"/>
            </a:pPr>
            <a:r>
              <a:rPr lang="en-US" dirty="0" smtClean="0"/>
              <a:t>Include greater clarity about the criteria </a:t>
            </a:r>
            <a:r>
              <a:rPr lang="en-US" dirty="0"/>
              <a:t>for judging </a:t>
            </a:r>
            <a:r>
              <a:rPr lang="en-US" dirty="0" err="1"/>
              <a:t>preproposals</a:t>
            </a:r>
            <a:r>
              <a:rPr lang="en-US" dirty="0" smtClean="0"/>
              <a:t> </a:t>
            </a:r>
          </a:p>
          <a:p>
            <a:pPr marL="342900" indent="-342900">
              <a:buAutoNum type="arabicParenR"/>
            </a:pPr>
            <a:r>
              <a:rPr lang="en-US" dirty="0" smtClean="0"/>
              <a:t>Use the genomic sciences program as a model for clear documentation of proposal actions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793" y="187391"/>
            <a:ext cx="8650819" cy="1846659"/>
          </a:xfrm>
          <a:prstGeom prst="rect">
            <a:avLst/>
          </a:prstGeom>
          <a:noFill/>
        </p:spPr>
        <p:txBody>
          <a:bodyPr wrap="square" rtlCol="0">
            <a:spAutoFit/>
          </a:bodyPr>
          <a:lstStyle/>
          <a:p>
            <a:pPr marL="457200" indent="-457200">
              <a:buFont typeface="+mj-lt"/>
              <a:buAutoNum type="arabicPeriod" startAt="2"/>
            </a:pPr>
            <a:r>
              <a:rPr lang="en-US" sz="2400" dirty="0" smtClean="0"/>
              <a:t>Within the defined mission and funding of DOE, comment on:</a:t>
            </a:r>
          </a:p>
          <a:p>
            <a:pPr marL="857250" lvl="1" indent="-457200">
              <a:buFont typeface="Arial"/>
              <a:buChar char="•"/>
            </a:pPr>
            <a:r>
              <a:rPr lang="en-US" sz="2400" dirty="0" smtClean="0"/>
              <a:t>The breadth and depth of the portfolio elements</a:t>
            </a:r>
          </a:p>
          <a:p>
            <a:pPr marL="857250" lvl="1" indent="-457200">
              <a:buFont typeface="Arial"/>
              <a:buChar char="•"/>
            </a:pPr>
            <a:r>
              <a:rPr lang="en-US" sz="2400" dirty="0" smtClean="0"/>
              <a:t>The national and international standing of the portfolio elements</a:t>
            </a:r>
          </a:p>
          <a:p>
            <a:endParaRPr lang="en-US" dirty="0"/>
          </a:p>
        </p:txBody>
      </p:sp>
      <p:sp>
        <p:nvSpPr>
          <p:cNvPr id="5" name="TextBox 4"/>
          <p:cNvSpPr txBox="1"/>
          <p:nvPr/>
        </p:nvSpPr>
        <p:spPr>
          <a:xfrm>
            <a:off x="364355" y="2207053"/>
            <a:ext cx="8484257" cy="3970318"/>
          </a:xfrm>
          <a:prstGeom prst="rect">
            <a:avLst/>
          </a:prstGeom>
          <a:noFill/>
        </p:spPr>
        <p:txBody>
          <a:bodyPr wrap="square" rtlCol="0">
            <a:spAutoFit/>
          </a:bodyPr>
          <a:lstStyle/>
          <a:p>
            <a:r>
              <a:rPr lang="en-US" dirty="0"/>
              <a:t>BSSD maintains a high visibility and vigorous research portfolio in a wide range of research areas.  BSSD programs are generally</a:t>
            </a:r>
            <a:r>
              <a:rPr lang="en-US" dirty="0" smtClean="0"/>
              <a:t> at </a:t>
            </a:r>
            <a:r>
              <a:rPr lang="en-US" dirty="0"/>
              <a:t>the forefront of most areas because of the </a:t>
            </a:r>
            <a:r>
              <a:rPr lang="en-US" u="sng" dirty="0"/>
              <a:t>Division’s proactive outreach to the research community</a:t>
            </a:r>
            <a:r>
              <a:rPr lang="en-US" dirty="0"/>
              <a:t>. </a:t>
            </a:r>
            <a:r>
              <a:rPr lang="en-US" dirty="0" smtClean="0"/>
              <a:t> Likewise, many funded investigators are international leaders in their fields. </a:t>
            </a:r>
          </a:p>
          <a:p>
            <a:endParaRPr lang="en-US" dirty="0" smtClean="0"/>
          </a:p>
          <a:p>
            <a:r>
              <a:rPr lang="en-US" dirty="0" smtClean="0"/>
              <a:t>Program </a:t>
            </a:r>
            <a:r>
              <a:rPr lang="en-US" dirty="0"/>
              <a:t>priorities within BSSD are adjusted annually to respond to emerging research, national priorities and technological needs.  </a:t>
            </a:r>
            <a:r>
              <a:rPr lang="en-US" dirty="0" smtClean="0"/>
              <a:t> </a:t>
            </a:r>
          </a:p>
          <a:p>
            <a:endParaRPr lang="en-US" dirty="0" smtClean="0"/>
          </a:p>
          <a:p>
            <a:r>
              <a:rPr lang="en-US" dirty="0" smtClean="0"/>
              <a:t>Workshops </a:t>
            </a:r>
            <a:r>
              <a:rPr lang="en-US" dirty="0"/>
              <a:t>are used as an effective mechanism for identifying emerging research areas and directions for future research activities. </a:t>
            </a:r>
            <a:r>
              <a:rPr lang="en-US" dirty="0" smtClean="0"/>
              <a:t> </a:t>
            </a:r>
          </a:p>
          <a:p>
            <a:endParaRPr lang="en-US" dirty="0" smtClean="0"/>
          </a:p>
          <a:p>
            <a:r>
              <a:rPr lang="en-US" dirty="0" smtClean="0"/>
              <a:t>Many </a:t>
            </a:r>
            <a:r>
              <a:rPr lang="en-US" dirty="0"/>
              <a:t>programs</a:t>
            </a:r>
            <a:r>
              <a:rPr lang="en-US" dirty="0" smtClean="0"/>
              <a:t> effectively </a:t>
            </a:r>
            <a:r>
              <a:rPr lang="en-US" dirty="0"/>
              <a:t>use annual PI meetings, that frequently include outside experts, as a useful management tool to examine progress on various BSSD projects and, at the same time, get a snapshot of the hot topics and future direction in a given field.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923" y="283309"/>
            <a:ext cx="8811846" cy="1846659"/>
          </a:xfrm>
          <a:prstGeom prst="rect">
            <a:avLst/>
          </a:prstGeom>
          <a:noFill/>
        </p:spPr>
        <p:txBody>
          <a:bodyPr wrap="square" rtlCol="0">
            <a:spAutoFit/>
          </a:bodyPr>
          <a:lstStyle/>
          <a:p>
            <a:pPr marL="457200" indent="-457200">
              <a:buFont typeface="+mj-lt"/>
              <a:buAutoNum type="arabicPeriod" startAt="3"/>
            </a:pPr>
            <a:r>
              <a:rPr lang="en-US" sz="2400" dirty="0" smtClean="0"/>
              <a:t>For the DOE Bioenergy Research Centers assess:</a:t>
            </a:r>
          </a:p>
          <a:p>
            <a:pPr marL="857250" lvl="1" indent="-457200">
              <a:buFont typeface="Arial"/>
              <a:buChar char="•"/>
            </a:pPr>
            <a:r>
              <a:rPr lang="en-US" sz="2400" dirty="0" smtClean="0"/>
              <a:t>The divisions management and oversight of the science and operations, including progress towards key scientific  milestones and deliverables</a:t>
            </a:r>
          </a:p>
          <a:p>
            <a:endParaRPr lang="en-US" dirty="0"/>
          </a:p>
        </p:txBody>
      </p:sp>
      <p:sp>
        <p:nvSpPr>
          <p:cNvPr id="3" name="TextBox 2"/>
          <p:cNvSpPr txBox="1"/>
          <p:nvPr/>
        </p:nvSpPr>
        <p:spPr>
          <a:xfrm>
            <a:off x="214923" y="2598615"/>
            <a:ext cx="8675077" cy="3416320"/>
          </a:xfrm>
          <a:prstGeom prst="rect">
            <a:avLst/>
          </a:prstGeom>
          <a:noFill/>
        </p:spPr>
        <p:txBody>
          <a:bodyPr wrap="square" rtlCol="0">
            <a:spAutoFit/>
          </a:bodyPr>
          <a:lstStyle/>
          <a:p>
            <a:r>
              <a:rPr lang="en-US" dirty="0" smtClean="0"/>
              <a:t>An extensive and well-documented process is in place for evaluating the </a:t>
            </a:r>
            <a:r>
              <a:rPr lang="en-US" dirty="0" err="1" smtClean="0"/>
              <a:t>BRCs</a:t>
            </a:r>
            <a:r>
              <a:rPr lang="en-US" dirty="0" smtClean="0"/>
              <a:t> and for subsequently providing feedback and guidance. This ranges from frequent phone conversations between the BRC directors or senior personnel and BSSD staff, to annual reports and site visits. The documentation of the evaluation is impressive, well-structured and clearly presented by the BSSD staff.  Based on available reports, progress toward key milestones seems on track.  A detailed review of the scientific achievements to date was beyond the scope of the COV (both in time and available documentation).</a:t>
            </a:r>
          </a:p>
          <a:p>
            <a:endParaRPr lang="en-US" dirty="0" smtClean="0"/>
          </a:p>
          <a:p>
            <a:r>
              <a:rPr lang="en-US" dirty="0" smtClean="0"/>
              <a:t>There appears to be excellent interaction between BSSD </a:t>
            </a:r>
            <a:r>
              <a:rPr lang="en-US" dirty="0" err="1" smtClean="0"/>
              <a:t>PMs</a:t>
            </a:r>
            <a:r>
              <a:rPr lang="en-US" dirty="0" smtClean="0"/>
              <a:t> and the internal management of each BRC center, resulting in a generally rapid response by each of the </a:t>
            </a:r>
            <a:r>
              <a:rPr lang="en-US" dirty="0" err="1" smtClean="0"/>
              <a:t>BRCs</a:t>
            </a:r>
            <a:r>
              <a:rPr lang="en-US" dirty="0" smtClean="0"/>
              <a:t> to outside feedback from </a:t>
            </a:r>
            <a:r>
              <a:rPr lang="en-US" dirty="0" err="1" smtClean="0"/>
              <a:t>PMs</a:t>
            </a:r>
            <a:r>
              <a:rPr lang="en-US" dirty="0" smtClean="0"/>
              <a:t> and the Annual Review Committee.</a:t>
            </a:r>
          </a:p>
          <a:p>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9615" y="478692"/>
            <a:ext cx="8401539" cy="5724645"/>
          </a:xfrm>
          <a:prstGeom prst="rect">
            <a:avLst/>
          </a:prstGeom>
          <a:noFill/>
        </p:spPr>
        <p:txBody>
          <a:bodyPr wrap="square" rtlCol="0">
            <a:spAutoFit/>
          </a:bodyPr>
          <a:lstStyle/>
          <a:p>
            <a:pPr algn="ctr"/>
            <a:r>
              <a:rPr lang="en-US" sz="2400" dirty="0" smtClean="0"/>
              <a:t>Recommendations for </a:t>
            </a:r>
            <a:r>
              <a:rPr lang="en-US" sz="2400" dirty="0" err="1" smtClean="0"/>
              <a:t>BRCs</a:t>
            </a:r>
            <a:endParaRPr lang="en-US" sz="2400" dirty="0" smtClean="0"/>
          </a:p>
          <a:p>
            <a:endParaRPr lang="en-US" dirty="0" smtClean="0"/>
          </a:p>
          <a:p>
            <a:endParaRPr lang="en-US" dirty="0" smtClean="0"/>
          </a:p>
          <a:p>
            <a:r>
              <a:rPr lang="en-US" dirty="0" smtClean="0"/>
              <a:t>The COV recommended that closer ties and openness be fostered between the </a:t>
            </a:r>
            <a:r>
              <a:rPr lang="en-US" dirty="0" err="1" smtClean="0"/>
              <a:t>BRCs</a:t>
            </a:r>
            <a:r>
              <a:rPr lang="en-US" dirty="0" smtClean="0"/>
              <a:t> to avoid duplication. This would be greatly helped by including members of each center on the advisory boards of the other two.  </a:t>
            </a:r>
          </a:p>
          <a:p>
            <a:endParaRPr lang="en-US" dirty="0" smtClean="0"/>
          </a:p>
          <a:p>
            <a:r>
              <a:rPr lang="en-US" dirty="0" smtClean="0"/>
              <a:t>The COV recommended better documentation of research activities on public web sites (to the extent possible), to inform the larger research community about research topics to avoid broad duplication.</a:t>
            </a:r>
          </a:p>
          <a:p>
            <a:endParaRPr lang="en-US" dirty="0" smtClean="0"/>
          </a:p>
          <a:p>
            <a:r>
              <a:rPr lang="en-US" dirty="0" smtClean="0"/>
              <a:t>As the </a:t>
            </a:r>
            <a:r>
              <a:rPr lang="en-US" dirty="0" err="1" smtClean="0"/>
              <a:t>BRCs</a:t>
            </a:r>
            <a:r>
              <a:rPr lang="en-US" dirty="0" smtClean="0"/>
              <a:t> gear up for project renewals in 2012, it is essential that they continue to address the mandate of original FOA: to pursue ‘high-risk, high-return’ approaches, reflecting the value of developing large centers, rather than multiple small research groups.  Given the significance of this juncture for the </a:t>
            </a:r>
            <a:r>
              <a:rPr lang="en-US" dirty="0" err="1" smtClean="0"/>
              <a:t>BRCs</a:t>
            </a:r>
            <a:r>
              <a:rPr lang="en-US" dirty="0" smtClean="0"/>
              <a:t>, the COV recommends that BSSD considers holding a workshop with key members from all the </a:t>
            </a:r>
            <a:r>
              <a:rPr lang="en-US" dirty="0" err="1" smtClean="0"/>
              <a:t>BRCs</a:t>
            </a:r>
            <a:r>
              <a:rPr lang="en-US" dirty="0" smtClean="0"/>
              <a:t> and select members of the larger research community to discuss new directions in the bioenergy arena </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54" y="234464"/>
            <a:ext cx="8723923" cy="2215991"/>
          </a:xfrm>
          <a:prstGeom prst="rect">
            <a:avLst/>
          </a:prstGeom>
          <a:noFill/>
        </p:spPr>
        <p:txBody>
          <a:bodyPr wrap="square" rtlCol="0">
            <a:spAutoFit/>
          </a:bodyPr>
          <a:lstStyle/>
          <a:p>
            <a:pPr marL="457200" indent="-457200">
              <a:buFont typeface="+mj-lt"/>
              <a:buAutoNum type="arabicPeriod" startAt="4"/>
            </a:pPr>
            <a:r>
              <a:rPr lang="en-US" sz="2400" dirty="0" smtClean="0"/>
              <a:t>For the JGI user facility assess:</a:t>
            </a:r>
          </a:p>
          <a:p>
            <a:pPr marL="857250" lvl="1" indent="-457200">
              <a:buFont typeface="Arial"/>
              <a:buChar char="•"/>
            </a:pPr>
            <a:r>
              <a:rPr lang="en-US" sz="2400" dirty="0" smtClean="0"/>
              <a:t>The divisions management and oversight</a:t>
            </a:r>
          </a:p>
          <a:p>
            <a:pPr marL="857250" lvl="1" indent="-457200">
              <a:buFont typeface="Arial"/>
              <a:buChar char="•"/>
            </a:pPr>
            <a:r>
              <a:rPr lang="en-US" sz="2400" dirty="0" smtClean="0"/>
              <a:t>Facility operations, tracking and review</a:t>
            </a:r>
          </a:p>
          <a:p>
            <a:pPr marL="857250" lvl="1" indent="-457200">
              <a:buFont typeface="Arial"/>
              <a:buChar char="•"/>
            </a:pPr>
            <a:r>
              <a:rPr lang="en-US" sz="2400" dirty="0" smtClean="0"/>
              <a:t>User proposal solicitation, review and recommendation procedures</a:t>
            </a:r>
          </a:p>
          <a:p>
            <a:endParaRPr lang="en-US" dirty="0"/>
          </a:p>
        </p:txBody>
      </p:sp>
      <p:sp>
        <p:nvSpPr>
          <p:cNvPr id="3" name="TextBox 2"/>
          <p:cNvSpPr txBox="1"/>
          <p:nvPr/>
        </p:nvSpPr>
        <p:spPr>
          <a:xfrm>
            <a:off x="205154" y="2450455"/>
            <a:ext cx="8723923" cy="3693319"/>
          </a:xfrm>
          <a:prstGeom prst="rect">
            <a:avLst/>
          </a:prstGeom>
          <a:noFill/>
        </p:spPr>
        <p:txBody>
          <a:bodyPr wrap="square" rtlCol="0">
            <a:spAutoFit/>
          </a:bodyPr>
          <a:lstStyle/>
          <a:p>
            <a:r>
              <a:rPr lang="en-US" dirty="0" smtClean="0"/>
              <a:t>The Joint Genome Institute (JGI) mission is to serve the diverse scientific community as a user facility, enabling the application of large-scale genomics and transcriptomics analyses of plants, microbes and communities of microbes in the context of DOE mission in the areas of bioenergy and the environment.</a:t>
            </a:r>
          </a:p>
          <a:p>
            <a:endParaRPr lang="en-US" dirty="0" smtClean="0"/>
          </a:p>
          <a:p>
            <a:r>
              <a:rPr lang="en-US" dirty="0" smtClean="0"/>
              <a:t>The COV concluded the management and oversight are strong, and that operations and user interactions are effective.  </a:t>
            </a:r>
          </a:p>
          <a:p>
            <a:endParaRPr lang="en-US" dirty="0" smtClean="0"/>
          </a:p>
          <a:p>
            <a:pPr lvl="0"/>
            <a:r>
              <a:rPr lang="en-US" dirty="0" smtClean="0"/>
              <a:t>The rapid advances in sequencing hardware over the last few years, as well as the development of sophisticated bio-informatics software, brings to the spotlight challenges and opportunities for the JGI.  Thus, the COV felt that there is an urgent need for JGI to be proactive in adapting to a rapidly evolving technological and scientific landscape if it is to maintain a leadership role as a premier genomics facility and a unique user resource.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1026</TotalTime>
  <Words>1715</Words>
  <Application>Microsoft Office PowerPoint</Application>
  <PresentationFormat>On-screen Show (4:3)</PresentationFormat>
  <Paragraphs>125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 Bush</dc:creator>
  <cp:lastModifiedBy>helpdesk</cp:lastModifiedBy>
  <cp:revision>32</cp:revision>
  <dcterms:created xsi:type="dcterms:W3CDTF">2011-10-07T11:49:03Z</dcterms:created>
  <dcterms:modified xsi:type="dcterms:W3CDTF">2011-10-25T19:11:41Z</dcterms:modified>
</cp:coreProperties>
</file>