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Default Extension="png" ContentType="image/png"/>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notesSlides/notesSlide6.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5"/>
  </p:notesMasterIdLst>
  <p:sldIdLst>
    <p:sldId id="268" r:id="rId2"/>
    <p:sldId id="258" r:id="rId3"/>
    <p:sldId id="257" r:id="rId4"/>
    <p:sldId id="259" r:id="rId5"/>
    <p:sldId id="260" r:id="rId6"/>
    <p:sldId id="261" r:id="rId7"/>
    <p:sldId id="262" r:id="rId8"/>
    <p:sldId id="263" r:id="rId9"/>
    <p:sldId id="264" r:id="rId10"/>
    <p:sldId id="266" r:id="rId11"/>
    <p:sldId id="265" r:id="rId12"/>
    <p:sldId id="270" r:id="rId13"/>
    <p:sldId id="269"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7" d="100"/>
          <a:sy n="67" d="100"/>
        </p:scale>
        <p:origin x="-1188" y="-90"/>
      </p:cViewPr>
      <p:guideLst>
        <p:guide orient="horz" pos="2160"/>
        <p:guide pos="288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A35EDD7-CA39-4F06-9D6C-62D4CBECA204}" type="datetimeFigureOut">
              <a:rPr lang="en-US" smtClean="0"/>
              <a:pPr/>
              <a:t>3/20/2013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337CBE7-30D2-4EFF-8173-06422096BF98}" type="slidenum">
              <a:rPr lang="en-US" smtClean="0"/>
              <a:pPr/>
              <a:t>‹#›</a:t>
            </a:fld>
            <a:endParaRPr lang="en-US"/>
          </a:p>
        </p:txBody>
      </p:sp>
    </p:spTree>
    <p:extLst>
      <p:ext uri="{BB962C8B-B14F-4D97-AF65-F5344CB8AC3E}">
        <p14:creationId xmlns:p14="http://schemas.microsoft.com/office/powerpoint/2010/main" xmlns="" val="391522678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2" indent="0" algn="l" defTabSz="914400" rtl="0" eaLnBrk="1" fontAlgn="auto" latinLnBrk="0" hangingPunct="1">
              <a:lnSpc>
                <a:spcPct val="100000"/>
              </a:lnSpc>
              <a:spcBef>
                <a:spcPts val="0"/>
              </a:spcBef>
              <a:spcAft>
                <a:spcPts val="0"/>
              </a:spcAft>
              <a:buClrTx/>
              <a:buSzTx/>
              <a:buFontTx/>
              <a:buNone/>
              <a:tabLst/>
              <a:defRPr/>
            </a:pPr>
            <a:r>
              <a:rPr lang="en-US" dirty="0" smtClean="0"/>
              <a:t>The goal for topic 1 is to accelerate the development of the optical hardware used to build networks and the software needed to effectively operate them.</a:t>
            </a:r>
          </a:p>
          <a:p>
            <a:pPr marL="0" marR="0" lvl="2" indent="0" algn="l" defTabSz="914400" rtl="0" eaLnBrk="1" fontAlgn="auto" latinLnBrk="0" hangingPunct="1">
              <a:lnSpc>
                <a:spcPct val="100000"/>
              </a:lnSpc>
              <a:spcBef>
                <a:spcPts val="0"/>
              </a:spcBef>
              <a:spcAft>
                <a:spcPts val="0"/>
              </a:spcAft>
              <a:buClrTx/>
              <a:buSzTx/>
              <a:buFontTx/>
              <a:buNone/>
              <a:tabLst/>
              <a:defRPr/>
            </a:pPr>
            <a:endParaRPr lang="en-US" dirty="0" smtClean="0"/>
          </a:p>
          <a:p>
            <a:pPr marL="0" marR="0" lvl="2" indent="0" algn="l" defTabSz="914400" rtl="0" eaLnBrk="1" fontAlgn="auto" latinLnBrk="0" hangingPunct="1">
              <a:lnSpc>
                <a:spcPct val="100000"/>
              </a:lnSpc>
              <a:spcBef>
                <a:spcPts val="0"/>
              </a:spcBef>
              <a:spcAft>
                <a:spcPts val="0"/>
              </a:spcAft>
              <a:buClrTx/>
              <a:buSzTx/>
              <a:buFontTx/>
              <a:buNone/>
              <a:tabLst/>
              <a:defRPr/>
            </a:pPr>
            <a:r>
              <a:rPr lang="en-US" dirty="0" smtClean="0"/>
              <a:t>The goal for topic</a:t>
            </a:r>
            <a:r>
              <a:rPr lang="en-US" baseline="0" dirty="0" smtClean="0"/>
              <a:t> 2 is to accelerate the deployment and use of HPC based modeling and simulation by small manufacturing and engineering industries.</a:t>
            </a:r>
          </a:p>
          <a:p>
            <a:pPr marL="0" marR="0" lvl="2" indent="0" algn="l" defTabSz="914400" rtl="0" eaLnBrk="1" fontAlgn="auto" latinLnBrk="0" hangingPunct="1">
              <a:lnSpc>
                <a:spcPct val="100000"/>
              </a:lnSpc>
              <a:spcBef>
                <a:spcPts val="0"/>
              </a:spcBef>
              <a:spcAft>
                <a:spcPts val="0"/>
              </a:spcAft>
              <a:buClrTx/>
              <a:buSzTx/>
              <a:buFontTx/>
              <a:buNone/>
              <a:tabLst/>
              <a:defRPr/>
            </a:pPr>
            <a:endParaRPr lang="en-US" dirty="0" smtClean="0"/>
          </a:p>
          <a:p>
            <a:pPr marL="0" marR="0" lvl="2" indent="0" algn="l" defTabSz="914400" rtl="0" eaLnBrk="1" fontAlgn="auto" latinLnBrk="0" hangingPunct="1">
              <a:lnSpc>
                <a:spcPct val="100000"/>
              </a:lnSpc>
              <a:spcBef>
                <a:spcPts val="0"/>
              </a:spcBef>
              <a:spcAft>
                <a:spcPts val="0"/>
              </a:spcAft>
              <a:buClrTx/>
              <a:buSzTx/>
              <a:buFontTx/>
              <a:buNone/>
              <a:tabLst/>
              <a:defRPr/>
            </a:pPr>
            <a:endParaRPr lang="en-US" dirty="0" smtClean="0"/>
          </a:p>
          <a:p>
            <a:endParaRPr lang="en-US" dirty="0"/>
          </a:p>
        </p:txBody>
      </p:sp>
      <p:sp>
        <p:nvSpPr>
          <p:cNvPr id="4" name="Slide Number Placeholder 3"/>
          <p:cNvSpPr>
            <a:spLocks noGrp="1"/>
          </p:cNvSpPr>
          <p:nvPr>
            <p:ph type="sldNum" sz="quarter" idx="10"/>
          </p:nvPr>
        </p:nvSpPr>
        <p:spPr/>
        <p:txBody>
          <a:bodyPr/>
          <a:lstStyle/>
          <a:p>
            <a:fld id="{1337CBE7-30D2-4EFF-8173-06422096BF98}" type="slidenum">
              <a:rPr lang="en-US" smtClean="0"/>
              <a:pPr/>
              <a:t>2</a:t>
            </a:fld>
            <a:endParaRPr lang="en-US"/>
          </a:p>
        </p:txBody>
      </p:sp>
    </p:spTree>
    <p:extLst>
      <p:ext uri="{BB962C8B-B14F-4D97-AF65-F5344CB8AC3E}">
        <p14:creationId xmlns:p14="http://schemas.microsoft.com/office/powerpoint/2010/main" xmlns="" val="34020656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Slide Image Placeholder 1"/>
          <p:cNvSpPr>
            <a:spLocks noGrp="1" noRot="1" noChangeAspect="1" noTextEdit="1"/>
          </p:cNvSpPr>
          <p:nvPr>
            <p:ph type="sldImg"/>
          </p:nvPr>
        </p:nvSpPr>
        <p:spPr bwMode="auto">
          <a:noFill/>
          <a:ln>
            <a:solidFill>
              <a:srgbClr val="000000"/>
            </a:solidFill>
            <a:miter lim="800000"/>
            <a:headEnd/>
            <a:tailEnd/>
          </a:ln>
        </p:spPr>
      </p:sp>
      <p:sp>
        <p:nvSpPr>
          <p:cNvPr id="15362" name="Notes Placeholder 2"/>
          <p:cNvSpPr>
            <a:spLocks noGrp="1"/>
          </p:cNvSpPr>
          <p:nvPr>
            <p:ph type="body" idx="1"/>
          </p:nvPr>
        </p:nvSpPr>
        <p:spPr>
          <a:noFill/>
          <a:ln/>
        </p:spPr>
        <p:txBody>
          <a:bodyPr/>
          <a:lstStyle/>
          <a:p>
            <a:pPr>
              <a:lnSpc>
                <a:spcPct val="80000"/>
              </a:lnSpc>
              <a:spcBef>
                <a:spcPct val="0"/>
              </a:spcBef>
              <a:buFontTx/>
              <a:buNone/>
            </a:pPr>
            <a:endParaRPr lang="en-US" sz="1100" dirty="0"/>
          </a:p>
        </p:txBody>
      </p:sp>
      <p:sp>
        <p:nvSpPr>
          <p:cNvPr id="15363" name="Slide Number Placeholder 3"/>
          <p:cNvSpPr txBox="1">
            <a:spLocks noGrp="1"/>
          </p:cNvSpPr>
          <p:nvPr/>
        </p:nvSpPr>
        <p:spPr bwMode="auto">
          <a:xfrm>
            <a:off x="3883410" y="8685396"/>
            <a:ext cx="2973041" cy="457045"/>
          </a:xfrm>
          <a:prstGeom prst="rect">
            <a:avLst/>
          </a:prstGeom>
          <a:noFill/>
          <a:ln w="9525">
            <a:noFill/>
            <a:miter lim="800000"/>
            <a:headEnd/>
            <a:tailEnd/>
          </a:ln>
        </p:spPr>
        <p:txBody>
          <a:bodyPr lIns="89709" tIns="44854" rIns="89709" bIns="44854" anchor="b"/>
          <a:lstStyle/>
          <a:p>
            <a:pPr algn="r" defTabSz="897667" eaLnBrk="0" hangingPunct="0"/>
            <a:fld id="{CC75C1CE-B3C7-4E1B-B254-F041918EBDA5}" type="slidenum">
              <a:rPr lang="en-US" sz="1200"/>
              <a:pPr algn="r" defTabSz="897667" eaLnBrk="0" hangingPunct="0"/>
              <a:t>7</a:t>
            </a:fld>
            <a:endParaRPr lang="en-US" sz="1200"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Slide Image Placeholder 1"/>
          <p:cNvSpPr>
            <a:spLocks noGrp="1" noRot="1" noChangeAspect="1" noTextEdit="1"/>
          </p:cNvSpPr>
          <p:nvPr>
            <p:ph type="sldImg"/>
          </p:nvPr>
        </p:nvSpPr>
        <p:spPr bwMode="auto">
          <a:noFill/>
          <a:ln>
            <a:solidFill>
              <a:srgbClr val="000000"/>
            </a:solidFill>
            <a:miter lim="800000"/>
            <a:headEnd/>
            <a:tailEnd/>
          </a:ln>
        </p:spPr>
      </p:sp>
      <p:sp>
        <p:nvSpPr>
          <p:cNvPr id="15362" name="Notes Placeholder 2"/>
          <p:cNvSpPr>
            <a:spLocks noGrp="1"/>
          </p:cNvSpPr>
          <p:nvPr>
            <p:ph type="body" idx="1"/>
          </p:nvPr>
        </p:nvSpPr>
        <p:spPr>
          <a:noFill/>
          <a:ln/>
        </p:spPr>
        <p:txBody>
          <a:bodyPr/>
          <a:lstStyle/>
          <a:p>
            <a:pPr>
              <a:lnSpc>
                <a:spcPct val="80000"/>
              </a:lnSpc>
              <a:spcBef>
                <a:spcPct val="0"/>
              </a:spcBef>
              <a:buFontTx/>
              <a:buNone/>
            </a:pPr>
            <a:endParaRPr lang="en-US" sz="1100" dirty="0"/>
          </a:p>
        </p:txBody>
      </p:sp>
      <p:sp>
        <p:nvSpPr>
          <p:cNvPr id="15363" name="Slide Number Placeholder 3"/>
          <p:cNvSpPr txBox="1">
            <a:spLocks noGrp="1"/>
          </p:cNvSpPr>
          <p:nvPr/>
        </p:nvSpPr>
        <p:spPr bwMode="auto">
          <a:xfrm>
            <a:off x="3883410" y="8685396"/>
            <a:ext cx="2973041" cy="457045"/>
          </a:xfrm>
          <a:prstGeom prst="rect">
            <a:avLst/>
          </a:prstGeom>
          <a:noFill/>
          <a:ln w="9525">
            <a:noFill/>
            <a:miter lim="800000"/>
            <a:headEnd/>
            <a:tailEnd/>
          </a:ln>
        </p:spPr>
        <p:txBody>
          <a:bodyPr lIns="89709" tIns="44854" rIns="89709" bIns="44854" anchor="b"/>
          <a:lstStyle/>
          <a:p>
            <a:pPr algn="r" defTabSz="897667" eaLnBrk="0" hangingPunct="0"/>
            <a:fld id="{CC75C1CE-B3C7-4E1B-B254-F041918EBDA5}" type="slidenum">
              <a:rPr lang="en-US" sz="1200"/>
              <a:pPr algn="r" defTabSz="897667" eaLnBrk="0" hangingPunct="0"/>
              <a:t>8</a:t>
            </a:fld>
            <a:endParaRPr lang="en-US" sz="1200"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Slide Image Placeholder 1"/>
          <p:cNvSpPr>
            <a:spLocks noGrp="1" noRot="1" noChangeAspect="1" noTextEdit="1"/>
          </p:cNvSpPr>
          <p:nvPr>
            <p:ph type="sldImg"/>
          </p:nvPr>
        </p:nvSpPr>
        <p:spPr bwMode="auto">
          <a:noFill/>
          <a:ln>
            <a:solidFill>
              <a:srgbClr val="000000"/>
            </a:solidFill>
            <a:miter lim="800000"/>
            <a:headEnd/>
            <a:tailEnd/>
          </a:ln>
        </p:spPr>
      </p:sp>
      <p:sp>
        <p:nvSpPr>
          <p:cNvPr id="10242" name="Notes Placeholder 2"/>
          <p:cNvSpPr>
            <a:spLocks noGrp="1"/>
          </p:cNvSpPr>
          <p:nvPr>
            <p:ph type="body" idx="1"/>
          </p:nvPr>
        </p:nvSpPr>
        <p:spPr bwMode="auto">
          <a:noFill/>
        </p:spPr>
        <p:txBody>
          <a:bodyPr wrap="square" numCol="1" anchor="t" anchorCtr="0" compatLnSpc="1">
            <a:prstTxWarp prst="textNoShape">
              <a:avLst/>
            </a:prstTxWarp>
          </a:bodyPr>
          <a:lstStyle/>
          <a:p>
            <a:pPr>
              <a:lnSpc>
                <a:spcPct val="80000"/>
              </a:lnSpc>
              <a:spcBef>
                <a:spcPct val="0"/>
              </a:spcBef>
            </a:pPr>
            <a:endParaRPr lang="en-US" sz="1100"/>
          </a:p>
        </p:txBody>
      </p:sp>
      <p:sp>
        <p:nvSpPr>
          <p:cNvPr id="10243" name="Slide Number Placeholder 3"/>
          <p:cNvSpPr txBox="1">
            <a:spLocks noGrp="1"/>
          </p:cNvSpPr>
          <p:nvPr/>
        </p:nvSpPr>
        <p:spPr bwMode="auto">
          <a:xfrm>
            <a:off x="3884027" y="8684926"/>
            <a:ext cx="2972421" cy="457513"/>
          </a:xfrm>
          <a:prstGeom prst="rect">
            <a:avLst/>
          </a:prstGeom>
          <a:noFill/>
          <a:ln w="9525">
            <a:noFill/>
            <a:miter lim="800000"/>
            <a:headEnd/>
            <a:tailEnd/>
          </a:ln>
        </p:spPr>
        <p:txBody>
          <a:bodyPr lIns="89709" tIns="44854" rIns="89709" bIns="44854" anchor="b">
            <a:prstTxWarp prst="textNoShape">
              <a:avLst/>
            </a:prstTxWarp>
          </a:bodyPr>
          <a:lstStyle/>
          <a:p>
            <a:pPr algn="r" eaLnBrk="0" hangingPunct="0"/>
            <a:fld id="{B7E3EC80-505C-4076-9547-4941B2A4453A}" type="slidenum">
              <a:rPr lang="en-US" sz="1200">
                <a:latin typeface="Calibri" pitchFamily="127" charset="0"/>
              </a:rPr>
              <a:pPr algn="r" eaLnBrk="0" hangingPunct="0"/>
              <a:t>9</a:t>
            </a:fld>
            <a:endParaRPr lang="en-US" sz="1200">
              <a:latin typeface="Calibri" pitchFamily="127"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Slide Image Placeholder 1"/>
          <p:cNvSpPr>
            <a:spLocks noGrp="1" noRot="1" noChangeAspect="1" noTextEdit="1"/>
          </p:cNvSpPr>
          <p:nvPr>
            <p:ph type="sldImg"/>
          </p:nvPr>
        </p:nvSpPr>
        <p:spPr bwMode="auto">
          <a:noFill/>
          <a:ln>
            <a:solidFill>
              <a:srgbClr val="000000"/>
            </a:solidFill>
            <a:miter lim="800000"/>
            <a:headEnd/>
            <a:tailEnd/>
          </a:ln>
        </p:spPr>
      </p:sp>
      <p:sp>
        <p:nvSpPr>
          <p:cNvPr id="15362" name="Notes Placeholder 2"/>
          <p:cNvSpPr>
            <a:spLocks noGrp="1"/>
          </p:cNvSpPr>
          <p:nvPr>
            <p:ph type="body" idx="1"/>
          </p:nvPr>
        </p:nvSpPr>
        <p:spPr>
          <a:noFill/>
          <a:ln/>
        </p:spPr>
        <p:txBody>
          <a:bodyPr/>
          <a:lstStyle/>
          <a:p>
            <a:pPr>
              <a:lnSpc>
                <a:spcPct val="80000"/>
              </a:lnSpc>
              <a:spcBef>
                <a:spcPct val="0"/>
              </a:spcBef>
              <a:buFontTx/>
              <a:buNone/>
            </a:pPr>
            <a:endParaRPr lang="en-US" sz="1100" dirty="0"/>
          </a:p>
        </p:txBody>
      </p:sp>
      <p:sp>
        <p:nvSpPr>
          <p:cNvPr id="15363" name="Slide Number Placeholder 3"/>
          <p:cNvSpPr txBox="1">
            <a:spLocks noGrp="1"/>
          </p:cNvSpPr>
          <p:nvPr/>
        </p:nvSpPr>
        <p:spPr bwMode="auto">
          <a:xfrm>
            <a:off x="3883410" y="8685396"/>
            <a:ext cx="2973041" cy="457045"/>
          </a:xfrm>
          <a:prstGeom prst="rect">
            <a:avLst/>
          </a:prstGeom>
          <a:noFill/>
          <a:ln w="9525">
            <a:noFill/>
            <a:miter lim="800000"/>
            <a:headEnd/>
            <a:tailEnd/>
          </a:ln>
        </p:spPr>
        <p:txBody>
          <a:bodyPr lIns="89709" tIns="44854" rIns="89709" bIns="44854" anchor="b"/>
          <a:lstStyle/>
          <a:p>
            <a:pPr algn="r" defTabSz="897667" eaLnBrk="0" hangingPunct="0"/>
            <a:fld id="{CC75C1CE-B3C7-4E1B-B254-F041918EBDA5}" type="slidenum">
              <a:rPr lang="en-US" sz="1200"/>
              <a:pPr algn="r" defTabSz="897667" eaLnBrk="0" hangingPunct="0"/>
              <a:t>10</a:t>
            </a:fld>
            <a:endParaRPr lang="en-US" sz="1200"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Slide Image Placeholder 1"/>
          <p:cNvSpPr>
            <a:spLocks noGrp="1" noRot="1" noChangeAspect="1" noTextEdit="1"/>
          </p:cNvSpPr>
          <p:nvPr>
            <p:ph type="sldImg"/>
          </p:nvPr>
        </p:nvSpPr>
        <p:spPr bwMode="auto">
          <a:noFill/>
          <a:ln>
            <a:solidFill>
              <a:srgbClr val="000000"/>
            </a:solidFill>
            <a:miter lim="800000"/>
            <a:headEnd/>
            <a:tailEnd/>
          </a:ln>
        </p:spPr>
      </p:sp>
      <p:sp>
        <p:nvSpPr>
          <p:cNvPr id="15362" name="Notes Placeholder 2"/>
          <p:cNvSpPr>
            <a:spLocks noGrp="1"/>
          </p:cNvSpPr>
          <p:nvPr>
            <p:ph type="body" idx="1"/>
          </p:nvPr>
        </p:nvSpPr>
        <p:spPr>
          <a:noFill/>
          <a:ln/>
        </p:spPr>
        <p:txBody>
          <a:bodyPr/>
          <a:lstStyle/>
          <a:p>
            <a:pPr>
              <a:lnSpc>
                <a:spcPct val="80000"/>
              </a:lnSpc>
              <a:spcBef>
                <a:spcPct val="0"/>
              </a:spcBef>
              <a:buFontTx/>
              <a:buNone/>
            </a:pPr>
            <a:endParaRPr lang="en-US" sz="1100" dirty="0"/>
          </a:p>
        </p:txBody>
      </p:sp>
      <p:sp>
        <p:nvSpPr>
          <p:cNvPr id="15363" name="Slide Number Placeholder 3"/>
          <p:cNvSpPr txBox="1">
            <a:spLocks noGrp="1"/>
          </p:cNvSpPr>
          <p:nvPr/>
        </p:nvSpPr>
        <p:spPr bwMode="auto">
          <a:xfrm>
            <a:off x="3883410" y="8685396"/>
            <a:ext cx="2973041" cy="457045"/>
          </a:xfrm>
          <a:prstGeom prst="rect">
            <a:avLst/>
          </a:prstGeom>
          <a:noFill/>
          <a:ln w="9525">
            <a:noFill/>
            <a:miter lim="800000"/>
            <a:headEnd/>
            <a:tailEnd/>
          </a:ln>
        </p:spPr>
        <p:txBody>
          <a:bodyPr lIns="89709" tIns="44854" rIns="89709" bIns="44854" anchor="b"/>
          <a:lstStyle/>
          <a:p>
            <a:pPr algn="r" defTabSz="897667" eaLnBrk="0" hangingPunct="0"/>
            <a:fld id="{CC75C1CE-B3C7-4E1B-B254-F041918EBDA5}" type="slidenum">
              <a:rPr lang="en-US" sz="1200"/>
              <a:pPr algn="r" defTabSz="897667" eaLnBrk="0" hangingPunct="0"/>
              <a:t>11</a:t>
            </a:fld>
            <a:endParaRPr lang="en-US" sz="1200" dirty="0"/>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Slide">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B79488-F8ED-4904-B5A1-52C3AAD6F507}" type="slidenum">
              <a:rPr lang="en-US" smtClean="0"/>
              <a:pPr/>
              <a:t>‹#›</a:t>
            </a:fld>
            <a:endParaRPr lang="en-US"/>
          </a:p>
        </p:txBody>
      </p:sp>
      <p:sp>
        <p:nvSpPr>
          <p:cNvPr id="7" name="Rectangle 6"/>
          <p:cNvSpPr/>
          <p:nvPr/>
        </p:nvSpPr>
        <p:spPr>
          <a:xfrm>
            <a:off x="304800" y="6248400"/>
            <a:ext cx="2667000" cy="6096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pic>
        <p:nvPicPr>
          <p:cNvPr id="8" name="Picture 7" descr="horizontal-logo-green-text.jpg"/>
          <p:cNvPicPr>
            <a:picLocks noChangeAspect="1"/>
          </p:cNvPicPr>
          <p:nvPr/>
        </p:nvPicPr>
        <p:blipFill>
          <a:blip r:embed="rId3" cstate="print"/>
          <a:srcRect/>
          <a:stretch>
            <a:fillRect/>
          </a:stretch>
        </p:blipFill>
        <p:spPr bwMode="auto">
          <a:xfrm>
            <a:off x="1905000" y="304800"/>
            <a:ext cx="5334000" cy="892175"/>
          </a:xfrm>
          <a:prstGeom prst="rect">
            <a:avLst/>
          </a:prstGeom>
          <a:noFill/>
          <a:ln w="9525">
            <a:noFill/>
            <a:miter lim="800000"/>
            <a:headEnd/>
            <a:tailEnd/>
          </a:ln>
        </p:spPr>
      </p:pic>
      <p:sp>
        <p:nvSpPr>
          <p:cNvPr id="9" name="Subtitle 2"/>
          <p:cNvSpPr>
            <a:spLocks noGrp="1"/>
          </p:cNvSpPr>
          <p:nvPr>
            <p:ph type="subTitle" idx="1"/>
          </p:nvPr>
        </p:nvSpPr>
        <p:spPr>
          <a:xfrm>
            <a:off x="1371600" y="3200400"/>
            <a:ext cx="6400800" cy="1752600"/>
          </a:xfrm>
        </p:spPr>
        <p:txBody>
          <a:bodyPr/>
          <a:lstStyle>
            <a:lvl1pPr marL="0" indent="0" algn="ctr">
              <a:buNone/>
              <a:defRPr b="0">
                <a:solidFill>
                  <a:schemeClr val="tx1">
                    <a:lumMod val="75000"/>
                    <a:lumOff val="25000"/>
                  </a:schemeClr>
                </a:solidFill>
                <a:latin typeface="Arial" pitchFamily="34" charset="0"/>
                <a:cs typeface="Arial"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10" name="Title 6"/>
          <p:cNvSpPr>
            <a:spLocks noGrp="1"/>
          </p:cNvSpPr>
          <p:nvPr>
            <p:ph type="title"/>
          </p:nvPr>
        </p:nvSpPr>
        <p:spPr>
          <a:xfrm>
            <a:off x="457200" y="1981200"/>
            <a:ext cx="8229600" cy="1143000"/>
          </a:xfrm>
          <a:prstGeom prst="rect">
            <a:avLst/>
          </a:prstGeom>
        </p:spPr>
        <p:txBody>
          <a:bodyPr>
            <a:normAutofit/>
          </a:bodyPr>
          <a:lstStyle>
            <a:lvl1pPr algn="ctr">
              <a:defRPr sz="3200" b="1">
                <a:solidFill>
                  <a:srgbClr val="146737"/>
                </a:solidFill>
              </a:defRPr>
            </a:lvl1pPr>
          </a:lstStyle>
          <a:p>
            <a:r>
              <a:rPr lang="en-US" smtClean="0"/>
              <a:t>Click to edit Master title style</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lvl1pPr>
              <a:defRPr>
                <a:solidFill>
                  <a:schemeClr val="tx1"/>
                </a:solidFill>
                <a:latin typeface="+mn-lt"/>
              </a:defRPr>
            </a:lvl1pPr>
            <a:lvl2pPr>
              <a:defRPr>
                <a:solidFill>
                  <a:srgbClr val="367317"/>
                </a:solidFill>
                <a:latin typeface="+mn-lt"/>
              </a:defRPr>
            </a:lvl2pPr>
            <a:lvl3pPr>
              <a:defRPr>
                <a:solidFill>
                  <a:schemeClr val="tx1"/>
                </a:solidFill>
                <a:latin typeface="+mn-lt"/>
              </a:defRPr>
            </a:lvl3pPr>
            <a:lvl4pPr>
              <a:defRPr>
                <a:solidFill>
                  <a:schemeClr val="tx2"/>
                </a:solidFill>
                <a:latin typeface="+mn-lt"/>
              </a:defRPr>
            </a:lvl4pPr>
            <a:lvl5pPr>
              <a:defRPr>
                <a:solidFill>
                  <a:schemeClr val="tx2"/>
                </a:solidFill>
                <a:latin typeface="+mn-lt"/>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Title 6"/>
          <p:cNvSpPr>
            <a:spLocks noGrp="1"/>
          </p:cNvSpPr>
          <p:nvPr>
            <p:ph type="title"/>
          </p:nvPr>
        </p:nvSpPr>
        <p:spPr/>
        <p:txBody>
          <a:bodyPr>
            <a:normAutofit/>
          </a:bodyPr>
          <a:lstStyle>
            <a:lvl1pPr>
              <a:defRPr sz="3200">
                <a:solidFill>
                  <a:srgbClr val="367317"/>
                </a:solidFill>
                <a:effectLst>
                  <a:outerShdw blurRad="38100" dist="38100" dir="2700000" algn="tl">
                    <a:srgbClr val="000000">
                      <a:alpha val="43137"/>
                    </a:srgbClr>
                  </a:outerShdw>
                </a:effectLst>
                <a:latin typeface="+mn-lt"/>
              </a:defRPr>
            </a:lvl1pPr>
          </a:lstStyle>
          <a:p>
            <a:r>
              <a:rPr lang="en-US" smtClean="0"/>
              <a:t>Click to edit Master title style</a:t>
            </a:r>
            <a:endParaRPr lang="en-US" dirty="0"/>
          </a:p>
        </p:txBody>
      </p:sp>
      <p:sp>
        <p:nvSpPr>
          <p:cNvPr id="9" name="Slide Number Placeholder 8"/>
          <p:cNvSpPr>
            <a:spLocks noGrp="1"/>
          </p:cNvSpPr>
          <p:nvPr>
            <p:ph type="sldNum" sz="quarter" idx="11"/>
          </p:nvPr>
        </p:nvSpPr>
        <p:spPr/>
        <p:txBody>
          <a:bodyPr/>
          <a:lstStyle/>
          <a:p>
            <a:fld id="{73B79488-F8ED-4904-B5A1-52C3AAD6F507}" type="slidenum">
              <a:rPr lang="en-US" smtClean="0"/>
              <a:pPr/>
              <a:t>‹#›</a:t>
            </a:fld>
            <a:endParaRPr lang="en-US"/>
          </a:p>
        </p:txBody>
      </p:sp>
      <p:sp>
        <p:nvSpPr>
          <p:cNvPr id="10" name="Footer Placeholder 9"/>
          <p:cNvSpPr>
            <a:spLocks noGrp="1"/>
          </p:cNvSpPr>
          <p:nvPr>
            <p:ph type="ftr" sz="quarter" idx="12"/>
          </p:nvPr>
        </p:nvSpPr>
        <p:spPr/>
        <p:txBody>
          <a:bodyPr/>
          <a:lstStyle/>
          <a:p>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200">
                <a:effectLst>
                  <a:outerShdw blurRad="38100" dist="38100" dir="2700000" algn="tl">
                    <a:srgbClr val="000000">
                      <a:alpha val="43137"/>
                    </a:srgbClr>
                  </a:outerShdw>
                </a:effectLst>
                <a:latin typeface="+mn-lt"/>
              </a:defRPr>
            </a:lvl1pPr>
          </a:lstStyle>
          <a:p>
            <a:r>
              <a:rPr lang="en-US" smtClean="0"/>
              <a:t>Click to edit Master title style</a:t>
            </a:r>
            <a:endParaRPr lang="en-US" dirty="0"/>
          </a:p>
        </p:txBody>
      </p:sp>
      <p:sp>
        <p:nvSpPr>
          <p:cNvPr id="3" name="Content Placeholder 2"/>
          <p:cNvSpPr>
            <a:spLocks noGrp="1"/>
          </p:cNvSpPr>
          <p:nvPr>
            <p:ph sz="half" idx="1"/>
          </p:nvPr>
        </p:nvSpPr>
        <p:spPr>
          <a:xfrm>
            <a:off x="457200" y="1270000"/>
            <a:ext cx="4038600" cy="51990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70000"/>
            <a:ext cx="4038600" cy="51990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sldNum" sz="quarter" idx="10"/>
          </p:nvPr>
        </p:nvSpPr>
        <p:spPr>
          <a:ln/>
        </p:spPr>
        <p:txBody>
          <a:bodyPr/>
          <a:lstStyle>
            <a:lvl1pPr>
              <a:defRPr/>
            </a:lvl1pPr>
          </a:lstStyle>
          <a:p>
            <a:fld id="{73B79488-F8ED-4904-B5A1-52C3AAD6F507}" type="slidenum">
              <a:rPr lang="en-US" smtClean="0"/>
              <a:pPr/>
              <a:t>‹#›</a:t>
            </a:fld>
            <a:endParaRPr lang="en-US"/>
          </a:p>
        </p:txBody>
      </p:sp>
      <p:sp>
        <p:nvSpPr>
          <p:cNvPr id="6" name="Footer Placeholder 5"/>
          <p:cNvSpPr>
            <a:spLocks noGrp="1"/>
          </p:cNvSpPr>
          <p:nvPr>
            <p:ph type="ftr" sz="quarter" idx="11"/>
          </p:nvPr>
        </p:nvSpPr>
        <p:spPr/>
        <p:txBody>
          <a:bodyPr/>
          <a:lstStyle/>
          <a:p>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533400"/>
          </a:xfrm>
        </p:spPr>
        <p:txBody>
          <a:bodyPr>
            <a:noAutofit/>
          </a:bodyPr>
          <a:lstStyle>
            <a:lvl1pPr>
              <a:defRPr sz="3200">
                <a:effectLst>
                  <a:outerShdw blurRad="38100" dist="38100" dir="2700000" algn="tl">
                    <a:srgbClr val="000000">
                      <a:alpha val="43137"/>
                    </a:srgbClr>
                  </a:outerShdw>
                </a:effectLst>
                <a:latin typeface="+mn-lt"/>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6"/>
          <p:cNvSpPr>
            <a:spLocks noGrp="1" noChangeArrowheads="1"/>
          </p:cNvSpPr>
          <p:nvPr>
            <p:ph type="sldNum" sz="quarter" idx="10"/>
          </p:nvPr>
        </p:nvSpPr>
        <p:spPr>
          <a:ln/>
        </p:spPr>
        <p:txBody>
          <a:bodyPr/>
          <a:lstStyle>
            <a:lvl1pPr>
              <a:defRPr/>
            </a:lvl1pPr>
          </a:lstStyle>
          <a:p>
            <a:fld id="{73B79488-F8ED-4904-B5A1-52C3AAD6F507}" type="slidenum">
              <a:rPr lang="en-US" smtClean="0"/>
              <a:pPr/>
              <a:t>‹#›</a:t>
            </a:fld>
            <a:endParaRPr lang="en-US"/>
          </a:p>
        </p:txBody>
      </p:sp>
      <p:sp>
        <p:nvSpPr>
          <p:cNvPr id="8" name="Footer Placeholder 7"/>
          <p:cNvSpPr>
            <a:spLocks noGrp="1"/>
          </p:cNvSpPr>
          <p:nvPr>
            <p:ph type="ftr" sz="quarter" idx="11"/>
          </p:nvPr>
        </p:nvSpPr>
        <p:spPr/>
        <p:txBody>
          <a:bodyPr/>
          <a:lstStyle/>
          <a:p>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200">
                <a:effectLst>
                  <a:outerShdw blurRad="38100" dist="38100" dir="2700000" algn="tl">
                    <a:srgbClr val="000000">
                      <a:alpha val="43137"/>
                    </a:srgbClr>
                  </a:outerShdw>
                </a:effectLst>
                <a:latin typeface="+mn-lt"/>
              </a:defRPr>
            </a:lvl1pPr>
          </a:lstStyle>
          <a:p>
            <a:r>
              <a:rPr lang="en-US" smtClean="0"/>
              <a:t>Click to edit Master title style</a:t>
            </a:r>
            <a:endParaRPr lang="en-US" dirty="0"/>
          </a:p>
        </p:txBody>
      </p:sp>
      <p:sp>
        <p:nvSpPr>
          <p:cNvPr id="3" name="Footer Placeholder 2"/>
          <p:cNvSpPr>
            <a:spLocks noGrp="1"/>
          </p:cNvSpPr>
          <p:nvPr>
            <p:ph type="ftr" sz="quarter" idx="10"/>
          </p:nvPr>
        </p:nvSpPr>
        <p:spPr/>
        <p:txBody>
          <a:bodyPr/>
          <a:lstStyle/>
          <a:p>
            <a:endParaRPr lang="en-US"/>
          </a:p>
        </p:txBody>
      </p:sp>
      <p:sp>
        <p:nvSpPr>
          <p:cNvPr id="4" name="Slide Number Placeholder 3"/>
          <p:cNvSpPr>
            <a:spLocks noGrp="1"/>
          </p:cNvSpPr>
          <p:nvPr>
            <p:ph type="sldNum" sz="quarter" idx="11"/>
          </p:nvPr>
        </p:nvSpPr>
        <p:spPr/>
        <p:txBody>
          <a:bodyPr/>
          <a:lstStyle/>
          <a:p>
            <a:fld id="{73B79488-F8ED-4904-B5A1-52C3AAD6F507}"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Rectangle 256"/>
          <p:cNvSpPr>
            <a:spLocks noGrp="1" noChangeArrowheads="1"/>
          </p:cNvSpPr>
          <p:nvPr>
            <p:ph type="ftr" sz="quarter" idx="10"/>
          </p:nvPr>
        </p:nvSpPr>
        <p:spPr>
          <a:xfrm>
            <a:off x="3124200" y="6638925"/>
            <a:ext cx="2895600" cy="182563"/>
          </a:xfrm>
          <a:prstGeom prst="rect">
            <a:avLst/>
          </a:prstGeom>
          <a:ln/>
        </p:spPr>
        <p:txBody>
          <a:bodyPr/>
          <a:lstStyle>
            <a:lvl1pPr>
              <a:defRPr/>
            </a:lvl1pPr>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200">
                <a:effectLst>
                  <a:outerShdw blurRad="38100" dist="38100" dir="2700000" algn="tl">
                    <a:srgbClr val="000000">
                      <a:alpha val="43137"/>
                    </a:srgbClr>
                  </a:outerShdw>
                </a:effectLst>
                <a:latin typeface="+mn-lt"/>
              </a:defRPr>
            </a:lvl1pPr>
          </a:lstStyle>
          <a:p>
            <a:r>
              <a:rPr lang="en-US" smtClean="0"/>
              <a:t>Click to edit Master title style</a:t>
            </a:r>
            <a:endParaRPr lang="en-US" dirty="0"/>
          </a:p>
        </p:txBody>
      </p:sp>
      <p:sp>
        <p:nvSpPr>
          <p:cNvPr id="3" name="Date Placeholder 2"/>
          <p:cNvSpPr>
            <a:spLocks noGrp="1"/>
          </p:cNvSpPr>
          <p:nvPr>
            <p:ph type="dt" sz="half" idx="10"/>
          </p:nvPr>
        </p:nvSpPr>
        <p:spPr>
          <a:xfrm>
            <a:off x="457200" y="6356350"/>
            <a:ext cx="2133600" cy="365125"/>
          </a:xfrm>
          <a:prstGeom prst="rect">
            <a:avLst/>
          </a:prstGeom>
        </p:spPr>
        <p:txBody>
          <a:bodyPr/>
          <a:lstStyle/>
          <a:p>
            <a:fld id="{1DED4855-68D6-4E9D-935C-5E679A358395}" type="datetimeFigureOut">
              <a:rPr lang="en-US" smtClean="0"/>
              <a:pPr/>
              <a:t>3/20/2013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3B79488-F8ED-4904-B5A1-52C3AAD6F507}"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2.jpeg"/><Relationship Id="rId4" Type="http://schemas.openxmlformats.org/officeDocument/2006/relationships/slideLayout" Target="../slideLayouts/slideLayout4.xml"/><Relationship Id="rId9"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9" cstate="print">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0" y="-219075"/>
            <a:ext cx="9144000" cy="11430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352425" y="866776"/>
            <a:ext cx="8410575" cy="525938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Footer Placeholder 4"/>
          <p:cNvSpPr>
            <a:spLocks noGrp="1"/>
          </p:cNvSpPr>
          <p:nvPr>
            <p:ph type="ftr" sz="quarter" idx="3"/>
          </p:nvPr>
        </p:nvSpPr>
        <p:spPr>
          <a:xfrm>
            <a:off x="3124200" y="6357064"/>
            <a:ext cx="5334000" cy="365125"/>
          </a:xfrm>
          <a:prstGeom prst="rect">
            <a:avLst/>
          </a:prstGeom>
        </p:spPr>
        <p:txBody>
          <a:bodyPr vert="horz" lIns="91440" tIns="45720" rIns="91440" bIns="45720" rtlCol="0" anchor="ctr"/>
          <a:lstStyle>
            <a:lvl1pPr algn="r">
              <a:defRPr sz="1200">
                <a:solidFill>
                  <a:srgbClr val="106636"/>
                </a:solidFill>
                <a:latin typeface="Arial" pitchFamily="34" charset="0"/>
                <a:cs typeface="Arial" pitchFamily="34" charset="0"/>
              </a:defRPr>
            </a:lvl1pPr>
          </a:lstStyle>
          <a:p>
            <a:endParaRPr lang="en-US"/>
          </a:p>
        </p:txBody>
      </p:sp>
      <p:sp>
        <p:nvSpPr>
          <p:cNvPr id="6" name="Slide Number Placeholder 5"/>
          <p:cNvSpPr>
            <a:spLocks noGrp="1"/>
          </p:cNvSpPr>
          <p:nvPr>
            <p:ph type="sldNum" sz="quarter" idx="4"/>
          </p:nvPr>
        </p:nvSpPr>
        <p:spPr>
          <a:xfrm>
            <a:off x="8414464" y="6351654"/>
            <a:ext cx="381000" cy="365125"/>
          </a:xfrm>
          <a:prstGeom prst="rect">
            <a:avLst/>
          </a:prstGeom>
        </p:spPr>
        <p:txBody>
          <a:bodyPr vert="horz" lIns="91440" tIns="45720" rIns="91440" bIns="45720" rtlCol="0" anchor="ctr"/>
          <a:lstStyle>
            <a:lvl1pPr algn="r">
              <a:defRPr sz="1200">
                <a:solidFill>
                  <a:srgbClr val="106636"/>
                </a:solidFill>
                <a:latin typeface="Arial" pitchFamily="34" charset="0"/>
                <a:cs typeface="Arial" pitchFamily="34" charset="0"/>
              </a:defRPr>
            </a:lvl1pPr>
          </a:lstStyle>
          <a:p>
            <a:fld id="{73B79488-F8ED-4904-B5A1-52C3AAD6F507}" type="slidenum">
              <a:rPr lang="en-US" smtClean="0"/>
              <a:pPr/>
              <a:t>‹#›</a:t>
            </a:fld>
            <a:endParaRPr lang="en-US"/>
          </a:p>
        </p:txBody>
      </p:sp>
      <p:pic>
        <p:nvPicPr>
          <p:cNvPr id="7" name="Picture 9" descr="horizontal-logo-green-text.jpg"/>
          <p:cNvPicPr>
            <a:picLocks noChangeAspect="1"/>
          </p:cNvPicPr>
          <p:nvPr/>
        </p:nvPicPr>
        <p:blipFill>
          <a:blip r:embed="rId10" cstate="print"/>
          <a:srcRect/>
          <a:stretch>
            <a:fillRect/>
          </a:stretch>
        </p:blipFill>
        <p:spPr bwMode="auto">
          <a:xfrm>
            <a:off x="457200" y="6354763"/>
            <a:ext cx="2438400" cy="407987"/>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Lst>
  <p:txStyles>
    <p:titleStyle>
      <a:lvl1pPr algn="ctr" defTabSz="914400" rtl="0" eaLnBrk="1" latinLnBrk="0" hangingPunct="1">
        <a:spcBef>
          <a:spcPct val="0"/>
        </a:spcBef>
        <a:buNone/>
        <a:defRPr sz="2400" kern="1200">
          <a:solidFill>
            <a:srgbClr val="106636"/>
          </a:solidFill>
          <a:latin typeface="Arial" pitchFamily="34" charset="0"/>
          <a:ea typeface="+mj-ea"/>
          <a:cs typeface="Arial" pitchFamily="34" charset="0"/>
        </a:defRPr>
      </a:lvl1pPr>
    </p:titleStyle>
    <p:bodyStyle>
      <a:lvl1pPr marL="342900" indent="-342900" algn="l" defTabSz="914400" rtl="0" eaLnBrk="1" latinLnBrk="0" hangingPunct="1">
        <a:spcBef>
          <a:spcPct val="20000"/>
        </a:spcBef>
        <a:buFont typeface="Arial" pitchFamily="34" charset="0"/>
        <a:buChar char="•"/>
        <a:defRPr sz="2400" b="1" kern="1200">
          <a:solidFill>
            <a:srgbClr val="146737"/>
          </a:solidFill>
          <a:latin typeface="Arial" pitchFamily="34" charset="0"/>
          <a:ea typeface="+mn-ea"/>
          <a:cs typeface="Arial" pitchFamily="34" charset="0"/>
        </a:defRPr>
      </a:lvl1pPr>
      <a:lvl2pPr marL="742950" indent="-285750" algn="l" defTabSz="914400" rtl="0" eaLnBrk="1" latinLnBrk="0" hangingPunct="1">
        <a:spcBef>
          <a:spcPct val="20000"/>
        </a:spcBef>
        <a:buFont typeface="Arial" pitchFamily="34" charset="0"/>
        <a:buChar char="–"/>
        <a:defRPr sz="2200" kern="1200">
          <a:solidFill>
            <a:schemeClr val="tx1">
              <a:lumMod val="75000"/>
              <a:lumOff val="25000"/>
            </a:schemeClr>
          </a:solidFill>
          <a:latin typeface="Arial" pitchFamily="34" charset="0"/>
          <a:ea typeface="+mn-ea"/>
          <a:cs typeface="Arial" pitchFamily="34" charset="0"/>
        </a:defRPr>
      </a:lvl2pPr>
      <a:lvl3pPr marL="1143000" indent="-228600" algn="l" defTabSz="914400" rtl="0" eaLnBrk="1" latinLnBrk="0" hangingPunct="1">
        <a:spcBef>
          <a:spcPct val="20000"/>
        </a:spcBef>
        <a:buFont typeface="Arial" pitchFamily="34" charset="0"/>
        <a:buChar char="•"/>
        <a:defRPr sz="2000" kern="1200">
          <a:solidFill>
            <a:schemeClr val="tx1"/>
          </a:solidFill>
          <a:latin typeface="Arial" pitchFamily="34" charset="0"/>
          <a:ea typeface="+mn-ea"/>
          <a:cs typeface="Arial" pitchFamily="34" charset="0"/>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Arial" pitchFamily="34" charset="0"/>
          <a:ea typeface="+mn-ea"/>
          <a:cs typeface="Arial" pitchFamily="34" charset="0"/>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Richard.carlson@science.doe.gov"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www.vsg3d.com" TargetMode="External"/><Relationship Id="rId2" Type="http://schemas.openxmlformats.org/officeDocument/2006/relationships/notesSlide" Target="../notesSlides/notesSlide5.xml"/><Relationship Id="rId1" Type="http://schemas.openxmlformats.org/officeDocument/2006/relationships/slideLayout" Target="../slideLayouts/slideLayout6.xml"/><Relationship Id="rId4" Type="http://schemas.openxmlformats.org/officeDocument/2006/relationships/image" Target="../media/image9.png"/></Relationships>
</file>

<file path=ppt/slides/_rels/slide11.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4.xml"/><Relationship Id="rId1" Type="http://schemas.openxmlformats.org/officeDocument/2006/relationships/slideLayout" Target="../slideLayouts/slideLayout6.xml"/><Relationship Id="rId4"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lnSpcReduction="10000"/>
          </a:bodyPr>
          <a:lstStyle/>
          <a:p>
            <a:r>
              <a:rPr lang="en-US" dirty="0" smtClean="0"/>
              <a:t>Richard Carlson</a:t>
            </a:r>
          </a:p>
          <a:p>
            <a:r>
              <a:rPr lang="en-US" dirty="0" smtClean="0">
                <a:hlinkClick r:id="rId2"/>
              </a:rPr>
              <a:t>Richard.carlson@science.doe.gov</a:t>
            </a:r>
            <a:endParaRPr lang="en-US" dirty="0" smtClean="0"/>
          </a:p>
          <a:p>
            <a:r>
              <a:rPr lang="en-US" dirty="0" smtClean="0"/>
              <a:t>ASCAC meeting</a:t>
            </a:r>
          </a:p>
          <a:p>
            <a:r>
              <a:rPr lang="en-US" dirty="0" smtClean="0"/>
              <a:t>March 5, 2013</a:t>
            </a:r>
            <a:endParaRPr lang="en-US" dirty="0"/>
          </a:p>
        </p:txBody>
      </p:sp>
      <p:sp>
        <p:nvSpPr>
          <p:cNvPr id="3" name="Title 2"/>
          <p:cNvSpPr>
            <a:spLocks noGrp="1"/>
          </p:cNvSpPr>
          <p:nvPr>
            <p:ph type="title"/>
          </p:nvPr>
        </p:nvSpPr>
        <p:spPr/>
        <p:txBody>
          <a:bodyPr/>
          <a:lstStyle/>
          <a:p>
            <a:r>
              <a:rPr lang="en-US" dirty="0" smtClean="0"/>
              <a:t>ASCR Small Business Innovation Research Update</a:t>
            </a:r>
            <a:endParaRPr lang="en-US" dirty="0"/>
          </a:p>
        </p:txBody>
      </p:sp>
    </p:spTree>
    <p:extLst>
      <p:ext uri="{BB962C8B-B14F-4D97-AF65-F5344CB8AC3E}">
        <p14:creationId xmlns:p14="http://schemas.microsoft.com/office/powerpoint/2010/main" xmlns="" val="149896772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Title 1"/>
          <p:cNvSpPr>
            <a:spLocks noGrp="1"/>
          </p:cNvSpPr>
          <p:nvPr>
            <p:ph type="title" idx="4294967295"/>
          </p:nvPr>
        </p:nvSpPr>
        <p:spPr>
          <a:xfrm>
            <a:off x="0" y="228600"/>
            <a:ext cx="9144000" cy="361950"/>
          </a:xfrm>
        </p:spPr>
        <p:txBody>
          <a:bodyPr>
            <a:normAutofit fontScale="90000"/>
          </a:bodyPr>
          <a:lstStyle/>
          <a:p>
            <a:r>
              <a:rPr lang="en-US" sz="2000" b="1" dirty="0" smtClean="0">
                <a:solidFill>
                  <a:schemeClr val="tx1"/>
                </a:solidFill>
                <a:latin typeface="Arial"/>
                <a:cs typeface="Arial"/>
              </a:rPr>
              <a:t>“Packaging PETSc for Commercialization” – Travis Austin (Tech-X Corporation)</a:t>
            </a:r>
          </a:p>
        </p:txBody>
      </p:sp>
      <p:sp>
        <p:nvSpPr>
          <p:cNvPr id="14342" name="Content Placeholder 5"/>
          <p:cNvSpPr>
            <a:spLocks noGrp="1"/>
          </p:cNvSpPr>
          <p:nvPr>
            <p:ph sz="half" idx="4294967295"/>
          </p:nvPr>
        </p:nvSpPr>
        <p:spPr>
          <a:xfrm>
            <a:off x="0" y="1219200"/>
            <a:ext cx="4648200" cy="1828800"/>
          </a:xfrm>
        </p:spPr>
        <p:txBody>
          <a:bodyPr>
            <a:normAutofit/>
          </a:bodyPr>
          <a:lstStyle/>
          <a:p>
            <a:pPr marL="233363" indent="-233363">
              <a:spcBef>
                <a:spcPts val="600"/>
              </a:spcBef>
              <a:buClr>
                <a:schemeClr val="accent4">
                  <a:lumMod val="75000"/>
                </a:schemeClr>
              </a:buClr>
              <a:buSzPct val="100000"/>
              <a:buFont typeface="Wingdings" charset="2"/>
              <a:buChar char="§"/>
            </a:pPr>
            <a:r>
              <a:rPr lang="en-US" sz="1600" b="0" dirty="0" smtClean="0">
                <a:solidFill>
                  <a:schemeClr val="tx1"/>
                </a:solidFill>
                <a:cs typeface="Arial" charset="0"/>
              </a:rPr>
              <a:t>Develop single-click installers for commercial packaging of PETSc.</a:t>
            </a:r>
          </a:p>
          <a:p>
            <a:pPr marL="233363" indent="-233363">
              <a:spcBef>
                <a:spcPts val="600"/>
              </a:spcBef>
              <a:buClr>
                <a:schemeClr val="accent4">
                  <a:lumMod val="75000"/>
                </a:schemeClr>
              </a:buClr>
              <a:buSzPct val="100000"/>
              <a:buFont typeface="Wingdings" charset="2"/>
              <a:buChar char="§"/>
            </a:pPr>
            <a:r>
              <a:rPr lang="en-US" sz="1600" b="0" dirty="0" smtClean="0">
                <a:solidFill>
                  <a:schemeClr val="tx1"/>
                </a:solidFill>
                <a:cs typeface="Arial" charset="0"/>
              </a:rPr>
              <a:t>Establish a basis for an industry-focused PETSc tutorial.</a:t>
            </a:r>
          </a:p>
          <a:p>
            <a:pPr marL="233363" indent="-233363">
              <a:spcBef>
                <a:spcPts val="600"/>
              </a:spcBef>
              <a:buClr>
                <a:schemeClr val="accent4">
                  <a:lumMod val="75000"/>
                </a:schemeClr>
              </a:buClr>
              <a:buSzPct val="100000"/>
              <a:buFont typeface="Wingdings" charset="2"/>
              <a:buChar char="§"/>
            </a:pPr>
            <a:r>
              <a:rPr lang="en-US" sz="1600" b="0" dirty="0" smtClean="0">
                <a:solidFill>
                  <a:schemeClr val="tx1"/>
                </a:solidFill>
                <a:cs typeface="Arial" charset="0"/>
              </a:rPr>
              <a:t>Establish a basis for a validation system for PETSc solvers against Matlab.</a:t>
            </a:r>
          </a:p>
        </p:txBody>
      </p:sp>
      <p:sp>
        <p:nvSpPr>
          <p:cNvPr id="14343" name="Content Placeholder 5"/>
          <p:cNvSpPr>
            <a:spLocks noGrp="1"/>
          </p:cNvSpPr>
          <p:nvPr>
            <p:ph sz="half" idx="4294967295"/>
          </p:nvPr>
        </p:nvSpPr>
        <p:spPr>
          <a:xfrm>
            <a:off x="4876800" y="1295400"/>
            <a:ext cx="4267200" cy="1828800"/>
          </a:xfrm>
        </p:spPr>
        <p:txBody>
          <a:bodyPr>
            <a:normAutofit lnSpcReduction="10000"/>
          </a:bodyPr>
          <a:lstStyle/>
          <a:p>
            <a:pPr marL="233363" indent="-233363">
              <a:buClr>
                <a:schemeClr val="accent4">
                  <a:lumMod val="75000"/>
                </a:schemeClr>
              </a:buClr>
              <a:buSzPct val="100000"/>
              <a:buFont typeface="Wingdings" charset="2"/>
              <a:buChar char="§"/>
            </a:pPr>
            <a:r>
              <a:rPr lang="en-US" sz="1400" dirty="0" smtClean="0">
                <a:solidFill>
                  <a:schemeClr val="tx1"/>
                </a:solidFill>
                <a:cs typeface="Arial" charset="0"/>
              </a:rPr>
              <a:t>Imaging company (</a:t>
            </a:r>
            <a:r>
              <a:rPr lang="en-US" sz="1400" dirty="0" smtClean="0">
                <a:solidFill>
                  <a:schemeClr val="tx1"/>
                </a:solidFill>
                <a:cs typeface="Arial" charset="0"/>
                <a:hlinkClick r:id="rId3"/>
              </a:rPr>
              <a:t>www.vsg3d.com</a:t>
            </a:r>
            <a:r>
              <a:rPr lang="en-US" sz="1400" dirty="0" smtClean="0">
                <a:solidFill>
                  <a:schemeClr val="tx1"/>
                </a:solidFill>
                <a:cs typeface="Arial" charset="0"/>
              </a:rPr>
              <a:t>) has faster iterative solver on Windows using PETSc on GPUs. </a:t>
            </a:r>
          </a:p>
          <a:p>
            <a:pPr marL="233363" lvl="0" indent="-233363">
              <a:buClr>
                <a:schemeClr val="accent4">
                  <a:lumMod val="75000"/>
                </a:schemeClr>
              </a:buClr>
              <a:buSzPct val="100000"/>
              <a:buFont typeface="Wingdings" charset="2"/>
              <a:buChar char="§"/>
            </a:pPr>
            <a:r>
              <a:rPr lang="en-US" sz="1400" dirty="0" smtClean="0">
                <a:solidFill>
                  <a:schemeClr val="tx1"/>
                </a:solidFill>
              </a:rPr>
              <a:t>Improved PETSc on Windows by submitting patches to the PETSc team.</a:t>
            </a:r>
          </a:p>
          <a:p>
            <a:pPr marL="233363" lvl="0" indent="-233363">
              <a:buClr>
                <a:schemeClr val="accent4">
                  <a:lumMod val="75000"/>
                </a:schemeClr>
              </a:buClr>
              <a:buSzPct val="100000"/>
              <a:buFont typeface="Wingdings" charset="2"/>
              <a:buChar char="§"/>
            </a:pPr>
            <a:r>
              <a:rPr lang="en-US" sz="1400" dirty="0" smtClean="0">
                <a:solidFill>
                  <a:schemeClr val="tx1"/>
                </a:solidFill>
                <a:cs typeface="Arial" charset="0"/>
              </a:rPr>
              <a:t>Developed new understanding of market opportunities for sparse linear algebra libraries.</a:t>
            </a:r>
          </a:p>
          <a:p>
            <a:pPr marL="233363" indent="-233363">
              <a:buClr>
                <a:schemeClr val="accent4">
                  <a:lumMod val="75000"/>
                </a:schemeClr>
              </a:buClr>
              <a:buSzPct val="100000"/>
              <a:buFont typeface="Wingdings" charset="2"/>
              <a:buChar char="§"/>
            </a:pPr>
            <a:endParaRPr lang="en-US" sz="1400" dirty="0" smtClean="0">
              <a:solidFill>
                <a:schemeClr val="tx1"/>
              </a:solidFill>
              <a:cs typeface="Arial" charset="0"/>
            </a:endParaRPr>
          </a:p>
          <a:p>
            <a:pPr marL="233363" indent="-233363">
              <a:buClr>
                <a:schemeClr val="accent4">
                  <a:lumMod val="75000"/>
                </a:schemeClr>
              </a:buClr>
              <a:buSzPct val="100000"/>
              <a:buFont typeface="Wingdings" charset="2"/>
              <a:buChar char="§"/>
            </a:pPr>
            <a:endParaRPr lang="en-US" sz="1400" dirty="0" smtClean="0">
              <a:solidFill>
                <a:schemeClr val="tx1"/>
              </a:solidFill>
              <a:cs typeface="Arial" charset="0"/>
            </a:endParaRPr>
          </a:p>
        </p:txBody>
      </p:sp>
      <p:cxnSp>
        <p:nvCxnSpPr>
          <p:cNvPr id="14338" name="Straight Connector 8"/>
          <p:cNvCxnSpPr>
            <a:cxnSpLocks noChangeShapeType="1"/>
          </p:cNvCxnSpPr>
          <p:nvPr/>
        </p:nvCxnSpPr>
        <p:spPr bwMode="auto">
          <a:xfrm>
            <a:off x="228600" y="3195984"/>
            <a:ext cx="8763000" cy="3175"/>
          </a:xfrm>
          <a:prstGeom prst="line">
            <a:avLst/>
          </a:prstGeom>
          <a:noFill/>
          <a:ln w="25400" algn="ctr">
            <a:solidFill>
              <a:srgbClr val="F9B074"/>
            </a:solidFill>
            <a:round/>
            <a:headEnd/>
            <a:tailEnd/>
          </a:ln>
        </p:spPr>
      </p:cxnSp>
      <p:cxnSp>
        <p:nvCxnSpPr>
          <p:cNvPr id="14339" name="Straight Connector 20"/>
          <p:cNvCxnSpPr>
            <a:cxnSpLocks noChangeShapeType="1"/>
          </p:cNvCxnSpPr>
          <p:nvPr/>
        </p:nvCxnSpPr>
        <p:spPr bwMode="auto">
          <a:xfrm rot="5400000">
            <a:off x="4038600" y="2514600"/>
            <a:ext cx="1371600" cy="0"/>
          </a:xfrm>
          <a:prstGeom prst="line">
            <a:avLst/>
          </a:prstGeom>
          <a:noFill/>
          <a:ln w="25400" algn="ctr">
            <a:solidFill>
              <a:srgbClr val="F9B074"/>
            </a:solidFill>
            <a:round/>
            <a:headEnd/>
            <a:tailEnd/>
          </a:ln>
        </p:spPr>
      </p:cxnSp>
      <p:sp>
        <p:nvSpPr>
          <p:cNvPr id="14340" name="TextBox 13"/>
          <p:cNvSpPr txBox="1">
            <a:spLocks noChangeArrowheads="1"/>
          </p:cNvSpPr>
          <p:nvPr/>
        </p:nvSpPr>
        <p:spPr bwMode="auto">
          <a:xfrm>
            <a:off x="4876800" y="838200"/>
            <a:ext cx="835485" cy="369332"/>
          </a:xfrm>
          <a:prstGeom prst="rect">
            <a:avLst/>
          </a:prstGeom>
          <a:noFill/>
          <a:ln w="9525">
            <a:noFill/>
            <a:miter lim="800000"/>
            <a:headEnd/>
            <a:tailEnd/>
          </a:ln>
        </p:spPr>
        <p:txBody>
          <a:bodyPr wrap="none">
            <a:spAutoFit/>
          </a:bodyPr>
          <a:lstStyle/>
          <a:p>
            <a:pPr eaLnBrk="0" hangingPunct="0"/>
            <a:r>
              <a:rPr lang="en-US" i="1" dirty="0" smtClean="0">
                <a:solidFill>
                  <a:srgbClr val="DA5500"/>
                </a:solidFill>
              </a:rPr>
              <a:t>Impact</a:t>
            </a:r>
            <a:endParaRPr lang="en-US" i="1" dirty="0">
              <a:solidFill>
                <a:srgbClr val="DA5500"/>
              </a:solidFill>
            </a:endParaRPr>
          </a:p>
        </p:txBody>
      </p:sp>
      <p:sp>
        <p:nvSpPr>
          <p:cNvPr id="14341" name="TextBox 14"/>
          <p:cNvSpPr txBox="1">
            <a:spLocks noChangeArrowheads="1"/>
          </p:cNvSpPr>
          <p:nvPr/>
        </p:nvSpPr>
        <p:spPr bwMode="auto">
          <a:xfrm>
            <a:off x="228600" y="838200"/>
            <a:ext cx="1406645" cy="369332"/>
          </a:xfrm>
          <a:prstGeom prst="rect">
            <a:avLst/>
          </a:prstGeom>
          <a:noFill/>
          <a:ln w="9525">
            <a:noFill/>
            <a:miter lim="800000"/>
            <a:headEnd/>
            <a:tailEnd/>
          </a:ln>
        </p:spPr>
        <p:txBody>
          <a:bodyPr wrap="none">
            <a:spAutoFit/>
          </a:bodyPr>
          <a:lstStyle/>
          <a:p>
            <a:pPr eaLnBrk="0" hangingPunct="0"/>
            <a:r>
              <a:rPr lang="en-US" i="1" dirty="0" smtClean="0">
                <a:solidFill>
                  <a:srgbClr val="DA5500"/>
                </a:solidFill>
              </a:rPr>
              <a:t>Objectives </a:t>
            </a:r>
            <a:endParaRPr lang="en-US" i="1" dirty="0">
              <a:solidFill>
                <a:srgbClr val="DA5500"/>
              </a:solidFill>
            </a:endParaRPr>
          </a:p>
        </p:txBody>
      </p:sp>
      <p:sp>
        <p:nvSpPr>
          <p:cNvPr id="14351" name="Rectangle 9"/>
          <p:cNvSpPr>
            <a:spLocks noChangeArrowheads="1"/>
          </p:cNvSpPr>
          <p:nvPr/>
        </p:nvSpPr>
        <p:spPr bwMode="auto">
          <a:xfrm>
            <a:off x="1981200" y="6437313"/>
            <a:ext cx="6096000" cy="344487"/>
          </a:xfrm>
          <a:prstGeom prst="rect">
            <a:avLst/>
          </a:prstGeom>
          <a:noFill/>
          <a:ln w="15875">
            <a:noFill/>
            <a:miter lim="800000"/>
            <a:headEnd/>
            <a:tailEnd/>
          </a:ln>
        </p:spPr>
        <p:txBody>
          <a:bodyPr/>
          <a:lstStyle/>
          <a:p>
            <a:pPr marL="173038" indent="-173038" eaLnBrk="0" hangingPunct="0">
              <a:lnSpc>
                <a:spcPct val="90000"/>
              </a:lnSpc>
              <a:spcBef>
                <a:spcPct val="60000"/>
              </a:spcBef>
              <a:buClr>
                <a:srgbClr val="FFFF99"/>
              </a:buClr>
              <a:buFont typeface="Symbol" pitchFamily="18" charset="2"/>
              <a:buNone/>
            </a:pPr>
            <a:endParaRPr lang="en-US" sz="1200">
              <a:solidFill>
                <a:srgbClr val="DA5500"/>
              </a:solidFill>
            </a:endParaRPr>
          </a:p>
        </p:txBody>
      </p:sp>
      <p:sp>
        <p:nvSpPr>
          <p:cNvPr id="17" name="Content Placeholder 5"/>
          <p:cNvSpPr txBox="1">
            <a:spLocks/>
          </p:cNvSpPr>
          <p:nvPr/>
        </p:nvSpPr>
        <p:spPr bwMode="auto">
          <a:xfrm>
            <a:off x="4191000" y="3657600"/>
            <a:ext cx="4953000" cy="25735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spAutoFit/>
          </a:bodyPr>
          <a:lstStyle/>
          <a:p>
            <a:pPr marL="233363" lvl="0" indent="-233363" eaLnBrk="0" fontAlgn="base" hangingPunct="0">
              <a:lnSpc>
                <a:spcPct val="90000"/>
              </a:lnSpc>
              <a:spcBef>
                <a:spcPts val="1400"/>
              </a:spcBef>
              <a:spcAft>
                <a:spcPct val="0"/>
              </a:spcAft>
              <a:buClr>
                <a:schemeClr val="accent4">
                  <a:lumMod val="75000"/>
                </a:schemeClr>
              </a:buClr>
              <a:buSzPct val="100000"/>
              <a:buFont typeface="Wingdings" charset="2"/>
              <a:buChar char="§"/>
              <a:defRPr/>
            </a:pPr>
            <a:r>
              <a:rPr lang="en-US" sz="1400" b="1" smtClean="0">
                <a:latin typeface="Arial"/>
                <a:cs typeface="Arial"/>
              </a:rPr>
              <a:t>Created beta-level installers and developed a Sphinx-based online documentation and validation system for future customers</a:t>
            </a:r>
            <a:r>
              <a:rPr lang="en-US" sz="1400" b="1" dirty="0" smtClean="0">
                <a:latin typeface="Arial"/>
                <a:cs typeface="Arial"/>
              </a:rPr>
              <a:t>.</a:t>
            </a:r>
          </a:p>
          <a:p>
            <a:pPr marL="233363" lvl="0" indent="-233363" eaLnBrk="0" fontAlgn="base" hangingPunct="0">
              <a:lnSpc>
                <a:spcPct val="90000"/>
              </a:lnSpc>
              <a:spcBef>
                <a:spcPts val="1400"/>
              </a:spcBef>
              <a:spcAft>
                <a:spcPct val="0"/>
              </a:spcAft>
              <a:buClr>
                <a:schemeClr val="accent4">
                  <a:lumMod val="75000"/>
                </a:schemeClr>
              </a:buClr>
              <a:buSzPct val="100000"/>
              <a:buFont typeface="Wingdings" charset="2"/>
              <a:buChar char="§"/>
              <a:defRPr/>
            </a:pPr>
            <a:r>
              <a:rPr lang="en-US" sz="1400" b="1" smtClean="0">
                <a:latin typeface="Arial"/>
                <a:cs typeface="Arial"/>
              </a:rPr>
              <a:t>Sold beta-level release of PETSc to customer (www.vsg3d.com) realizing first customer opportunity.</a:t>
            </a:r>
          </a:p>
          <a:p>
            <a:pPr marL="233363" lvl="0" indent="-233363" eaLnBrk="0" fontAlgn="base" hangingPunct="0">
              <a:lnSpc>
                <a:spcPct val="90000"/>
              </a:lnSpc>
              <a:spcBef>
                <a:spcPts val="1400"/>
              </a:spcBef>
              <a:spcAft>
                <a:spcPct val="0"/>
              </a:spcAft>
              <a:buClr>
                <a:schemeClr val="accent4">
                  <a:lumMod val="75000"/>
                </a:schemeClr>
              </a:buClr>
              <a:buSzPct val="100000"/>
              <a:buFont typeface="Wingdings" charset="2"/>
              <a:buChar char="§"/>
              <a:defRPr/>
            </a:pPr>
            <a:r>
              <a:rPr lang="en-US" sz="1400" b="1" smtClean="0">
                <a:latin typeface="Arial"/>
                <a:cs typeface="Arial"/>
              </a:rPr>
              <a:t>Found two academic customers and an additional potential industry customer.</a:t>
            </a:r>
          </a:p>
          <a:p>
            <a:pPr marL="233363" lvl="0" indent="-233363" eaLnBrk="0" fontAlgn="base" hangingPunct="0">
              <a:lnSpc>
                <a:spcPct val="90000"/>
              </a:lnSpc>
              <a:spcBef>
                <a:spcPts val="1400"/>
              </a:spcBef>
              <a:spcAft>
                <a:spcPct val="0"/>
              </a:spcAft>
              <a:buClr>
                <a:schemeClr val="accent4">
                  <a:lumMod val="75000"/>
                </a:schemeClr>
              </a:buClr>
              <a:buSzPct val="100000"/>
              <a:buFont typeface="Wingdings" charset="2"/>
              <a:buChar char="§"/>
              <a:defRPr/>
            </a:pPr>
            <a:r>
              <a:rPr lang="en-US" sz="1400" b="1" smtClean="0">
                <a:latin typeface="Arial"/>
                <a:cs typeface="Arial"/>
              </a:rPr>
              <a:t>Developed marketing materials in consultation with two marketing firms.</a:t>
            </a:r>
          </a:p>
        </p:txBody>
      </p:sp>
      <p:sp>
        <p:nvSpPr>
          <p:cNvPr id="18" name="TextBox 13"/>
          <p:cNvSpPr txBox="1">
            <a:spLocks noChangeArrowheads="1"/>
          </p:cNvSpPr>
          <p:nvPr/>
        </p:nvSpPr>
        <p:spPr bwMode="auto">
          <a:xfrm>
            <a:off x="4463297" y="3291949"/>
            <a:ext cx="1887248" cy="369332"/>
          </a:xfrm>
          <a:prstGeom prst="rect">
            <a:avLst/>
          </a:prstGeom>
          <a:noFill/>
          <a:ln w="9525">
            <a:noFill/>
            <a:miter lim="800000"/>
            <a:headEnd/>
            <a:tailEnd/>
          </a:ln>
        </p:spPr>
        <p:txBody>
          <a:bodyPr wrap="none">
            <a:spAutoFit/>
          </a:bodyPr>
          <a:lstStyle/>
          <a:p>
            <a:pPr eaLnBrk="0" hangingPunct="0"/>
            <a:r>
              <a:rPr lang="en-US" i="1" dirty="0" smtClean="0">
                <a:solidFill>
                  <a:srgbClr val="DA5500"/>
                </a:solidFill>
              </a:rPr>
              <a:t>Accomplishments</a:t>
            </a:r>
            <a:endParaRPr lang="en-US" i="1" dirty="0">
              <a:solidFill>
                <a:srgbClr val="DA5500"/>
              </a:solidFill>
            </a:endParaRPr>
          </a:p>
        </p:txBody>
      </p:sp>
      <p:pic>
        <p:nvPicPr>
          <p:cNvPr id="13" name="Picture 12" descr="cosml.png"/>
          <p:cNvPicPr>
            <a:picLocks noChangeAspect="1"/>
          </p:cNvPicPr>
          <p:nvPr/>
        </p:nvPicPr>
        <p:blipFill>
          <a:blip r:embed="rId4" cstate="print"/>
          <a:stretch>
            <a:fillRect/>
          </a:stretch>
        </p:blipFill>
        <p:spPr>
          <a:xfrm>
            <a:off x="209171" y="3810000"/>
            <a:ext cx="3905629" cy="1752600"/>
          </a:xfrm>
          <a:prstGeom prst="rect">
            <a:avLst/>
          </a:prstGeom>
        </p:spPr>
      </p:pic>
      <p:sp>
        <p:nvSpPr>
          <p:cNvPr id="14" name="TextBox 13"/>
          <p:cNvSpPr txBox="1"/>
          <p:nvPr/>
        </p:nvSpPr>
        <p:spPr>
          <a:xfrm>
            <a:off x="304800" y="5562600"/>
            <a:ext cx="3733800" cy="553998"/>
          </a:xfrm>
          <a:prstGeom prst="rect">
            <a:avLst/>
          </a:prstGeom>
          <a:noFill/>
        </p:spPr>
        <p:txBody>
          <a:bodyPr wrap="square" rtlCol="0">
            <a:spAutoFit/>
          </a:bodyPr>
          <a:lstStyle/>
          <a:p>
            <a:r>
              <a:rPr lang="en-US" sz="1000"/>
              <a:t>Fig.1: COSML (Collection of Open Source Mathematical Libraries) is the Tech-X commercial packaging of PETSc and any future open source mathematical libraries.</a:t>
            </a:r>
          </a:p>
        </p:txBody>
      </p:sp>
    </p:spTree>
    <p:extLst>
      <p:ext uri="{BB962C8B-B14F-4D97-AF65-F5344CB8AC3E}">
        <p14:creationId xmlns:p14="http://schemas.microsoft.com/office/powerpoint/2010/main" xmlns="" val="630809536"/>
      </p:ext>
    </p:extLst>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Title 1"/>
          <p:cNvSpPr>
            <a:spLocks noGrp="1"/>
          </p:cNvSpPr>
          <p:nvPr>
            <p:ph type="title" idx="4294967295"/>
          </p:nvPr>
        </p:nvSpPr>
        <p:spPr>
          <a:xfrm>
            <a:off x="0" y="228600"/>
            <a:ext cx="9144000" cy="361950"/>
          </a:xfrm>
        </p:spPr>
        <p:txBody>
          <a:bodyPr>
            <a:normAutofit fontScale="90000"/>
          </a:bodyPr>
          <a:lstStyle/>
          <a:p>
            <a:r>
              <a:rPr lang="en-US" sz="2000" b="1" dirty="0" smtClean="0">
                <a:solidFill>
                  <a:schemeClr val="tx1"/>
                </a:solidFill>
                <a:latin typeface="Arial"/>
                <a:cs typeface="Arial"/>
              </a:rPr>
              <a:t>“User-Centered, Collaborative, Web and Radiance-Based Lighting Simulation, Visualization and Analysis” PI: Dr. Daniel Glaser, Light Foundry LLC</a:t>
            </a:r>
          </a:p>
        </p:txBody>
      </p:sp>
      <p:sp>
        <p:nvSpPr>
          <p:cNvPr id="14342" name="Content Placeholder 5"/>
          <p:cNvSpPr>
            <a:spLocks noGrp="1"/>
          </p:cNvSpPr>
          <p:nvPr>
            <p:ph sz="half" idx="4294967295"/>
          </p:nvPr>
        </p:nvSpPr>
        <p:spPr>
          <a:xfrm>
            <a:off x="0" y="1219200"/>
            <a:ext cx="4489450" cy="1976438"/>
          </a:xfrm>
        </p:spPr>
        <p:txBody>
          <a:bodyPr>
            <a:normAutofit fontScale="55000" lnSpcReduction="20000"/>
          </a:bodyPr>
          <a:lstStyle/>
          <a:p>
            <a:pPr marL="233363" indent="-233363">
              <a:spcBef>
                <a:spcPts val="216"/>
              </a:spcBef>
              <a:spcAft>
                <a:spcPts val="100"/>
              </a:spcAft>
              <a:buClr>
                <a:schemeClr val="accent4">
                  <a:lumMod val="75000"/>
                </a:schemeClr>
              </a:buClr>
              <a:buSzPct val="100000"/>
              <a:buFont typeface="Wingdings" charset="2"/>
              <a:buChar char="§"/>
            </a:pPr>
            <a:r>
              <a:rPr lang="en-US" sz="1900" b="0" dirty="0" smtClean="0">
                <a:solidFill>
                  <a:schemeClr val="tx1"/>
                </a:solidFill>
                <a:cs typeface="Arial" charset="0"/>
              </a:rPr>
              <a:t>Facilitate widespread use of LBNL RADIANCE in lighting design and analysis</a:t>
            </a:r>
          </a:p>
          <a:p>
            <a:pPr marL="233363" indent="-233363">
              <a:spcBef>
                <a:spcPts val="216"/>
              </a:spcBef>
              <a:spcAft>
                <a:spcPts val="100"/>
              </a:spcAft>
              <a:buClr>
                <a:schemeClr val="accent4">
                  <a:lumMod val="75000"/>
                </a:schemeClr>
              </a:buClr>
              <a:buSzPct val="100000"/>
              <a:buFont typeface="Wingdings" charset="2"/>
              <a:buChar char="§"/>
            </a:pPr>
            <a:r>
              <a:rPr lang="en-US" sz="1900" b="0" dirty="0" smtClean="0">
                <a:solidFill>
                  <a:schemeClr val="tx1"/>
                </a:solidFill>
                <a:cs typeface="Arial" charset="0"/>
              </a:rPr>
              <a:t>Support for climate-based annual, and other multivariate simulations</a:t>
            </a:r>
          </a:p>
          <a:p>
            <a:pPr marL="233363" indent="-233363">
              <a:spcBef>
                <a:spcPts val="216"/>
              </a:spcBef>
              <a:spcAft>
                <a:spcPts val="100"/>
              </a:spcAft>
              <a:buClr>
                <a:schemeClr val="accent4">
                  <a:lumMod val="75000"/>
                </a:schemeClr>
              </a:buClr>
              <a:buSzPct val="100000"/>
              <a:buFont typeface="Wingdings" charset="2"/>
              <a:buChar char="§"/>
            </a:pPr>
            <a:r>
              <a:rPr lang="en-US" sz="1900" b="0" dirty="0" smtClean="0">
                <a:solidFill>
                  <a:schemeClr val="tx1"/>
                </a:solidFill>
                <a:cs typeface="Arial" charset="0"/>
              </a:rPr>
              <a:t>Create innovative workflows for parametric design </a:t>
            </a:r>
            <a:r>
              <a:rPr lang="en-US" sz="1900" b="0" dirty="0">
                <a:solidFill>
                  <a:schemeClr val="tx1"/>
                </a:solidFill>
                <a:cs typeface="Arial" charset="0"/>
              </a:rPr>
              <a:t>and </a:t>
            </a:r>
            <a:r>
              <a:rPr lang="en-US" sz="1900" b="0" dirty="0" smtClean="0">
                <a:solidFill>
                  <a:schemeClr val="tx1"/>
                </a:solidFill>
                <a:cs typeface="Arial" charset="0"/>
              </a:rPr>
              <a:t>analyses</a:t>
            </a:r>
            <a:endParaRPr lang="en-US" sz="1900" b="0" dirty="0">
              <a:solidFill>
                <a:schemeClr val="tx1"/>
              </a:solidFill>
              <a:cs typeface="Arial" charset="0"/>
            </a:endParaRPr>
          </a:p>
          <a:p>
            <a:pPr marL="233363" indent="-233363">
              <a:spcBef>
                <a:spcPts val="216"/>
              </a:spcBef>
              <a:spcAft>
                <a:spcPts val="100"/>
              </a:spcAft>
              <a:buClr>
                <a:schemeClr val="accent4">
                  <a:lumMod val="75000"/>
                </a:schemeClr>
              </a:buClr>
              <a:buSzPct val="100000"/>
              <a:buFont typeface="Wingdings" charset="2"/>
              <a:buChar char="§"/>
            </a:pPr>
            <a:r>
              <a:rPr lang="en-US" sz="1900" b="0" dirty="0" smtClean="0">
                <a:solidFill>
                  <a:schemeClr val="tx1"/>
                </a:solidFill>
                <a:cs typeface="Arial" charset="0"/>
              </a:rPr>
              <a:t>Incorporate 4 rounds of user-research into feasibility prototype:</a:t>
            </a:r>
          </a:p>
          <a:p>
            <a:pPr marL="341313" lvl="1" indent="-109538">
              <a:spcBef>
                <a:spcPts val="216"/>
              </a:spcBef>
              <a:spcAft>
                <a:spcPts val="100"/>
              </a:spcAft>
              <a:buClr>
                <a:schemeClr val="accent4">
                  <a:lumMod val="75000"/>
                </a:schemeClr>
              </a:buClr>
              <a:buSzPct val="100000"/>
              <a:buFont typeface="Wingdings" charset="2"/>
              <a:buChar char="§"/>
            </a:pPr>
            <a:r>
              <a:rPr lang="en-US" sz="1400" dirty="0" smtClean="0">
                <a:solidFill>
                  <a:schemeClr val="tx1"/>
                </a:solidFill>
                <a:cs typeface="Arial" charset="0"/>
              </a:rPr>
              <a:t>Field research of baseline </a:t>
            </a:r>
            <a:r>
              <a:rPr lang="en-US" sz="1400" dirty="0">
                <a:solidFill>
                  <a:schemeClr val="tx1"/>
                </a:solidFill>
                <a:cs typeface="Arial" charset="0"/>
              </a:rPr>
              <a:t>p</a:t>
            </a:r>
            <a:r>
              <a:rPr lang="en-US" sz="1400" dirty="0" smtClean="0">
                <a:solidFill>
                  <a:schemeClr val="tx1"/>
                </a:solidFill>
                <a:cs typeface="Arial" charset="0"/>
              </a:rPr>
              <a:t>ractices</a:t>
            </a:r>
          </a:p>
          <a:p>
            <a:pPr marL="341313" lvl="1" indent="-109538">
              <a:spcBef>
                <a:spcPts val="216"/>
              </a:spcBef>
              <a:spcAft>
                <a:spcPts val="100"/>
              </a:spcAft>
              <a:buClr>
                <a:schemeClr val="accent4">
                  <a:lumMod val="75000"/>
                </a:schemeClr>
              </a:buClr>
              <a:buSzPct val="100000"/>
              <a:buFont typeface="Wingdings" charset="2"/>
              <a:buChar char="§"/>
            </a:pPr>
            <a:r>
              <a:rPr lang="en-US" sz="1400" dirty="0" smtClean="0">
                <a:solidFill>
                  <a:schemeClr val="tx1"/>
                </a:solidFill>
                <a:cs typeface="Arial" charset="0"/>
              </a:rPr>
              <a:t>Testing of low-fidelity </a:t>
            </a:r>
            <a:r>
              <a:rPr lang="en-US" sz="1400" dirty="0">
                <a:solidFill>
                  <a:schemeClr val="tx1"/>
                </a:solidFill>
                <a:cs typeface="Arial" charset="0"/>
              </a:rPr>
              <a:t>p</a:t>
            </a:r>
            <a:r>
              <a:rPr lang="en-US" sz="1400" dirty="0" smtClean="0">
                <a:solidFill>
                  <a:schemeClr val="tx1"/>
                </a:solidFill>
                <a:cs typeface="Arial" charset="0"/>
              </a:rPr>
              <a:t>aper </a:t>
            </a:r>
            <a:r>
              <a:rPr lang="en-US" sz="1400" dirty="0">
                <a:solidFill>
                  <a:schemeClr val="tx1"/>
                </a:solidFill>
                <a:cs typeface="Arial" charset="0"/>
              </a:rPr>
              <a:t>p</a:t>
            </a:r>
            <a:r>
              <a:rPr lang="en-US" sz="1400" dirty="0" smtClean="0">
                <a:solidFill>
                  <a:schemeClr val="tx1"/>
                </a:solidFill>
                <a:cs typeface="Arial" charset="0"/>
              </a:rPr>
              <a:t>rototypes as well as working </a:t>
            </a:r>
            <a:r>
              <a:rPr lang="en-US" sz="1400" dirty="0">
                <a:solidFill>
                  <a:schemeClr val="tx1"/>
                </a:solidFill>
                <a:cs typeface="Arial" charset="0"/>
              </a:rPr>
              <a:t>s</a:t>
            </a:r>
            <a:r>
              <a:rPr lang="en-US" sz="1400" dirty="0" smtClean="0">
                <a:solidFill>
                  <a:schemeClr val="tx1"/>
                </a:solidFill>
                <a:cs typeface="Arial" charset="0"/>
              </a:rPr>
              <a:t>oftware</a:t>
            </a:r>
          </a:p>
          <a:p>
            <a:pPr marL="341313" lvl="1" indent="-109538">
              <a:spcBef>
                <a:spcPts val="216"/>
              </a:spcBef>
              <a:spcAft>
                <a:spcPts val="100"/>
              </a:spcAft>
              <a:buClr>
                <a:schemeClr val="accent4">
                  <a:lumMod val="75000"/>
                </a:schemeClr>
              </a:buClr>
              <a:buSzPct val="100000"/>
              <a:buFont typeface="Wingdings" charset="2"/>
              <a:buChar char="§"/>
            </a:pPr>
            <a:r>
              <a:rPr lang="en-US" sz="1400" dirty="0" smtClean="0">
                <a:solidFill>
                  <a:schemeClr val="tx1"/>
                </a:solidFill>
                <a:cs typeface="Arial" charset="0"/>
              </a:rPr>
              <a:t>Co-design techniques recognizing expertise of target audience</a:t>
            </a:r>
          </a:p>
          <a:p>
            <a:pPr marL="233363" indent="-233363">
              <a:spcBef>
                <a:spcPts val="216"/>
              </a:spcBef>
              <a:spcAft>
                <a:spcPts val="100"/>
              </a:spcAft>
              <a:buClr>
                <a:schemeClr val="accent4">
                  <a:lumMod val="75000"/>
                </a:schemeClr>
              </a:buClr>
              <a:buSzPct val="100000"/>
              <a:buFont typeface="Wingdings" charset="2"/>
              <a:buChar char="§"/>
            </a:pPr>
            <a:r>
              <a:rPr lang="en-US" sz="1600" b="0" dirty="0" smtClean="0">
                <a:solidFill>
                  <a:schemeClr val="tx1"/>
                </a:solidFill>
                <a:cs typeface="Arial" charset="0"/>
              </a:rPr>
              <a:t>Employ fast</a:t>
            </a:r>
            <a:r>
              <a:rPr lang="en-US" sz="1600" b="0" dirty="0">
                <a:solidFill>
                  <a:schemeClr val="tx1"/>
                </a:solidFill>
                <a:cs typeface="Arial" charset="0"/>
              </a:rPr>
              <a:t>, d</a:t>
            </a:r>
            <a:r>
              <a:rPr lang="en-US" sz="1600" b="0" dirty="0" smtClean="0">
                <a:solidFill>
                  <a:schemeClr val="tx1"/>
                </a:solidFill>
                <a:cs typeface="Arial" charset="0"/>
              </a:rPr>
              <a:t>aylight coefficient simulation </a:t>
            </a:r>
            <a:r>
              <a:rPr lang="en-US" sz="1600" b="0" dirty="0">
                <a:solidFill>
                  <a:schemeClr val="tx1"/>
                </a:solidFill>
                <a:cs typeface="Arial" charset="0"/>
              </a:rPr>
              <a:t>t</a:t>
            </a:r>
            <a:r>
              <a:rPr lang="en-US" sz="1600" b="0" dirty="0" smtClean="0">
                <a:solidFill>
                  <a:schemeClr val="tx1"/>
                </a:solidFill>
                <a:cs typeface="Arial" charset="0"/>
              </a:rPr>
              <a:t>echniques</a:t>
            </a:r>
          </a:p>
          <a:p>
            <a:pPr marL="233363" indent="-233363">
              <a:spcBef>
                <a:spcPts val="216"/>
              </a:spcBef>
              <a:spcAft>
                <a:spcPts val="100"/>
              </a:spcAft>
              <a:buClr>
                <a:schemeClr val="accent4">
                  <a:lumMod val="75000"/>
                </a:schemeClr>
              </a:buClr>
              <a:buSzPct val="100000"/>
              <a:buFont typeface="Wingdings" charset="2"/>
              <a:buChar char="§"/>
            </a:pPr>
            <a:r>
              <a:rPr lang="en-US" sz="1600" b="0" dirty="0" smtClean="0">
                <a:solidFill>
                  <a:schemeClr val="tx1"/>
                </a:solidFill>
                <a:cs typeface="Arial" charset="0"/>
              </a:rPr>
              <a:t>Design and prototype </a:t>
            </a:r>
            <a:r>
              <a:rPr lang="en-US" sz="1600" b="0" dirty="0">
                <a:solidFill>
                  <a:schemeClr val="tx1"/>
                </a:solidFill>
                <a:cs typeface="Arial" charset="0"/>
              </a:rPr>
              <a:t>High-Performance Computing </a:t>
            </a:r>
            <a:r>
              <a:rPr lang="en-US" sz="1600" b="0" dirty="0" smtClean="0">
                <a:solidFill>
                  <a:schemeClr val="tx1"/>
                </a:solidFill>
                <a:cs typeface="Arial" charset="0"/>
              </a:rPr>
              <a:t>(HPC) software architecture</a:t>
            </a:r>
          </a:p>
          <a:p>
            <a:pPr marL="233363" indent="-233363">
              <a:spcBef>
                <a:spcPts val="216"/>
              </a:spcBef>
              <a:spcAft>
                <a:spcPts val="100"/>
              </a:spcAft>
              <a:buClr>
                <a:schemeClr val="accent4">
                  <a:lumMod val="75000"/>
                </a:schemeClr>
              </a:buClr>
              <a:buSzPct val="100000"/>
              <a:buFont typeface="Wingdings" charset="2"/>
              <a:buChar char="§"/>
            </a:pPr>
            <a:r>
              <a:rPr lang="en-US" sz="1600" b="0" dirty="0" smtClean="0">
                <a:solidFill>
                  <a:schemeClr val="tx1"/>
                </a:solidFill>
                <a:cs typeface="Arial" charset="0"/>
              </a:rPr>
              <a:t>Provide administrative tools for viewing HPC system status and other controls </a:t>
            </a:r>
          </a:p>
          <a:p>
            <a:pPr marL="233363" indent="-233363">
              <a:spcBef>
                <a:spcPts val="216"/>
              </a:spcBef>
              <a:spcAft>
                <a:spcPts val="100"/>
              </a:spcAft>
              <a:buClr>
                <a:schemeClr val="accent4">
                  <a:lumMod val="75000"/>
                </a:schemeClr>
              </a:buClr>
              <a:buSzPct val="100000"/>
              <a:buFont typeface="Wingdings" charset="2"/>
              <a:buChar char="§"/>
            </a:pPr>
            <a:r>
              <a:rPr lang="en-US" sz="1600" b="0" dirty="0">
                <a:solidFill>
                  <a:schemeClr val="tx1"/>
                </a:solidFill>
                <a:cs typeface="Arial" charset="0"/>
              </a:rPr>
              <a:t>Design collaboration </a:t>
            </a:r>
            <a:r>
              <a:rPr lang="en-US" sz="1600" b="0" dirty="0" smtClean="0">
                <a:solidFill>
                  <a:schemeClr val="tx1"/>
                </a:solidFill>
                <a:cs typeface="Arial" charset="0"/>
              </a:rPr>
              <a:t>techniques</a:t>
            </a:r>
            <a:endParaRPr lang="en-US" sz="1600" b="0" dirty="0">
              <a:solidFill>
                <a:schemeClr val="tx1"/>
              </a:solidFill>
              <a:cs typeface="Arial" charset="0"/>
            </a:endParaRPr>
          </a:p>
          <a:p>
            <a:pPr marL="233363" indent="-233363">
              <a:spcBef>
                <a:spcPts val="216"/>
              </a:spcBef>
              <a:spcAft>
                <a:spcPts val="100"/>
              </a:spcAft>
              <a:buClr>
                <a:schemeClr val="accent4">
                  <a:lumMod val="75000"/>
                </a:schemeClr>
              </a:buClr>
              <a:buSzPct val="100000"/>
              <a:buFont typeface="Wingdings" charset="2"/>
              <a:buChar char="§"/>
            </a:pPr>
            <a:endParaRPr lang="en-US" sz="1600" b="0" dirty="0">
              <a:solidFill>
                <a:schemeClr val="tx1"/>
              </a:solidFill>
              <a:cs typeface="Arial" charset="0"/>
            </a:endParaRPr>
          </a:p>
          <a:p>
            <a:pPr marL="633413" lvl="1" indent="-233363">
              <a:spcBef>
                <a:spcPts val="600"/>
              </a:spcBef>
              <a:buClr>
                <a:schemeClr val="accent4">
                  <a:lumMod val="75000"/>
                </a:schemeClr>
              </a:buClr>
              <a:buSzPct val="100000"/>
              <a:buFont typeface="Wingdings" charset="2"/>
              <a:buChar char="§"/>
            </a:pPr>
            <a:endParaRPr lang="en-US" sz="1400" b="0" dirty="0" smtClean="0">
              <a:solidFill>
                <a:schemeClr val="tx1"/>
              </a:solidFill>
              <a:cs typeface="Arial" charset="0"/>
            </a:endParaRPr>
          </a:p>
          <a:p>
            <a:pPr marL="233363" indent="-233363">
              <a:spcBef>
                <a:spcPts val="600"/>
              </a:spcBef>
              <a:buClr>
                <a:schemeClr val="accent4">
                  <a:lumMod val="75000"/>
                </a:schemeClr>
              </a:buClr>
              <a:buSzPct val="100000"/>
              <a:buFont typeface="Wingdings" charset="2"/>
              <a:buChar char="§"/>
            </a:pPr>
            <a:endParaRPr lang="en-US" sz="1600" b="0" dirty="0" smtClean="0">
              <a:solidFill>
                <a:schemeClr val="tx1"/>
              </a:solidFill>
              <a:cs typeface="Arial" charset="0"/>
            </a:endParaRPr>
          </a:p>
          <a:p>
            <a:pPr marL="233363" indent="-233363">
              <a:spcBef>
                <a:spcPts val="600"/>
              </a:spcBef>
              <a:buClr>
                <a:schemeClr val="accent4">
                  <a:lumMod val="75000"/>
                </a:schemeClr>
              </a:buClr>
              <a:buSzPct val="100000"/>
              <a:buFont typeface="Wingdings" charset="2"/>
              <a:buChar char="§"/>
            </a:pPr>
            <a:endParaRPr lang="en-US" sz="1600" b="0" dirty="0" smtClean="0">
              <a:solidFill>
                <a:schemeClr val="tx1"/>
              </a:solidFill>
              <a:cs typeface="Arial" charset="0"/>
            </a:endParaRPr>
          </a:p>
        </p:txBody>
      </p:sp>
      <p:sp>
        <p:nvSpPr>
          <p:cNvPr id="14343" name="Content Placeholder 5"/>
          <p:cNvSpPr>
            <a:spLocks noGrp="1"/>
          </p:cNvSpPr>
          <p:nvPr>
            <p:ph sz="half" idx="4294967295"/>
          </p:nvPr>
        </p:nvSpPr>
        <p:spPr>
          <a:xfrm>
            <a:off x="4954588" y="1219200"/>
            <a:ext cx="4189412" cy="2073275"/>
          </a:xfrm>
        </p:spPr>
        <p:txBody>
          <a:bodyPr>
            <a:normAutofit fontScale="47500" lnSpcReduction="20000"/>
          </a:bodyPr>
          <a:lstStyle/>
          <a:p>
            <a:pPr marL="231775" indent="-231775">
              <a:spcAft>
                <a:spcPts val="100"/>
              </a:spcAft>
              <a:buClr>
                <a:schemeClr val="accent4">
                  <a:lumMod val="75000"/>
                </a:schemeClr>
              </a:buClr>
              <a:buSzPct val="100000"/>
            </a:pPr>
            <a:r>
              <a:rPr lang="en-US" sz="1900" b="0" dirty="0" smtClean="0">
                <a:solidFill>
                  <a:schemeClr val="tx1"/>
                </a:solidFill>
                <a:cs typeface="Arial" charset="0"/>
              </a:rPr>
              <a:t>Reduction of copious lighting energy use in buildings (~40% less)</a:t>
            </a:r>
          </a:p>
          <a:p>
            <a:pPr marL="231775" indent="-231775">
              <a:spcAft>
                <a:spcPts val="100"/>
              </a:spcAft>
              <a:buClr>
                <a:schemeClr val="accent4">
                  <a:lumMod val="75000"/>
                </a:schemeClr>
              </a:buClr>
              <a:buSzPct val="100000"/>
            </a:pPr>
            <a:r>
              <a:rPr lang="en-US" sz="1900" b="0" dirty="0">
                <a:solidFill>
                  <a:schemeClr val="tx1"/>
                </a:solidFill>
                <a:cs typeface="Arial" charset="0"/>
              </a:rPr>
              <a:t>A</a:t>
            </a:r>
            <a:r>
              <a:rPr lang="en-US" sz="1900" b="0" dirty="0" smtClean="0">
                <a:solidFill>
                  <a:schemeClr val="tx1"/>
                </a:solidFill>
                <a:cs typeface="Arial" charset="0"/>
              </a:rPr>
              <a:t> plethora of task and health benefits to building occupants</a:t>
            </a:r>
          </a:p>
          <a:p>
            <a:pPr marL="231775" indent="-231775">
              <a:spcAft>
                <a:spcPts val="100"/>
              </a:spcAft>
              <a:buClr>
                <a:schemeClr val="accent4">
                  <a:lumMod val="75000"/>
                </a:schemeClr>
              </a:buClr>
              <a:buSzPct val="100000"/>
            </a:pPr>
            <a:r>
              <a:rPr lang="en-US" sz="1900" b="0" dirty="0" smtClean="0">
                <a:solidFill>
                  <a:schemeClr val="tx1"/>
                </a:solidFill>
                <a:cs typeface="Arial" charset="0"/>
              </a:rPr>
              <a:t>Using software with local design teams on the following projects:</a:t>
            </a:r>
            <a:endParaRPr lang="en-US" sz="1900" b="0" dirty="0">
              <a:solidFill>
                <a:schemeClr val="tx1"/>
              </a:solidFill>
              <a:cs typeface="Arial" charset="0"/>
            </a:endParaRPr>
          </a:p>
          <a:p>
            <a:pPr marL="341313" lvl="1" indent="-109538">
              <a:spcAft>
                <a:spcPts val="100"/>
              </a:spcAft>
              <a:buClr>
                <a:schemeClr val="accent4">
                  <a:lumMod val="75000"/>
                </a:schemeClr>
              </a:buClr>
              <a:buSzPct val="100000"/>
              <a:buFont typeface="Wingdings" charset="2"/>
              <a:buChar char="§"/>
            </a:pPr>
            <a:r>
              <a:rPr lang="en-US" sz="1700" i="1" dirty="0">
                <a:solidFill>
                  <a:schemeClr val="tx1"/>
                </a:solidFill>
                <a:cs typeface="Arial" charset="0"/>
              </a:rPr>
              <a:t>Energy and Engine Building, Colorado State University, </a:t>
            </a:r>
            <a:r>
              <a:rPr lang="en-US" sz="1700" dirty="0">
                <a:solidFill>
                  <a:schemeClr val="tx1"/>
                </a:solidFill>
                <a:cs typeface="Arial" charset="0"/>
              </a:rPr>
              <a:t>Ft. Collins, CO</a:t>
            </a:r>
            <a:r>
              <a:rPr lang="en-US" sz="1700" i="1" dirty="0">
                <a:solidFill>
                  <a:schemeClr val="tx1"/>
                </a:solidFill>
                <a:cs typeface="Arial" charset="0"/>
              </a:rPr>
              <a:t>. </a:t>
            </a:r>
            <a:endParaRPr lang="en-US" sz="1700" i="1" dirty="0" smtClean="0">
              <a:solidFill>
                <a:schemeClr val="tx1"/>
              </a:solidFill>
              <a:cs typeface="Arial" charset="0"/>
            </a:endParaRPr>
          </a:p>
          <a:p>
            <a:pPr marL="341313" lvl="1" indent="-109538">
              <a:spcAft>
                <a:spcPts val="100"/>
              </a:spcAft>
              <a:buClr>
                <a:schemeClr val="accent4">
                  <a:lumMod val="75000"/>
                </a:schemeClr>
              </a:buClr>
              <a:buSzPct val="100000"/>
              <a:buFont typeface="Wingdings" charset="2"/>
              <a:buChar char="§"/>
            </a:pPr>
            <a:r>
              <a:rPr lang="en-US" sz="1700" i="1" dirty="0" smtClean="0">
                <a:solidFill>
                  <a:schemeClr val="tx1"/>
                </a:solidFill>
                <a:cs typeface="Arial" charset="0"/>
              </a:rPr>
              <a:t>United </a:t>
            </a:r>
            <a:r>
              <a:rPr lang="en-US" sz="1700" i="1" dirty="0">
                <a:solidFill>
                  <a:schemeClr val="tx1"/>
                </a:solidFill>
                <a:cs typeface="Arial" charset="0"/>
              </a:rPr>
              <a:t>States Forest Service (USFS) Offices, </a:t>
            </a:r>
            <a:r>
              <a:rPr lang="en-US" sz="1700" dirty="0" err="1">
                <a:solidFill>
                  <a:schemeClr val="tx1"/>
                </a:solidFill>
                <a:cs typeface="Arial" charset="0"/>
              </a:rPr>
              <a:t>Salida</a:t>
            </a:r>
            <a:r>
              <a:rPr lang="en-US" sz="1700" dirty="0">
                <a:solidFill>
                  <a:schemeClr val="tx1"/>
                </a:solidFill>
                <a:cs typeface="Arial" charset="0"/>
              </a:rPr>
              <a:t>, </a:t>
            </a:r>
            <a:r>
              <a:rPr lang="en-US" sz="1700" dirty="0" smtClean="0">
                <a:solidFill>
                  <a:schemeClr val="tx1"/>
                </a:solidFill>
                <a:cs typeface="Arial" charset="0"/>
              </a:rPr>
              <a:t>CO. </a:t>
            </a:r>
          </a:p>
          <a:p>
            <a:pPr marL="341313" lvl="1" indent="-109538">
              <a:spcAft>
                <a:spcPts val="100"/>
              </a:spcAft>
              <a:buClr>
                <a:schemeClr val="accent4">
                  <a:lumMod val="75000"/>
                </a:schemeClr>
              </a:buClr>
              <a:buSzPct val="100000"/>
              <a:buFont typeface="Wingdings" charset="2"/>
              <a:buChar char="§"/>
            </a:pPr>
            <a:r>
              <a:rPr lang="en-US" sz="1700" i="1" dirty="0" smtClean="0">
                <a:solidFill>
                  <a:schemeClr val="tx1"/>
                </a:solidFill>
                <a:cs typeface="Arial" charset="0"/>
              </a:rPr>
              <a:t>St. Anne’s Episcopal School Dining and Performance Hall</a:t>
            </a:r>
            <a:r>
              <a:rPr lang="en-US" sz="1700" dirty="0" smtClean="0">
                <a:solidFill>
                  <a:schemeClr val="tx1"/>
                </a:solidFill>
                <a:cs typeface="Arial" charset="0"/>
              </a:rPr>
              <a:t>, Denver, CO</a:t>
            </a:r>
            <a:endParaRPr lang="en-US" sz="1700" dirty="0">
              <a:solidFill>
                <a:schemeClr val="tx1"/>
              </a:solidFill>
              <a:cs typeface="Arial" charset="0"/>
            </a:endParaRPr>
          </a:p>
          <a:p>
            <a:pPr marL="341313" lvl="1" indent="-109538">
              <a:spcAft>
                <a:spcPts val="100"/>
              </a:spcAft>
              <a:buClr>
                <a:schemeClr val="accent4">
                  <a:lumMod val="75000"/>
                </a:schemeClr>
              </a:buClr>
              <a:buSzPct val="100000"/>
              <a:buFont typeface="Wingdings" charset="2"/>
              <a:buChar char="§"/>
            </a:pPr>
            <a:r>
              <a:rPr lang="en-US" sz="1700" i="1" dirty="0">
                <a:solidFill>
                  <a:schemeClr val="tx1"/>
                </a:solidFill>
                <a:cs typeface="Arial" charset="0"/>
              </a:rPr>
              <a:t>Joseph </a:t>
            </a:r>
            <a:r>
              <a:rPr lang="en-US" sz="1700" i="1" dirty="0" err="1">
                <a:solidFill>
                  <a:schemeClr val="tx1"/>
                </a:solidFill>
                <a:cs typeface="Arial" charset="0"/>
              </a:rPr>
              <a:t>Nyekindi</a:t>
            </a:r>
            <a:r>
              <a:rPr lang="en-US" sz="1700" i="1" dirty="0">
                <a:solidFill>
                  <a:schemeClr val="tx1"/>
                </a:solidFill>
                <a:cs typeface="Arial" charset="0"/>
              </a:rPr>
              <a:t> Community Academy, </a:t>
            </a:r>
            <a:r>
              <a:rPr lang="en-US" sz="1700" i="1" dirty="0" err="1">
                <a:solidFill>
                  <a:schemeClr val="tx1"/>
                </a:solidFill>
                <a:cs typeface="Arial" charset="0"/>
              </a:rPr>
              <a:t>Wau</a:t>
            </a:r>
            <a:r>
              <a:rPr lang="en-US" sz="1700" i="1" dirty="0">
                <a:solidFill>
                  <a:schemeClr val="tx1"/>
                </a:solidFill>
                <a:cs typeface="Arial" charset="0"/>
              </a:rPr>
              <a:t>, </a:t>
            </a:r>
            <a:r>
              <a:rPr lang="en-US" sz="1700" dirty="0">
                <a:solidFill>
                  <a:schemeClr val="tx1"/>
                </a:solidFill>
                <a:cs typeface="Arial" charset="0"/>
              </a:rPr>
              <a:t>South </a:t>
            </a:r>
            <a:r>
              <a:rPr lang="en-US" sz="1700" dirty="0" smtClean="0">
                <a:solidFill>
                  <a:schemeClr val="tx1"/>
                </a:solidFill>
                <a:cs typeface="Arial" charset="0"/>
              </a:rPr>
              <a:t>Sudan. </a:t>
            </a:r>
          </a:p>
          <a:p>
            <a:pPr marL="341313" lvl="1" indent="-109538">
              <a:spcAft>
                <a:spcPts val="100"/>
              </a:spcAft>
              <a:buClr>
                <a:schemeClr val="accent4">
                  <a:lumMod val="75000"/>
                </a:schemeClr>
              </a:buClr>
              <a:buSzPct val="100000"/>
              <a:buFont typeface="Wingdings" charset="2"/>
              <a:buChar char="§"/>
            </a:pPr>
            <a:r>
              <a:rPr lang="en-US" sz="1700" i="1" dirty="0" smtClean="0">
                <a:solidFill>
                  <a:schemeClr val="tx1"/>
                </a:solidFill>
                <a:cs typeface="Arial" charset="0"/>
              </a:rPr>
              <a:t>1.1 </a:t>
            </a:r>
            <a:r>
              <a:rPr lang="en-US" sz="1700" i="1" dirty="0">
                <a:solidFill>
                  <a:schemeClr val="tx1"/>
                </a:solidFill>
                <a:cs typeface="Arial" charset="0"/>
              </a:rPr>
              <a:t>Million ft</a:t>
            </a:r>
            <a:r>
              <a:rPr lang="en-US" sz="1700" i="1" baseline="30000" dirty="0">
                <a:solidFill>
                  <a:schemeClr val="tx1"/>
                </a:solidFill>
                <a:cs typeface="Arial" charset="0"/>
              </a:rPr>
              <a:t>2</a:t>
            </a:r>
            <a:r>
              <a:rPr lang="en-US" sz="1700" i="1" dirty="0">
                <a:solidFill>
                  <a:schemeClr val="tx1"/>
                </a:solidFill>
                <a:cs typeface="Arial" charset="0"/>
              </a:rPr>
              <a:t> Undisclosed Commercial </a:t>
            </a:r>
            <a:r>
              <a:rPr lang="en-US" sz="1700" i="1" dirty="0" smtClean="0">
                <a:solidFill>
                  <a:schemeClr val="tx1"/>
                </a:solidFill>
                <a:cs typeface="Arial" charset="0"/>
              </a:rPr>
              <a:t>Complex</a:t>
            </a:r>
            <a:r>
              <a:rPr lang="en-US" sz="1700" dirty="0" smtClean="0">
                <a:solidFill>
                  <a:schemeClr val="tx1"/>
                </a:solidFill>
                <a:cs typeface="Arial" charset="0"/>
              </a:rPr>
              <a:t>, </a:t>
            </a:r>
            <a:r>
              <a:rPr lang="en-US" sz="1700" dirty="0">
                <a:solidFill>
                  <a:schemeClr val="tx1"/>
                </a:solidFill>
                <a:cs typeface="Arial" charset="0"/>
              </a:rPr>
              <a:t>Silicon Valley, CA</a:t>
            </a:r>
            <a:r>
              <a:rPr lang="en-US" sz="1700" dirty="0" smtClean="0">
                <a:solidFill>
                  <a:schemeClr val="tx1"/>
                </a:solidFill>
                <a:cs typeface="Arial" charset="0"/>
              </a:rPr>
              <a:t>.</a:t>
            </a:r>
          </a:p>
          <a:p>
            <a:pPr marL="231775" indent="-231775">
              <a:spcAft>
                <a:spcPts val="100"/>
              </a:spcAft>
              <a:buClr>
                <a:schemeClr val="accent4">
                  <a:lumMod val="75000"/>
                </a:schemeClr>
              </a:buClr>
              <a:buSzPct val="100000"/>
            </a:pPr>
            <a:r>
              <a:rPr lang="en-US" sz="1900" b="0" dirty="0" smtClean="0">
                <a:solidFill>
                  <a:schemeClr val="tx1"/>
                </a:solidFill>
                <a:cs typeface="Arial" charset="0"/>
              </a:rPr>
              <a:t>Contract with daylight product manufacturer (</a:t>
            </a:r>
            <a:r>
              <a:rPr lang="en-US" sz="1900" b="0" dirty="0" err="1" smtClean="0">
                <a:solidFill>
                  <a:schemeClr val="tx1"/>
                </a:solidFill>
                <a:cs typeface="Arial" charset="0"/>
              </a:rPr>
              <a:t>Solatube</a:t>
            </a:r>
            <a:r>
              <a:rPr lang="en-US" sz="1900" b="0" dirty="0" smtClean="0">
                <a:solidFill>
                  <a:schemeClr val="tx1"/>
                </a:solidFill>
                <a:cs typeface="Arial" charset="0"/>
              </a:rPr>
              <a:t> International):</a:t>
            </a:r>
          </a:p>
          <a:p>
            <a:pPr marL="341313" lvl="1" indent="-109538">
              <a:spcAft>
                <a:spcPts val="100"/>
              </a:spcAft>
              <a:buClr>
                <a:schemeClr val="accent4">
                  <a:lumMod val="75000"/>
                </a:schemeClr>
              </a:buClr>
              <a:buSzPct val="100000"/>
              <a:buFont typeface="Wingdings" charset="2"/>
              <a:buChar char="§"/>
            </a:pPr>
            <a:r>
              <a:rPr lang="en-US" sz="1700" dirty="0" smtClean="0">
                <a:solidFill>
                  <a:schemeClr val="tx1"/>
                </a:solidFill>
                <a:cs typeface="Arial" charset="0"/>
              </a:rPr>
              <a:t>Integration of optical </a:t>
            </a:r>
            <a:r>
              <a:rPr lang="en-US" sz="1700" dirty="0">
                <a:solidFill>
                  <a:schemeClr val="tx1"/>
                </a:solidFill>
                <a:cs typeface="Arial" charset="0"/>
              </a:rPr>
              <a:t>d</a:t>
            </a:r>
            <a:r>
              <a:rPr lang="en-US" sz="1700" dirty="0" smtClean="0">
                <a:solidFill>
                  <a:schemeClr val="tx1"/>
                </a:solidFill>
                <a:cs typeface="Arial" charset="0"/>
              </a:rPr>
              <a:t>evices into RADIANCE simulation and visualizations</a:t>
            </a:r>
          </a:p>
          <a:p>
            <a:pPr marL="341313" lvl="1" indent="-109538">
              <a:spcAft>
                <a:spcPts val="100"/>
              </a:spcAft>
              <a:buClr>
                <a:schemeClr val="accent4">
                  <a:lumMod val="75000"/>
                </a:schemeClr>
              </a:buClr>
              <a:buSzPct val="100000"/>
              <a:buFont typeface="Wingdings" charset="2"/>
              <a:buChar char="§"/>
            </a:pPr>
            <a:r>
              <a:rPr lang="en-US" sz="1700" dirty="0" smtClean="0">
                <a:solidFill>
                  <a:schemeClr val="tx1"/>
                </a:solidFill>
                <a:cs typeface="Arial" charset="0"/>
              </a:rPr>
              <a:t>Consistent, detailed cloud versus unsystematic, simplistic PC simulations</a:t>
            </a:r>
          </a:p>
          <a:p>
            <a:pPr marL="341313" lvl="1" indent="-109538">
              <a:spcAft>
                <a:spcPts val="100"/>
              </a:spcAft>
              <a:buClr>
                <a:schemeClr val="accent4">
                  <a:lumMod val="75000"/>
                </a:schemeClr>
              </a:buClr>
              <a:buSzPct val="100000"/>
              <a:buFont typeface="Wingdings" charset="2"/>
              <a:buChar char="§"/>
            </a:pPr>
            <a:r>
              <a:rPr lang="en-US" sz="1700" dirty="0" smtClean="0">
                <a:solidFill>
                  <a:schemeClr val="tx1"/>
                </a:solidFill>
                <a:cs typeface="Arial" charset="0"/>
              </a:rPr>
              <a:t>Expand and improve collaboration and communication among stakeholders</a:t>
            </a:r>
          </a:p>
          <a:p>
            <a:pPr marL="231775" indent="-231775">
              <a:spcAft>
                <a:spcPts val="100"/>
              </a:spcAft>
              <a:buClr>
                <a:schemeClr val="accent4">
                  <a:lumMod val="75000"/>
                </a:schemeClr>
              </a:buClr>
              <a:buSzPct val="100000"/>
            </a:pPr>
            <a:r>
              <a:rPr lang="en-US" sz="1900" b="0" dirty="0">
                <a:solidFill>
                  <a:schemeClr val="tx1"/>
                </a:solidFill>
                <a:cs typeface="Arial" charset="0"/>
              </a:rPr>
              <a:t>Further </a:t>
            </a:r>
            <a:r>
              <a:rPr lang="en-US" sz="1900" b="0" dirty="0" smtClean="0">
                <a:solidFill>
                  <a:schemeClr val="tx1"/>
                </a:solidFill>
                <a:cs typeface="Arial" charset="0"/>
              </a:rPr>
              <a:t>R&amp;D in HPC and other areas show promise for widespread adoption</a:t>
            </a:r>
            <a:endParaRPr lang="en-US" sz="1300" dirty="0" smtClean="0">
              <a:solidFill>
                <a:schemeClr val="tx1"/>
              </a:solidFill>
              <a:cs typeface="Arial" charset="0"/>
            </a:endParaRPr>
          </a:p>
        </p:txBody>
      </p:sp>
      <p:cxnSp>
        <p:nvCxnSpPr>
          <p:cNvPr id="14338" name="Straight Connector 8"/>
          <p:cNvCxnSpPr>
            <a:cxnSpLocks noChangeShapeType="1"/>
          </p:cNvCxnSpPr>
          <p:nvPr/>
        </p:nvCxnSpPr>
        <p:spPr bwMode="auto">
          <a:xfrm>
            <a:off x="228600" y="3195984"/>
            <a:ext cx="8763000" cy="3175"/>
          </a:xfrm>
          <a:prstGeom prst="line">
            <a:avLst/>
          </a:prstGeom>
          <a:noFill/>
          <a:ln w="25400" algn="ctr">
            <a:solidFill>
              <a:srgbClr val="F9B074"/>
            </a:solidFill>
            <a:round/>
            <a:headEnd/>
            <a:tailEnd/>
          </a:ln>
        </p:spPr>
      </p:cxnSp>
      <p:cxnSp>
        <p:nvCxnSpPr>
          <p:cNvPr id="14339" name="Straight Connector 20"/>
          <p:cNvCxnSpPr>
            <a:cxnSpLocks noChangeShapeType="1"/>
          </p:cNvCxnSpPr>
          <p:nvPr/>
        </p:nvCxnSpPr>
        <p:spPr bwMode="auto">
          <a:xfrm rot="5400000">
            <a:off x="4038600" y="2514600"/>
            <a:ext cx="1371600" cy="0"/>
          </a:xfrm>
          <a:prstGeom prst="line">
            <a:avLst/>
          </a:prstGeom>
          <a:noFill/>
          <a:ln w="25400" algn="ctr">
            <a:solidFill>
              <a:srgbClr val="F9B074"/>
            </a:solidFill>
            <a:round/>
            <a:headEnd/>
            <a:tailEnd/>
          </a:ln>
        </p:spPr>
      </p:cxnSp>
      <p:sp>
        <p:nvSpPr>
          <p:cNvPr id="14340" name="TextBox 13"/>
          <p:cNvSpPr txBox="1">
            <a:spLocks noChangeArrowheads="1"/>
          </p:cNvSpPr>
          <p:nvPr/>
        </p:nvSpPr>
        <p:spPr bwMode="auto">
          <a:xfrm>
            <a:off x="4876800" y="838200"/>
            <a:ext cx="835485" cy="369332"/>
          </a:xfrm>
          <a:prstGeom prst="rect">
            <a:avLst/>
          </a:prstGeom>
          <a:noFill/>
          <a:ln w="9525">
            <a:noFill/>
            <a:miter lim="800000"/>
            <a:headEnd/>
            <a:tailEnd/>
          </a:ln>
        </p:spPr>
        <p:txBody>
          <a:bodyPr wrap="none">
            <a:spAutoFit/>
          </a:bodyPr>
          <a:lstStyle/>
          <a:p>
            <a:pPr eaLnBrk="0" hangingPunct="0"/>
            <a:r>
              <a:rPr lang="en-US" i="1" dirty="0" smtClean="0">
                <a:solidFill>
                  <a:srgbClr val="DA5500"/>
                </a:solidFill>
              </a:rPr>
              <a:t>Impact</a:t>
            </a:r>
            <a:endParaRPr lang="en-US" i="1" dirty="0">
              <a:solidFill>
                <a:srgbClr val="DA5500"/>
              </a:solidFill>
            </a:endParaRPr>
          </a:p>
        </p:txBody>
      </p:sp>
      <p:sp>
        <p:nvSpPr>
          <p:cNvPr id="14341" name="TextBox 14"/>
          <p:cNvSpPr txBox="1">
            <a:spLocks noChangeArrowheads="1"/>
          </p:cNvSpPr>
          <p:nvPr/>
        </p:nvSpPr>
        <p:spPr bwMode="auto">
          <a:xfrm>
            <a:off x="228600" y="838200"/>
            <a:ext cx="1406645" cy="369332"/>
          </a:xfrm>
          <a:prstGeom prst="rect">
            <a:avLst/>
          </a:prstGeom>
          <a:noFill/>
          <a:ln w="9525">
            <a:noFill/>
            <a:miter lim="800000"/>
            <a:headEnd/>
            <a:tailEnd/>
          </a:ln>
        </p:spPr>
        <p:txBody>
          <a:bodyPr wrap="none">
            <a:spAutoFit/>
          </a:bodyPr>
          <a:lstStyle/>
          <a:p>
            <a:pPr eaLnBrk="0" hangingPunct="0"/>
            <a:r>
              <a:rPr lang="en-US" i="1" dirty="0" smtClean="0">
                <a:solidFill>
                  <a:srgbClr val="DA5500"/>
                </a:solidFill>
              </a:rPr>
              <a:t>Objectives </a:t>
            </a:r>
            <a:endParaRPr lang="en-US" i="1" dirty="0">
              <a:solidFill>
                <a:srgbClr val="DA5500"/>
              </a:solidFill>
            </a:endParaRPr>
          </a:p>
        </p:txBody>
      </p:sp>
      <p:sp>
        <p:nvSpPr>
          <p:cNvPr id="14351" name="Rectangle 9"/>
          <p:cNvSpPr>
            <a:spLocks noChangeArrowheads="1"/>
          </p:cNvSpPr>
          <p:nvPr/>
        </p:nvSpPr>
        <p:spPr bwMode="auto">
          <a:xfrm>
            <a:off x="1981200" y="6437313"/>
            <a:ext cx="6096000" cy="344487"/>
          </a:xfrm>
          <a:prstGeom prst="rect">
            <a:avLst/>
          </a:prstGeom>
          <a:noFill/>
          <a:ln w="15875">
            <a:noFill/>
            <a:miter lim="800000"/>
            <a:headEnd/>
            <a:tailEnd/>
          </a:ln>
        </p:spPr>
        <p:txBody>
          <a:bodyPr/>
          <a:lstStyle/>
          <a:p>
            <a:pPr marL="173038" indent="-173038" eaLnBrk="0" hangingPunct="0">
              <a:lnSpc>
                <a:spcPct val="90000"/>
              </a:lnSpc>
              <a:spcBef>
                <a:spcPct val="60000"/>
              </a:spcBef>
              <a:buClr>
                <a:srgbClr val="FFFF99"/>
              </a:buClr>
              <a:buFont typeface="Symbol" pitchFamily="18" charset="2"/>
              <a:buNone/>
            </a:pPr>
            <a:endParaRPr lang="en-US" sz="1200">
              <a:solidFill>
                <a:srgbClr val="DA5500"/>
              </a:solidFill>
            </a:endParaRPr>
          </a:p>
        </p:txBody>
      </p:sp>
      <p:sp>
        <p:nvSpPr>
          <p:cNvPr id="17" name="Content Placeholder 5"/>
          <p:cNvSpPr txBox="1">
            <a:spLocks/>
          </p:cNvSpPr>
          <p:nvPr/>
        </p:nvSpPr>
        <p:spPr bwMode="auto">
          <a:xfrm>
            <a:off x="4191000" y="3657600"/>
            <a:ext cx="4677508" cy="3034677"/>
          </a:xfrm>
          <a:prstGeom prst="rect">
            <a:avLst/>
          </a:prstGeom>
          <a:noFill/>
          <a:ln w="9525">
            <a:noFill/>
            <a:miter lim="800000"/>
            <a:headEnd/>
            <a:tailEnd/>
          </a:ln>
        </p:spPr>
        <p:txBody>
          <a:bodyPr vert="horz" wrap="square" lIns="91440" tIns="45720" rIns="91440" bIns="45720" numCol="1" anchor="t" anchorCtr="0" compatLnSpc="1">
            <a:prstTxWarp prst="textNoShape">
              <a:avLst/>
            </a:prstTxWarp>
            <a:spAutoFit/>
          </a:bodyPr>
          <a:lstStyle/>
          <a:p>
            <a:pPr marL="233363" indent="-233363" eaLnBrk="0" fontAlgn="base" hangingPunct="0">
              <a:lnSpc>
                <a:spcPct val="90000"/>
              </a:lnSpc>
              <a:spcBef>
                <a:spcPts val="300"/>
              </a:spcBef>
              <a:spcAft>
                <a:spcPts val="300"/>
              </a:spcAft>
              <a:buClr>
                <a:schemeClr val="accent4">
                  <a:lumMod val="75000"/>
                </a:schemeClr>
              </a:buClr>
              <a:buSzPct val="100000"/>
              <a:buFont typeface="Wingdings" charset="2"/>
              <a:buChar char="§"/>
              <a:defRPr/>
            </a:pPr>
            <a:r>
              <a:rPr lang="en-US" sz="1100" dirty="0" smtClean="0">
                <a:latin typeface="Arial" pitchFamily="34" charset="0"/>
                <a:cs typeface="Arial" pitchFamily="34" charset="0"/>
              </a:rPr>
              <a:t>Experts completed tasks 25-95</a:t>
            </a:r>
            <a:r>
              <a:rPr lang="en-US" sz="1100" dirty="0">
                <a:latin typeface="Arial" pitchFamily="34" charset="0"/>
                <a:cs typeface="Arial" pitchFamily="34" charset="0"/>
              </a:rPr>
              <a:t>% faster on prototypes </a:t>
            </a:r>
            <a:r>
              <a:rPr lang="en-US" sz="1100" dirty="0" smtClean="0">
                <a:latin typeface="Arial" pitchFamily="34" charset="0"/>
                <a:cs typeface="Arial" pitchFamily="34" charset="0"/>
              </a:rPr>
              <a:t>and understood more than baseline tools and practices</a:t>
            </a:r>
          </a:p>
          <a:p>
            <a:pPr marL="233363" indent="-233363" eaLnBrk="0" fontAlgn="base" hangingPunct="0">
              <a:lnSpc>
                <a:spcPct val="90000"/>
              </a:lnSpc>
              <a:spcBef>
                <a:spcPts val="300"/>
              </a:spcBef>
              <a:spcAft>
                <a:spcPts val="300"/>
              </a:spcAft>
              <a:buClr>
                <a:schemeClr val="accent4">
                  <a:lumMod val="75000"/>
                </a:schemeClr>
              </a:buClr>
              <a:buSzPct val="100000"/>
              <a:buFont typeface="Wingdings" charset="2"/>
              <a:buChar char="§"/>
              <a:defRPr/>
            </a:pPr>
            <a:r>
              <a:rPr lang="en-US" sz="1100" dirty="0" smtClean="0">
                <a:latin typeface="Arial" pitchFamily="34" charset="0"/>
                <a:cs typeface="Arial" pitchFamily="34" charset="0"/>
              </a:rPr>
              <a:t>Implemented several innovative ways of interacting with data and analyses using server-side and dynamic web technologies</a:t>
            </a:r>
          </a:p>
          <a:p>
            <a:pPr marL="233363" lvl="0" indent="-233363" eaLnBrk="0" fontAlgn="base" hangingPunct="0">
              <a:lnSpc>
                <a:spcPct val="90000"/>
              </a:lnSpc>
              <a:spcBef>
                <a:spcPts val="300"/>
              </a:spcBef>
              <a:spcAft>
                <a:spcPts val="300"/>
              </a:spcAft>
              <a:buClr>
                <a:schemeClr val="accent4">
                  <a:lumMod val="75000"/>
                </a:schemeClr>
              </a:buClr>
              <a:buSzPct val="100000"/>
              <a:buFont typeface="Wingdings" charset="2"/>
              <a:buChar char="§"/>
              <a:defRPr/>
            </a:pPr>
            <a:r>
              <a:rPr lang="en-US" sz="1100" dirty="0" smtClean="0">
                <a:latin typeface="Arial" pitchFamily="34" charset="0"/>
                <a:cs typeface="Arial" pitchFamily="34" charset="0"/>
              </a:rPr>
              <a:t>Developed several </a:t>
            </a:r>
            <a:r>
              <a:rPr lang="en-US" sz="1100" dirty="0">
                <a:latin typeface="Arial" pitchFamily="34" charset="0"/>
                <a:cs typeface="Arial" pitchFamily="34" charset="0"/>
              </a:rPr>
              <a:t>easy to use </a:t>
            </a:r>
            <a:r>
              <a:rPr lang="en-US" sz="1100" dirty="0" smtClean="0">
                <a:latin typeface="Arial" pitchFamily="34" charset="0"/>
                <a:cs typeface="Arial" pitchFamily="34" charset="0"/>
              </a:rPr>
              <a:t>workflows to manage common, but complex tasks such as for LEED green </a:t>
            </a:r>
            <a:r>
              <a:rPr lang="en-US" sz="1100" dirty="0">
                <a:latin typeface="Arial" pitchFamily="34" charset="0"/>
                <a:cs typeface="Arial" pitchFamily="34" charset="0"/>
              </a:rPr>
              <a:t>building </a:t>
            </a:r>
            <a:r>
              <a:rPr lang="en-US" sz="1100" dirty="0" smtClean="0">
                <a:latin typeface="Arial" pitchFamily="34" charset="0"/>
                <a:cs typeface="Arial" pitchFamily="34" charset="0"/>
              </a:rPr>
              <a:t>certificates</a:t>
            </a:r>
            <a:endParaRPr lang="en-US" sz="1100" dirty="0">
              <a:latin typeface="Arial" pitchFamily="34" charset="0"/>
              <a:cs typeface="Arial" pitchFamily="34" charset="0"/>
            </a:endParaRPr>
          </a:p>
          <a:p>
            <a:pPr marL="233363" lvl="0" indent="-233363" eaLnBrk="0" fontAlgn="base" hangingPunct="0">
              <a:lnSpc>
                <a:spcPct val="90000"/>
              </a:lnSpc>
              <a:spcBef>
                <a:spcPts val="300"/>
              </a:spcBef>
              <a:spcAft>
                <a:spcPts val="300"/>
              </a:spcAft>
              <a:buClr>
                <a:schemeClr val="accent4">
                  <a:lumMod val="75000"/>
                </a:schemeClr>
              </a:buClr>
              <a:buSzPct val="100000"/>
              <a:buFont typeface="Wingdings" charset="2"/>
              <a:buChar char="§"/>
              <a:defRPr/>
            </a:pPr>
            <a:r>
              <a:rPr lang="en-US" sz="1100" dirty="0" smtClean="0">
                <a:latin typeface="Arial" pitchFamily="34" charset="0"/>
                <a:cs typeface="Arial" pitchFamily="34" charset="0"/>
              </a:rPr>
              <a:t>New approaches for visualizing and categorizing climate data</a:t>
            </a:r>
          </a:p>
          <a:p>
            <a:pPr marL="233363" indent="-233363" eaLnBrk="0" fontAlgn="base" hangingPunct="0">
              <a:lnSpc>
                <a:spcPct val="90000"/>
              </a:lnSpc>
              <a:spcBef>
                <a:spcPts val="300"/>
              </a:spcBef>
              <a:spcAft>
                <a:spcPts val="300"/>
              </a:spcAft>
              <a:buClr>
                <a:schemeClr val="accent4">
                  <a:lumMod val="75000"/>
                </a:schemeClr>
              </a:buClr>
              <a:buSzPct val="100000"/>
              <a:buFont typeface="Wingdings" charset="2"/>
              <a:buChar char="§"/>
              <a:defRPr/>
            </a:pPr>
            <a:r>
              <a:rPr lang="en-US" sz="1100" dirty="0" smtClean="0">
                <a:latin typeface="Arial" pitchFamily="34" charset="0"/>
                <a:cs typeface="Arial" pitchFamily="34" charset="0"/>
              </a:rPr>
              <a:t>Presented “Parametric Daylight Design and Analyses,” at the Daylight Institute, </a:t>
            </a:r>
            <a:r>
              <a:rPr lang="en-US" sz="1100" dirty="0" err="1" smtClean="0">
                <a:latin typeface="Arial" pitchFamily="34" charset="0"/>
                <a:cs typeface="Arial" pitchFamily="34" charset="0"/>
              </a:rPr>
              <a:t>LightFair</a:t>
            </a:r>
            <a:r>
              <a:rPr lang="en-US" sz="1100" dirty="0" smtClean="0">
                <a:latin typeface="Arial" pitchFamily="34" charset="0"/>
                <a:cs typeface="Arial" pitchFamily="34" charset="0"/>
              </a:rPr>
              <a:t> International, Philadelphia, May 7, 2012</a:t>
            </a:r>
            <a:endParaRPr lang="en-US" sz="1100" dirty="0">
              <a:latin typeface="Arial" pitchFamily="34" charset="0"/>
              <a:cs typeface="Arial" pitchFamily="34" charset="0"/>
            </a:endParaRPr>
          </a:p>
          <a:p>
            <a:pPr marL="233363" marR="0" lvl="0" indent="-233363" algn="l" defTabSz="914400" rtl="0" eaLnBrk="0" fontAlgn="base" latinLnBrk="0" hangingPunct="0">
              <a:lnSpc>
                <a:spcPct val="90000"/>
              </a:lnSpc>
              <a:spcBef>
                <a:spcPts val="300"/>
              </a:spcBef>
              <a:spcAft>
                <a:spcPts val="300"/>
              </a:spcAft>
              <a:buClr>
                <a:schemeClr val="accent4">
                  <a:lumMod val="75000"/>
                </a:schemeClr>
              </a:buClr>
              <a:buSzPct val="100000"/>
              <a:buFont typeface="Wingdings" charset="2"/>
              <a:buChar char="§"/>
              <a:tabLst/>
              <a:defRPr/>
            </a:pPr>
            <a:r>
              <a:rPr lang="en-US" sz="1100" dirty="0" smtClean="0">
                <a:latin typeface="Arial" pitchFamily="34" charset="0"/>
                <a:cs typeface="Arial" pitchFamily="34" charset="0"/>
              </a:rPr>
              <a:t>Highly positive feedback from users:</a:t>
            </a:r>
          </a:p>
          <a:p>
            <a:pPr marL="231775" lvl="1" eaLnBrk="0" fontAlgn="base" hangingPunct="0">
              <a:lnSpc>
                <a:spcPct val="90000"/>
              </a:lnSpc>
              <a:spcBef>
                <a:spcPts val="100"/>
              </a:spcBef>
              <a:spcAft>
                <a:spcPts val="100"/>
              </a:spcAft>
              <a:buClr>
                <a:schemeClr val="accent4">
                  <a:lumMod val="75000"/>
                </a:schemeClr>
              </a:buClr>
              <a:buSzPct val="100000"/>
              <a:defRPr/>
            </a:pPr>
            <a:r>
              <a:rPr lang="en-US" sz="900" dirty="0" smtClean="0">
                <a:latin typeface="Arial" pitchFamily="34" charset="0"/>
                <a:cs typeface="Arial" pitchFamily="34" charset="0"/>
              </a:rPr>
              <a:t>“This tool fills </a:t>
            </a:r>
            <a:r>
              <a:rPr lang="en-US" sz="900" dirty="0">
                <a:latin typeface="Arial" pitchFamily="34" charset="0"/>
                <a:cs typeface="Arial" pitchFamily="34" charset="0"/>
              </a:rPr>
              <a:t>a </a:t>
            </a:r>
            <a:r>
              <a:rPr lang="en-US" sz="900" dirty="0" smtClean="0">
                <a:latin typeface="Arial" pitchFamily="34" charset="0"/>
                <a:cs typeface="Arial" pitchFamily="34" charset="0"/>
              </a:rPr>
              <a:t>gap” Emmett Harrison, Fentress Architecture</a:t>
            </a:r>
          </a:p>
          <a:p>
            <a:pPr marL="231775" lvl="1" eaLnBrk="0" fontAlgn="base" hangingPunct="0">
              <a:lnSpc>
                <a:spcPct val="90000"/>
              </a:lnSpc>
              <a:spcBef>
                <a:spcPts val="100"/>
              </a:spcBef>
              <a:spcAft>
                <a:spcPts val="100"/>
              </a:spcAft>
              <a:buClr>
                <a:schemeClr val="accent4">
                  <a:lumMod val="75000"/>
                </a:schemeClr>
              </a:buClr>
              <a:buSzPct val="100000"/>
              <a:defRPr/>
            </a:pPr>
            <a:r>
              <a:rPr lang="en-US" sz="900" dirty="0" smtClean="0">
                <a:latin typeface="Arial" pitchFamily="34" charset="0"/>
                <a:cs typeface="Arial" pitchFamily="34" charset="0"/>
              </a:rPr>
              <a:t>“This would take me two weeks of work that I can now do in a day”, Alan Doggett, Hutton Architecture Studio</a:t>
            </a:r>
          </a:p>
          <a:p>
            <a:pPr marL="231775" lvl="1" eaLnBrk="0" fontAlgn="base" hangingPunct="0">
              <a:lnSpc>
                <a:spcPct val="90000"/>
              </a:lnSpc>
              <a:spcBef>
                <a:spcPts val="100"/>
              </a:spcBef>
              <a:spcAft>
                <a:spcPts val="100"/>
              </a:spcAft>
              <a:buClr>
                <a:schemeClr val="accent4">
                  <a:lumMod val="75000"/>
                </a:schemeClr>
              </a:buClr>
              <a:buSzPct val="100000"/>
              <a:defRPr/>
            </a:pPr>
            <a:r>
              <a:rPr lang="en-US" sz="900" dirty="0" smtClean="0">
                <a:latin typeface="Arial" pitchFamily="34" charset="0"/>
                <a:cs typeface="Arial" pitchFamily="34" charset="0"/>
              </a:rPr>
              <a:t>“This matrix is really awesome”, Tom </a:t>
            </a:r>
            <a:r>
              <a:rPr lang="en-US" sz="900" dirty="0" err="1" smtClean="0">
                <a:latin typeface="Arial" pitchFamily="34" charset="0"/>
                <a:cs typeface="Arial" pitchFamily="34" charset="0"/>
              </a:rPr>
              <a:t>Hootman</a:t>
            </a:r>
            <a:r>
              <a:rPr lang="en-US" sz="900" dirty="0" smtClean="0">
                <a:latin typeface="Arial" pitchFamily="34" charset="0"/>
                <a:cs typeface="Arial" pitchFamily="34" charset="0"/>
              </a:rPr>
              <a:t>, RNL Architecture</a:t>
            </a:r>
          </a:p>
          <a:p>
            <a:pPr lvl="1" eaLnBrk="0" fontAlgn="base" hangingPunct="0">
              <a:lnSpc>
                <a:spcPct val="90000"/>
              </a:lnSpc>
              <a:spcBef>
                <a:spcPts val="300"/>
              </a:spcBef>
              <a:spcAft>
                <a:spcPts val="300"/>
              </a:spcAft>
              <a:buClr>
                <a:schemeClr val="accent4">
                  <a:lumMod val="75000"/>
                </a:schemeClr>
              </a:buClr>
              <a:buSzPct val="100000"/>
              <a:defRPr/>
            </a:pPr>
            <a:endParaRPr lang="en-US" sz="1100" dirty="0">
              <a:latin typeface="Arial" pitchFamily="34" charset="0"/>
              <a:cs typeface="Arial" pitchFamily="34" charset="0"/>
            </a:endParaRPr>
          </a:p>
          <a:p>
            <a:pPr marL="233363" marR="0" lvl="0" indent="-233363" algn="l" defTabSz="914400" rtl="0" eaLnBrk="0" fontAlgn="base" latinLnBrk="0" hangingPunct="0">
              <a:lnSpc>
                <a:spcPct val="90000"/>
              </a:lnSpc>
              <a:spcBef>
                <a:spcPts val="300"/>
              </a:spcBef>
              <a:spcAft>
                <a:spcPts val="300"/>
              </a:spcAft>
              <a:buClr>
                <a:schemeClr val="accent4">
                  <a:lumMod val="75000"/>
                </a:schemeClr>
              </a:buClr>
              <a:buSzPct val="100000"/>
              <a:buFont typeface="Wingdings" charset="2"/>
              <a:buChar char="§"/>
              <a:tabLst/>
              <a:defRPr/>
            </a:pPr>
            <a:endParaRPr lang="en-US" sz="1100" dirty="0" smtClean="0">
              <a:latin typeface="Arial" pitchFamily="34" charset="0"/>
              <a:cs typeface="Arial" pitchFamily="34" charset="0"/>
            </a:endParaRPr>
          </a:p>
        </p:txBody>
      </p:sp>
      <p:sp>
        <p:nvSpPr>
          <p:cNvPr id="18" name="TextBox 13"/>
          <p:cNvSpPr txBox="1">
            <a:spLocks noChangeArrowheads="1"/>
          </p:cNvSpPr>
          <p:nvPr/>
        </p:nvSpPr>
        <p:spPr bwMode="auto">
          <a:xfrm>
            <a:off x="4463297" y="3291949"/>
            <a:ext cx="1887248" cy="369332"/>
          </a:xfrm>
          <a:prstGeom prst="rect">
            <a:avLst/>
          </a:prstGeom>
          <a:noFill/>
          <a:ln w="9525">
            <a:noFill/>
            <a:miter lim="800000"/>
            <a:headEnd/>
            <a:tailEnd/>
          </a:ln>
        </p:spPr>
        <p:txBody>
          <a:bodyPr wrap="none">
            <a:spAutoFit/>
          </a:bodyPr>
          <a:lstStyle/>
          <a:p>
            <a:pPr eaLnBrk="0" hangingPunct="0"/>
            <a:r>
              <a:rPr lang="en-US" i="1" dirty="0" smtClean="0">
                <a:solidFill>
                  <a:srgbClr val="DA5500"/>
                </a:solidFill>
              </a:rPr>
              <a:t>Accomplishments</a:t>
            </a:r>
            <a:endParaRPr lang="en-US" i="1" dirty="0">
              <a:solidFill>
                <a:srgbClr val="DA5500"/>
              </a:solidFill>
            </a:endParaRPr>
          </a:p>
        </p:txBody>
      </p:sp>
      <p:pic>
        <p:nvPicPr>
          <p:cNvPr id="1032" name="Picture 8"/>
          <p:cNvPicPr>
            <a:picLocks noChangeAspect="1" noChangeArrowheads="1"/>
          </p:cNvPicPr>
          <p:nvPr/>
        </p:nvPicPr>
        <p:blipFill rotWithShape="1">
          <a:blip r:embed="rId3" cstate="print">
            <a:extLst>
              <a:ext uri="{28A0092B-C50C-407E-A947-70E740481C1C}">
                <a14:useLocalDpi xmlns:a14="http://schemas.microsoft.com/office/drawing/2010/main" xmlns="" val="0"/>
              </a:ext>
            </a:extLst>
          </a:blip>
          <a:srcRect t="3895" b="4922"/>
          <a:stretch/>
        </p:blipFill>
        <p:spPr bwMode="auto">
          <a:xfrm>
            <a:off x="550985" y="3394464"/>
            <a:ext cx="3268064" cy="247293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22" name="TextBox 21"/>
          <p:cNvSpPr txBox="1"/>
          <p:nvPr/>
        </p:nvSpPr>
        <p:spPr>
          <a:xfrm>
            <a:off x="504092" y="5867400"/>
            <a:ext cx="3505200" cy="415498"/>
          </a:xfrm>
          <a:prstGeom prst="rect">
            <a:avLst/>
          </a:prstGeom>
          <a:noFill/>
        </p:spPr>
        <p:txBody>
          <a:bodyPr wrap="square" rtlCol="0">
            <a:spAutoFit/>
          </a:bodyPr>
          <a:lstStyle/>
          <a:p>
            <a:pPr algn="ctr"/>
            <a:r>
              <a:rPr lang="en-US" sz="700" b="1" dirty="0" smtClean="0">
                <a:latin typeface="Arial" pitchFamily="34" charset="0"/>
                <a:cs typeface="Arial" pitchFamily="34" charset="0"/>
              </a:rPr>
              <a:t>Simplicity of Feasibility Prototype, informed through user research, enables a variety of people to direct complex HPC simulations on tablets for improving energy efficiency and building quality</a:t>
            </a:r>
            <a:endParaRPr lang="en-US" sz="700" b="1" dirty="0">
              <a:latin typeface="Arial" pitchFamily="34" charset="0"/>
              <a:cs typeface="Arial" pitchFamily="34" charset="0"/>
            </a:endParaRPr>
          </a:p>
        </p:txBody>
      </p:sp>
    </p:spTree>
    <p:extLst>
      <p:ext uri="{BB962C8B-B14F-4D97-AF65-F5344CB8AC3E}">
        <p14:creationId xmlns:p14="http://schemas.microsoft.com/office/powerpoint/2010/main" xmlns="" val="910129458"/>
      </p:ext>
    </p:extLst>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Conclusions</a:t>
            </a:r>
            <a:endParaRPr lang="en-US" dirty="0"/>
          </a:p>
        </p:txBody>
      </p:sp>
      <p:sp>
        <p:nvSpPr>
          <p:cNvPr id="3" name="Content Placeholder 2"/>
          <p:cNvSpPr>
            <a:spLocks noGrp="1"/>
          </p:cNvSpPr>
          <p:nvPr>
            <p:ph idx="1"/>
          </p:nvPr>
        </p:nvSpPr>
        <p:spPr/>
        <p:txBody>
          <a:bodyPr/>
          <a:lstStyle/>
          <a:p>
            <a:r>
              <a:rPr lang="en-US" dirty="0" smtClean="0"/>
              <a:t>ASCR SBIR program has been restructured to push commercialization of ASCR funded research</a:t>
            </a:r>
          </a:p>
          <a:p>
            <a:r>
              <a:rPr lang="en-US" dirty="0" smtClean="0"/>
              <a:t>This restructuring has produced positive results in the 1</a:t>
            </a:r>
            <a:r>
              <a:rPr lang="en-US" baseline="30000" dirty="0" smtClean="0"/>
              <a:t>st</a:t>
            </a:r>
            <a:r>
              <a:rPr lang="en-US" dirty="0" smtClean="0"/>
              <a:t> year</a:t>
            </a:r>
          </a:p>
          <a:p>
            <a:r>
              <a:rPr lang="en-US" dirty="0" smtClean="0"/>
              <a:t>ASCR will continue a robust outreach program to engage small businesses in developing new products, tools, and services</a:t>
            </a:r>
            <a:endParaRPr lang="en-US" dirty="0"/>
          </a:p>
        </p:txBody>
      </p:sp>
    </p:spTree>
    <p:extLst>
      <p:ext uri="{BB962C8B-B14F-4D97-AF65-F5344CB8AC3E}">
        <p14:creationId xmlns:p14="http://schemas.microsoft.com/office/powerpoint/2010/main" xmlns="" val="240692333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1143000" y="2286000"/>
            <a:ext cx="7191375" cy="1952624"/>
          </a:xfrm>
        </p:spPr>
        <p:txBody>
          <a:bodyPr>
            <a:normAutofit/>
          </a:bodyPr>
          <a:lstStyle/>
          <a:p>
            <a:pPr marL="0" indent="0">
              <a:buNone/>
            </a:pPr>
            <a:r>
              <a:rPr lang="en-US" sz="11500" dirty="0" smtClean="0"/>
              <a:t>Questions?</a:t>
            </a:r>
            <a:endParaRPr lang="en-US" sz="11500" dirty="0"/>
          </a:p>
        </p:txBody>
      </p:sp>
    </p:spTree>
    <p:extLst>
      <p:ext uri="{BB962C8B-B14F-4D97-AF65-F5344CB8AC3E}">
        <p14:creationId xmlns:p14="http://schemas.microsoft.com/office/powerpoint/2010/main" xmlns="" val="35129430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dirty="0" smtClean="0"/>
              <a:t>Technology-centric focus to push basic research results to market</a:t>
            </a:r>
          </a:p>
          <a:p>
            <a:r>
              <a:rPr lang="en-US" dirty="0" smtClean="0"/>
              <a:t>A strong emphasis is placed on the commercialization potential of a project</a:t>
            </a:r>
          </a:p>
          <a:p>
            <a:r>
              <a:rPr lang="en-US" dirty="0" smtClean="0"/>
              <a:t>A robust outreach effort is an essential component in making this program effective</a:t>
            </a:r>
          </a:p>
          <a:p>
            <a:r>
              <a:rPr lang="en-US" dirty="0" smtClean="0"/>
              <a:t>2 major technical topics</a:t>
            </a:r>
          </a:p>
          <a:p>
            <a:pPr lvl="1"/>
            <a:r>
              <a:rPr lang="en-US" dirty="0" smtClean="0"/>
              <a:t>Advanced Network Technologies and Services</a:t>
            </a:r>
          </a:p>
          <a:p>
            <a:pPr lvl="1"/>
            <a:r>
              <a:rPr lang="en-US" dirty="0" smtClean="0"/>
              <a:t>Increasing Adoption of HPC Modeling and Simulation in the Advanced Manufacturing and Engineering Industries</a:t>
            </a:r>
            <a:endParaRPr lang="en-US" dirty="0"/>
          </a:p>
        </p:txBody>
      </p:sp>
      <p:sp>
        <p:nvSpPr>
          <p:cNvPr id="2" name="Title 1"/>
          <p:cNvSpPr>
            <a:spLocks noGrp="1"/>
          </p:cNvSpPr>
          <p:nvPr>
            <p:ph type="title"/>
          </p:nvPr>
        </p:nvSpPr>
        <p:spPr/>
        <p:txBody>
          <a:bodyPr/>
          <a:lstStyle/>
          <a:p>
            <a:r>
              <a:rPr lang="en-US" dirty="0" smtClean="0"/>
              <a:t>SBIR Program Overview</a:t>
            </a:r>
            <a:endParaRPr lang="en-US" dirty="0"/>
          </a:p>
        </p:txBody>
      </p:sp>
    </p:spTree>
    <p:extLst>
      <p:ext uri="{BB962C8B-B14F-4D97-AF65-F5344CB8AC3E}">
        <p14:creationId xmlns:p14="http://schemas.microsoft.com/office/powerpoint/2010/main" xmlns="" val="111643452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Content Placeholder 2"/>
          <p:cNvSpPr>
            <a:spLocks noGrp="1"/>
          </p:cNvSpPr>
          <p:nvPr>
            <p:ph idx="1"/>
          </p:nvPr>
        </p:nvSpPr>
        <p:spPr>
          <a:xfrm>
            <a:off x="381000" y="914400"/>
            <a:ext cx="8229600" cy="4876800"/>
          </a:xfrm>
        </p:spPr>
        <p:txBody>
          <a:bodyPr>
            <a:normAutofit/>
          </a:bodyPr>
          <a:lstStyle/>
          <a:p>
            <a:pPr eaLnBrk="1" hangingPunct="1"/>
            <a:r>
              <a:rPr lang="en-US" sz="3000" dirty="0" smtClean="0"/>
              <a:t>2 technical topics, 7 sub-topics </a:t>
            </a:r>
          </a:p>
          <a:p>
            <a:pPr lvl="1" eaLnBrk="1" hangingPunct="1"/>
            <a:r>
              <a:rPr lang="en-US" sz="2600" b="1" dirty="0" smtClean="0"/>
              <a:t>1-A: Management tools for Network Operators</a:t>
            </a:r>
          </a:p>
          <a:p>
            <a:pPr lvl="1" eaLnBrk="1" hangingPunct="1"/>
            <a:r>
              <a:rPr lang="en-US" sz="2600" b="1" dirty="0" smtClean="0"/>
              <a:t>1-B: Optical Network Support Services</a:t>
            </a:r>
          </a:p>
          <a:p>
            <a:pPr lvl="1" eaLnBrk="1" hangingPunct="1"/>
            <a:r>
              <a:rPr lang="en-US" sz="2600" b="1" dirty="0" smtClean="0"/>
              <a:t>1-C: Video Collaboration Services</a:t>
            </a:r>
          </a:p>
          <a:p>
            <a:pPr lvl="1" eaLnBrk="1" hangingPunct="1"/>
            <a:r>
              <a:rPr lang="en-US" sz="2600" b="1" dirty="0" smtClean="0"/>
              <a:t>1-D: Big Data-Aware Middleware and Networking</a:t>
            </a:r>
          </a:p>
          <a:p>
            <a:pPr lvl="1" eaLnBrk="1" hangingPunct="1"/>
            <a:r>
              <a:rPr lang="en-US" sz="2600" b="1" dirty="0" smtClean="0"/>
              <a:t>2-A: Turnkey HPC Solutions for Manufacturing and Engineering</a:t>
            </a:r>
          </a:p>
          <a:p>
            <a:pPr lvl="1" eaLnBrk="1" hangingPunct="1"/>
            <a:r>
              <a:rPr lang="en-US" sz="2600" b="1" dirty="0" smtClean="0"/>
              <a:t>2-B: HPC Support Tools and Services</a:t>
            </a:r>
          </a:p>
          <a:p>
            <a:pPr lvl="1" eaLnBrk="1" hangingPunct="1"/>
            <a:r>
              <a:rPr lang="en-US" sz="2600" b="1" dirty="0" smtClean="0"/>
              <a:t>2-C: Hardening of R&amp;D Code for Industry Use</a:t>
            </a:r>
          </a:p>
          <a:p>
            <a:pPr lvl="1" eaLnBrk="1" hangingPunct="1"/>
            <a:endParaRPr lang="en-US" sz="2400" b="1" dirty="0" smtClean="0"/>
          </a:p>
          <a:p>
            <a:pPr lvl="1" eaLnBrk="1" hangingPunct="1"/>
            <a:endParaRPr lang="en-US" sz="2400" dirty="0" smtClean="0"/>
          </a:p>
          <a:p>
            <a:pPr lvl="1" eaLnBrk="1" hangingPunct="1"/>
            <a:endParaRPr lang="en-US" sz="2400" dirty="0" smtClean="0"/>
          </a:p>
          <a:p>
            <a:pPr lvl="1" eaLnBrk="1" hangingPunct="1"/>
            <a:endParaRPr lang="en-US" sz="2400" dirty="0" smtClean="0"/>
          </a:p>
          <a:p>
            <a:pPr lvl="1" eaLnBrk="1" hangingPunct="1"/>
            <a:endParaRPr lang="en-US" sz="2400" dirty="0" smtClean="0"/>
          </a:p>
          <a:p>
            <a:pPr lvl="1" eaLnBrk="1" hangingPunct="1"/>
            <a:endParaRPr lang="en-US" dirty="0" smtClean="0"/>
          </a:p>
          <a:p>
            <a:pPr eaLnBrk="1" hangingPunct="1"/>
            <a:endParaRPr lang="en-US" dirty="0" smtClean="0"/>
          </a:p>
        </p:txBody>
      </p:sp>
      <p:sp>
        <p:nvSpPr>
          <p:cNvPr id="6146" name="Title 1"/>
          <p:cNvSpPr>
            <a:spLocks noGrp="1"/>
          </p:cNvSpPr>
          <p:nvPr>
            <p:ph type="title"/>
          </p:nvPr>
        </p:nvSpPr>
        <p:spPr>
          <a:xfrm>
            <a:off x="0" y="0"/>
            <a:ext cx="9144000" cy="762000"/>
          </a:xfrm>
        </p:spPr>
        <p:txBody>
          <a:bodyPr>
            <a:normAutofit/>
          </a:bodyPr>
          <a:lstStyle/>
          <a:p>
            <a:pPr eaLnBrk="1" hangingPunct="1">
              <a:defRPr/>
            </a:pPr>
            <a:r>
              <a:rPr lang="en-US" sz="3600" b="1" dirty="0" smtClean="0">
                <a:effectLst/>
                <a:latin typeface="Arial" pitchFamily="34" charset="0"/>
              </a:rPr>
              <a:t>FY2013 SBIR Phase I Sub-Topics</a:t>
            </a:r>
          </a:p>
        </p:txBody>
      </p:sp>
      <p:sp>
        <p:nvSpPr>
          <p:cNvPr id="4" name="Slide Number Placeholder 3"/>
          <p:cNvSpPr>
            <a:spLocks noGrp="1"/>
          </p:cNvSpPr>
          <p:nvPr>
            <p:ph type="sldNum" sz="quarter" idx="11"/>
          </p:nvPr>
        </p:nvSpPr>
        <p:spPr/>
        <p:txBody>
          <a:bodyPr/>
          <a:lstStyle/>
          <a:p>
            <a:pPr>
              <a:defRPr/>
            </a:pPr>
            <a:fld id="{5DA3AA08-254F-4CBC-95B6-4F9845EBC586}" type="slidenum">
              <a:rPr lang="en-US" smtClean="0"/>
              <a:pPr>
                <a:defRPr/>
              </a:pPr>
              <a:t>3</a:t>
            </a:fld>
            <a:endParaRPr lang="en-US"/>
          </a:p>
        </p:txBody>
      </p:sp>
    </p:spTree>
    <p:extLst>
      <p:ext uri="{BB962C8B-B14F-4D97-AF65-F5344CB8AC3E}">
        <p14:creationId xmlns:p14="http://schemas.microsoft.com/office/powerpoint/2010/main" xmlns="" val="115715508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Received 140 Letters of Intent</a:t>
            </a:r>
          </a:p>
          <a:p>
            <a:pPr lvl="1"/>
            <a:r>
              <a:rPr lang="en-US" dirty="0" smtClean="0"/>
              <a:t>Topic 1: 62 </a:t>
            </a:r>
          </a:p>
          <a:p>
            <a:pPr lvl="1"/>
            <a:r>
              <a:rPr lang="en-US" dirty="0" smtClean="0"/>
              <a:t>Topic 2: 78</a:t>
            </a:r>
          </a:p>
          <a:p>
            <a:r>
              <a:rPr lang="en-US" dirty="0" smtClean="0"/>
              <a:t>Received 78 Full Proposals ($17.8M)</a:t>
            </a:r>
          </a:p>
          <a:p>
            <a:pPr lvl="1"/>
            <a:r>
              <a:rPr lang="en-US" dirty="0" smtClean="0"/>
              <a:t>Topic 1: 28</a:t>
            </a:r>
          </a:p>
          <a:p>
            <a:pPr lvl="1"/>
            <a:r>
              <a:rPr lang="en-US" dirty="0" smtClean="0"/>
              <a:t>Topic 2: 50</a:t>
            </a:r>
          </a:p>
          <a:p>
            <a:pPr marL="457200" lvl="1" indent="0">
              <a:buNone/>
            </a:pPr>
            <a:endParaRPr lang="en-US" dirty="0"/>
          </a:p>
        </p:txBody>
      </p:sp>
      <p:sp>
        <p:nvSpPr>
          <p:cNvPr id="2" name="Title 1"/>
          <p:cNvSpPr>
            <a:spLocks noGrp="1"/>
          </p:cNvSpPr>
          <p:nvPr>
            <p:ph type="title"/>
          </p:nvPr>
        </p:nvSpPr>
        <p:spPr/>
        <p:txBody>
          <a:bodyPr/>
          <a:lstStyle/>
          <a:p>
            <a:r>
              <a:rPr lang="en-US" dirty="0" smtClean="0"/>
              <a:t>FY2013 Phase I Background</a:t>
            </a:r>
            <a:endParaRPr lang="en-US" dirty="0"/>
          </a:p>
        </p:txBody>
      </p:sp>
    </p:spTree>
    <p:extLst>
      <p:ext uri="{BB962C8B-B14F-4D97-AF65-F5344CB8AC3E}">
        <p14:creationId xmlns:p14="http://schemas.microsoft.com/office/powerpoint/2010/main" xmlns="" val="345157927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20 Proposals Funded ($4.1M)</a:t>
            </a:r>
          </a:p>
          <a:p>
            <a:pPr lvl="1"/>
            <a:r>
              <a:rPr lang="en-US" dirty="0" smtClean="0"/>
              <a:t>3 STTR ($0.5M)</a:t>
            </a:r>
          </a:p>
          <a:p>
            <a:pPr lvl="1"/>
            <a:r>
              <a:rPr lang="en-US" dirty="0" smtClean="0"/>
              <a:t>16 SBIR ($2.4M)</a:t>
            </a:r>
          </a:p>
          <a:p>
            <a:pPr lvl="1"/>
            <a:r>
              <a:rPr lang="en-US" dirty="0" smtClean="0"/>
              <a:t>1 Fast-Track ($1.2M)</a:t>
            </a:r>
          </a:p>
          <a:p>
            <a:pPr lvl="2"/>
            <a:r>
              <a:rPr lang="en-US" dirty="0" smtClean="0"/>
              <a:t>combined Phase I and Phase II proposal</a:t>
            </a:r>
            <a:endParaRPr lang="en-US" dirty="0"/>
          </a:p>
        </p:txBody>
      </p:sp>
      <p:sp>
        <p:nvSpPr>
          <p:cNvPr id="2" name="Title 1"/>
          <p:cNvSpPr>
            <a:spLocks noGrp="1"/>
          </p:cNvSpPr>
          <p:nvPr>
            <p:ph type="title"/>
          </p:nvPr>
        </p:nvSpPr>
        <p:spPr/>
        <p:txBody>
          <a:bodyPr/>
          <a:lstStyle/>
          <a:p>
            <a:r>
              <a:rPr lang="en-US" dirty="0" smtClean="0"/>
              <a:t>FY2013 Phase I Funding</a:t>
            </a:r>
            <a:endParaRPr lang="en-US" dirty="0"/>
          </a:p>
        </p:txBody>
      </p:sp>
    </p:spTree>
    <p:extLst>
      <p:ext uri="{BB962C8B-B14F-4D97-AF65-F5344CB8AC3E}">
        <p14:creationId xmlns:p14="http://schemas.microsoft.com/office/powerpoint/2010/main" xmlns="" val="11095471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25 FY2012 Phase I awards made</a:t>
            </a:r>
          </a:p>
          <a:p>
            <a:r>
              <a:rPr lang="en-US" dirty="0" smtClean="0"/>
              <a:t>24 proposals </a:t>
            </a:r>
            <a:r>
              <a:rPr lang="en-US" smtClean="0"/>
              <a:t>received  ($9.9M)</a:t>
            </a:r>
            <a:endParaRPr lang="en-US" dirty="0" smtClean="0"/>
          </a:p>
          <a:p>
            <a:pPr lvl="1"/>
            <a:r>
              <a:rPr lang="en-US" dirty="0" smtClean="0"/>
              <a:t>Topic 1: 6 proposals received</a:t>
            </a:r>
          </a:p>
          <a:p>
            <a:pPr lvl="1"/>
            <a:r>
              <a:rPr lang="en-US" dirty="0" smtClean="0"/>
              <a:t>Topic 2: 18 proposals received</a:t>
            </a:r>
          </a:p>
          <a:p>
            <a:pPr marL="457200" lvl="1" indent="0">
              <a:buNone/>
            </a:pPr>
            <a:endParaRPr lang="en-US" dirty="0"/>
          </a:p>
          <a:p>
            <a:r>
              <a:rPr lang="en-US" dirty="0" smtClean="0"/>
              <a:t>Funding decisions will be announced in March</a:t>
            </a:r>
            <a:endParaRPr lang="en-US" dirty="0"/>
          </a:p>
        </p:txBody>
      </p:sp>
      <p:sp>
        <p:nvSpPr>
          <p:cNvPr id="2" name="Title 1"/>
          <p:cNvSpPr>
            <a:spLocks noGrp="1"/>
          </p:cNvSpPr>
          <p:nvPr>
            <p:ph type="title"/>
          </p:nvPr>
        </p:nvSpPr>
        <p:spPr/>
        <p:txBody>
          <a:bodyPr/>
          <a:lstStyle/>
          <a:p>
            <a:r>
              <a:rPr lang="en-US" dirty="0" smtClean="0"/>
              <a:t>FY2013 Phase II Background</a:t>
            </a:r>
            <a:endParaRPr lang="en-US" dirty="0"/>
          </a:p>
        </p:txBody>
      </p:sp>
    </p:spTree>
    <p:extLst>
      <p:ext uri="{BB962C8B-B14F-4D97-AF65-F5344CB8AC3E}">
        <p14:creationId xmlns:p14="http://schemas.microsoft.com/office/powerpoint/2010/main" xmlns="" val="54575387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Title 1"/>
          <p:cNvSpPr>
            <a:spLocks noGrp="1"/>
          </p:cNvSpPr>
          <p:nvPr>
            <p:ph type="title" idx="4294967295"/>
          </p:nvPr>
        </p:nvSpPr>
        <p:spPr>
          <a:xfrm>
            <a:off x="0" y="76200"/>
            <a:ext cx="9144000" cy="609600"/>
          </a:xfrm>
        </p:spPr>
        <p:txBody>
          <a:bodyPr>
            <a:normAutofit/>
          </a:bodyPr>
          <a:lstStyle/>
          <a:p>
            <a:r>
              <a:rPr lang="en-US" sz="1600" b="1" dirty="0" smtClean="0">
                <a:solidFill>
                  <a:schemeClr val="tx1"/>
                </a:solidFill>
                <a:latin typeface="Arial"/>
                <a:cs typeface="Arial"/>
              </a:rPr>
              <a:t>“Catalytic Converter Modeling on Emerging Personal Computers and Small Clusters” – Chekuri Choudary (RNET Technologies) and Sandip Mazumder (Ohio state University)</a:t>
            </a:r>
          </a:p>
        </p:txBody>
      </p:sp>
      <p:sp>
        <p:nvSpPr>
          <p:cNvPr id="14342" name="Content Placeholder 5"/>
          <p:cNvSpPr>
            <a:spLocks noGrp="1"/>
          </p:cNvSpPr>
          <p:nvPr>
            <p:ph sz="half" idx="4294967295"/>
          </p:nvPr>
        </p:nvSpPr>
        <p:spPr>
          <a:xfrm>
            <a:off x="0" y="990600"/>
            <a:ext cx="4343400" cy="2076450"/>
          </a:xfrm>
        </p:spPr>
        <p:txBody>
          <a:bodyPr>
            <a:noAutofit/>
          </a:bodyPr>
          <a:lstStyle/>
          <a:p>
            <a:pPr marL="233363" indent="-233363" algn="just">
              <a:spcBef>
                <a:spcPts val="0"/>
              </a:spcBef>
              <a:buClr>
                <a:schemeClr val="accent4">
                  <a:lumMod val="75000"/>
                </a:schemeClr>
              </a:buClr>
              <a:buSzPct val="100000"/>
              <a:buFont typeface="Wingdings" charset="2"/>
              <a:buChar char="§"/>
            </a:pPr>
            <a:r>
              <a:rPr lang="en-US" sz="1100" b="0" dirty="0" smtClean="0">
                <a:solidFill>
                  <a:schemeClr val="tx1"/>
                </a:solidFill>
                <a:latin typeface="Times New Roman" pitchFamily="18" charset="0"/>
                <a:cs typeface="Times New Roman" pitchFamily="18" charset="0"/>
              </a:rPr>
              <a:t>Develop a computational tool for full scale simulation of catalytic systems with complex chemistry and overnight turnaround time. </a:t>
            </a:r>
          </a:p>
          <a:p>
            <a:pPr marL="233363" indent="-233363" algn="just">
              <a:spcBef>
                <a:spcPts val="0"/>
              </a:spcBef>
              <a:buClr>
                <a:schemeClr val="accent4">
                  <a:lumMod val="75000"/>
                </a:schemeClr>
              </a:buClr>
              <a:buSzPct val="100000"/>
              <a:buFont typeface="Wingdings" charset="2"/>
              <a:buChar char="§"/>
            </a:pPr>
            <a:r>
              <a:rPr lang="en-US" sz="1100" b="0" dirty="0" smtClean="0">
                <a:solidFill>
                  <a:schemeClr val="tx1"/>
                </a:solidFill>
                <a:latin typeface="Times New Roman" pitchFamily="18" charset="0"/>
                <a:cs typeface="Times New Roman" pitchFamily="18" charset="0"/>
              </a:rPr>
              <a:t>Leverage an existing CFD code developed by OSU. Introduce performance optimizations to fully utilize the compute resources (Multicores, Graphical Processing Units i.e GPUs etc.) in emerging compute </a:t>
            </a:r>
            <a:r>
              <a:rPr lang="en-US" sz="1100" b="0" dirty="0">
                <a:solidFill>
                  <a:schemeClr val="tx1"/>
                </a:solidFill>
                <a:latin typeface="Times New Roman" pitchFamily="18" charset="0"/>
                <a:cs typeface="Times New Roman" pitchFamily="18" charset="0"/>
              </a:rPr>
              <a:t>architectures. Demonstrate overnight turnaround time feasibility on high end workstations, small clusters, and cloud resources. </a:t>
            </a:r>
            <a:endParaRPr lang="en-US" sz="1100" b="0" dirty="0" smtClean="0">
              <a:solidFill>
                <a:schemeClr val="tx1"/>
              </a:solidFill>
              <a:latin typeface="Times New Roman" pitchFamily="18" charset="0"/>
              <a:cs typeface="Times New Roman" pitchFamily="18" charset="0"/>
            </a:endParaRPr>
          </a:p>
          <a:p>
            <a:pPr marL="233363" indent="-233363" algn="just">
              <a:spcBef>
                <a:spcPts val="0"/>
              </a:spcBef>
              <a:buClr>
                <a:schemeClr val="accent4">
                  <a:lumMod val="75000"/>
                </a:schemeClr>
              </a:buClr>
              <a:buSzPct val="100000"/>
              <a:buFont typeface="Wingdings" charset="2"/>
              <a:buChar char="§"/>
            </a:pPr>
            <a:r>
              <a:rPr lang="en-US" sz="1100" b="0" dirty="0" smtClean="0">
                <a:solidFill>
                  <a:schemeClr val="tx1"/>
                </a:solidFill>
                <a:latin typeface="Times New Roman" pitchFamily="18" charset="0"/>
                <a:cs typeface="Times New Roman" pitchFamily="18" charset="0"/>
              </a:rPr>
              <a:t>Exercise the accelerated </a:t>
            </a:r>
            <a:r>
              <a:rPr lang="en-US" sz="1100" b="0" dirty="0">
                <a:solidFill>
                  <a:schemeClr val="tx1"/>
                </a:solidFill>
                <a:latin typeface="Times New Roman" pitchFamily="18" charset="0"/>
                <a:cs typeface="Times New Roman" pitchFamily="18" charset="0"/>
              </a:rPr>
              <a:t>code on </a:t>
            </a:r>
            <a:r>
              <a:rPr lang="en-US" sz="1100" b="0" dirty="0" smtClean="0">
                <a:solidFill>
                  <a:schemeClr val="tx1"/>
                </a:solidFill>
                <a:latin typeface="Times New Roman" pitchFamily="18" charset="0"/>
                <a:cs typeface="Times New Roman" pitchFamily="18" charset="0"/>
              </a:rPr>
              <a:t>realistic problems and record computational gains.</a:t>
            </a:r>
          </a:p>
          <a:p>
            <a:pPr marL="233363" indent="-233363" algn="just">
              <a:spcBef>
                <a:spcPts val="0"/>
              </a:spcBef>
              <a:buClr>
                <a:schemeClr val="accent4">
                  <a:lumMod val="75000"/>
                </a:schemeClr>
              </a:buClr>
              <a:buSzPct val="100000"/>
              <a:buFont typeface="Wingdings" charset="2"/>
              <a:buChar char="§"/>
            </a:pPr>
            <a:r>
              <a:rPr lang="en-US" sz="1100" b="0" dirty="0" smtClean="0">
                <a:solidFill>
                  <a:schemeClr val="tx1"/>
                </a:solidFill>
                <a:latin typeface="Times New Roman" pitchFamily="18" charset="0"/>
                <a:cs typeface="Times New Roman" pitchFamily="18" charset="0"/>
              </a:rPr>
              <a:t>Identify the features (support for third party mesh generation tools, cloud based simulation capability etc.) that enhance the usability.</a:t>
            </a:r>
          </a:p>
          <a:p>
            <a:pPr marL="233363" indent="-233363" algn="just">
              <a:spcBef>
                <a:spcPts val="0"/>
              </a:spcBef>
              <a:buClr>
                <a:schemeClr val="accent4">
                  <a:lumMod val="75000"/>
                </a:schemeClr>
              </a:buClr>
              <a:buSzPct val="100000"/>
              <a:buFont typeface="Wingdings" charset="2"/>
              <a:buChar char="§"/>
            </a:pPr>
            <a:endParaRPr lang="en-US" sz="1200" b="0" dirty="0" smtClean="0">
              <a:solidFill>
                <a:schemeClr val="tx1"/>
              </a:solidFill>
              <a:latin typeface="Times New Roman" pitchFamily="18" charset="0"/>
              <a:cs typeface="Times New Roman" pitchFamily="18" charset="0"/>
            </a:endParaRPr>
          </a:p>
        </p:txBody>
      </p:sp>
      <p:sp>
        <p:nvSpPr>
          <p:cNvPr id="14343" name="Content Placeholder 5"/>
          <p:cNvSpPr>
            <a:spLocks noGrp="1"/>
          </p:cNvSpPr>
          <p:nvPr>
            <p:ph sz="half" idx="4294967295"/>
          </p:nvPr>
        </p:nvSpPr>
        <p:spPr>
          <a:xfrm>
            <a:off x="4572000" y="895350"/>
            <a:ext cx="4572000" cy="2076450"/>
          </a:xfrm>
        </p:spPr>
        <p:txBody>
          <a:bodyPr>
            <a:noAutofit/>
          </a:bodyPr>
          <a:lstStyle/>
          <a:p>
            <a:pPr marL="146304" indent="-146304" algn="just">
              <a:spcBef>
                <a:spcPts val="0"/>
              </a:spcBef>
              <a:buClr>
                <a:schemeClr val="accent4">
                  <a:lumMod val="75000"/>
                </a:schemeClr>
              </a:buClr>
              <a:buSzPct val="100000"/>
              <a:buFont typeface="Wingdings" charset="2"/>
              <a:buChar char="§"/>
            </a:pPr>
            <a:r>
              <a:rPr lang="en-US" sz="1100" b="0" dirty="0" smtClean="0">
                <a:solidFill>
                  <a:schemeClr val="tx1"/>
                </a:solidFill>
                <a:latin typeface="Times New Roman" pitchFamily="18" charset="0"/>
                <a:cs typeface="Times New Roman" pitchFamily="18" charset="0"/>
              </a:rPr>
              <a:t>Quick simulation capability with  complex chemistry is the need of the hour. Existing codes (</a:t>
            </a:r>
            <a:r>
              <a:rPr lang="en-US" sz="1100" b="0" dirty="0" smtClean="0">
                <a:solidFill>
                  <a:schemeClr val="tx1"/>
                </a:solidFill>
              </a:rPr>
              <a:t>ANSYS</a:t>
            </a:r>
            <a:r>
              <a:rPr lang="en-US" sz="1100" b="0" dirty="0">
                <a:solidFill>
                  <a:schemeClr val="tx1"/>
                </a:solidFill>
              </a:rPr>
              <a:t>®/</a:t>
            </a:r>
            <a:r>
              <a:rPr lang="en-US" sz="1100" b="0" dirty="0" smtClean="0">
                <a:solidFill>
                  <a:schemeClr val="tx1"/>
                </a:solidFill>
              </a:rPr>
              <a:t>FLUENT etc.) </a:t>
            </a:r>
            <a:r>
              <a:rPr lang="en-US" sz="1100" b="0" dirty="0" smtClean="0">
                <a:solidFill>
                  <a:schemeClr val="tx1"/>
                </a:solidFill>
                <a:latin typeface="Times New Roman" pitchFamily="18" charset="0"/>
                <a:cs typeface="Times New Roman" pitchFamily="18" charset="0"/>
              </a:rPr>
              <a:t>developed over past several decades don’t lend to modern architectures requiring days of simulation time and huge clusters for full scale simulation.</a:t>
            </a:r>
          </a:p>
          <a:p>
            <a:pPr marL="146304" indent="-146304" algn="just">
              <a:spcBef>
                <a:spcPts val="0"/>
              </a:spcBef>
              <a:buClr>
                <a:schemeClr val="accent4">
                  <a:lumMod val="75000"/>
                </a:schemeClr>
              </a:buClr>
              <a:buSzPct val="100000"/>
              <a:buFont typeface="Wingdings" charset="2"/>
              <a:buChar char="§"/>
            </a:pPr>
            <a:r>
              <a:rPr lang="en-US" sz="1100" b="0" dirty="0" smtClean="0">
                <a:solidFill>
                  <a:schemeClr val="tx1"/>
                </a:solidFill>
                <a:latin typeface="Times New Roman" pitchFamily="18" charset="0"/>
                <a:cs typeface="Times New Roman" pitchFamily="18" charset="0"/>
              </a:rPr>
              <a:t>The </a:t>
            </a:r>
            <a:r>
              <a:rPr lang="en-US" sz="1100" b="0" dirty="0">
                <a:solidFill>
                  <a:schemeClr val="tx1"/>
                </a:solidFill>
                <a:latin typeface="Times New Roman" pitchFamily="18" charset="0"/>
                <a:cs typeface="Times New Roman" pitchFamily="18" charset="0"/>
              </a:rPr>
              <a:t>overnight turnaround </a:t>
            </a:r>
            <a:r>
              <a:rPr lang="en-US" sz="1100" b="0" dirty="0" smtClean="0">
                <a:solidFill>
                  <a:schemeClr val="tx1"/>
                </a:solidFill>
                <a:latin typeface="Times New Roman" pitchFamily="18" charset="0"/>
                <a:cs typeface="Times New Roman" pitchFamily="18" charset="0"/>
              </a:rPr>
              <a:t>time on regular and affordable hardware and computational clouds enable </a:t>
            </a:r>
            <a:r>
              <a:rPr lang="en-US" sz="1100" b="0" dirty="0">
                <a:solidFill>
                  <a:schemeClr val="tx1"/>
                </a:solidFill>
                <a:latin typeface="Times New Roman" pitchFamily="18" charset="0"/>
                <a:cs typeface="Times New Roman" pitchFamily="18" charset="0"/>
              </a:rPr>
              <a:t>the industry to </a:t>
            </a:r>
            <a:r>
              <a:rPr lang="en-US" sz="1100" b="0" dirty="0" smtClean="0">
                <a:solidFill>
                  <a:schemeClr val="tx1"/>
                </a:solidFill>
                <a:latin typeface="Times New Roman" pitchFamily="18" charset="0"/>
                <a:cs typeface="Times New Roman" pitchFamily="18" charset="0"/>
              </a:rPr>
              <a:t>adopt CFD modeling in designing catalytic systems and explore </a:t>
            </a:r>
            <a:r>
              <a:rPr lang="en-US" sz="1100" b="0" dirty="0">
                <a:solidFill>
                  <a:schemeClr val="tx1"/>
                </a:solidFill>
                <a:latin typeface="Times New Roman" pitchFamily="18" charset="0"/>
                <a:cs typeface="Times New Roman" pitchFamily="18" charset="0"/>
              </a:rPr>
              <a:t>new and/or less expensive catalysts in a relatively short </a:t>
            </a:r>
            <a:r>
              <a:rPr lang="en-US" sz="1100" b="0" dirty="0" smtClean="0">
                <a:solidFill>
                  <a:schemeClr val="tx1"/>
                </a:solidFill>
                <a:latin typeface="Times New Roman" pitchFamily="18" charset="0"/>
                <a:cs typeface="Times New Roman" pitchFamily="18" charset="0"/>
              </a:rPr>
              <a:t>period </a:t>
            </a:r>
            <a:r>
              <a:rPr lang="en-US" sz="1100" b="0" dirty="0">
                <a:solidFill>
                  <a:schemeClr val="tx1"/>
                </a:solidFill>
                <a:latin typeface="Times New Roman" pitchFamily="18" charset="0"/>
                <a:cs typeface="Times New Roman" pitchFamily="18" charset="0"/>
              </a:rPr>
              <a:t>without the need for expensive HPC </a:t>
            </a:r>
            <a:r>
              <a:rPr lang="en-US" sz="1100" b="0" dirty="0" smtClean="0">
                <a:solidFill>
                  <a:schemeClr val="tx1"/>
                </a:solidFill>
                <a:latin typeface="Times New Roman" pitchFamily="18" charset="0"/>
                <a:cs typeface="Times New Roman" pitchFamily="18" charset="0"/>
              </a:rPr>
              <a:t>infrastructure. Even non-experts and occasional users can </a:t>
            </a:r>
            <a:r>
              <a:rPr lang="en-US" sz="1100" b="0" dirty="0">
                <a:solidFill>
                  <a:schemeClr val="tx1"/>
                </a:solidFill>
                <a:latin typeface="Times New Roman" pitchFamily="18" charset="0"/>
                <a:cs typeface="Times New Roman" pitchFamily="18" charset="0"/>
              </a:rPr>
              <a:t>run </a:t>
            </a:r>
            <a:r>
              <a:rPr lang="en-US" sz="1100" b="0" dirty="0" smtClean="0">
                <a:solidFill>
                  <a:schemeClr val="tx1"/>
                </a:solidFill>
                <a:latin typeface="Times New Roman" pitchFamily="18" charset="0"/>
                <a:cs typeface="Times New Roman" pitchFamily="18" charset="0"/>
              </a:rPr>
              <a:t>the simulations.</a:t>
            </a:r>
          </a:p>
          <a:p>
            <a:pPr marL="146304" indent="-146304" algn="just">
              <a:spcBef>
                <a:spcPts val="0"/>
              </a:spcBef>
              <a:buClr>
                <a:schemeClr val="accent4">
                  <a:lumMod val="75000"/>
                </a:schemeClr>
              </a:buClr>
              <a:buSzPct val="100000"/>
              <a:buFont typeface="Wingdings" charset="2"/>
              <a:buChar char="§"/>
            </a:pPr>
            <a:r>
              <a:rPr lang="en-US" sz="1100" b="0" dirty="0" smtClean="0">
                <a:solidFill>
                  <a:schemeClr val="tx1"/>
                </a:solidFill>
                <a:latin typeface="Times New Roman" pitchFamily="18" charset="0"/>
                <a:cs typeface="Times New Roman" pitchFamily="18" charset="0"/>
              </a:rPr>
              <a:t>Helps </a:t>
            </a:r>
            <a:r>
              <a:rPr lang="en-US" sz="1100" b="0" dirty="0">
                <a:solidFill>
                  <a:schemeClr val="tx1"/>
                </a:solidFill>
                <a:latin typeface="Times New Roman" pitchFamily="18" charset="0"/>
                <a:cs typeface="Times New Roman" pitchFamily="18" charset="0"/>
              </a:rPr>
              <a:t>the industry meet the emissions standards both in the energy and transportation sectors through timely and affordable development of next-generation catalytic </a:t>
            </a:r>
            <a:r>
              <a:rPr lang="en-US" sz="1100" b="0" dirty="0" smtClean="0">
                <a:solidFill>
                  <a:schemeClr val="tx1"/>
                </a:solidFill>
                <a:latin typeface="Times New Roman" pitchFamily="18" charset="0"/>
                <a:cs typeface="Times New Roman" pitchFamily="18" charset="0"/>
              </a:rPr>
              <a:t>systems.</a:t>
            </a:r>
            <a:endParaRPr lang="en-US" sz="1100" b="0" dirty="0">
              <a:solidFill>
                <a:schemeClr val="tx1"/>
              </a:solidFill>
              <a:latin typeface="Times New Roman" pitchFamily="18" charset="0"/>
              <a:cs typeface="Times New Roman" pitchFamily="18" charset="0"/>
            </a:endParaRPr>
          </a:p>
        </p:txBody>
      </p:sp>
      <p:cxnSp>
        <p:nvCxnSpPr>
          <p:cNvPr id="14338" name="Straight Connector 8"/>
          <p:cNvCxnSpPr>
            <a:cxnSpLocks noChangeShapeType="1"/>
          </p:cNvCxnSpPr>
          <p:nvPr/>
        </p:nvCxnSpPr>
        <p:spPr bwMode="auto">
          <a:xfrm>
            <a:off x="228600" y="3152775"/>
            <a:ext cx="8763000" cy="3175"/>
          </a:xfrm>
          <a:prstGeom prst="line">
            <a:avLst/>
          </a:prstGeom>
          <a:noFill/>
          <a:ln w="25400" algn="ctr">
            <a:solidFill>
              <a:srgbClr val="F9B074"/>
            </a:solidFill>
            <a:round/>
            <a:headEnd/>
            <a:tailEnd/>
          </a:ln>
        </p:spPr>
      </p:cxnSp>
      <p:cxnSp>
        <p:nvCxnSpPr>
          <p:cNvPr id="14339" name="Straight Connector 20"/>
          <p:cNvCxnSpPr>
            <a:cxnSpLocks noChangeShapeType="1"/>
          </p:cNvCxnSpPr>
          <p:nvPr/>
        </p:nvCxnSpPr>
        <p:spPr bwMode="auto">
          <a:xfrm>
            <a:off x="4495800" y="838200"/>
            <a:ext cx="0" cy="2209800"/>
          </a:xfrm>
          <a:prstGeom prst="line">
            <a:avLst/>
          </a:prstGeom>
          <a:noFill/>
          <a:ln w="25400" algn="ctr">
            <a:solidFill>
              <a:srgbClr val="F9B074"/>
            </a:solidFill>
            <a:round/>
            <a:headEnd/>
            <a:tailEnd/>
          </a:ln>
        </p:spPr>
      </p:cxnSp>
      <p:sp>
        <p:nvSpPr>
          <p:cNvPr id="14340" name="TextBox 13"/>
          <p:cNvSpPr txBox="1">
            <a:spLocks noChangeArrowheads="1"/>
          </p:cNvSpPr>
          <p:nvPr/>
        </p:nvSpPr>
        <p:spPr bwMode="auto">
          <a:xfrm>
            <a:off x="4648200" y="666750"/>
            <a:ext cx="4141723" cy="369332"/>
          </a:xfrm>
          <a:prstGeom prst="rect">
            <a:avLst/>
          </a:prstGeom>
          <a:noFill/>
          <a:ln w="9525">
            <a:noFill/>
            <a:miter lim="800000"/>
            <a:headEnd/>
            <a:tailEnd/>
          </a:ln>
        </p:spPr>
        <p:txBody>
          <a:bodyPr wrap="square">
            <a:spAutoFit/>
          </a:bodyPr>
          <a:lstStyle/>
          <a:p>
            <a:pPr eaLnBrk="0" hangingPunct="0"/>
            <a:r>
              <a:rPr lang="en-US" i="1" dirty="0" smtClean="0">
                <a:solidFill>
                  <a:srgbClr val="DA5500"/>
                </a:solidFill>
              </a:rPr>
              <a:t>Impact</a:t>
            </a:r>
            <a:endParaRPr lang="en-US" i="1" dirty="0">
              <a:solidFill>
                <a:srgbClr val="DA5500"/>
              </a:solidFill>
            </a:endParaRPr>
          </a:p>
        </p:txBody>
      </p:sp>
      <p:sp>
        <p:nvSpPr>
          <p:cNvPr id="14341" name="TextBox 14"/>
          <p:cNvSpPr txBox="1">
            <a:spLocks noChangeArrowheads="1"/>
          </p:cNvSpPr>
          <p:nvPr/>
        </p:nvSpPr>
        <p:spPr bwMode="auto">
          <a:xfrm>
            <a:off x="228600" y="678418"/>
            <a:ext cx="1406645" cy="369332"/>
          </a:xfrm>
          <a:prstGeom prst="rect">
            <a:avLst/>
          </a:prstGeom>
          <a:noFill/>
          <a:ln w="9525">
            <a:noFill/>
            <a:miter lim="800000"/>
            <a:headEnd/>
            <a:tailEnd/>
          </a:ln>
        </p:spPr>
        <p:txBody>
          <a:bodyPr wrap="none">
            <a:spAutoFit/>
          </a:bodyPr>
          <a:lstStyle/>
          <a:p>
            <a:pPr eaLnBrk="0" hangingPunct="0"/>
            <a:r>
              <a:rPr lang="en-US" i="1" dirty="0" smtClean="0">
                <a:solidFill>
                  <a:srgbClr val="DA5500"/>
                </a:solidFill>
              </a:rPr>
              <a:t>Objectives </a:t>
            </a:r>
            <a:endParaRPr lang="en-US" i="1" dirty="0">
              <a:solidFill>
                <a:srgbClr val="DA5500"/>
              </a:solidFill>
            </a:endParaRPr>
          </a:p>
        </p:txBody>
      </p:sp>
      <p:sp>
        <p:nvSpPr>
          <p:cNvPr id="18" name="TextBox 13"/>
          <p:cNvSpPr txBox="1">
            <a:spLocks noChangeArrowheads="1"/>
          </p:cNvSpPr>
          <p:nvPr/>
        </p:nvSpPr>
        <p:spPr bwMode="auto">
          <a:xfrm>
            <a:off x="4523077" y="3086100"/>
            <a:ext cx="1887248" cy="369332"/>
          </a:xfrm>
          <a:prstGeom prst="rect">
            <a:avLst/>
          </a:prstGeom>
          <a:noFill/>
          <a:ln w="9525">
            <a:noFill/>
            <a:miter lim="800000"/>
            <a:headEnd/>
            <a:tailEnd/>
          </a:ln>
        </p:spPr>
        <p:txBody>
          <a:bodyPr wrap="none">
            <a:spAutoFit/>
          </a:bodyPr>
          <a:lstStyle/>
          <a:p>
            <a:pPr eaLnBrk="0" hangingPunct="0"/>
            <a:r>
              <a:rPr lang="en-US" i="1" dirty="0" smtClean="0">
                <a:solidFill>
                  <a:srgbClr val="DA5500"/>
                </a:solidFill>
              </a:rPr>
              <a:t>Accomplishments</a:t>
            </a:r>
            <a:endParaRPr lang="en-US" i="1" dirty="0">
              <a:solidFill>
                <a:srgbClr val="DA5500"/>
              </a:solidFill>
            </a:endParaRPr>
          </a:p>
        </p:txBody>
      </p:sp>
      <p:pic>
        <p:nvPicPr>
          <p:cNvPr id="1026" name="Picture 2" descr="FowChart3"/>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247908" y="3251505"/>
            <a:ext cx="4171692" cy="296831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16" name="Content Placeholder 5"/>
          <p:cNvSpPr txBox="1">
            <a:spLocks/>
          </p:cNvSpPr>
          <p:nvPr/>
        </p:nvSpPr>
        <p:spPr>
          <a:xfrm>
            <a:off x="4495800" y="3333750"/>
            <a:ext cx="4571999" cy="2943225"/>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2400" b="1" kern="1200">
                <a:solidFill>
                  <a:srgbClr val="146737"/>
                </a:solidFill>
                <a:latin typeface="Arial" pitchFamily="34" charset="0"/>
                <a:ea typeface="+mn-ea"/>
                <a:cs typeface="Arial" pitchFamily="34" charset="0"/>
              </a:defRPr>
            </a:lvl1pPr>
            <a:lvl2pPr marL="742950" indent="-285750" algn="l" defTabSz="914400" rtl="0" eaLnBrk="1" latinLnBrk="0" hangingPunct="1">
              <a:spcBef>
                <a:spcPct val="20000"/>
              </a:spcBef>
              <a:buFont typeface="Arial" pitchFamily="34" charset="0"/>
              <a:buChar char="–"/>
              <a:defRPr sz="2200" kern="1200">
                <a:solidFill>
                  <a:schemeClr val="tx1">
                    <a:lumMod val="75000"/>
                    <a:lumOff val="25000"/>
                  </a:schemeClr>
                </a:solidFill>
                <a:latin typeface="Arial" pitchFamily="34" charset="0"/>
                <a:ea typeface="+mn-ea"/>
                <a:cs typeface="Arial" pitchFamily="34" charset="0"/>
              </a:defRPr>
            </a:lvl2pPr>
            <a:lvl3pPr marL="1143000" indent="-228600" algn="l" defTabSz="914400" rtl="0" eaLnBrk="1" latinLnBrk="0" hangingPunct="1">
              <a:spcBef>
                <a:spcPct val="20000"/>
              </a:spcBef>
              <a:buFont typeface="Arial" pitchFamily="34" charset="0"/>
              <a:buChar char="•"/>
              <a:defRPr sz="2000" kern="1200">
                <a:solidFill>
                  <a:schemeClr val="tx1"/>
                </a:solidFill>
                <a:latin typeface="Arial" pitchFamily="34" charset="0"/>
                <a:ea typeface="+mn-ea"/>
                <a:cs typeface="Arial" pitchFamily="34" charset="0"/>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Arial" pitchFamily="34" charset="0"/>
                <a:ea typeface="+mn-ea"/>
                <a:cs typeface="Arial" pitchFamily="34" charset="0"/>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146304" indent="-146304" algn="just">
              <a:spcBef>
                <a:spcPts val="0"/>
              </a:spcBef>
              <a:buClr>
                <a:schemeClr val="accent4">
                  <a:lumMod val="75000"/>
                </a:schemeClr>
              </a:buClr>
              <a:buSzPct val="100000"/>
              <a:buFont typeface="Wingdings" charset="2"/>
              <a:buChar char="§"/>
            </a:pPr>
            <a:r>
              <a:rPr lang="en-US" sz="1100" b="0" dirty="0" smtClean="0">
                <a:solidFill>
                  <a:schemeClr val="tx1"/>
                </a:solidFill>
                <a:latin typeface="Times New Roman" pitchFamily="18" charset="0"/>
                <a:cs typeface="Times New Roman" pitchFamily="18" charset="0"/>
              </a:rPr>
              <a:t>On </a:t>
            </a:r>
            <a:r>
              <a:rPr lang="en-US" sz="1100" b="0" dirty="0">
                <a:solidFill>
                  <a:schemeClr val="tx1"/>
                </a:solidFill>
                <a:latin typeface="Times New Roman" pitchFamily="18" charset="0"/>
                <a:cs typeface="Times New Roman" pitchFamily="18" charset="0"/>
              </a:rPr>
              <a:t>an 8-core machine with Quadro 4000 </a:t>
            </a:r>
            <a:r>
              <a:rPr lang="en-US" sz="1100" b="0" dirty="0" smtClean="0">
                <a:solidFill>
                  <a:schemeClr val="tx1"/>
                </a:solidFill>
                <a:latin typeface="Times New Roman" pitchFamily="18" charset="0"/>
                <a:cs typeface="Times New Roman" pitchFamily="18" charset="0"/>
              </a:rPr>
              <a:t>GPU, </a:t>
            </a:r>
            <a:r>
              <a:rPr lang="en-US" sz="1100" b="0" dirty="0">
                <a:solidFill>
                  <a:schemeClr val="tx1"/>
                </a:solidFill>
                <a:latin typeface="Times New Roman" pitchFamily="18" charset="0"/>
                <a:cs typeface="Times New Roman" pitchFamily="18" charset="0"/>
              </a:rPr>
              <a:t>~4.5 speedup </a:t>
            </a:r>
            <a:r>
              <a:rPr lang="en-US" sz="1100" b="0" dirty="0" smtClean="0">
                <a:solidFill>
                  <a:schemeClr val="tx1"/>
                </a:solidFill>
                <a:latin typeface="Times New Roman" pitchFamily="18" charset="0"/>
                <a:cs typeface="Times New Roman" pitchFamily="18" charset="0"/>
              </a:rPr>
              <a:t>for </a:t>
            </a:r>
            <a:r>
              <a:rPr lang="en-US" sz="1100" b="0" dirty="0">
                <a:solidFill>
                  <a:schemeClr val="tx1"/>
                </a:solidFill>
                <a:latin typeface="Times New Roman" pitchFamily="18" charset="0"/>
                <a:cs typeface="Times New Roman" pitchFamily="18" charset="0"/>
              </a:rPr>
              <a:t>3D test </a:t>
            </a:r>
            <a:r>
              <a:rPr lang="en-US" sz="1100" b="0" dirty="0" smtClean="0">
                <a:solidFill>
                  <a:schemeClr val="tx1"/>
                </a:solidFill>
                <a:latin typeface="Times New Roman" pitchFamily="18" charset="0"/>
                <a:cs typeface="Times New Roman" pitchFamily="18" charset="0"/>
              </a:rPr>
              <a:t>problems </a:t>
            </a:r>
            <a:r>
              <a:rPr lang="en-US" sz="1100" b="0" dirty="0">
                <a:solidFill>
                  <a:schemeClr val="tx1"/>
                </a:solidFill>
                <a:latin typeface="Times New Roman" pitchFamily="18" charset="0"/>
                <a:cs typeface="Times New Roman" pitchFamily="18" charset="0"/>
              </a:rPr>
              <a:t>with 300K cells, 20+ reactions, and various mesh topologies</a:t>
            </a:r>
            <a:r>
              <a:rPr lang="en-US" sz="1100" b="0" dirty="0" smtClean="0">
                <a:solidFill>
                  <a:schemeClr val="tx1"/>
                </a:solidFill>
                <a:latin typeface="Times New Roman" pitchFamily="18" charset="0"/>
                <a:cs typeface="Times New Roman" pitchFamily="18" charset="0"/>
              </a:rPr>
              <a:t>.</a:t>
            </a:r>
          </a:p>
          <a:p>
            <a:pPr marL="146304" indent="-146304" algn="just">
              <a:spcBef>
                <a:spcPts val="0"/>
              </a:spcBef>
              <a:buClr>
                <a:schemeClr val="accent4">
                  <a:lumMod val="75000"/>
                </a:schemeClr>
              </a:buClr>
              <a:buSzPct val="100000"/>
              <a:buFont typeface="Wingdings" charset="2"/>
              <a:buChar char="§"/>
            </a:pPr>
            <a:r>
              <a:rPr lang="en-US" sz="1100" b="0" dirty="0" smtClean="0">
                <a:solidFill>
                  <a:schemeClr val="tx1"/>
                </a:solidFill>
                <a:latin typeface="Times New Roman" pitchFamily="18" charset="0"/>
                <a:cs typeface="Times New Roman" pitchFamily="18" charset="0"/>
              </a:rPr>
              <a:t>Entire simulation of a 3D monolith with 313872 cells, 37440 reacting faces got reduced to 4 hours from 19 hours by multicore and GPU optimizations. </a:t>
            </a:r>
          </a:p>
          <a:p>
            <a:pPr marL="146304" indent="-146304" algn="just">
              <a:spcBef>
                <a:spcPts val="0"/>
              </a:spcBef>
              <a:buClr>
                <a:schemeClr val="accent4">
                  <a:lumMod val="75000"/>
                </a:schemeClr>
              </a:buClr>
              <a:buSzPct val="100000"/>
              <a:buFont typeface="Wingdings" charset="2"/>
              <a:buChar char="§"/>
            </a:pPr>
            <a:r>
              <a:rPr lang="en-US" sz="1100" b="0" dirty="0" smtClean="0">
                <a:solidFill>
                  <a:schemeClr val="tx1"/>
                </a:solidFill>
                <a:latin typeface="Times New Roman" pitchFamily="18" charset="0"/>
                <a:cs typeface="Times New Roman" pitchFamily="18" charset="0"/>
              </a:rPr>
              <a:t>Linear speedup for surface chemistry calculations using upto 8 cores.</a:t>
            </a:r>
          </a:p>
          <a:p>
            <a:pPr marL="146304" indent="-146304" algn="just">
              <a:spcBef>
                <a:spcPts val="0"/>
              </a:spcBef>
              <a:buClr>
                <a:schemeClr val="accent4">
                  <a:lumMod val="75000"/>
                </a:schemeClr>
              </a:buClr>
              <a:buSzPct val="100000"/>
              <a:buFont typeface="Wingdings" charset="2"/>
              <a:buChar char="§"/>
            </a:pPr>
            <a:r>
              <a:rPr lang="en-US" sz="1100" b="0" dirty="0" smtClean="0">
                <a:solidFill>
                  <a:schemeClr val="tx1"/>
                </a:solidFill>
                <a:latin typeface="Times New Roman" pitchFamily="18" charset="0"/>
                <a:cs typeface="Times New Roman" pitchFamily="18" charset="0"/>
              </a:rPr>
              <a:t>3X-5.6X speedup for species equations optimization using upto 8 cores.</a:t>
            </a:r>
          </a:p>
          <a:p>
            <a:pPr marL="146304" indent="-146304" algn="just">
              <a:spcBef>
                <a:spcPts val="0"/>
              </a:spcBef>
              <a:buClr>
                <a:schemeClr val="accent4">
                  <a:lumMod val="75000"/>
                </a:schemeClr>
              </a:buClr>
              <a:buSzPct val="100000"/>
              <a:buFont typeface="Wingdings" charset="2"/>
              <a:buChar char="§"/>
            </a:pPr>
            <a:r>
              <a:rPr lang="en-US" sz="1100" b="0" dirty="0" smtClean="0">
                <a:solidFill>
                  <a:schemeClr val="tx1"/>
                </a:solidFill>
                <a:latin typeface="Times New Roman" pitchFamily="18" charset="0"/>
                <a:cs typeface="Times New Roman" pitchFamily="18" charset="0"/>
              </a:rPr>
              <a:t>1.3X-2.3X speedup for pressure correction equation using attached GPU.</a:t>
            </a:r>
          </a:p>
          <a:p>
            <a:pPr marL="146304" indent="-146304" algn="just">
              <a:spcBef>
                <a:spcPts val="0"/>
              </a:spcBef>
              <a:buClr>
                <a:schemeClr val="accent4">
                  <a:lumMod val="75000"/>
                </a:schemeClr>
              </a:buClr>
              <a:buSzPct val="100000"/>
              <a:buFont typeface="Wingdings" charset="2"/>
              <a:buChar char="§"/>
            </a:pPr>
            <a:r>
              <a:rPr lang="en-US" sz="1100" b="0" dirty="0" smtClean="0">
                <a:solidFill>
                  <a:schemeClr val="tx1"/>
                </a:solidFill>
                <a:latin typeface="Times New Roman" pitchFamily="18" charset="0"/>
                <a:cs typeface="Times New Roman" pitchFamily="18" charset="0"/>
              </a:rPr>
              <a:t>Linear speedup for material properties calculation using upto 8 cores.</a:t>
            </a:r>
          </a:p>
          <a:p>
            <a:pPr marL="146304" indent="-146304" algn="just">
              <a:spcBef>
                <a:spcPts val="0"/>
              </a:spcBef>
              <a:buClr>
                <a:schemeClr val="accent4">
                  <a:lumMod val="75000"/>
                </a:schemeClr>
              </a:buClr>
              <a:buSzPct val="100000"/>
              <a:buFont typeface="Wingdings" charset="2"/>
              <a:buChar char="§"/>
            </a:pPr>
            <a:r>
              <a:rPr lang="en-US" sz="1100" b="0" dirty="0" smtClean="0">
                <a:solidFill>
                  <a:schemeClr val="tx1"/>
                </a:solidFill>
                <a:latin typeface="Times New Roman" pitchFamily="18" charset="0"/>
                <a:cs typeface="Times New Roman" pitchFamily="18" charset="0"/>
              </a:rPr>
              <a:t>A conceptual cloud computing model that allows engineers easily setup and run simulations in a cloud environment.</a:t>
            </a:r>
          </a:p>
          <a:p>
            <a:pPr marL="0" indent="0" algn="just">
              <a:spcBef>
                <a:spcPts val="0"/>
              </a:spcBef>
              <a:buClr>
                <a:schemeClr val="accent4">
                  <a:lumMod val="75000"/>
                </a:schemeClr>
              </a:buClr>
              <a:buSzPct val="100000"/>
              <a:buNone/>
            </a:pPr>
            <a:r>
              <a:rPr lang="en-US" sz="1100" dirty="0" smtClean="0">
                <a:solidFill>
                  <a:schemeClr val="tx1"/>
                </a:solidFill>
                <a:latin typeface="Times New Roman" pitchFamily="18" charset="0"/>
                <a:cs typeface="Times New Roman" pitchFamily="18" charset="0"/>
              </a:rPr>
              <a:t>COMMERCIALIZATION:</a:t>
            </a:r>
          </a:p>
          <a:p>
            <a:pPr marL="146304" indent="-146304" algn="just">
              <a:spcBef>
                <a:spcPts val="0"/>
              </a:spcBef>
              <a:buClr>
                <a:schemeClr val="accent4">
                  <a:lumMod val="75000"/>
                </a:schemeClr>
              </a:buClr>
              <a:buSzPct val="100000"/>
              <a:buFont typeface="Wingdings" charset="2"/>
              <a:buChar char="§"/>
            </a:pPr>
            <a:r>
              <a:rPr lang="en-US" sz="1100" b="0" dirty="0">
                <a:solidFill>
                  <a:schemeClr val="tx1"/>
                </a:solidFill>
                <a:latin typeface="Times New Roman" pitchFamily="18" charset="0"/>
                <a:cs typeface="Times New Roman" pitchFamily="18" charset="0"/>
              </a:rPr>
              <a:t>Discussed the product commercialization with ANSYS (Dr. Shane Moeykens, Manager of the ANSYS Strategic Partnership Program</a:t>
            </a:r>
            <a:r>
              <a:rPr lang="en-US" sz="1100" b="0" dirty="0" smtClean="0">
                <a:solidFill>
                  <a:schemeClr val="tx1"/>
                </a:solidFill>
                <a:latin typeface="Times New Roman" pitchFamily="18" charset="0"/>
                <a:cs typeface="Times New Roman" pitchFamily="18" charset="0"/>
              </a:rPr>
              <a:t>). Partnership will </a:t>
            </a:r>
            <a:r>
              <a:rPr lang="en-US" sz="1100" b="0" dirty="0">
                <a:solidFill>
                  <a:schemeClr val="tx1"/>
                </a:solidFill>
                <a:latin typeface="Times New Roman" pitchFamily="18" charset="0"/>
                <a:cs typeface="Times New Roman" pitchFamily="18" charset="0"/>
              </a:rPr>
              <a:t>accelerate the product penetration into CFD market</a:t>
            </a:r>
            <a:r>
              <a:rPr lang="en-US" sz="1100" b="0" dirty="0" smtClean="0">
                <a:solidFill>
                  <a:schemeClr val="tx1"/>
                </a:solidFill>
                <a:latin typeface="Times New Roman" pitchFamily="18" charset="0"/>
                <a:cs typeface="Times New Roman" pitchFamily="18" charset="0"/>
              </a:rPr>
              <a:t>.</a:t>
            </a:r>
          </a:p>
          <a:p>
            <a:pPr marL="146304" indent="-146304" algn="just">
              <a:spcBef>
                <a:spcPts val="0"/>
              </a:spcBef>
              <a:buClr>
                <a:schemeClr val="accent4">
                  <a:lumMod val="75000"/>
                </a:schemeClr>
              </a:buClr>
              <a:buSzPct val="100000"/>
              <a:buFont typeface="Wingdings" charset="2"/>
              <a:buChar char="§"/>
            </a:pPr>
            <a:r>
              <a:rPr lang="en-US" sz="1100" b="0" dirty="0" smtClean="0">
                <a:solidFill>
                  <a:schemeClr val="tx1"/>
                </a:solidFill>
                <a:latin typeface="Times New Roman" pitchFamily="18" charset="0"/>
                <a:cs typeface="Times New Roman" pitchFamily="18" charset="0"/>
              </a:rPr>
              <a:t>Product selling in 3 different forms: SIMCAT (the simulation tool), SIMCAT-CLOUD (cloud based simulation), and SIMCAT with Hardware Foundation (customized hardware in addition).</a:t>
            </a:r>
            <a:endParaRPr lang="en-US" sz="1100" b="0" dirty="0">
              <a:solidFill>
                <a:schemeClr val="tx1"/>
              </a:solidFill>
              <a:latin typeface="Times New Roman" pitchFamily="18" charset="0"/>
              <a:cs typeface="Times New Roman" pitchFamily="18" charset="0"/>
            </a:endParaRPr>
          </a:p>
          <a:p>
            <a:pPr marL="0" indent="0">
              <a:buNone/>
            </a:pPr>
            <a:endParaRPr lang="en-US" sz="1100" b="0" dirty="0" smtClean="0">
              <a:solidFill>
                <a:schemeClr val="tx1"/>
              </a:solidFill>
              <a:latin typeface="Times New Roman" pitchFamily="18" charset="0"/>
              <a:cs typeface="Times New Roman" pitchFamily="18" charset="0"/>
            </a:endParaRPr>
          </a:p>
          <a:p>
            <a:endParaRPr lang="en-US" sz="1100" b="0"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xmlns="" val="787324435"/>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4338" name="Straight Connector 8"/>
          <p:cNvCxnSpPr>
            <a:cxnSpLocks noChangeShapeType="1"/>
          </p:cNvCxnSpPr>
          <p:nvPr/>
        </p:nvCxnSpPr>
        <p:spPr bwMode="auto">
          <a:xfrm>
            <a:off x="228600" y="3195984"/>
            <a:ext cx="8763000" cy="3175"/>
          </a:xfrm>
          <a:prstGeom prst="line">
            <a:avLst/>
          </a:prstGeom>
          <a:noFill/>
          <a:ln w="25400" algn="ctr">
            <a:solidFill>
              <a:srgbClr val="F9B074"/>
            </a:solidFill>
            <a:round/>
            <a:headEnd/>
            <a:tailEnd/>
          </a:ln>
        </p:spPr>
      </p:cxnSp>
      <p:cxnSp>
        <p:nvCxnSpPr>
          <p:cNvPr id="14339" name="Straight Connector 20"/>
          <p:cNvCxnSpPr>
            <a:cxnSpLocks noChangeShapeType="1"/>
          </p:cNvCxnSpPr>
          <p:nvPr/>
        </p:nvCxnSpPr>
        <p:spPr bwMode="auto">
          <a:xfrm rot="5400000">
            <a:off x="4038600" y="2514600"/>
            <a:ext cx="1371600" cy="0"/>
          </a:xfrm>
          <a:prstGeom prst="line">
            <a:avLst/>
          </a:prstGeom>
          <a:noFill/>
          <a:ln w="25400" algn="ctr">
            <a:solidFill>
              <a:srgbClr val="F9B074"/>
            </a:solidFill>
            <a:round/>
            <a:headEnd/>
            <a:tailEnd/>
          </a:ln>
        </p:spPr>
      </p:cxnSp>
      <p:sp>
        <p:nvSpPr>
          <p:cNvPr id="14340" name="TextBox 13"/>
          <p:cNvSpPr txBox="1">
            <a:spLocks noChangeArrowheads="1"/>
          </p:cNvSpPr>
          <p:nvPr/>
        </p:nvSpPr>
        <p:spPr bwMode="auto">
          <a:xfrm>
            <a:off x="4876800" y="838200"/>
            <a:ext cx="835485" cy="369332"/>
          </a:xfrm>
          <a:prstGeom prst="rect">
            <a:avLst/>
          </a:prstGeom>
          <a:noFill/>
          <a:ln w="9525">
            <a:noFill/>
            <a:miter lim="800000"/>
            <a:headEnd/>
            <a:tailEnd/>
          </a:ln>
        </p:spPr>
        <p:txBody>
          <a:bodyPr wrap="none">
            <a:spAutoFit/>
          </a:bodyPr>
          <a:lstStyle/>
          <a:p>
            <a:pPr eaLnBrk="0" hangingPunct="0"/>
            <a:r>
              <a:rPr lang="en-US" i="1" dirty="0" smtClean="0">
                <a:solidFill>
                  <a:srgbClr val="DA5500"/>
                </a:solidFill>
              </a:rPr>
              <a:t>Impact</a:t>
            </a:r>
            <a:endParaRPr lang="en-US" i="1" dirty="0">
              <a:solidFill>
                <a:srgbClr val="DA5500"/>
              </a:solidFill>
            </a:endParaRPr>
          </a:p>
        </p:txBody>
      </p:sp>
      <p:sp>
        <p:nvSpPr>
          <p:cNvPr id="14341" name="TextBox 14"/>
          <p:cNvSpPr txBox="1">
            <a:spLocks noChangeArrowheads="1"/>
          </p:cNvSpPr>
          <p:nvPr/>
        </p:nvSpPr>
        <p:spPr bwMode="auto">
          <a:xfrm>
            <a:off x="228600" y="838200"/>
            <a:ext cx="1406645" cy="369332"/>
          </a:xfrm>
          <a:prstGeom prst="rect">
            <a:avLst/>
          </a:prstGeom>
          <a:noFill/>
          <a:ln w="9525">
            <a:noFill/>
            <a:miter lim="800000"/>
            <a:headEnd/>
            <a:tailEnd/>
          </a:ln>
        </p:spPr>
        <p:txBody>
          <a:bodyPr wrap="none">
            <a:spAutoFit/>
          </a:bodyPr>
          <a:lstStyle/>
          <a:p>
            <a:pPr eaLnBrk="0" hangingPunct="0"/>
            <a:r>
              <a:rPr lang="en-US" i="1" dirty="0" smtClean="0">
                <a:solidFill>
                  <a:srgbClr val="DA5500"/>
                </a:solidFill>
              </a:rPr>
              <a:t>Objectives </a:t>
            </a:r>
            <a:endParaRPr lang="en-US" i="1" dirty="0">
              <a:solidFill>
                <a:srgbClr val="DA5500"/>
              </a:solidFill>
            </a:endParaRPr>
          </a:p>
        </p:txBody>
      </p:sp>
      <p:sp>
        <p:nvSpPr>
          <p:cNvPr id="14342" name="Content Placeholder 5"/>
          <p:cNvSpPr>
            <a:spLocks noGrp="1"/>
          </p:cNvSpPr>
          <p:nvPr>
            <p:ph sz="half" idx="4294967295"/>
          </p:nvPr>
        </p:nvSpPr>
        <p:spPr>
          <a:xfrm>
            <a:off x="0" y="1219200"/>
            <a:ext cx="4489450" cy="1828800"/>
          </a:xfrm>
        </p:spPr>
        <p:txBody>
          <a:bodyPr>
            <a:normAutofit/>
          </a:bodyPr>
          <a:lstStyle/>
          <a:p>
            <a:pPr marL="0" indent="0">
              <a:spcBef>
                <a:spcPts val="600"/>
              </a:spcBef>
              <a:buClr>
                <a:schemeClr val="accent4">
                  <a:lumMod val="75000"/>
                </a:schemeClr>
              </a:buClr>
              <a:buSzPct val="100000"/>
              <a:buNone/>
            </a:pPr>
            <a:endParaRPr lang="en-US" sz="1600" b="0" dirty="0" smtClean="0">
              <a:solidFill>
                <a:schemeClr val="tx1"/>
              </a:solidFill>
              <a:cs typeface="Arial" charset="0"/>
            </a:endParaRPr>
          </a:p>
          <a:p>
            <a:pPr marL="0" indent="0">
              <a:spcBef>
                <a:spcPts val="600"/>
              </a:spcBef>
              <a:buClr>
                <a:schemeClr val="accent4">
                  <a:lumMod val="75000"/>
                </a:schemeClr>
              </a:buClr>
              <a:buSzPct val="100000"/>
              <a:buNone/>
            </a:pPr>
            <a:endParaRPr lang="en-US" sz="1600" b="0" dirty="0" smtClean="0">
              <a:solidFill>
                <a:schemeClr val="tx1"/>
              </a:solidFill>
              <a:cs typeface="Arial" charset="0"/>
            </a:endParaRPr>
          </a:p>
        </p:txBody>
      </p:sp>
      <p:sp>
        <p:nvSpPr>
          <p:cNvPr id="14" name="Title 1"/>
          <p:cNvSpPr>
            <a:spLocks noGrp="1"/>
          </p:cNvSpPr>
          <p:nvPr>
            <p:ph type="title" idx="4294967295"/>
          </p:nvPr>
        </p:nvSpPr>
        <p:spPr>
          <a:xfrm>
            <a:off x="0" y="228600"/>
            <a:ext cx="9144000" cy="361950"/>
          </a:xfrm>
        </p:spPr>
        <p:txBody>
          <a:bodyPr>
            <a:noAutofit/>
          </a:bodyPr>
          <a:lstStyle/>
          <a:p>
            <a:pPr algn="l"/>
            <a:r>
              <a:rPr lang="en-US" sz="1200" b="1" dirty="0" smtClean="0">
                <a:solidFill>
                  <a:schemeClr val="tx1"/>
                </a:solidFill>
                <a:latin typeface="Arial"/>
                <a:cs typeface="Arial"/>
              </a:rPr>
              <a:t>BOLT: </a:t>
            </a:r>
            <a:r>
              <a:rPr lang="en-US" sz="1200" b="1" dirty="0"/>
              <a:t>Optimization-Based Production Scheduling for Complex Manufacturing Plants Delivered as a Service using High Performance Computing Architecture &amp; </a:t>
            </a:r>
            <a:r>
              <a:rPr lang="en-US" sz="1200" b="1" dirty="0" smtClean="0"/>
              <a:t>Algorithms [PI: Vijay Hanagandi, Optimal Solutions, Inc.]</a:t>
            </a:r>
            <a:br>
              <a:rPr lang="en-US" sz="1200" b="1" dirty="0" smtClean="0"/>
            </a:br>
            <a:r>
              <a:rPr lang="en-US" sz="1200" b="1" u="sng" dirty="0" smtClean="0"/>
              <a:t>Sub-award Contractor</a:t>
            </a:r>
            <a:r>
              <a:rPr lang="en-US" sz="1200" b="1" dirty="0" smtClean="0"/>
              <a:t>: University of Wisconsin, Prof. Christos Maravelias</a:t>
            </a:r>
            <a:endParaRPr lang="en-US" sz="1200" b="1" dirty="0" smtClean="0">
              <a:solidFill>
                <a:schemeClr val="tx1"/>
              </a:solidFill>
              <a:latin typeface="Arial"/>
              <a:cs typeface="Arial"/>
            </a:endParaRPr>
          </a:p>
        </p:txBody>
      </p:sp>
      <p:sp>
        <p:nvSpPr>
          <p:cNvPr id="19" name="Content Placeholder 5"/>
          <p:cNvSpPr>
            <a:spLocks noGrp="1"/>
          </p:cNvSpPr>
          <p:nvPr>
            <p:ph sz="half" idx="4294967295"/>
          </p:nvPr>
        </p:nvSpPr>
        <p:spPr>
          <a:xfrm>
            <a:off x="4954588" y="1219200"/>
            <a:ext cx="4189412" cy="1976438"/>
          </a:xfrm>
        </p:spPr>
        <p:txBody>
          <a:bodyPr>
            <a:noAutofit/>
          </a:bodyPr>
          <a:lstStyle/>
          <a:p>
            <a:pPr marL="233363" indent="-233363">
              <a:spcBef>
                <a:spcPts val="500"/>
              </a:spcBef>
              <a:spcAft>
                <a:spcPts val="600"/>
              </a:spcAft>
              <a:buClr>
                <a:schemeClr val="accent4">
                  <a:lumMod val="75000"/>
                </a:schemeClr>
              </a:buClr>
              <a:buSzPct val="100000"/>
              <a:buFont typeface="Wingdings" charset="2"/>
              <a:buChar char="§"/>
            </a:pPr>
            <a:r>
              <a:rPr lang="en-US" sz="1300" dirty="0" smtClean="0">
                <a:solidFill>
                  <a:schemeClr val="tx1"/>
                </a:solidFill>
                <a:cs typeface="Arial" charset="0"/>
              </a:rPr>
              <a:t>The framework will lay the foundation for all of our future work</a:t>
            </a:r>
          </a:p>
          <a:p>
            <a:pPr marL="233363" indent="-233363">
              <a:spcBef>
                <a:spcPts val="500"/>
              </a:spcBef>
              <a:spcAft>
                <a:spcPts val="600"/>
              </a:spcAft>
              <a:buClr>
                <a:schemeClr val="accent4">
                  <a:lumMod val="75000"/>
                </a:schemeClr>
              </a:buClr>
              <a:buSzPct val="100000"/>
              <a:buFont typeface="Wingdings" charset="2"/>
              <a:buChar char="§"/>
            </a:pPr>
            <a:r>
              <a:rPr lang="en-US" sz="1300" dirty="0" smtClean="0">
                <a:solidFill>
                  <a:schemeClr val="tx1"/>
                </a:solidFill>
                <a:cs typeface="Arial" charset="0"/>
              </a:rPr>
              <a:t>The HPC solution will significantly speed up our solution process and will help us scale-up to complex plants, resulting in better solutions</a:t>
            </a:r>
            <a:endParaRPr lang="en-US" sz="1300" dirty="0">
              <a:solidFill>
                <a:schemeClr val="tx1"/>
              </a:solidFill>
              <a:cs typeface="Arial" charset="0"/>
            </a:endParaRPr>
          </a:p>
          <a:p>
            <a:pPr marL="233363" indent="-233363">
              <a:spcBef>
                <a:spcPts val="500"/>
              </a:spcBef>
              <a:buClr>
                <a:schemeClr val="accent4">
                  <a:lumMod val="75000"/>
                </a:schemeClr>
              </a:buClr>
              <a:buSzPct val="100000"/>
              <a:buFont typeface="Wingdings" charset="2"/>
              <a:buChar char="§"/>
            </a:pPr>
            <a:r>
              <a:rPr lang="en-US" sz="1300" dirty="0" smtClean="0">
                <a:solidFill>
                  <a:schemeClr val="tx1"/>
                </a:solidFill>
                <a:cs typeface="Arial" charset="0"/>
              </a:rPr>
              <a:t>The prototype will essentially prove the concept and expose the risks, technology hurdles, and opportunities.</a:t>
            </a:r>
          </a:p>
        </p:txBody>
      </p:sp>
      <p:sp>
        <p:nvSpPr>
          <p:cNvPr id="14351" name="Rectangle 9"/>
          <p:cNvSpPr>
            <a:spLocks noChangeArrowheads="1"/>
          </p:cNvSpPr>
          <p:nvPr/>
        </p:nvSpPr>
        <p:spPr bwMode="auto">
          <a:xfrm>
            <a:off x="1981200" y="6437313"/>
            <a:ext cx="6096000" cy="344487"/>
          </a:xfrm>
          <a:prstGeom prst="rect">
            <a:avLst/>
          </a:prstGeom>
          <a:noFill/>
          <a:ln w="15875">
            <a:noFill/>
            <a:miter lim="800000"/>
            <a:headEnd/>
            <a:tailEnd/>
          </a:ln>
        </p:spPr>
        <p:txBody>
          <a:bodyPr/>
          <a:lstStyle/>
          <a:p>
            <a:pPr marL="173038" indent="-173038" eaLnBrk="0" hangingPunct="0">
              <a:lnSpc>
                <a:spcPct val="90000"/>
              </a:lnSpc>
              <a:spcBef>
                <a:spcPct val="60000"/>
              </a:spcBef>
              <a:buClr>
                <a:srgbClr val="FFFF99"/>
              </a:buClr>
              <a:buFont typeface="Symbol" pitchFamily="18" charset="2"/>
              <a:buNone/>
            </a:pPr>
            <a:endParaRPr lang="en-US" sz="1200" dirty="0">
              <a:solidFill>
                <a:srgbClr val="DA5500"/>
              </a:solidFill>
            </a:endParaRPr>
          </a:p>
        </p:txBody>
      </p:sp>
      <p:sp>
        <p:nvSpPr>
          <p:cNvPr id="17" name="Content Placeholder 5"/>
          <p:cNvSpPr txBox="1">
            <a:spLocks/>
          </p:cNvSpPr>
          <p:nvPr/>
        </p:nvSpPr>
        <p:spPr bwMode="auto">
          <a:xfrm>
            <a:off x="4191000" y="3657600"/>
            <a:ext cx="4677508" cy="2631490"/>
          </a:xfrm>
          <a:prstGeom prst="rect">
            <a:avLst/>
          </a:prstGeom>
          <a:noFill/>
          <a:ln w="9525">
            <a:noFill/>
            <a:miter lim="800000"/>
            <a:headEnd/>
            <a:tailEnd/>
          </a:ln>
        </p:spPr>
        <p:txBody>
          <a:bodyPr vert="horz" wrap="square" lIns="91440" tIns="45720" rIns="91440" bIns="45720" numCol="1" anchor="t" anchorCtr="0" compatLnSpc="1">
            <a:prstTxWarp prst="textNoShape">
              <a:avLst/>
            </a:prstTxWarp>
            <a:spAutoFit/>
          </a:bodyPr>
          <a:lstStyle/>
          <a:p>
            <a:pPr marL="233363" indent="-233363" eaLnBrk="0" fontAlgn="base" hangingPunct="0">
              <a:lnSpc>
                <a:spcPct val="90000"/>
              </a:lnSpc>
              <a:spcBef>
                <a:spcPts val="600"/>
              </a:spcBef>
              <a:spcAft>
                <a:spcPts val="300"/>
              </a:spcAft>
              <a:buClr>
                <a:schemeClr val="accent4">
                  <a:lumMod val="75000"/>
                </a:schemeClr>
              </a:buClr>
              <a:buSzPct val="100000"/>
              <a:buFont typeface="Wingdings" charset="2"/>
              <a:buChar char="§"/>
              <a:defRPr/>
            </a:pPr>
            <a:r>
              <a:rPr lang="en-US" sz="1000" b="1" dirty="0" smtClean="0">
                <a:latin typeface="Arial" pitchFamily="34" charset="0"/>
                <a:cs typeface="Arial" pitchFamily="34" charset="0"/>
              </a:rPr>
              <a:t>Demonstrated </a:t>
            </a:r>
            <a:r>
              <a:rPr lang="en-US" sz="1000" b="1" dirty="0">
                <a:latin typeface="Arial" pitchFamily="34" charset="0"/>
                <a:cs typeface="Arial" pitchFamily="34" charset="0"/>
              </a:rPr>
              <a:t>via the </a:t>
            </a:r>
            <a:r>
              <a:rPr lang="en-US" sz="1000" b="1" dirty="0" smtClean="0">
                <a:latin typeface="Arial" pitchFamily="34" charset="0"/>
                <a:cs typeface="Arial" pitchFamily="34" charset="0"/>
              </a:rPr>
              <a:t>formulations </a:t>
            </a:r>
            <a:r>
              <a:rPr lang="en-US" sz="1000" b="1" dirty="0">
                <a:latin typeface="Arial" pitchFamily="34" charset="0"/>
                <a:cs typeface="Arial" pitchFamily="34" charset="0"/>
              </a:rPr>
              <a:t>we developed and tested, that High Performance Computing (HPC) can effectively address the issue of </a:t>
            </a:r>
            <a:r>
              <a:rPr lang="en-US" sz="1000" b="1" dirty="0" smtClean="0">
                <a:latin typeface="Arial" pitchFamily="34" charset="0"/>
                <a:cs typeface="Arial" pitchFamily="34" charset="0"/>
              </a:rPr>
              <a:t>scalability on scheduling problems of commercial size. </a:t>
            </a:r>
          </a:p>
          <a:p>
            <a:pPr marL="233363" indent="-233363" eaLnBrk="0" fontAlgn="base" hangingPunct="0">
              <a:lnSpc>
                <a:spcPct val="90000"/>
              </a:lnSpc>
              <a:spcBef>
                <a:spcPts val="600"/>
              </a:spcBef>
              <a:spcAft>
                <a:spcPts val="300"/>
              </a:spcAft>
              <a:buClr>
                <a:schemeClr val="accent4">
                  <a:lumMod val="75000"/>
                </a:schemeClr>
              </a:buClr>
              <a:buSzPct val="100000"/>
              <a:buFont typeface="Wingdings" charset="2"/>
              <a:buChar char="§"/>
              <a:defRPr/>
            </a:pPr>
            <a:r>
              <a:rPr lang="en-US" sz="1000" b="1" dirty="0">
                <a:latin typeface="Arial" pitchFamily="34" charset="0"/>
                <a:cs typeface="Arial" pitchFamily="34" charset="0"/>
              </a:rPr>
              <a:t>Our decomposition-based scheduling algorithm gave significantly improved performance when compared to simply using the native parallelization embedded in the CPLEX </a:t>
            </a:r>
            <a:r>
              <a:rPr lang="en-US" sz="1000" b="1" dirty="0" smtClean="0">
                <a:latin typeface="Arial" pitchFamily="34" charset="0"/>
                <a:cs typeface="Arial" pitchFamily="34" charset="0"/>
              </a:rPr>
              <a:t>solver.</a:t>
            </a:r>
            <a:endParaRPr lang="en-US" sz="1000" b="1" dirty="0">
              <a:latin typeface="Arial" pitchFamily="34" charset="0"/>
              <a:cs typeface="Arial" pitchFamily="34" charset="0"/>
            </a:endParaRPr>
          </a:p>
          <a:p>
            <a:pPr marL="233363" indent="-233363" eaLnBrk="0" fontAlgn="base" hangingPunct="0">
              <a:lnSpc>
                <a:spcPct val="90000"/>
              </a:lnSpc>
              <a:spcBef>
                <a:spcPts val="600"/>
              </a:spcBef>
              <a:spcAft>
                <a:spcPts val="300"/>
              </a:spcAft>
              <a:buClr>
                <a:schemeClr val="accent4">
                  <a:lumMod val="75000"/>
                </a:schemeClr>
              </a:buClr>
              <a:buSzPct val="100000"/>
              <a:buFont typeface="Wingdings" charset="2"/>
              <a:buChar char="§"/>
              <a:defRPr/>
            </a:pPr>
            <a:r>
              <a:rPr lang="en-US" sz="1000" b="1" dirty="0" smtClean="0">
                <a:latin typeface="Arial" pitchFamily="34" charset="0"/>
                <a:cs typeface="Arial" pitchFamily="34" charset="0"/>
              </a:rPr>
              <a:t>Demonstrated </a:t>
            </a:r>
            <a:r>
              <a:rPr lang="en-US" sz="1000" b="1" dirty="0">
                <a:latin typeface="Arial" pitchFamily="34" charset="0"/>
                <a:cs typeface="Arial" pitchFamily="34" charset="0"/>
              </a:rPr>
              <a:t>with our </a:t>
            </a:r>
            <a:r>
              <a:rPr lang="en-US" sz="1000" b="1" dirty="0" smtClean="0">
                <a:latin typeface="Arial" pitchFamily="34" charset="0"/>
                <a:cs typeface="Arial" pitchFamily="34" charset="0"/>
              </a:rPr>
              <a:t>BOLT prototype that </a:t>
            </a:r>
            <a:r>
              <a:rPr lang="en-US" sz="1000" b="1" dirty="0">
                <a:latin typeface="Arial" pitchFamily="34" charset="0"/>
                <a:cs typeface="Arial" pitchFamily="34" charset="0"/>
              </a:rPr>
              <a:t>we can </a:t>
            </a:r>
            <a:r>
              <a:rPr lang="en-US" sz="1000" b="1" dirty="0" smtClean="0">
                <a:latin typeface="Arial" pitchFamily="34" charset="0"/>
                <a:cs typeface="Arial" pitchFamily="34" charset="0"/>
              </a:rPr>
              <a:t>securely and efficiently provision </a:t>
            </a:r>
            <a:r>
              <a:rPr lang="en-US" sz="1000" b="1" dirty="0">
                <a:latin typeface="Arial" pitchFamily="34" charset="0"/>
                <a:cs typeface="Arial" pitchFamily="34" charset="0"/>
              </a:rPr>
              <a:t>optimization-based scheduling as a service over the Internet – thus paving the way for commercialization of our solution via the SaaS business model. </a:t>
            </a:r>
            <a:r>
              <a:rPr lang="en-US" sz="1000" b="1" dirty="0" smtClean="0">
                <a:latin typeface="Arial" pitchFamily="34" charset="0"/>
                <a:cs typeface="Arial" pitchFamily="34" charset="0"/>
              </a:rPr>
              <a:t> </a:t>
            </a:r>
          </a:p>
          <a:p>
            <a:pPr marL="233363" indent="-233363" eaLnBrk="0" fontAlgn="base" hangingPunct="0">
              <a:lnSpc>
                <a:spcPct val="90000"/>
              </a:lnSpc>
              <a:spcBef>
                <a:spcPts val="600"/>
              </a:spcBef>
              <a:spcAft>
                <a:spcPts val="300"/>
              </a:spcAft>
              <a:buClr>
                <a:schemeClr val="accent4">
                  <a:lumMod val="75000"/>
                </a:schemeClr>
              </a:buClr>
              <a:buSzPct val="100000"/>
              <a:buFont typeface="Wingdings" charset="2"/>
              <a:buChar char="§"/>
              <a:defRPr/>
            </a:pPr>
            <a:r>
              <a:rPr lang="en-US" sz="1000" b="1" dirty="0" smtClean="0">
                <a:latin typeface="Arial" pitchFamily="34" charset="0"/>
                <a:cs typeface="Arial" pitchFamily="34" charset="0"/>
              </a:rPr>
              <a:t>Filed </a:t>
            </a:r>
            <a:r>
              <a:rPr lang="en-US" sz="1000" b="1" dirty="0">
                <a:latin typeface="Arial" pitchFamily="34" charset="0"/>
                <a:cs typeface="Arial" pitchFamily="34" charset="0"/>
              </a:rPr>
              <a:t>for a provisional patent to preserve priority date for our invention concerning the delivery of our solution over the Internet using HPC algorithms and architecture. </a:t>
            </a:r>
          </a:p>
          <a:p>
            <a:pPr marL="233363" indent="-233363" eaLnBrk="0" fontAlgn="base" hangingPunct="0">
              <a:lnSpc>
                <a:spcPct val="90000"/>
              </a:lnSpc>
              <a:spcBef>
                <a:spcPts val="600"/>
              </a:spcBef>
              <a:spcAft>
                <a:spcPts val="300"/>
              </a:spcAft>
              <a:buClr>
                <a:schemeClr val="accent4">
                  <a:lumMod val="75000"/>
                </a:schemeClr>
              </a:buClr>
              <a:buSzPct val="100000"/>
              <a:buFont typeface="Wingdings" charset="2"/>
              <a:buChar char="§"/>
              <a:defRPr/>
            </a:pPr>
            <a:r>
              <a:rPr lang="en-US" sz="1000" b="1" dirty="0" smtClean="0">
                <a:latin typeface="Arial" pitchFamily="34" charset="0"/>
                <a:cs typeface="Arial" pitchFamily="34" charset="0"/>
              </a:rPr>
              <a:t>Submitted an abstract of our work  to present </a:t>
            </a:r>
            <a:r>
              <a:rPr lang="en-US" sz="1000" b="1" dirty="0">
                <a:latin typeface="Arial" pitchFamily="34" charset="0"/>
                <a:cs typeface="Arial" pitchFamily="34" charset="0"/>
              </a:rPr>
              <a:t>at </a:t>
            </a:r>
            <a:r>
              <a:rPr lang="en-US" sz="1000" b="1" dirty="0" smtClean="0">
                <a:latin typeface="Arial" pitchFamily="34" charset="0"/>
                <a:cs typeface="Arial" pitchFamily="34" charset="0"/>
              </a:rPr>
              <a:t>the INFORMS Spring </a:t>
            </a:r>
            <a:r>
              <a:rPr lang="en-US" sz="1000" b="1" dirty="0">
                <a:latin typeface="Arial" pitchFamily="34" charset="0"/>
                <a:cs typeface="Arial" pitchFamily="34" charset="0"/>
              </a:rPr>
              <a:t>2013 </a:t>
            </a:r>
            <a:r>
              <a:rPr lang="en-US" sz="1000" b="1" dirty="0" smtClean="0">
                <a:latin typeface="Arial" pitchFamily="34" charset="0"/>
                <a:cs typeface="Arial" pitchFamily="34" charset="0"/>
              </a:rPr>
              <a:t>Conference.</a:t>
            </a:r>
            <a:endParaRPr kumimoji="0" lang="en-US" sz="1000" b="1" u="none" strike="noStrike" kern="1200" cap="none" spc="0" normalizeH="0" dirty="0" smtClean="0">
              <a:ln>
                <a:noFill/>
              </a:ln>
              <a:effectLst/>
              <a:uLnTx/>
              <a:uFillTx/>
              <a:latin typeface="Arial" pitchFamily="34" charset="0"/>
              <a:cs typeface="Arial" pitchFamily="34" charset="0"/>
            </a:endParaRPr>
          </a:p>
        </p:txBody>
      </p:sp>
      <p:sp>
        <p:nvSpPr>
          <p:cNvPr id="18" name="TextBox 13"/>
          <p:cNvSpPr txBox="1">
            <a:spLocks noChangeArrowheads="1"/>
          </p:cNvSpPr>
          <p:nvPr/>
        </p:nvSpPr>
        <p:spPr bwMode="auto">
          <a:xfrm>
            <a:off x="4463297" y="3291949"/>
            <a:ext cx="1887248" cy="369332"/>
          </a:xfrm>
          <a:prstGeom prst="rect">
            <a:avLst/>
          </a:prstGeom>
          <a:noFill/>
          <a:ln w="9525">
            <a:noFill/>
            <a:miter lim="800000"/>
            <a:headEnd/>
            <a:tailEnd/>
          </a:ln>
        </p:spPr>
        <p:txBody>
          <a:bodyPr wrap="none">
            <a:spAutoFit/>
          </a:bodyPr>
          <a:lstStyle/>
          <a:p>
            <a:pPr eaLnBrk="0" hangingPunct="0"/>
            <a:r>
              <a:rPr lang="en-US" i="1" dirty="0" smtClean="0">
                <a:solidFill>
                  <a:srgbClr val="DA5500"/>
                </a:solidFill>
              </a:rPr>
              <a:t>Accomplishments</a:t>
            </a:r>
            <a:endParaRPr lang="en-US" i="1" dirty="0">
              <a:solidFill>
                <a:srgbClr val="DA5500"/>
              </a:solidFill>
            </a:endParaRPr>
          </a:p>
        </p:txBody>
      </p:sp>
      <p:sp>
        <p:nvSpPr>
          <p:cNvPr id="15" name="TextBox 14"/>
          <p:cNvSpPr txBox="1"/>
          <p:nvPr/>
        </p:nvSpPr>
        <p:spPr>
          <a:xfrm>
            <a:off x="685800" y="3886200"/>
            <a:ext cx="2029595" cy="369332"/>
          </a:xfrm>
          <a:prstGeom prst="rect">
            <a:avLst/>
          </a:prstGeom>
          <a:noFill/>
        </p:spPr>
        <p:txBody>
          <a:bodyPr wrap="none" rtlCol="0">
            <a:spAutoFit/>
          </a:bodyPr>
          <a:lstStyle/>
          <a:p>
            <a:r>
              <a:rPr lang="en-US" dirty="0" smtClean="0"/>
              <a:t>Figure as applicable</a:t>
            </a:r>
            <a:endParaRPr lang="en-US" dirty="0"/>
          </a:p>
        </p:txBody>
      </p:sp>
      <p:pic>
        <p:nvPicPr>
          <p:cNvPr id="1026" name="Picture 2"/>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228601" y="3396772"/>
            <a:ext cx="3949820" cy="262302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16" name="Content Placeholder 5"/>
          <p:cNvSpPr txBox="1">
            <a:spLocks/>
          </p:cNvSpPr>
          <p:nvPr/>
        </p:nvSpPr>
        <p:spPr>
          <a:xfrm>
            <a:off x="304800" y="1236106"/>
            <a:ext cx="4305300" cy="1959877"/>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2400" b="1" kern="1200">
                <a:solidFill>
                  <a:srgbClr val="146737"/>
                </a:solidFill>
                <a:latin typeface="Arial" pitchFamily="34" charset="0"/>
                <a:ea typeface="+mn-ea"/>
                <a:cs typeface="Arial" pitchFamily="34" charset="0"/>
              </a:defRPr>
            </a:lvl1pPr>
            <a:lvl2pPr marL="742950" indent="-285750" algn="l" defTabSz="914400" rtl="0" eaLnBrk="1" latinLnBrk="0" hangingPunct="1">
              <a:spcBef>
                <a:spcPct val="20000"/>
              </a:spcBef>
              <a:buFont typeface="Arial" pitchFamily="34" charset="0"/>
              <a:buChar char="–"/>
              <a:defRPr sz="2200" kern="1200">
                <a:solidFill>
                  <a:schemeClr val="tx1">
                    <a:lumMod val="75000"/>
                    <a:lumOff val="25000"/>
                  </a:schemeClr>
                </a:solidFill>
                <a:latin typeface="Arial" pitchFamily="34" charset="0"/>
                <a:ea typeface="+mn-ea"/>
                <a:cs typeface="Arial" pitchFamily="34" charset="0"/>
              </a:defRPr>
            </a:lvl2pPr>
            <a:lvl3pPr marL="1143000" indent="-228600" algn="l" defTabSz="914400" rtl="0" eaLnBrk="1" latinLnBrk="0" hangingPunct="1">
              <a:spcBef>
                <a:spcPct val="20000"/>
              </a:spcBef>
              <a:buFont typeface="Arial" pitchFamily="34" charset="0"/>
              <a:buChar char="•"/>
              <a:defRPr sz="2000" kern="1200">
                <a:solidFill>
                  <a:schemeClr val="tx1"/>
                </a:solidFill>
                <a:latin typeface="Arial" pitchFamily="34" charset="0"/>
                <a:ea typeface="+mn-ea"/>
                <a:cs typeface="Arial" pitchFamily="34" charset="0"/>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Arial" pitchFamily="34" charset="0"/>
                <a:ea typeface="+mn-ea"/>
                <a:cs typeface="Arial" pitchFamily="34" charset="0"/>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233363" indent="-233363">
              <a:spcBef>
                <a:spcPts val="500"/>
              </a:spcBef>
              <a:spcAft>
                <a:spcPts val="600"/>
              </a:spcAft>
              <a:buClr>
                <a:schemeClr val="accent4">
                  <a:lumMod val="75000"/>
                </a:schemeClr>
              </a:buClr>
              <a:buSzPct val="100000"/>
              <a:buFont typeface="Wingdings" charset="2"/>
              <a:buChar char="§"/>
            </a:pPr>
            <a:r>
              <a:rPr lang="en-US" sz="1300" dirty="0" smtClean="0">
                <a:solidFill>
                  <a:schemeClr val="tx1"/>
                </a:solidFill>
              </a:rPr>
              <a:t>Develop a general framework for the formulation of optimization-based scheduling models</a:t>
            </a:r>
            <a:endParaRPr lang="en-US" sz="1300" dirty="0" smtClean="0">
              <a:solidFill>
                <a:schemeClr val="tx1"/>
              </a:solidFill>
              <a:cs typeface="Arial" charset="0"/>
            </a:endParaRPr>
          </a:p>
          <a:p>
            <a:pPr marL="233363" indent="-233363">
              <a:spcBef>
                <a:spcPts val="500"/>
              </a:spcBef>
              <a:spcAft>
                <a:spcPts val="600"/>
              </a:spcAft>
              <a:buClr>
                <a:schemeClr val="accent4">
                  <a:lumMod val="75000"/>
                </a:schemeClr>
              </a:buClr>
              <a:buSzPct val="100000"/>
              <a:buFont typeface="Wingdings" charset="2"/>
              <a:buChar char="§"/>
            </a:pPr>
            <a:r>
              <a:rPr lang="en-US" sz="1300" dirty="0" smtClean="0">
                <a:solidFill>
                  <a:schemeClr val="tx1"/>
                </a:solidFill>
              </a:rPr>
              <a:t>Design and develop a High Performance Computing (HPC) solution approach to solve large and difficult scheduling problems</a:t>
            </a:r>
          </a:p>
          <a:p>
            <a:pPr marL="233363" indent="-233363">
              <a:spcBef>
                <a:spcPts val="500"/>
              </a:spcBef>
              <a:buClr>
                <a:schemeClr val="accent4">
                  <a:lumMod val="75000"/>
                </a:schemeClr>
              </a:buClr>
              <a:buSzPct val="100000"/>
              <a:buFont typeface="Wingdings" charset="2"/>
              <a:buChar char="§"/>
            </a:pPr>
            <a:r>
              <a:rPr lang="en-US" sz="1300" dirty="0" smtClean="0">
                <a:solidFill>
                  <a:schemeClr val="tx1"/>
                </a:solidFill>
              </a:rPr>
              <a:t>Design and develop an application prototype that may be deployed as a service</a:t>
            </a:r>
            <a:endParaRPr lang="en-US" sz="1300" dirty="0" smtClean="0">
              <a:solidFill>
                <a:schemeClr val="tx1"/>
              </a:solidFill>
              <a:cs typeface="Arial" charset="0"/>
            </a:endParaRPr>
          </a:p>
        </p:txBody>
      </p:sp>
    </p:spTree>
    <p:extLst>
      <p:ext uri="{BB962C8B-B14F-4D97-AF65-F5344CB8AC3E}">
        <p14:creationId xmlns:p14="http://schemas.microsoft.com/office/powerpoint/2010/main" xmlns="" val="1983396886"/>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Title 1"/>
          <p:cNvSpPr>
            <a:spLocks noGrp="1"/>
          </p:cNvSpPr>
          <p:nvPr>
            <p:ph type="title" idx="4294967295"/>
          </p:nvPr>
        </p:nvSpPr>
        <p:spPr>
          <a:xfrm>
            <a:off x="0" y="228600"/>
            <a:ext cx="9144000" cy="361950"/>
          </a:xfrm>
        </p:spPr>
        <p:txBody>
          <a:bodyPr>
            <a:normAutofit fontScale="90000"/>
          </a:bodyPr>
          <a:lstStyle/>
          <a:p>
            <a:r>
              <a:rPr lang="en-US" sz="1800" b="1" smtClean="0">
                <a:solidFill>
                  <a:schemeClr val="tx1"/>
                </a:solidFill>
                <a:latin typeface="Arial" pitchFamily="127" charset="0"/>
              </a:rPr>
              <a:t>“Tools for Auto-calibration of Building Energy Models and Predictive Control” </a:t>
            </a:r>
            <a:br>
              <a:rPr lang="en-US" sz="1800" b="1" smtClean="0">
                <a:solidFill>
                  <a:schemeClr val="tx1"/>
                </a:solidFill>
                <a:latin typeface="Arial" pitchFamily="127" charset="0"/>
              </a:rPr>
            </a:br>
            <a:r>
              <a:rPr lang="en-US" sz="1800" b="1" smtClean="0">
                <a:solidFill>
                  <a:schemeClr val="tx1"/>
                </a:solidFill>
                <a:latin typeface="Arial" pitchFamily="127" charset="0"/>
              </a:rPr>
              <a:t>PI: David Bosworth, BUILDlab LLC</a:t>
            </a:r>
          </a:p>
        </p:txBody>
      </p:sp>
      <p:sp>
        <p:nvSpPr>
          <p:cNvPr id="14342" name="Content Placeholder 5"/>
          <p:cNvSpPr>
            <a:spLocks noGrp="1"/>
          </p:cNvSpPr>
          <p:nvPr>
            <p:ph sz="half" idx="4294967295"/>
          </p:nvPr>
        </p:nvSpPr>
        <p:spPr>
          <a:xfrm>
            <a:off x="0" y="1219200"/>
            <a:ext cx="4489450" cy="1981200"/>
          </a:xfrm>
        </p:spPr>
        <p:txBody>
          <a:bodyPr>
            <a:normAutofit/>
          </a:bodyPr>
          <a:lstStyle/>
          <a:p>
            <a:pPr marL="233363" indent="-233363">
              <a:buClr>
                <a:srgbClr val="604A7B"/>
              </a:buClr>
              <a:buFont typeface="Wingdings" pitchFamily="127" charset="2"/>
              <a:buChar char="§"/>
            </a:pPr>
            <a:r>
              <a:rPr lang="en-US" sz="1200" smtClean="0">
                <a:solidFill>
                  <a:schemeClr val="tx1"/>
                </a:solidFill>
                <a:latin typeface="Arial" pitchFamily="127" charset="0"/>
              </a:rPr>
              <a:t>Provide software pipelines and interfaces that allow building energy engineers to direct high power computing resources to the problem of calibrating simulated building energy models with real time data.</a:t>
            </a:r>
          </a:p>
          <a:p>
            <a:pPr marL="233363" indent="-233363">
              <a:buClr>
                <a:srgbClr val="604A7B"/>
              </a:buClr>
              <a:buFont typeface="Wingdings" pitchFamily="127" charset="2"/>
              <a:buChar char="§"/>
            </a:pPr>
            <a:r>
              <a:rPr lang="en-US" sz="1200" smtClean="0">
                <a:solidFill>
                  <a:schemeClr val="tx1"/>
                </a:solidFill>
                <a:latin typeface="Arial" pitchFamily="127" charset="0"/>
              </a:rPr>
              <a:t>Reduce person-hours required to calibrate building energy models and increase reliability of the results.</a:t>
            </a:r>
          </a:p>
          <a:p>
            <a:pPr marL="233363" indent="-233363">
              <a:buClr>
                <a:srgbClr val="604A7B"/>
              </a:buClr>
              <a:buFont typeface="Wingdings" pitchFamily="127" charset="2"/>
              <a:buChar char="§"/>
            </a:pPr>
            <a:r>
              <a:rPr lang="en-US" sz="1200" smtClean="0">
                <a:solidFill>
                  <a:schemeClr val="tx1"/>
                </a:solidFill>
                <a:latin typeface="Arial" pitchFamily="127" charset="0"/>
              </a:rPr>
              <a:t>Develop Fault Detection and Predictive Control of buildings mechanical systems based on automated continuous calibration of models.</a:t>
            </a:r>
            <a:r>
              <a:rPr lang="en-US" sz="1400" smtClean="0">
                <a:solidFill>
                  <a:schemeClr val="tx1"/>
                </a:solidFill>
                <a:latin typeface="Arial" pitchFamily="127" charset="0"/>
              </a:rPr>
              <a:t> </a:t>
            </a:r>
          </a:p>
        </p:txBody>
      </p:sp>
      <p:sp>
        <p:nvSpPr>
          <p:cNvPr id="14343" name="Content Placeholder 5"/>
          <p:cNvSpPr>
            <a:spLocks noGrp="1"/>
          </p:cNvSpPr>
          <p:nvPr>
            <p:ph sz="half" idx="4294967295"/>
          </p:nvPr>
        </p:nvSpPr>
        <p:spPr>
          <a:xfrm>
            <a:off x="4954588" y="1219200"/>
            <a:ext cx="4189412" cy="1905000"/>
          </a:xfrm>
        </p:spPr>
        <p:txBody>
          <a:bodyPr>
            <a:normAutofit/>
          </a:bodyPr>
          <a:lstStyle/>
          <a:p>
            <a:pPr marL="233363" indent="-233363">
              <a:buClr>
                <a:srgbClr val="604A7B"/>
              </a:buClr>
              <a:buFont typeface="Wingdings" pitchFamily="127" charset="2"/>
              <a:buChar char="§"/>
            </a:pPr>
            <a:r>
              <a:rPr lang="en-US" sz="1200" smtClean="0">
                <a:solidFill>
                  <a:schemeClr val="tx1"/>
                </a:solidFill>
                <a:latin typeface="Arial" pitchFamily="127" charset="0"/>
              </a:rPr>
              <a:t>Energy Service Corporations rely on well calibrated models to make large capital energy efficiency measure investments.  Improved ability to make more reliable investment predictions opens up untapped sectors of the building retrofit markets.</a:t>
            </a:r>
          </a:p>
          <a:p>
            <a:pPr marL="233363" indent="-233363">
              <a:buClr>
                <a:srgbClr val="604A7B"/>
              </a:buClr>
              <a:buFont typeface="Wingdings" pitchFamily="127" charset="2"/>
              <a:buChar char="§"/>
            </a:pPr>
            <a:r>
              <a:rPr lang="en-US" sz="1200" smtClean="0">
                <a:solidFill>
                  <a:schemeClr val="tx1"/>
                </a:solidFill>
                <a:latin typeface="Arial" pitchFamily="127" charset="0"/>
              </a:rPr>
              <a:t>Fault detection and predictive control reduce building energy use through early detection of equipment malfunction and advanced system control algorithms.</a:t>
            </a:r>
            <a:endParaRPr lang="en-US" sz="1400" smtClean="0">
              <a:solidFill>
                <a:schemeClr val="tx1"/>
              </a:solidFill>
              <a:latin typeface="Arial" pitchFamily="127" charset="0"/>
            </a:endParaRPr>
          </a:p>
        </p:txBody>
      </p:sp>
      <p:cxnSp>
        <p:nvCxnSpPr>
          <p:cNvPr id="9218" name="Straight Connector 8"/>
          <p:cNvCxnSpPr>
            <a:cxnSpLocks noChangeShapeType="1"/>
          </p:cNvCxnSpPr>
          <p:nvPr/>
        </p:nvCxnSpPr>
        <p:spPr bwMode="auto">
          <a:xfrm>
            <a:off x="228600" y="3195638"/>
            <a:ext cx="8763000" cy="3175"/>
          </a:xfrm>
          <a:prstGeom prst="line">
            <a:avLst/>
          </a:prstGeom>
          <a:noFill/>
          <a:ln w="25400">
            <a:solidFill>
              <a:srgbClr val="F9B074"/>
            </a:solidFill>
            <a:round/>
            <a:headEnd/>
            <a:tailEnd/>
          </a:ln>
        </p:spPr>
      </p:cxnSp>
      <p:cxnSp>
        <p:nvCxnSpPr>
          <p:cNvPr id="9219" name="Straight Connector 20"/>
          <p:cNvCxnSpPr>
            <a:cxnSpLocks noChangeShapeType="1"/>
          </p:cNvCxnSpPr>
          <p:nvPr/>
        </p:nvCxnSpPr>
        <p:spPr bwMode="auto">
          <a:xfrm rot="5400000">
            <a:off x="4038600" y="2514600"/>
            <a:ext cx="1371600" cy="0"/>
          </a:xfrm>
          <a:prstGeom prst="line">
            <a:avLst/>
          </a:prstGeom>
          <a:noFill/>
          <a:ln w="25400">
            <a:solidFill>
              <a:srgbClr val="F9B074"/>
            </a:solidFill>
            <a:round/>
            <a:headEnd/>
            <a:tailEnd/>
          </a:ln>
        </p:spPr>
      </p:cxnSp>
      <p:sp>
        <p:nvSpPr>
          <p:cNvPr id="9220" name="TextBox 13"/>
          <p:cNvSpPr txBox="1">
            <a:spLocks noChangeArrowheads="1"/>
          </p:cNvSpPr>
          <p:nvPr/>
        </p:nvSpPr>
        <p:spPr bwMode="auto">
          <a:xfrm>
            <a:off x="4876800" y="838200"/>
            <a:ext cx="828675" cy="366713"/>
          </a:xfrm>
          <a:prstGeom prst="rect">
            <a:avLst/>
          </a:prstGeom>
          <a:noFill/>
          <a:ln w="9525">
            <a:noFill/>
            <a:miter lim="800000"/>
            <a:headEnd/>
            <a:tailEnd/>
          </a:ln>
        </p:spPr>
        <p:txBody>
          <a:bodyPr wrap="none">
            <a:prstTxWarp prst="textNoShape">
              <a:avLst/>
            </a:prstTxWarp>
            <a:spAutoFit/>
          </a:bodyPr>
          <a:lstStyle/>
          <a:p>
            <a:pPr eaLnBrk="0" hangingPunct="0"/>
            <a:r>
              <a:rPr lang="en-US" i="1">
                <a:solidFill>
                  <a:srgbClr val="DA5500"/>
                </a:solidFill>
                <a:latin typeface="Calibri" pitchFamily="127" charset="0"/>
              </a:rPr>
              <a:t>Impact</a:t>
            </a:r>
          </a:p>
        </p:txBody>
      </p:sp>
      <p:sp>
        <p:nvSpPr>
          <p:cNvPr id="9221" name="TextBox 14"/>
          <p:cNvSpPr txBox="1">
            <a:spLocks noChangeArrowheads="1"/>
          </p:cNvSpPr>
          <p:nvPr/>
        </p:nvSpPr>
        <p:spPr bwMode="auto">
          <a:xfrm>
            <a:off x="152400" y="838200"/>
            <a:ext cx="1189038" cy="366713"/>
          </a:xfrm>
          <a:prstGeom prst="rect">
            <a:avLst/>
          </a:prstGeom>
          <a:noFill/>
          <a:ln w="9525">
            <a:noFill/>
            <a:miter lim="800000"/>
            <a:headEnd/>
            <a:tailEnd/>
          </a:ln>
        </p:spPr>
        <p:txBody>
          <a:bodyPr wrap="none">
            <a:prstTxWarp prst="textNoShape">
              <a:avLst/>
            </a:prstTxWarp>
            <a:spAutoFit/>
          </a:bodyPr>
          <a:lstStyle/>
          <a:p>
            <a:pPr eaLnBrk="0" hangingPunct="0"/>
            <a:r>
              <a:rPr lang="en-US" i="1">
                <a:solidFill>
                  <a:srgbClr val="DA5500"/>
                </a:solidFill>
                <a:latin typeface="Calibri" pitchFamily="127" charset="0"/>
              </a:rPr>
              <a:t>Objectives </a:t>
            </a:r>
          </a:p>
        </p:txBody>
      </p:sp>
      <p:sp>
        <p:nvSpPr>
          <p:cNvPr id="9224" name="Rectangle 9"/>
          <p:cNvSpPr>
            <a:spLocks noChangeArrowheads="1"/>
          </p:cNvSpPr>
          <p:nvPr/>
        </p:nvSpPr>
        <p:spPr bwMode="auto">
          <a:xfrm>
            <a:off x="1981200" y="6437313"/>
            <a:ext cx="6096000" cy="344487"/>
          </a:xfrm>
          <a:prstGeom prst="rect">
            <a:avLst/>
          </a:prstGeom>
          <a:noFill/>
          <a:ln w="15875">
            <a:noFill/>
            <a:miter lim="800000"/>
            <a:headEnd/>
            <a:tailEnd/>
          </a:ln>
        </p:spPr>
        <p:txBody>
          <a:bodyPr>
            <a:prstTxWarp prst="textNoShape">
              <a:avLst/>
            </a:prstTxWarp>
          </a:bodyPr>
          <a:lstStyle/>
          <a:p>
            <a:pPr marL="173038" indent="-173038" eaLnBrk="0" hangingPunct="0">
              <a:lnSpc>
                <a:spcPct val="90000"/>
              </a:lnSpc>
              <a:spcBef>
                <a:spcPct val="60000"/>
              </a:spcBef>
              <a:buClr>
                <a:srgbClr val="FFFF99"/>
              </a:buClr>
              <a:buFont typeface="Symbol" pitchFamily="127" charset="2"/>
              <a:buNone/>
            </a:pPr>
            <a:endParaRPr lang="en-US" sz="1200">
              <a:solidFill>
                <a:srgbClr val="DA5500"/>
              </a:solidFill>
              <a:latin typeface="Calibri" pitchFamily="127" charset="0"/>
            </a:endParaRPr>
          </a:p>
        </p:txBody>
      </p:sp>
      <p:sp>
        <p:nvSpPr>
          <p:cNvPr id="17" name="Content Placeholder 5"/>
          <p:cNvSpPr txBox="1">
            <a:spLocks/>
          </p:cNvSpPr>
          <p:nvPr/>
        </p:nvSpPr>
        <p:spPr bwMode="auto">
          <a:xfrm>
            <a:off x="4267200" y="3505200"/>
            <a:ext cx="4724400" cy="4356100"/>
          </a:xfrm>
          <a:prstGeom prst="rect">
            <a:avLst/>
          </a:prstGeom>
          <a:noFill/>
          <a:ln w="9525">
            <a:noFill/>
            <a:miter lim="800000"/>
            <a:headEnd/>
            <a:tailEnd/>
          </a:ln>
        </p:spPr>
        <p:txBody>
          <a:bodyPr>
            <a:prstTxWarp prst="textNoShape">
              <a:avLst/>
            </a:prstTxWarp>
            <a:spAutoFit/>
          </a:bodyPr>
          <a:lstStyle/>
          <a:p>
            <a:pPr marL="233363" indent="-233363" eaLnBrk="0" hangingPunct="0">
              <a:lnSpc>
                <a:spcPct val="90000"/>
              </a:lnSpc>
              <a:spcBef>
                <a:spcPct val="20000"/>
              </a:spcBef>
              <a:buClr>
                <a:srgbClr val="604A7B"/>
              </a:buClr>
              <a:buSzPct val="100000"/>
              <a:buFont typeface="Wingdings" pitchFamily="127" charset="2"/>
              <a:buChar char="§"/>
            </a:pPr>
            <a:r>
              <a:rPr lang="en-US" sz="1200" b="1">
                <a:ea typeface="Arial" pitchFamily="127" charset="0"/>
                <a:cs typeface="Arial" pitchFamily="127" charset="0"/>
              </a:rPr>
              <a:t>Successful auto-calibration of a thermal test chamber in both “passive” (unconditioned) and “active” (under control of an air to air heat pump) mode (Figure 1,2), along with successful fault detection protocols and prototypes of predictive control algorithms.</a:t>
            </a:r>
          </a:p>
          <a:p>
            <a:pPr marL="233363" indent="-233363" eaLnBrk="0" hangingPunct="0">
              <a:lnSpc>
                <a:spcPct val="90000"/>
              </a:lnSpc>
              <a:spcBef>
                <a:spcPct val="20000"/>
              </a:spcBef>
              <a:buClr>
                <a:srgbClr val="604A7B"/>
              </a:buClr>
              <a:buSzPct val="100000"/>
              <a:buFont typeface="Wingdings" pitchFamily="127" charset="2"/>
              <a:buChar char="§"/>
            </a:pPr>
            <a:r>
              <a:rPr lang="en-US" sz="1200" b="1">
                <a:ea typeface="Arial" pitchFamily="127" charset="0"/>
                <a:cs typeface="Arial" pitchFamily="127" charset="0"/>
              </a:rPr>
              <a:t>Preliminary results published in the proceedings of the International Building Performance Simulation Association USA SimBuild Conference (Madison, WI 2012.)</a:t>
            </a:r>
          </a:p>
          <a:p>
            <a:pPr marL="233363" indent="-233363" eaLnBrk="0" hangingPunct="0">
              <a:lnSpc>
                <a:spcPct val="90000"/>
              </a:lnSpc>
              <a:spcBef>
                <a:spcPct val="20000"/>
              </a:spcBef>
              <a:buClr>
                <a:srgbClr val="604A7B"/>
              </a:buClr>
              <a:buSzPct val="100000"/>
              <a:buFont typeface="Wingdings" pitchFamily="127" charset="2"/>
              <a:buChar char="§"/>
            </a:pPr>
            <a:r>
              <a:rPr lang="en-US" sz="1200" b="1">
                <a:ea typeface="Arial" pitchFamily="127" charset="0"/>
                <a:cs typeface="Arial" pitchFamily="127" charset="0"/>
              </a:rPr>
              <a:t>Attraction of significant interest and letters of support from Energy Service Corporations (SciEnergy Dallas Texas), software developers (PSD, Ithaca New York), building energy design and consulting firms (Atelier Ten, New York, San Francisco &amp; TNZE Energy, Boston MA), and private funding agencies (Seed Capital Fund, Syracuse NY, Cayuga Venture Fund, Ithaca NY).</a:t>
            </a:r>
          </a:p>
          <a:p>
            <a:pPr marL="233363" indent="-233363" eaLnBrk="0" hangingPunct="0">
              <a:lnSpc>
                <a:spcPct val="90000"/>
              </a:lnSpc>
              <a:spcBef>
                <a:spcPts val="1400"/>
              </a:spcBef>
              <a:buClr>
                <a:srgbClr val="604A7B"/>
              </a:buClr>
              <a:buSzPct val="100000"/>
              <a:buFont typeface="Arial" pitchFamily="127" charset="0"/>
              <a:buChar char="•"/>
            </a:pPr>
            <a:endParaRPr lang="en-US" sz="1200" b="1">
              <a:ea typeface="Arial" pitchFamily="127" charset="0"/>
              <a:cs typeface="Arial" pitchFamily="127" charset="0"/>
            </a:endParaRPr>
          </a:p>
          <a:p>
            <a:pPr marL="233363" indent="-233363" eaLnBrk="0" hangingPunct="0">
              <a:lnSpc>
                <a:spcPct val="90000"/>
              </a:lnSpc>
              <a:spcBef>
                <a:spcPts val="1400"/>
              </a:spcBef>
              <a:buClr>
                <a:srgbClr val="604A7B"/>
              </a:buClr>
              <a:buSzPct val="100000"/>
              <a:buFont typeface="Wingdings" pitchFamily="127" charset="2"/>
              <a:buChar char="§"/>
            </a:pPr>
            <a:endParaRPr lang="en-US" sz="1200" b="1">
              <a:ea typeface="Arial" pitchFamily="127" charset="0"/>
              <a:cs typeface="Arial" pitchFamily="127" charset="0"/>
            </a:endParaRPr>
          </a:p>
          <a:p>
            <a:pPr marL="233363" indent="-233363" eaLnBrk="0" hangingPunct="0">
              <a:lnSpc>
                <a:spcPct val="90000"/>
              </a:lnSpc>
              <a:spcBef>
                <a:spcPts val="1400"/>
              </a:spcBef>
              <a:buClr>
                <a:srgbClr val="604A7B"/>
              </a:buClr>
              <a:buSzPct val="100000"/>
              <a:buFont typeface="Wingdings" pitchFamily="127" charset="2"/>
              <a:buChar char="§"/>
            </a:pPr>
            <a:endParaRPr lang="en-US" sz="1200" b="1">
              <a:ea typeface="Arial" pitchFamily="127" charset="0"/>
              <a:cs typeface="Arial" pitchFamily="127" charset="0"/>
            </a:endParaRPr>
          </a:p>
          <a:p>
            <a:pPr marL="233363" indent="-233363" eaLnBrk="0" hangingPunct="0">
              <a:lnSpc>
                <a:spcPct val="90000"/>
              </a:lnSpc>
              <a:spcBef>
                <a:spcPts val="1400"/>
              </a:spcBef>
              <a:buClr>
                <a:srgbClr val="604A7B"/>
              </a:buClr>
              <a:buSzPct val="100000"/>
              <a:buFont typeface="Wingdings" pitchFamily="127" charset="2"/>
              <a:buChar char="§"/>
            </a:pPr>
            <a:endParaRPr lang="en-US" sz="1200" b="1">
              <a:ea typeface="Arial" pitchFamily="127" charset="0"/>
              <a:cs typeface="Arial" pitchFamily="127" charset="0"/>
            </a:endParaRPr>
          </a:p>
          <a:p>
            <a:pPr marL="233363" indent="-233363" eaLnBrk="0" hangingPunct="0">
              <a:lnSpc>
                <a:spcPct val="90000"/>
              </a:lnSpc>
              <a:spcBef>
                <a:spcPts val="1400"/>
              </a:spcBef>
              <a:buClr>
                <a:srgbClr val="604A7B"/>
              </a:buClr>
              <a:buSzPct val="100000"/>
              <a:buFont typeface="Wingdings" pitchFamily="127" charset="2"/>
              <a:buChar char="§"/>
            </a:pPr>
            <a:endParaRPr lang="en-US" sz="1200" b="1">
              <a:ea typeface="Arial" pitchFamily="127" charset="0"/>
              <a:cs typeface="Arial" pitchFamily="127" charset="0"/>
            </a:endParaRPr>
          </a:p>
        </p:txBody>
      </p:sp>
      <p:sp>
        <p:nvSpPr>
          <p:cNvPr id="9226" name="TextBox 13"/>
          <p:cNvSpPr txBox="1">
            <a:spLocks noChangeArrowheads="1"/>
          </p:cNvSpPr>
          <p:nvPr/>
        </p:nvSpPr>
        <p:spPr bwMode="auto">
          <a:xfrm>
            <a:off x="4495800" y="3200400"/>
            <a:ext cx="1806575" cy="366713"/>
          </a:xfrm>
          <a:prstGeom prst="rect">
            <a:avLst/>
          </a:prstGeom>
          <a:noFill/>
          <a:ln w="9525">
            <a:noFill/>
            <a:miter lim="800000"/>
            <a:headEnd/>
            <a:tailEnd/>
          </a:ln>
        </p:spPr>
        <p:txBody>
          <a:bodyPr wrap="none">
            <a:prstTxWarp prst="textNoShape">
              <a:avLst/>
            </a:prstTxWarp>
            <a:spAutoFit/>
          </a:bodyPr>
          <a:lstStyle/>
          <a:p>
            <a:pPr eaLnBrk="0" hangingPunct="0"/>
            <a:r>
              <a:rPr lang="en-US" i="1">
                <a:solidFill>
                  <a:srgbClr val="DA5500"/>
                </a:solidFill>
                <a:latin typeface="Calibri" pitchFamily="127" charset="0"/>
              </a:rPr>
              <a:t>Accomplishments</a:t>
            </a:r>
          </a:p>
        </p:txBody>
      </p:sp>
      <p:pic>
        <p:nvPicPr>
          <p:cNvPr id="9228" name="Picture 1035" descr="active_predicted_measured_timeSeries"/>
          <p:cNvPicPr>
            <a:picLocks noChangeAspect="1" noChangeArrowheads="1"/>
          </p:cNvPicPr>
          <p:nvPr/>
        </p:nvPicPr>
        <p:blipFill>
          <a:blip r:embed="rId3" cstate="print"/>
          <a:srcRect/>
          <a:stretch>
            <a:fillRect/>
          </a:stretch>
        </p:blipFill>
        <p:spPr bwMode="auto">
          <a:xfrm>
            <a:off x="76200" y="3429000"/>
            <a:ext cx="4267200" cy="868363"/>
          </a:xfrm>
          <a:prstGeom prst="rect">
            <a:avLst/>
          </a:prstGeom>
          <a:noFill/>
          <a:ln w="9525">
            <a:noFill/>
            <a:miter lim="800000"/>
            <a:headEnd/>
            <a:tailEnd/>
          </a:ln>
        </p:spPr>
      </p:pic>
      <p:pic>
        <p:nvPicPr>
          <p:cNvPr id="9229" name="Picture 1036" descr="active_regression"/>
          <p:cNvPicPr>
            <a:picLocks noChangeAspect="1" noChangeArrowheads="1"/>
          </p:cNvPicPr>
          <p:nvPr/>
        </p:nvPicPr>
        <p:blipFill>
          <a:blip r:embed="rId4" cstate="print"/>
          <a:srcRect/>
          <a:stretch>
            <a:fillRect/>
          </a:stretch>
        </p:blipFill>
        <p:spPr bwMode="auto">
          <a:xfrm>
            <a:off x="76200" y="4800600"/>
            <a:ext cx="3962400" cy="887413"/>
          </a:xfrm>
          <a:prstGeom prst="rect">
            <a:avLst/>
          </a:prstGeom>
          <a:noFill/>
          <a:ln w="9525">
            <a:noFill/>
            <a:miter lim="800000"/>
            <a:headEnd/>
            <a:tailEnd/>
          </a:ln>
        </p:spPr>
      </p:pic>
      <p:sp>
        <p:nvSpPr>
          <p:cNvPr id="9233" name="Text Box 1040"/>
          <p:cNvSpPr txBox="1">
            <a:spLocks noChangeArrowheads="1"/>
          </p:cNvSpPr>
          <p:nvPr/>
        </p:nvSpPr>
        <p:spPr bwMode="auto">
          <a:xfrm>
            <a:off x="304800" y="4191000"/>
            <a:ext cx="3233738" cy="244475"/>
          </a:xfrm>
          <a:prstGeom prst="rect">
            <a:avLst/>
          </a:prstGeom>
          <a:noFill/>
          <a:ln w="9525">
            <a:noFill/>
            <a:miter lim="800000"/>
            <a:headEnd/>
            <a:tailEnd/>
          </a:ln>
        </p:spPr>
        <p:txBody>
          <a:bodyPr wrap="none">
            <a:prstTxWarp prst="textNoShape">
              <a:avLst/>
            </a:prstTxWarp>
            <a:spAutoFit/>
          </a:bodyPr>
          <a:lstStyle/>
          <a:p>
            <a:r>
              <a:rPr lang="en-US" sz="1000"/>
              <a:t>Figure 1: 32 Day Active Calibration,  Daily Energy Use</a:t>
            </a:r>
            <a:endParaRPr lang="en-US" sz="1400"/>
          </a:p>
        </p:txBody>
      </p:sp>
      <p:sp>
        <p:nvSpPr>
          <p:cNvPr id="9234" name="Text Box 18"/>
          <p:cNvSpPr txBox="1">
            <a:spLocks noChangeArrowheads="1"/>
          </p:cNvSpPr>
          <p:nvPr/>
        </p:nvSpPr>
        <p:spPr bwMode="auto">
          <a:xfrm>
            <a:off x="228600" y="5715000"/>
            <a:ext cx="3886200" cy="396875"/>
          </a:xfrm>
          <a:prstGeom prst="rect">
            <a:avLst/>
          </a:prstGeom>
          <a:noFill/>
          <a:ln w="9525">
            <a:noFill/>
            <a:miter lim="800000"/>
            <a:headEnd/>
            <a:tailEnd/>
          </a:ln>
        </p:spPr>
        <p:txBody>
          <a:bodyPr>
            <a:prstTxWarp prst="textNoShape">
              <a:avLst/>
            </a:prstTxWarp>
            <a:spAutoFit/>
          </a:bodyPr>
          <a:lstStyle/>
          <a:p>
            <a:r>
              <a:rPr lang="en-US" sz="1000"/>
              <a:t>Figure 2: 32 Day Active Calibration:</a:t>
            </a:r>
          </a:p>
          <a:p>
            <a:r>
              <a:rPr lang="en-US" sz="1000"/>
              <a:t>Linear Regression of Predicted and Measured Daily Energy Use</a:t>
            </a:r>
          </a:p>
        </p:txBody>
      </p:sp>
    </p:spTree>
    <p:extLst>
      <p:ext uri="{BB962C8B-B14F-4D97-AF65-F5344CB8AC3E}">
        <p14:creationId xmlns:p14="http://schemas.microsoft.com/office/powerpoint/2010/main" xmlns="" val="1734406337"/>
      </p:ext>
    </p:extLst>
  </p:cSld>
  <p:clrMapOvr>
    <a:masterClrMapping/>
  </p:clrMapOvr>
  <p:transition/>
  <p:timing>
    <p:tnLst>
      <p:par>
        <p:cTn id="1" dur="indefinite" restart="never" nodeType="tmRoot"/>
      </p:par>
    </p:tnLst>
  </p:timing>
</p:sld>
</file>

<file path=ppt/theme/theme1.xml><?xml version="1.0" encoding="utf-8"?>
<a:theme xmlns:a="http://schemas.openxmlformats.org/drawingml/2006/main" name="Basic_Gree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ASCR template</Template>
  <TotalTime>131</TotalTime>
  <Words>1929</Words>
  <Application>Microsoft Office PowerPoint</Application>
  <PresentationFormat>On-screen Show (4:3)</PresentationFormat>
  <Paragraphs>172</Paragraphs>
  <Slides>13</Slides>
  <Notes>6</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Basic_Green</vt:lpstr>
      <vt:lpstr>ASCR Small Business Innovation Research Update</vt:lpstr>
      <vt:lpstr>SBIR Program Overview</vt:lpstr>
      <vt:lpstr>FY2013 SBIR Phase I Sub-Topics</vt:lpstr>
      <vt:lpstr>FY2013 Phase I Background</vt:lpstr>
      <vt:lpstr>FY2013 Phase I Funding</vt:lpstr>
      <vt:lpstr>FY2013 Phase II Background</vt:lpstr>
      <vt:lpstr>“Catalytic Converter Modeling on Emerging Personal Computers and Small Clusters” – Chekuri Choudary (RNET Technologies) and Sandip Mazumder (Ohio state University)</vt:lpstr>
      <vt:lpstr>BOLT: Optimization-Based Production Scheduling for Complex Manufacturing Plants Delivered as a Service using High Performance Computing Architecture &amp; Algorithms [PI: Vijay Hanagandi, Optimal Solutions, Inc.] Sub-award Contractor: University of Wisconsin, Prof. Christos Maravelias</vt:lpstr>
      <vt:lpstr>“Tools for Auto-calibration of Building Energy Models and Predictive Control”  PI: David Bosworth, BUILDlab LLC</vt:lpstr>
      <vt:lpstr>“Packaging PETSc for Commercialization” – Travis Austin (Tech-X Corporation)</vt:lpstr>
      <vt:lpstr>“User-Centered, Collaborative, Web and Radiance-Based Lighting Simulation, Visualization and Analysis” PI: Dr. Daniel Glaser, Light Foundry LLC</vt:lpstr>
      <vt:lpstr>Conclusions</vt:lpstr>
      <vt:lpstr>Slide 13</vt:lpstr>
    </vt:vector>
  </TitlesOfParts>
  <Company>Office of Science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carlric</dc:creator>
  <cp:lastModifiedBy>weiljoh</cp:lastModifiedBy>
  <cp:revision>9</cp:revision>
  <dcterms:created xsi:type="dcterms:W3CDTF">2013-02-26T18:31:58Z</dcterms:created>
  <dcterms:modified xsi:type="dcterms:W3CDTF">2013-03-20T12:13:51Z</dcterms:modified>
</cp:coreProperties>
</file>