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98" r:id="rId6"/>
    <p:sldMasterId id="2147484519" r:id="rId7"/>
    <p:sldMasterId id="2147484527" r:id="rId8"/>
  </p:sldMasterIdLst>
  <p:notesMasterIdLst>
    <p:notesMasterId r:id="rId20"/>
  </p:notesMasterIdLst>
  <p:handoutMasterIdLst>
    <p:handoutMasterId r:id="rId21"/>
  </p:handoutMasterIdLst>
  <p:sldIdLst>
    <p:sldId id="373" r:id="rId9"/>
    <p:sldId id="406" r:id="rId10"/>
    <p:sldId id="407" r:id="rId11"/>
    <p:sldId id="418" r:id="rId12"/>
    <p:sldId id="387" r:id="rId13"/>
    <p:sldId id="411" r:id="rId14"/>
    <p:sldId id="397" r:id="rId15"/>
    <p:sldId id="415" r:id="rId16"/>
    <p:sldId id="416" r:id="rId17"/>
    <p:sldId id="417" r:id="rId18"/>
    <p:sldId id="410" r:id="rId1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617161"/>
    <a:srgbClr val="F4F6F3"/>
    <a:srgbClr val="FCFCFC"/>
    <a:srgbClr val="F5F7F6"/>
    <a:srgbClr val="F5F6F6"/>
    <a:srgbClr val="DBDCD8"/>
    <a:srgbClr val="82786F"/>
    <a:srgbClr val="898989"/>
    <a:srgbClr val="323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5349" autoAdjust="0"/>
  </p:normalViewPr>
  <p:slideViewPr>
    <p:cSldViewPr snapToGrid="0">
      <p:cViewPr varScale="1">
        <p:scale>
          <a:sx n="98" d="100"/>
          <a:sy n="98" d="100"/>
        </p:scale>
        <p:origin x="233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5" d="100"/>
          <a:sy n="95"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170" tIns="46586" rIns="93170" bIns="4658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970343" y="0"/>
            <a:ext cx="3038475" cy="465138"/>
          </a:xfrm>
          <a:prstGeom prst="rect">
            <a:avLst/>
          </a:prstGeom>
        </p:spPr>
        <p:txBody>
          <a:bodyPr vert="horz" wrap="square" lIns="93170" tIns="46586" rIns="93170" bIns="46586" numCol="1" anchor="t" anchorCtr="0" compatLnSpc="1">
            <a:prstTxWarp prst="textNoShape">
              <a:avLst/>
            </a:prstTxWarp>
          </a:bodyPr>
          <a:lstStyle>
            <a:lvl1pPr algn="r">
              <a:defRPr sz="1200"/>
            </a:lvl1pPr>
          </a:lstStyle>
          <a:p>
            <a:fld id="{BD16C31D-1C22-F84A-A7B5-6952EF1AE403}" type="datetimeFigureOut">
              <a:rPr lang="en-US" altLang="en-US"/>
              <a:pPr/>
              <a:t>11/10/2020</a:t>
            </a:fld>
            <a:endParaRPr lang="en-US" altLang="en-US"/>
          </a:p>
        </p:txBody>
      </p:sp>
      <p:sp>
        <p:nvSpPr>
          <p:cNvPr id="4" name="Footer Placeholder 3"/>
          <p:cNvSpPr>
            <a:spLocks noGrp="1"/>
          </p:cNvSpPr>
          <p:nvPr>
            <p:ph type="ftr" sz="quarter" idx="2"/>
          </p:nvPr>
        </p:nvSpPr>
        <p:spPr>
          <a:xfrm>
            <a:off x="6" y="8829675"/>
            <a:ext cx="3038475" cy="465138"/>
          </a:xfrm>
          <a:prstGeom prst="rect">
            <a:avLst/>
          </a:prstGeom>
        </p:spPr>
        <p:txBody>
          <a:bodyPr vert="horz" lIns="93170" tIns="46586" rIns="93170" bIns="4658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wrap="square" lIns="93170" tIns="46586" rIns="93170" bIns="46586" numCol="1" anchor="b" anchorCtr="0" compatLnSpc="1">
            <a:prstTxWarp prst="textNoShape">
              <a:avLst/>
            </a:prstTxWarp>
          </a:bodyPr>
          <a:lstStyle>
            <a:lvl1pPr algn="r">
              <a:defRPr sz="1200"/>
            </a:lvl1pPr>
          </a:lstStyle>
          <a:p>
            <a:fld id="{E19AB6B5-BF0B-064C-A88E-36E4B2A82555}" type="slidenum">
              <a:rPr lang="en-US" altLang="en-US"/>
              <a:pPr/>
              <a:t>‹#›</a:t>
            </a:fld>
            <a:endParaRPr lang="en-US" altLang="en-US"/>
          </a:p>
        </p:txBody>
      </p:sp>
    </p:spTree>
    <p:extLst>
      <p:ext uri="{BB962C8B-B14F-4D97-AF65-F5344CB8AC3E}">
        <p14:creationId xmlns:p14="http://schemas.microsoft.com/office/powerpoint/2010/main" val="1033158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170" tIns="46586" rIns="93170" bIns="46586"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970343" y="0"/>
            <a:ext cx="3038475" cy="465138"/>
          </a:xfrm>
          <a:prstGeom prst="rect">
            <a:avLst/>
          </a:prstGeom>
        </p:spPr>
        <p:txBody>
          <a:bodyPr vert="horz" wrap="square" lIns="93170" tIns="46586" rIns="93170" bIns="46586" numCol="1" anchor="t" anchorCtr="0" compatLnSpc="1">
            <a:prstTxWarp prst="textNoShape">
              <a:avLst/>
            </a:prstTxWarp>
          </a:bodyPr>
          <a:lstStyle>
            <a:lvl1pPr algn="r">
              <a:defRPr sz="1200"/>
            </a:lvl1pPr>
          </a:lstStyle>
          <a:p>
            <a:fld id="{A438D594-1B45-0D47-8F23-AED13F1D19BA}" type="datetimeFigureOut">
              <a:rPr lang="en-US" altLang="en-US"/>
              <a:pPr/>
              <a:t>11/10/2020</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pPr lvl="0"/>
            <a:endParaRPr lang="en-US" noProof="0" dirty="0" smtClean="0"/>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3170" tIns="46586" rIns="93170" bIns="4658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170" tIns="46586" rIns="93170" bIns="46586"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wrap="square" lIns="93170" tIns="46586" rIns="93170" bIns="46586" numCol="1" anchor="b" anchorCtr="0" compatLnSpc="1">
            <a:prstTxWarp prst="textNoShape">
              <a:avLst/>
            </a:prstTxWarp>
          </a:bodyPr>
          <a:lstStyle>
            <a:lvl1pPr algn="r">
              <a:defRPr sz="1200"/>
            </a:lvl1pPr>
          </a:lstStyle>
          <a:p>
            <a:fld id="{9C2944A4-BE83-F140-9F51-6CC3B6D54F49}" type="slidenum">
              <a:rPr lang="en-US" altLang="en-US"/>
              <a:pPr/>
              <a:t>‹#›</a:t>
            </a:fld>
            <a:endParaRPr lang="en-US" altLang="en-US"/>
          </a:p>
        </p:txBody>
      </p:sp>
    </p:spTree>
    <p:extLst>
      <p:ext uri="{BB962C8B-B14F-4D97-AF65-F5344CB8AC3E}">
        <p14:creationId xmlns:p14="http://schemas.microsoft.com/office/powerpoint/2010/main" val="21423064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1177925"/>
            <a:ext cx="4244975" cy="3184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74044-705B-4BA9-9528-EF24541C28D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0873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173713" indent="-173713">
              <a:buFontTx/>
              <a:buChar char="-"/>
            </a:pPr>
            <a:r>
              <a:rPr lang="en-US" dirty="0" smtClean="0"/>
              <a:t>Materials and Manufacturing Sciences focus on fundamental research to provide superior materials and devices needed to enable lasting strategic land power dominance. The future Army will require materials with unprecedented properties rapidly manufactured, grown, synthesized, and produced cost-effectively to enable highly mobile, information reliant, lethal, and protected Army platforms. This technology enables the Army to execute real-time, point-of-need design and fabrication thereby increasing agility and logistical efficiency from the microscale to the infrastructure scale. </a:t>
            </a:r>
          </a:p>
          <a:p>
            <a:pPr marL="173713" indent="-173713">
              <a:buFontTx/>
              <a:buChar char="-"/>
            </a:pPr>
            <a:endParaRPr lang="en-US" dirty="0" smtClean="0"/>
          </a:p>
          <a:p>
            <a:pPr marL="173713" indent="-173713">
              <a:buFontTx/>
              <a:buChar char="-"/>
            </a:pPr>
            <a:r>
              <a:rPr lang="en-US" dirty="0" smtClean="0"/>
              <a:t>Computational Sciences focus on advancing the fundamentals of predictive simulation sciences, data intensive sciences, computing sciences, and emerging computing architectures to transform the future of complex Army applications. The foundational research in artificial intelligence and machine learning will enable autonomous cross-domain maneuver warfighting concepts with intelligent agents that rapidly learn, adapt, and reason faster than the adversary to fight and win in contested, austere, and congested environments. </a:t>
            </a:r>
          </a:p>
          <a:p>
            <a:pPr marL="173713" indent="-173713">
              <a:buFontTx/>
              <a:buChar char="-"/>
            </a:pPr>
            <a:endParaRPr lang="en-US" dirty="0" smtClean="0"/>
          </a:p>
          <a:p>
            <a:pPr marL="173713" indent="-173713">
              <a:buFontTx/>
              <a:buChar char="-"/>
            </a:pPr>
            <a:r>
              <a:rPr lang="en-US" dirty="0" smtClean="0"/>
              <a:t>Ballistics Sciences focus on gaining a greater understanding and discovery of mechanisms and on generating concepts and emerging technologies that support kinetic lethality. Knowledge and concepts gained will lead to unprecedented enhancements in weapons range, precision, and lethality for the mounted and dismounted Soldier against a spectrum of manned and unmanned ground and aerial combat systems. </a:t>
            </a:r>
          </a:p>
          <a:p>
            <a:pPr marL="173713" indent="-173713">
              <a:buFontTx/>
              <a:buChar char="-"/>
            </a:pPr>
            <a:endParaRPr lang="en-US" dirty="0" smtClean="0"/>
          </a:p>
          <a:p>
            <a:pPr marL="173713" indent="-173713">
              <a:buFontTx/>
              <a:buChar char="-"/>
            </a:pPr>
            <a:r>
              <a:rPr lang="en-US" dirty="0" smtClean="0"/>
              <a:t>Human Sciences focus on identifying, creating, and transitioning scientific discoveries and technological innovations underlying Human Behavior; Human Capabilities Enhancement; and Human-System Integration that are critical to the U.S. Army’s future operational superiority. Foundational research in human agent teaming provides human agent teams with the capability to perform as well as Soldier teams but with greater team resilience, faster, more informed team decision making, and reduced numbers and risk to Soldiers. </a:t>
            </a:r>
          </a:p>
          <a:p>
            <a:pPr marL="173713" indent="-173713">
              <a:buFontTx/>
              <a:buChar char="-"/>
            </a:pPr>
            <a:endParaRPr lang="en-US" dirty="0" smtClean="0"/>
          </a:p>
          <a:p>
            <a:pPr marL="173713" indent="-173713">
              <a:buFontTx/>
              <a:buChar char="-"/>
            </a:pPr>
            <a:r>
              <a:rPr lang="en-US" dirty="0" smtClean="0"/>
              <a:t>Propulsion Sciences focus on gaining a greater fundamental understanding of advanced mobility and maneuver technologies that enable innovative vehicle configurations and subsystems architectures – critical to the future Army’s movement, sustainment, and maneuverability. Foundational research in tactical unit energy independence enables energy-intelligent autonomous squad support systems that lighten the Soldier load, providing a more maneuverable, sustainable, and lethal force and intelligently monitor and distribute power on the move, reducing dismounted Soldiers’ cognitive and physical load. </a:t>
            </a:r>
          </a:p>
          <a:p>
            <a:pPr marL="173713" indent="-173713">
              <a:buFontTx/>
              <a:buChar char="-"/>
            </a:pPr>
            <a:endParaRPr lang="en-US" dirty="0" smtClean="0"/>
          </a:p>
          <a:p>
            <a:pPr marL="173713" indent="-173713">
              <a:buFontTx/>
              <a:buChar char="-"/>
            </a:pPr>
            <a:r>
              <a:rPr lang="en-US" dirty="0" smtClean="0"/>
              <a:t>Network and Information Sciences are focused on gaining a greater understanding of emerging technology opportunities that support intelligent information systems that perform acquisition, analysis, reasoning, decision-making, collaborative communication, and assurance of information and knowledge. Understanding gained through these research efforts will lead to technological developments that make it possible to manage, utilize, and maintain trust in information flows and geospatial situational awareness within the battlespace. </a:t>
            </a:r>
          </a:p>
          <a:p>
            <a:pPr marL="173713" indent="-173713">
              <a:buFontTx/>
              <a:buChar char="-"/>
            </a:pPr>
            <a:endParaRPr lang="en-US" dirty="0" smtClean="0"/>
          </a:p>
          <a:p>
            <a:pPr marL="173713" indent="-173713">
              <a:buFontTx/>
              <a:buChar char="-"/>
            </a:pPr>
            <a:r>
              <a:rPr lang="en-US" dirty="0" smtClean="0"/>
              <a:t>Protection Sciences focus on gaining a greater understanding and discovery of mechanisms and generating concepts and emerging technologies that support protection systems that adapt to evolving threats, and the mechanisms of injury affecting the Warfighter. Foundational research in understanding and manipulating the physics of failure will lead to technologies that enable a broad array of resilient kinetic and non-kinetic protection systems and focuses on precise and accurate knowledge of materials/system failure for protection overmatch. </a:t>
            </a:r>
          </a:p>
          <a:p>
            <a:endParaRPr lang="en-US"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165184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Tx/>
              <a:buChar char="-"/>
            </a:pPr>
            <a:r>
              <a:rPr lang="en-US" dirty="0" smtClean="0"/>
              <a:t>Started in FY 14</a:t>
            </a:r>
          </a:p>
          <a:p>
            <a:pPr marL="173713" indent="-173713">
              <a:buFontTx/>
              <a:buChar char="-"/>
            </a:pPr>
            <a:r>
              <a:rPr lang="en-US" dirty="0" smtClean="0"/>
              <a:t>Just some examples of Open Campus.</a:t>
            </a:r>
            <a:r>
              <a:rPr lang="en-US" baseline="0" dirty="0" smtClean="0"/>
              <a:t> [Don’t have to cover everything]</a:t>
            </a:r>
            <a:endParaRPr lang="en-US" dirty="0"/>
          </a:p>
        </p:txBody>
      </p:sp>
      <p:sp>
        <p:nvSpPr>
          <p:cNvPr id="4" name="Slide Number Placeholder 3"/>
          <p:cNvSpPr>
            <a:spLocks noGrp="1"/>
          </p:cNvSpPr>
          <p:nvPr>
            <p:ph type="sldNum" sz="quarter" idx="10"/>
          </p:nvPr>
        </p:nvSpPr>
        <p:spPr/>
        <p:txBody>
          <a:bodyPr/>
          <a:lstStyle/>
          <a:p>
            <a:pPr>
              <a:defRPr/>
            </a:pPr>
            <a:fld id="{4D4DECF1-FAE5-426A-AAF2-5995059E1065}" type="slidenum">
              <a:rPr lang="en-US" smtClean="0"/>
              <a:pPr>
                <a:defRPr/>
              </a:pPr>
              <a:t>3</a:t>
            </a:fld>
            <a:endParaRPr lang="en-US" dirty="0"/>
          </a:p>
        </p:txBody>
      </p:sp>
    </p:spTree>
    <p:extLst>
      <p:ext uri="{BB962C8B-B14F-4D97-AF65-F5344CB8AC3E}">
        <p14:creationId xmlns:p14="http://schemas.microsoft.com/office/powerpoint/2010/main" val="82292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6</a:t>
            </a:fld>
            <a:endParaRPr lang="en-US" altLang="en-US"/>
          </a:p>
        </p:txBody>
      </p:sp>
    </p:spTree>
    <p:extLst>
      <p:ext uri="{BB962C8B-B14F-4D97-AF65-F5344CB8AC3E}">
        <p14:creationId xmlns:p14="http://schemas.microsoft.com/office/powerpoint/2010/main" val="676370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Numbers</a:t>
            </a:r>
            <a:r>
              <a:rPr lang="en-US" baseline="0" dirty="0" smtClean="0"/>
              <a:t> current as of 10 June 2019</a:t>
            </a:r>
            <a:endParaRPr lang="en-US" dirty="0"/>
          </a:p>
        </p:txBody>
      </p:sp>
      <p:sp>
        <p:nvSpPr>
          <p:cNvPr id="4" name="Slide Number Placeholder 3"/>
          <p:cNvSpPr>
            <a:spLocks noGrp="1"/>
          </p:cNvSpPr>
          <p:nvPr>
            <p:ph type="sldNum" sz="quarter" idx="10"/>
          </p:nvPr>
        </p:nvSpPr>
        <p:spPr/>
        <p:txBody>
          <a:bodyPr/>
          <a:lstStyle/>
          <a:p>
            <a:pPr defTabSz="915772">
              <a:defRPr/>
            </a:pPr>
            <a:fld id="{4D4DECF1-FAE5-426A-AAF2-5995059E1065}" type="slidenum">
              <a:rPr lang="en-US">
                <a:solidFill>
                  <a:prstClr val="black"/>
                </a:solidFill>
              </a:rPr>
              <a:pPr defTabSz="915772">
                <a:defRPr/>
              </a:pPr>
              <a:t>7</a:t>
            </a:fld>
            <a:endParaRPr lang="en-US" dirty="0">
              <a:solidFill>
                <a:prstClr val="black"/>
              </a:solidFill>
            </a:endParaRPr>
          </a:p>
        </p:txBody>
      </p:sp>
    </p:spTree>
    <p:extLst>
      <p:ext uri="{BB962C8B-B14F-4D97-AF65-F5344CB8AC3E}">
        <p14:creationId xmlns:p14="http://schemas.microsoft.com/office/powerpoint/2010/main" val="326100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dirty="0" smtClean="0"/>
              <a:t>10 USC Chapter 81 Note –</a:t>
            </a:r>
            <a:r>
              <a:rPr lang="en-US" sz="1200" b="1" baseline="0" dirty="0" smtClean="0"/>
              <a:t> NDAA FY12 –DHA for </a:t>
            </a:r>
            <a:r>
              <a:rPr lang="en-US" sz="1200" b="1" baseline="0" dirty="0" err="1" smtClean="0"/>
              <a:t>adv</a:t>
            </a:r>
            <a:r>
              <a:rPr lang="en-US" sz="1200" b="1" baseline="0" dirty="0" smtClean="0"/>
              <a:t> degree put into law with 5% cap</a:t>
            </a:r>
          </a:p>
          <a:p>
            <a:endParaRPr lang="en-US" sz="1200" b="1" baseline="0" dirty="0" smtClean="0"/>
          </a:p>
          <a:p>
            <a:r>
              <a:rPr lang="en-US" sz="1200" b="1" kern="1200" dirty="0" smtClean="0">
                <a:solidFill>
                  <a:schemeClr val="tx1"/>
                </a:solidFill>
                <a:effectLst/>
                <a:latin typeface="Arial" pitchFamily="34" charset="0"/>
                <a:ea typeface="ＭＳ Ｐゴシック" charset="0"/>
                <a:cs typeface="ＭＳ Ｐゴシック" charset="0"/>
              </a:rPr>
              <a:t>SEC. 211. LABORATORY QUALITY ENHANCEMENT PROGRAM.</a:t>
            </a:r>
          </a:p>
          <a:p>
            <a:r>
              <a:rPr lang="en-US" sz="1200" b="1" i="1" kern="1200" dirty="0" smtClean="0">
                <a:solidFill>
                  <a:schemeClr val="tx1"/>
                </a:solidFill>
                <a:effectLst/>
                <a:latin typeface="Arial" pitchFamily="34" charset="0"/>
                <a:ea typeface="ＭＳ Ｐゴシック" charset="0"/>
                <a:cs typeface="ＭＳ Ｐゴシック" charset="0"/>
              </a:rPr>
              <a:t>Invigorated</a:t>
            </a:r>
            <a:r>
              <a:rPr lang="en-US" sz="1200" b="1" i="1" kern="1200" baseline="0" dirty="0" smtClean="0">
                <a:solidFill>
                  <a:schemeClr val="tx1"/>
                </a:solidFill>
                <a:effectLst/>
                <a:latin typeface="Arial" pitchFamily="34" charset="0"/>
                <a:ea typeface="ＭＳ Ｐゴシック" charset="0"/>
                <a:cs typeface="ＭＳ Ｐゴシック" charset="0"/>
              </a:rPr>
              <a:t> T2 and infrastructure DoD panels with governance</a:t>
            </a:r>
            <a:endParaRPr lang="en-US" sz="1200" b="1" i="1" kern="1200" dirty="0" smtClean="0">
              <a:solidFill>
                <a:schemeClr val="tx1"/>
              </a:solidFill>
              <a:effectLst/>
              <a:latin typeface="Arial" pitchFamily="34" charset="0"/>
              <a:ea typeface="ＭＳ Ｐゴシック" charset="0"/>
              <a:cs typeface="ＭＳ Ｐゴシック" charset="0"/>
            </a:endParaRPr>
          </a:p>
          <a:p>
            <a:r>
              <a:rPr lang="en-US" sz="1200" kern="1200" dirty="0" smtClean="0">
                <a:solidFill>
                  <a:schemeClr val="tx1"/>
                </a:solidFill>
                <a:effectLst/>
                <a:latin typeface="Arial" pitchFamily="34" charset="0"/>
                <a:ea typeface="ＭＳ Ｐゴシック" charset="0"/>
                <a:cs typeface="ＭＳ Ｐゴシック" charset="0"/>
              </a:rPr>
              <a:t>(a) IN GENERAL.—The Secretary of Defense, acting through the Assistant Secretary of Defense for Research and Engineering, shall carry out a program to be known as the ‘‘Laboratory Quality Enhancement Program’’ under which the Secretary shall establish the panels described in subsection (b) and direct such panels</a:t>
            </a:r>
          </a:p>
          <a:p>
            <a:r>
              <a:rPr lang="en-US" sz="1200" kern="1200" dirty="0" smtClean="0">
                <a:solidFill>
                  <a:schemeClr val="tx1"/>
                </a:solidFill>
                <a:effectLst/>
                <a:latin typeface="Arial" pitchFamily="34" charset="0"/>
                <a:ea typeface="ＭＳ Ｐゴシック" charset="0"/>
                <a:cs typeface="ＭＳ Ｐゴシック" charset="0"/>
              </a:rPr>
              <a:t>(1) to review and make recommendations to the Secretary with respect to</a:t>
            </a:r>
          </a:p>
          <a:p>
            <a:r>
              <a:rPr lang="en-US" sz="1200" kern="1200" dirty="0" smtClean="0">
                <a:solidFill>
                  <a:schemeClr val="tx1"/>
                </a:solidFill>
                <a:effectLst/>
                <a:latin typeface="Arial" pitchFamily="34" charset="0"/>
                <a:ea typeface="ＭＳ Ｐゴシック" charset="0"/>
                <a:cs typeface="ＭＳ Ｐゴシック" charset="0"/>
              </a:rPr>
              <a:t>(A) existing policies and practices affecting the science and technology reinvention laboratories to improve the mission effectiveness of such laboratories; and </a:t>
            </a:r>
          </a:p>
          <a:p>
            <a:r>
              <a:rPr lang="en-US" sz="1200" kern="1200" dirty="0" smtClean="0">
                <a:solidFill>
                  <a:schemeClr val="tx1"/>
                </a:solidFill>
                <a:effectLst/>
                <a:latin typeface="Arial" pitchFamily="34" charset="0"/>
                <a:ea typeface="ＭＳ Ｐゴシック" charset="0"/>
                <a:cs typeface="ＭＳ Ｐゴシック" charset="0"/>
              </a:rPr>
              <a:t>(B) new initiatives proposed by the science and technology reinvention laboratories;</a:t>
            </a:r>
          </a:p>
          <a:p>
            <a:r>
              <a:rPr lang="en-US" sz="1200" kern="1200" dirty="0" smtClean="0">
                <a:solidFill>
                  <a:schemeClr val="tx1"/>
                </a:solidFill>
                <a:effectLst/>
                <a:latin typeface="Arial" pitchFamily="34" charset="0"/>
                <a:ea typeface="ＭＳ Ｐゴシック" charset="0"/>
                <a:cs typeface="ＭＳ Ｐゴシック" charset="0"/>
              </a:rPr>
              <a:t>(2) to support implementation of current and future initiatives affecting the science and technology reinvention laboratories; and</a:t>
            </a:r>
          </a:p>
          <a:p>
            <a:r>
              <a:rPr lang="en-US" sz="1200" kern="1200" dirty="0" smtClean="0">
                <a:solidFill>
                  <a:schemeClr val="tx1"/>
                </a:solidFill>
                <a:effectLst/>
                <a:latin typeface="Arial" pitchFamily="34" charset="0"/>
                <a:ea typeface="ＭＳ Ｐゴシック" charset="0"/>
                <a:cs typeface="ＭＳ Ｐゴシック" charset="0"/>
              </a:rPr>
              <a:t>(3) to conduct assessments or data analysis on such other issues as the Secretary determines to be appropriate.</a:t>
            </a:r>
          </a:p>
          <a:p>
            <a:r>
              <a:rPr lang="en-US" sz="1200" kern="1200" dirty="0" smtClean="0">
                <a:solidFill>
                  <a:schemeClr val="tx1"/>
                </a:solidFill>
                <a:effectLst/>
                <a:latin typeface="Arial" pitchFamily="34" charset="0"/>
                <a:ea typeface="ＭＳ Ｐゴシック" charset="0"/>
                <a:cs typeface="ＭＳ Ｐゴシック" charset="0"/>
              </a:rPr>
              <a:t>(b) PANELS.—The panels described in this subsection are:</a:t>
            </a:r>
          </a:p>
          <a:p>
            <a:r>
              <a:rPr lang="en-US" sz="1200" kern="1200" dirty="0" smtClean="0">
                <a:solidFill>
                  <a:schemeClr val="tx1"/>
                </a:solidFill>
                <a:effectLst/>
                <a:latin typeface="Arial" pitchFamily="34" charset="0"/>
                <a:ea typeface="ＭＳ Ｐゴシック" charset="0"/>
                <a:cs typeface="ＭＳ Ｐゴシック" charset="0"/>
              </a:rPr>
              <a:t>(1) A panel on personnel, workforce development, and talent management.</a:t>
            </a:r>
          </a:p>
          <a:p>
            <a:r>
              <a:rPr lang="en-US" sz="1200" kern="1200" dirty="0" smtClean="0">
                <a:solidFill>
                  <a:schemeClr val="tx1"/>
                </a:solidFill>
                <a:effectLst/>
                <a:latin typeface="Arial" pitchFamily="34" charset="0"/>
                <a:ea typeface="ＭＳ Ｐゴシック" charset="0"/>
                <a:cs typeface="ＭＳ Ｐゴシック" charset="0"/>
              </a:rPr>
              <a:t>(2) A panel on facilities, equipment, and infrastructure.</a:t>
            </a:r>
          </a:p>
          <a:p>
            <a:r>
              <a:rPr lang="en-US" sz="1200" kern="1200" dirty="0" smtClean="0">
                <a:solidFill>
                  <a:schemeClr val="tx1"/>
                </a:solidFill>
                <a:effectLst/>
                <a:latin typeface="Arial" pitchFamily="34" charset="0"/>
                <a:ea typeface="ＭＳ Ｐゴシック" charset="0"/>
                <a:cs typeface="ＭＳ Ｐゴシック" charset="0"/>
              </a:rPr>
              <a:t>(3) A panel on research strategy, technology transfer, and industry and university partnerships.</a:t>
            </a:r>
          </a:p>
          <a:p>
            <a:r>
              <a:rPr lang="en-US" sz="1200" kern="1200" dirty="0" smtClean="0">
                <a:solidFill>
                  <a:schemeClr val="tx1"/>
                </a:solidFill>
                <a:effectLst/>
                <a:latin typeface="Arial" pitchFamily="34" charset="0"/>
                <a:ea typeface="ＭＳ Ｐゴシック" charset="0"/>
                <a:cs typeface="ＭＳ Ｐゴシック" charset="0"/>
              </a:rPr>
              <a:t>(4) A panel on governance and oversight processes.</a:t>
            </a:r>
          </a:p>
          <a:p>
            <a:r>
              <a:rPr lang="en-US" sz="1200" kern="1200" dirty="0" smtClean="0">
                <a:solidFill>
                  <a:schemeClr val="tx1"/>
                </a:solidFill>
                <a:effectLst/>
                <a:latin typeface="Arial" pitchFamily="34" charset="0"/>
                <a:ea typeface="ＭＳ Ｐゴシック" charset="0"/>
                <a:cs typeface="ＭＳ Ｐゴシック" charset="0"/>
              </a:rPr>
              <a:t>(c) COMPOSITION OF PANELS.—(1) Each panel described in paragraphs (1) through (3) of subsection (b) may be composed of subject matter and technical management experts from</a:t>
            </a:r>
          </a:p>
          <a:p>
            <a:r>
              <a:rPr lang="en-US" sz="1200" kern="1200" dirty="0" smtClean="0">
                <a:solidFill>
                  <a:schemeClr val="tx1"/>
                </a:solidFill>
                <a:effectLst/>
                <a:latin typeface="Arial" pitchFamily="34" charset="0"/>
                <a:ea typeface="ＭＳ Ｐゴシック" charset="0"/>
                <a:cs typeface="ＭＳ Ｐゴシック" charset="0"/>
              </a:rPr>
              <a:t>(A) laboratories and research centers of the Army, Navy, and Air Force;</a:t>
            </a:r>
          </a:p>
          <a:p>
            <a:r>
              <a:rPr lang="en-US" sz="1200" kern="1200" dirty="0" smtClean="0">
                <a:solidFill>
                  <a:schemeClr val="tx1"/>
                </a:solidFill>
                <a:effectLst/>
                <a:latin typeface="Arial" pitchFamily="34" charset="0"/>
                <a:ea typeface="ＭＳ Ｐゴシック" charset="0"/>
                <a:cs typeface="ＭＳ Ｐゴシック" charset="0"/>
              </a:rPr>
              <a:t>(B) appropriate Defense Agencies;</a:t>
            </a:r>
          </a:p>
          <a:p>
            <a:r>
              <a:rPr lang="en-US" sz="1200" kern="1200" dirty="0" smtClean="0">
                <a:solidFill>
                  <a:schemeClr val="tx1"/>
                </a:solidFill>
                <a:effectLst/>
                <a:latin typeface="Arial" pitchFamily="34" charset="0"/>
                <a:ea typeface="ＭＳ Ｐゴシック" charset="0"/>
                <a:cs typeface="ＭＳ Ｐゴシック" charset="0"/>
              </a:rPr>
              <a:t>(C) the Office of the Assistant Secretary of Defense for Research and Engineering; and</a:t>
            </a:r>
          </a:p>
          <a:p>
            <a:r>
              <a:rPr lang="en-US" sz="1200" kern="1200" dirty="0" smtClean="0">
                <a:solidFill>
                  <a:schemeClr val="tx1"/>
                </a:solidFill>
                <a:effectLst/>
                <a:latin typeface="Arial" pitchFamily="34" charset="0"/>
                <a:ea typeface="ＭＳ Ｐゴシック" charset="0"/>
                <a:cs typeface="ＭＳ Ｐゴシック" charset="0"/>
              </a:rPr>
              <a:t>(D) such other entities as the Secretary determines to be appropriate.</a:t>
            </a:r>
          </a:p>
          <a:p>
            <a:r>
              <a:rPr lang="en-US" sz="1200" kern="1200" dirty="0" smtClean="0">
                <a:solidFill>
                  <a:schemeClr val="tx1"/>
                </a:solidFill>
                <a:effectLst/>
                <a:latin typeface="Arial" pitchFamily="34" charset="0"/>
                <a:ea typeface="ＭＳ Ｐゴシック" charset="0"/>
                <a:cs typeface="ＭＳ Ｐゴシック" charset="0"/>
              </a:rPr>
              <a:t>(2) The panel described in subsection (b)(4) shall be composed of</a:t>
            </a:r>
          </a:p>
          <a:p>
            <a:r>
              <a:rPr lang="en-US" sz="1200" kern="1200" dirty="0" smtClean="0">
                <a:solidFill>
                  <a:schemeClr val="tx1"/>
                </a:solidFill>
                <a:effectLst/>
                <a:latin typeface="Arial" pitchFamily="34" charset="0"/>
                <a:ea typeface="ＭＳ Ｐゴシック" charset="0"/>
                <a:cs typeface="ＭＳ Ｐゴシック" charset="0"/>
              </a:rPr>
              <a:t>(A) the Director of the Army Research Laboratory;</a:t>
            </a:r>
          </a:p>
          <a:p>
            <a:r>
              <a:rPr lang="en-US" sz="1200" kern="1200" dirty="0" smtClean="0">
                <a:solidFill>
                  <a:schemeClr val="tx1"/>
                </a:solidFill>
                <a:effectLst/>
                <a:latin typeface="Arial" pitchFamily="34" charset="0"/>
                <a:ea typeface="ＭＳ Ｐゴシック" charset="0"/>
                <a:cs typeface="ＭＳ Ｐゴシック" charset="0"/>
              </a:rPr>
              <a:t>(B) the Director of the Air Force Research Laboratory;</a:t>
            </a:r>
          </a:p>
          <a:p>
            <a:r>
              <a:rPr lang="en-US" sz="1200" kern="1200" dirty="0" smtClean="0">
                <a:solidFill>
                  <a:schemeClr val="tx1"/>
                </a:solidFill>
                <a:effectLst/>
                <a:latin typeface="Arial" pitchFamily="34" charset="0"/>
                <a:ea typeface="ＭＳ Ｐゴシック" charset="0"/>
                <a:cs typeface="ＭＳ Ｐゴシック" charset="0"/>
              </a:rPr>
              <a:t>(C) the Director of the Naval Research Laboratory;</a:t>
            </a:r>
          </a:p>
          <a:p>
            <a:r>
              <a:rPr lang="en-US" sz="1200" kern="1200" dirty="0" smtClean="0">
                <a:solidFill>
                  <a:schemeClr val="tx1"/>
                </a:solidFill>
                <a:effectLst/>
                <a:latin typeface="Arial" pitchFamily="34" charset="0"/>
                <a:ea typeface="ＭＳ Ｐゴシック" charset="0"/>
                <a:cs typeface="ＭＳ Ｐゴシック" charset="0"/>
              </a:rPr>
              <a:t>(D) the Director of the Engineer Research and Development Center of the Army Corps of Engineers; and</a:t>
            </a:r>
          </a:p>
          <a:p>
            <a:r>
              <a:rPr lang="en-US" sz="1200" kern="1200" dirty="0" smtClean="0">
                <a:solidFill>
                  <a:schemeClr val="tx1"/>
                </a:solidFill>
                <a:effectLst/>
                <a:latin typeface="Arial" pitchFamily="34" charset="0"/>
                <a:ea typeface="ＭＳ Ｐゴシック" charset="0"/>
                <a:cs typeface="ＭＳ Ｐゴシック" charset="0"/>
              </a:rPr>
              <a:t>(E) such other members as the Secretary determines to be appropriate.</a:t>
            </a:r>
          </a:p>
          <a:p>
            <a:r>
              <a:rPr lang="en-US" sz="1200" kern="1200" dirty="0" smtClean="0">
                <a:solidFill>
                  <a:schemeClr val="tx1"/>
                </a:solidFill>
                <a:effectLst/>
                <a:latin typeface="Arial" pitchFamily="34" charset="0"/>
                <a:ea typeface="ＭＳ Ｐゴシック" charset="0"/>
                <a:cs typeface="ＭＳ Ｐゴシック" charset="0"/>
              </a:rPr>
              <a:t>(d) GOVERNANCE OF PANELS.—(1) The chairperson of each panel shall be selected by its members.</a:t>
            </a:r>
          </a:p>
          <a:p>
            <a:r>
              <a:rPr lang="en-US" sz="1200" kern="1200" dirty="0" smtClean="0">
                <a:solidFill>
                  <a:schemeClr val="tx1"/>
                </a:solidFill>
                <a:effectLst/>
                <a:latin typeface="Arial" pitchFamily="34" charset="0"/>
                <a:ea typeface="ＭＳ Ｐゴシック" charset="0"/>
                <a:cs typeface="ＭＳ Ｐゴシック" charset="0"/>
              </a:rPr>
              <a:t>(2) Each panel, in coordination with the Assistant Secretary of Defense for Research and Engineering, shall transmit to the Science and Technology Executive Committee of the Department of Defense such information or findings on topics requiring decision or approval as the panel considers appropriate.</a:t>
            </a:r>
          </a:p>
          <a:p>
            <a:r>
              <a:rPr lang="en-US" sz="1200" kern="1200" dirty="0" smtClean="0">
                <a:solidFill>
                  <a:schemeClr val="tx1"/>
                </a:solidFill>
                <a:effectLst/>
                <a:latin typeface="Arial" pitchFamily="34" charset="0"/>
                <a:ea typeface="ＭＳ Ｐゴシック" charset="0"/>
                <a:cs typeface="ＭＳ Ｐゴシック" charset="0"/>
              </a:rPr>
              <a:t>(e) DISCHARGE OF CERTAIN AUTHORITIES TO CONDUCT PERSONNEL DEMONSTRATION PROJECTS.—Subparagraph (C) of section 342(b)(3) of the National Defense Authorization Act for Fiscal Year1995 (Public Law 103–337; 108 Stat. 2721), as added by section 1114(a) of the Floyd D. Spence National Defense Authorization Act for Fiscal Year 2001 (as enacted into law by Public Law 106–398;114 Stat. 1654A–315), is amended by inserting before the period at the end the following: ‘‘through the Assistant Secretary of Defense for Research and Engineering (who shall place an emphasis in the exercise of such authorities on enhancing efficient operations of the laboratory and who may, in exercising such authorities, request administrative support from science and technology reinvention laboratories to review, research, and adjudicate personnel demonstration project proposals)’’.</a:t>
            </a:r>
          </a:p>
          <a:p>
            <a:r>
              <a:rPr lang="en-US" sz="1200" kern="1200" dirty="0" smtClean="0">
                <a:solidFill>
                  <a:schemeClr val="tx1"/>
                </a:solidFill>
                <a:effectLst/>
                <a:latin typeface="Arial" pitchFamily="34" charset="0"/>
                <a:ea typeface="ＭＳ Ｐゴシック" charset="0"/>
                <a:cs typeface="ＭＳ Ｐゴシック" charset="0"/>
              </a:rPr>
              <a:t>(f) SCIENCE AND TECHNOLOGY REINVENTION LABORATORY DEFINED.</a:t>
            </a:r>
          </a:p>
          <a:p>
            <a:r>
              <a:rPr lang="en-US" sz="1200" kern="1200" dirty="0" smtClean="0">
                <a:solidFill>
                  <a:schemeClr val="tx1"/>
                </a:solidFill>
                <a:effectLst/>
                <a:latin typeface="Arial" pitchFamily="34" charset="0"/>
                <a:ea typeface="ＭＳ Ｐゴシック" charset="0"/>
                <a:cs typeface="ＭＳ Ｐゴシック" charset="0"/>
              </a:rPr>
              <a:t>In this section, the term ‘‘science and technology reinvention laboratory’’ means a science and technology reinvention laboratory designated under section 1105 of the National Defense Authorization Act for Fiscal Year 2010 (Public Law 111–84; 10 U.S.C. 2358 note), as amended.</a:t>
            </a:r>
          </a:p>
          <a:p>
            <a:r>
              <a:rPr lang="en-US" sz="1200" b="1" kern="1200" dirty="0" smtClean="0">
                <a:solidFill>
                  <a:schemeClr val="tx1"/>
                </a:solidFill>
                <a:effectLst/>
                <a:latin typeface="Arial" pitchFamily="34" charset="0"/>
                <a:ea typeface="ＭＳ Ｐゴシック" charset="0"/>
                <a:cs typeface="ＭＳ Ｐゴシック" charset="0"/>
              </a:rPr>
              <a:t>Summary</a:t>
            </a:r>
          </a:p>
          <a:p>
            <a:r>
              <a:rPr lang="en-US" sz="1200" kern="1200" dirty="0" smtClean="0">
                <a:solidFill>
                  <a:schemeClr val="tx1"/>
                </a:solidFill>
                <a:effectLst/>
                <a:latin typeface="Arial" pitchFamily="34" charset="0"/>
                <a:ea typeface="ＭＳ Ｐゴシック" charset="0"/>
                <a:cs typeface="ＭＳ Ｐゴシック" charset="0"/>
              </a:rPr>
              <a:t>This section establishes the Laboratory Quality Enhancement Program (LQEP) under the Assistant Secretary of Defense for Research &amp; Engineering.  Four panels are to be established:</a:t>
            </a:r>
          </a:p>
          <a:p>
            <a:pPr lvl="0"/>
            <a:r>
              <a:rPr lang="en-US" sz="1200" kern="1200" dirty="0" smtClean="0">
                <a:solidFill>
                  <a:schemeClr val="tx1"/>
                </a:solidFill>
                <a:effectLst/>
                <a:latin typeface="Arial" pitchFamily="34" charset="0"/>
                <a:ea typeface="ＭＳ Ｐゴシック" charset="0"/>
                <a:cs typeface="ＭＳ Ｐゴシック" charset="0"/>
              </a:rPr>
              <a:t>Personnel, workforce development, and talent management; </a:t>
            </a:r>
          </a:p>
          <a:p>
            <a:pPr lvl="0"/>
            <a:r>
              <a:rPr lang="en-US" sz="1200" kern="1200" dirty="0" smtClean="0">
                <a:solidFill>
                  <a:schemeClr val="tx1"/>
                </a:solidFill>
                <a:effectLst/>
                <a:latin typeface="Arial" pitchFamily="34" charset="0"/>
                <a:ea typeface="ＭＳ Ｐゴシック" charset="0"/>
                <a:cs typeface="ＭＳ Ｐゴシック" charset="0"/>
              </a:rPr>
              <a:t>Facilities, equipment, and infrastructure; </a:t>
            </a:r>
          </a:p>
          <a:p>
            <a:pPr lvl="0"/>
            <a:r>
              <a:rPr lang="en-US" sz="1200" kern="1200" dirty="0" smtClean="0">
                <a:solidFill>
                  <a:schemeClr val="tx1"/>
                </a:solidFill>
                <a:effectLst/>
                <a:latin typeface="Arial" pitchFamily="34" charset="0"/>
                <a:ea typeface="ＭＳ Ｐゴシック" charset="0"/>
                <a:cs typeface="ＭＳ Ｐゴシック" charset="0"/>
              </a:rPr>
              <a:t>Research strategy, technology transfer, and industry and university partnerships; and</a:t>
            </a:r>
          </a:p>
          <a:p>
            <a:pPr lvl="0"/>
            <a:r>
              <a:rPr lang="en-US" sz="1200" kern="1200" dirty="0" smtClean="0">
                <a:solidFill>
                  <a:schemeClr val="tx1"/>
                </a:solidFill>
                <a:effectLst/>
                <a:latin typeface="Arial" pitchFamily="34" charset="0"/>
                <a:ea typeface="ＭＳ Ｐゴシック" charset="0"/>
                <a:cs typeface="ＭＳ Ｐゴシック" charset="0"/>
              </a:rPr>
              <a:t>Governance and oversight processes.</a:t>
            </a:r>
          </a:p>
          <a:p>
            <a:r>
              <a:rPr lang="en-US" sz="1200" kern="1200" dirty="0" smtClean="0">
                <a:solidFill>
                  <a:schemeClr val="tx1"/>
                </a:solidFill>
                <a:effectLst/>
                <a:latin typeface="Arial" pitchFamily="34" charset="0"/>
                <a:ea typeface="ＭＳ Ｐゴシック" charset="0"/>
                <a:cs typeface="ＭＳ Ｐゴシック" charset="0"/>
              </a:rPr>
              <a:t> </a:t>
            </a:r>
          </a:p>
          <a:p>
            <a:r>
              <a:rPr lang="en-US" sz="1200" kern="1200" dirty="0" smtClean="0">
                <a:solidFill>
                  <a:schemeClr val="tx1"/>
                </a:solidFill>
                <a:effectLst/>
                <a:latin typeface="Arial" pitchFamily="34" charset="0"/>
                <a:ea typeface="ＭＳ Ｐゴシック" charset="0"/>
                <a:cs typeface="ＭＳ Ｐゴシック" charset="0"/>
              </a:rPr>
              <a:t>It also amended FY95 NDAA Section 342(b)(3) to read: “The Secretary shall exercise the authorities granted to the OPM under such section 4703 through the ASD(R&amp;E) who shall place an emphasis in the exercise of such authorities on enhancing efficient operations of the laboratory and who may, in exercising such authorities, request administrative support from STRLs to review, research, and adjudicate personnel demonstration project proposals.”</a:t>
            </a:r>
          </a:p>
          <a:p>
            <a:r>
              <a:rPr lang="en-US" sz="1200" b="1" kern="1200" dirty="0" smtClean="0">
                <a:solidFill>
                  <a:schemeClr val="tx1"/>
                </a:solidFill>
                <a:effectLst/>
                <a:latin typeface="Arial" pitchFamily="34" charset="0"/>
                <a:ea typeface="ＭＳ Ｐゴシック" charset="0"/>
                <a:cs typeface="ＭＳ Ｐゴシック" charset="0"/>
              </a:rPr>
              <a:t>Status</a:t>
            </a:r>
          </a:p>
          <a:p>
            <a:r>
              <a:rPr lang="en-US" sz="1200" kern="1200" dirty="0" smtClean="0">
                <a:solidFill>
                  <a:schemeClr val="tx1"/>
                </a:solidFill>
                <a:effectLst/>
                <a:latin typeface="Arial" pitchFamily="34" charset="0"/>
                <a:ea typeface="ＭＳ Ｐゴシック" charset="0"/>
                <a:cs typeface="ＭＳ Ｐゴシック" charset="0"/>
              </a:rPr>
              <a:t>LQEP panels have been established and demonstration project authority has been transferred to ASD(R&amp;E) from USD(P&amp;R).</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b="1" kern="1200" dirty="0" smtClean="0">
                <a:solidFill>
                  <a:schemeClr val="tx1"/>
                </a:solidFill>
                <a:effectLst/>
                <a:latin typeface="Arial" pitchFamily="34" charset="0"/>
                <a:ea typeface="ＭＳ Ｐゴシック" charset="0"/>
                <a:cs typeface="ＭＳ Ｐゴシック" charset="0"/>
              </a:rPr>
              <a:t>SEC. 233. PILOT PROGRAM FOR THE ENHANCEMENT OF THE RESEARCH, DEVELOPMENT, TEST, AND EVALUATION CENTERS OF THE DEPARTMENT OF DEFENSE.</a:t>
            </a:r>
          </a:p>
          <a:p>
            <a:r>
              <a:rPr lang="en-US" sz="1200" b="1" i="1" kern="1200" dirty="0" smtClean="0">
                <a:solidFill>
                  <a:schemeClr val="tx1"/>
                </a:solidFill>
                <a:effectLst/>
                <a:latin typeface="Arial" pitchFamily="34" charset="0"/>
                <a:ea typeface="ＭＳ Ｐゴシック" charset="0"/>
                <a:cs typeface="ＭＳ Ｐゴシック" charset="0"/>
              </a:rPr>
              <a:t>We’ve submitted to the process but haven’t been successful as of yet</a:t>
            </a:r>
          </a:p>
          <a:p>
            <a:r>
              <a:rPr lang="en-US" sz="1200" kern="1200" dirty="0" smtClean="0">
                <a:solidFill>
                  <a:schemeClr val="tx1"/>
                </a:solidFill>
                <a:effectLst/>
                <a:latin typeface="Arial" pitchFamily="34" charset="0"/>
                <a:ea typeface="ＭＳ Ｐゴシック" charset="0"/>
                <a:cs typeface="ＭＳ Ｐゴシック" charset="0"/>
              </a:rPr>
              <a:t>(a) PILOT PROGRAM REQUIRED.—</a:t>
            </a:r>
          </a:p>
          <a:p>
            <a:r>
              <a:rPr lang="en-US" sz="1200" kern="1200" dirty="0" smtClean="0">
                <a:solidFill>
                  <a:schemeClr val="tx1"/>
                </a:solidFill>
                <a:effectLst/>
                <a:latin typeface="Arial" pitchFamily="34" charset="0"/>
                <a:ea typeface="ＭＳ Ｐゴシック" charset="0"/>
                <a:cs typeface="ＭＳ Ｐゴシック" charset="0"/>
              </a:rPr>
              <a:t>(1) IN GENERAL.—The Secretary of Defense and the secretaries of the military departments shall jointly carry out a pilot program to demonstrate methods for the more effective development of technology and management of functions at eligible centers.</a:t>
            </a:r>
          </a:p>
          <a:p>
            <a:r>
              <a:rPr lang="en-US" sz="1200" kern="1200" dirty="0" smtClean="0">
                <a:solidFill>
                  <a:schemeClr val="tx1"/>
                </a:solidFill>
                <a:effectLst/>
                <a:latin typeface="Arial" pitchFamily="34" charset="0"/>
                <a:ea typeface="ＭＳ Ｐゴシック" charset="0"/>
                <a:cs typeface="ＭＳ Ｐゴシック" charset="0"/>
              </a:rPr>
              <a:t>(2) ELIGIBLE CENTERS.—For purposes of the pilot program, the eligible centers are—</a:t>
            </a:r>
          </a:p>
          <a:p>
            <a:r>
              <a:rPr lang="en-US" sz="1200" kern="1200" dirty="0" smtClean="0">
                <a:solidFill>
                  <a:schemeClr val="tx1"/>
                </a:solidFill>
                <a:effectLst/>
                <a:latin typeface="Arial" pitchFamily="34" charset="0"/>
                <a:ea typeface="ＭＳ Ｐゴシック" charset="0"/>
                <a:cs typeface="ＭＳ Ｐゴシック" charset="0"/>
              </a:rPr>
              <a:t>(A) the science and technology reinvention laboratories, as specified in section 1105(a) of the National Defense Authorization Act for Fiscal Year 2010 (10 U.S.C. 2358 note);</a:t>
            </a:r>
          </a:p>
          <a:p>
            <a:r>
              <a:rPr lang="en-US" sz="1200" kern="1200" dirty="0" smtClean="0">
                <a:solidFill>
                  <a:schemeClr val="tx1"/>
                </a:solidFill>
                <a:effectLst/>
                <a:latin typeface="Arial" pitchFamily="34" charset="0"/>
                <a:ea typeface="ＭＳ Ｐゴシック" charset="0"/>
                <a:cs typeface="ＭＳ Ｐゴシック" charset="0"/>
              </a:rPr>
              <a:t>(B) the test and evaluation centers which are activities specified as part of the Major Range and Test Facility Base in Department of Defense Directive 3200.11; and</a:t>
            </a:r>
          </a:p>
          <a:p>
            <a:r>
              <a:rPr lang="en-US" sz="1200" kern="1200" dirty="0" smtClean="0">
                <a:solidFill>
                  <a:schemeClr val="tx1"/>
                </a:solidFill>
                <a:effectLst/>
                <a:latin typeface="Arial" pitchFamily="34" charset="0"/>
                <a:ea typeface="ＭＳ Ｐゴシック" charset="0"/>
                <a:cs typeface="ＭＳ Ｐゴシック" charset="0"/>
              </a:rPr>
              <a:t>(C) the Defense Advanced Research Projects Agency.</a:t>
            </a:r>
          </a:p>
          <a:p>
            <a:r>
              <a:rPr lang="en-US" sz="1200" kern="1200" dirty="0" smtClean="0">
                <a:solidFill>
                  <a:schemeClr val="tx1"/>
                </a:solidFill>
                <a:effectLst/>
                <a:latin typeface="Arial" pitchFamily="34" charset="0"/>
                <a:ea typeface="ＭＳ Ｐゴシック" charset="0"/>
                <a:cs typeface="ＭＳ Ｐゴシック" charset="0"/>
              </a:rPr>
              <a:t>(b) SELECTION.—</a:t>
            </a:r>
          </a:p>
          <a:p>
            <a:r>
              <a:rPr lang="en-US" sz="1200" kern="1200" dirty="0" smtClean="0">
                <a:solidFill>
                  <a:schemeClr val="tx1"/>
                </a:solidFill>
                <a:effectLst/>
                <a:latin typeface="Arial" pitchFamily="34" charset="0"/>
                <a:ea typeface="ＭＳ Ｐゴシック" charset="0"/>
                <a:cs typeface="ＭＳ Ｐゴシック" charset="0"/>
              </a:rPr>
              <a:t>(1) IN GENERAL.—The secretaries described in subsection (a) shall ensure that participation in the pilot program includes—</a:t>
            </a:r>
          </a:p>
          <a:p>
            <a:r>
              <a:rPr lang="en-US" sz="1200" kern="1200" dirty="0" smtClean="0">
                <a:solidFill>
                  <a:schemeClr val="tx1"/>
                </a:solidFill>
                <a:effectLst/>
                <a:latin typeface="Arial" pitchFamily="34" charset="0"/>
                <a:ea typeface="ＭＳ Ｐゴシック" charset="0"/>
                <a:cs typeface="ＭＳ Ｐゴシック" charset="0"/>
              </a:rPr>
              <a:t>(A) the Defense Advanced Research Projects Agency; and</a:t>
            </a:r>
          </a:p>
          <a:p>
            <a:r>
              <a:rPr lang="en-US" sz="1200" kern="1200" dirty="0" smtClean="0">
                <a:solidFill>
                  <a:schemeClr val="tx1"/>
                </a:solidFill>
                <a:effectLst/>
                <a:latin typeface="Arial" pitchFamily="34" charset="0"/>
                <a:ea typeface="ＭＳ Ｐゴシック" charset="0"/>
                <a:cs typeface="ＭＳ Ｐゴシック" charset="0"/>
              </a:rPr>
              <a:t>(B) in accordance with paragraph (2)—</a:t>
            </a:r>
          </a:p>
          <a:p>
            <a:r>
              <a:rPr lang="en-US" sz="1200" kern="1200" dirty="0" smtClean="0">
                <a:solidFill>
                  <a:schemeClr val="tx1"/>
                </a:solidFill>
                <a:effectLst/>
                <a:latin typeface="Arial" pitchFamily="34" charset="0"/>
                <a:ea typeface="ＭＳ Ｐゴシック" charset="0"/>
                <a:cs typeface="ＭＳ Ｐゴシック" charset="0"/>
              </a:rPr>
              <a:t>(i) five additional eligible centers described in subparagraph (A) of subsection (a)(2) from each of the military departments; and</a:t>
            </a:r>
          </a:p>
          <a:p>
            <a:r>
              <a:rPr lang="en-US" sz="1200" kern="1200" dirty="0" smtClean="0">
                <a:solidFill>
                  <a:schemeClr val="tx1"/>
                </a:solidFill>
                <a:effectLst/>
                <a:latin typeface="Arial" pitchFamily="34" charset="0"/>
                <a:ea typeface="ＭＳ Ｐゴシック" charset="0"/>
                <a:cs typeface="ＭＳ Ｐゴシック" charset="0"/>
              </a:rPr>
              <a:t>(ii) five additional eligible centers described in subparagraph (B) of such subsection from each of the military departments.</a:t>
            </a:r>
          </a:p>
          <a:p>
            <a:r>
              <a:rPr lang="en-US" sz="1200" kern="1200" dirty="0" smtClean="0">
                <a:solidFill>
                  <a:schemeClr val="tx1"/>
                </a:solidFill>
                <a:effectLst/>
                <a:latin typeface="Arial" pitchFamily="34" charset="0"/>
                <a:ea typeface="ＭＳ Ｐゴシック" charset="0"/>
                <a:cs typeface="ＭＳ Ｐゴシック" charset="0"/>
              </a:rPr>
              <a:t>(2) SELECTION PROCEDURES.—</a:t>
            </a:r>
          </a:p>
          <a:p>
            <a:r>
              <a:rPr lang="en-US" sz="1200" kern="1200" dirty="0" smtClean="0">
                <a:solidFill>
                  <a:schemeClr val="tx1"/>
                </a:solidFill>
                <a:effectLst/>
                <a:latin typeface="Arial" pitchFamily="34" charset="0"/>
                <a:ea typeface="ＭＳ Ｐゴシック" charset="0"/>
                <a:cs typeface="ＭＳ Ｐゴシック" charset="0"/>
              </a:rPr>
              <a:t>(A) The head of an eligible center described in subparagraph (A) or (B) of subsection (a)(2) seeking to participate in the pilot program shall submit to the appropriate reviewer an application therefor at such time, in such manner, and containing such information as the appropriate reviewer shall specify.</a:t>
            </a:r>
          </a:p>
          <a:p>
            <a:r>
              <a:rPr lang="en-US" sz="1200" kern="1200" dirty="0" smtClean="0">
                <a:solidFill>
                  <a:schemeClr val="tx1"/>
                </a:solidFill>
                <a:effectLst/>
                <a:latin typeface="Arial" pitchFamily="34" charset="0"/>
                <a:ea typeface="ＭＳ Ｐゴシック" charset="0"/>
                <a:cs typeface="ＭＳ Ｐゴシック" charset="0"/>
              </a:rPr>
              <a:t>(B) Not later than 120 days after the date of the enactment of this Act, each appropriate reviewer shall—</a:t>
            </a:r>
          </a:p>
          <a:p>
            <a:r>
              <a:rPr lang="en-US" sz="1200" kern="1200" dirty="0" smtClean="0">
                <a:solidFill>
                  <a:schemeClr val="tx1"/>
                </a:solidFill>
                <a:effectLst/>
                <a:latin typeface="Arial" pitchFamily="34" charset="0"/>
                <a:ea typeface="ＭＳ Ｐゴシック" charset="0"/>
                <a:cs typeface="ＭＳ Ｐゴシック" charset="0"/>
              </a:rPr>
              <a:t>(i) evaluate each application received under subparagraph (A); and</a:t>
            </a:r>
          </a:p>
          <a:p>
            <a:r>
              <a:rPr lang="en-US" sz="1200" kern="1200" dirty="0" smtClean="0">
                <a:solidFill>
                  <a:schemeClr val="tx1"/>
                </a:solidFill>
                <a:effectLst/>
                <a:latin typeface="Arial" pitchFamily="34" charset="0"/>
                <a:ea typeface="ＭＳ Ｐゴシック" charset="0"/>
                <a:cs typeface="ＭＳ Ｐゴシック" charset="0"/>
              </a:rPr>
              <a:t>(ii) approve or disapprove of the application.</a:t>
            </a:r>
          </a:p>
          <a:p>
            <a:r>
              <a:rPr lang="en-US" sz="1200" kern="1200" dirty="0" smtClean="0">
                <a:solidFill>
                  <a:schemeClr val="tx1"/>
                </a:solidFill>
                <a:effectLst/>
                <a:latin typeface="Arial" pitchFamily="34" charset="0"/>
                <a:ea typeface="ＭＳ Ｐゴシック" charset="0"/>
                <a:cs typeface="ＭＳ Ｐゴシック" charset="0"/>
              </a:rPr>
              <a:t>(C) If the head of an eligible center submits an application under subparagraph (A) in accordance with the requirements specified by the appropriate reviewer for purposes of such subparagraph and the appropriate reviewer neither approves nor disapproves such application pursuant to subparagraph (B)(ii) on or before the date that is 120 days after the date of the enactment of this Act, such eligible center shall be considered a participant in the pilot program.</a:t>
            </a:r>
          </a:p>
          <a:p>
            <a:r>
              <a:rPr lang="en-US" sz="1200" kern="1200" dirty="0" smtClean="0">
                <a:solidFill>
                  <a:schemeClr val="tx1"/>
                </a:solidFill>
                <a:effectLst/>
                <a:latin typeface="Arial" pitchFamily="34" charset="0"/>
                <a:ea typeface="ＭＳ Ｐゴシック" charset="0"/>
                <a:cs typeface="ＭＳ Ｐゴシック" charset="0"/>
              </a:rPr>
              <a:t>(D) For purposes of this paragraph, the appropriate reviewer is—</a:t>
            </a:r>
          </a:p>
          <a:p>
            <a:r>
              <a:rPr lang="en-US" sz="1200" kern="1200" dirty="0" smtClean="0">
                <a:solidFill>
                  <a:schemeClr val="tx1"/>
                </a:solidFill>
                <a:effectLst/>
                <a:latin typeface="Arial" pitchFamily="34" charset="0"/>
                <a:ea typeface="ＭＳ Ｐゴシック" charset="0"/>
                <a:cs typeface="ＭＳ Ｐゴシック" charset="0"/>
              </a:rPr>
              <a:t>(i) in the case of an eligible center described in subparagraph (A) of subsection (a)(2), the Laboratory Quality Enhancement Program; and</a:t>
            </a:r>
          </a:p>
          <a:p>
            <a:r>
              <a:rPr lang="en-US" sz="1200" kern="1200" dirty="0" smtClean="0">
                <a:solidFill>
                  <a:schemeClr val="tx1"/>
                </a:solidFill>
                <a:effectLst/>
                <a:latin typeface="Arial" pitchFamily="34" charset="0"/>
                <a:ea typeface="ＭＳ Ｐゴシック" charset="0"/>
                <a:cs typeface="ＭＳ Ｐゴシック" charset="0"/>
              </a:rPr>
              <a:t>(ii) in the case of an eligible center described in subparagraph (B) of such subsection, the Director of the Test Resource Management Center.</a:t>
            </a:r>
          </a:p>
          <a:p>
            <a:r>
              <a:rPr lang="en-US" sz="1200" kern="1200" dirty="0" smtClean="0">
                <a:solidFill>
                  <a:schemeClr val="tx1"/>
                </a:solidFill>
                <a:effectLst/>
                <a:latin typeface="Arial" pitchFamily="34" charset="0"/>
                <a:ea typeface="ＭＳ Ｐゴシック" charset="0"/>
                <a:cs typeface="ＭＳ Ｐゴシック" charset="0"/>
              </a:rPr>
              <a:t>(c) PARTICIPATION IN PROGRAM.—</a:t>
            </a:r>
          </a:p>
          <a:p>
            <a:r>
              <a:rPr lang="en-US" sz="1200" kern="1200" dirty="0" smtClean="0">
                <a:solidFill>
                  <a:schemeClr val="tx1"/>
                </a:solidFill>
                <a:effectLst/>
                <a:latin typeface="Arial" pitchFamily="34" charset="0"/>
                <a:ea typeface="ＭＳ Ｐゴシック" charset="0"/>
                <a:cs typeface="ＭＳ Ｐゴシック" charset="0"/>
              </a:rPr>
              <a:t>(1) IN GENERAL.—Subject to paragraph (2), the head of each eligible center selected under subsection (b)(1) shall propose and implement alternative and innovative methods of effective management and operations of eligible centers, rapid project delivery, support, experimentation, prototyping, and partnership with universities and private sector entities to—</a:t>
            </a:r>
          </a:p>
          <a:p>
            <a:r>
              <a:rPr lang="en-US" sz="1200" kern="1200" dirty="0" smtClean="0">
                <a:solidFill>
                  <a:schemeClr val="tx1"/>
                </a:solidFill>
                <a:effectLst/>
                <a:latin typeface="Arial" pitchFamily="34" charset="0"/>
                <a:ea typeface="ＭＳ Ｐゴシック" charset="0"/>
                <a:cs typeface="ＭＳ Ｐゴシック" charset="0"/>
              </a:rPr>
              <a:t>(A) generate greater value and efficiencies in research and development activities;</a:t>
            </a:r>
          </a:p>
          <a:p>
            <a:r>
              <a:rPr lang="en-US" sz="1200" kern="1200" dirty="0" smtClean="0">
                <a:solidFill>
                  <a:schemeClr val="tx1"/>
                </a:solidFill>
                <a:effectLst/>
                <a:latin typeface="Arial" pitchFamily="34" charset="0"/>
                <a:ea typeface="ＭＳ Ｐゴシック" charset="0"/>
                <a:cs typeface="ＭＳ Ｐゴシック" charset="0"/>
              </a:rPr>
              <a:t>(B) enable more efficient and effective operations of supporting activities, such as—</a:t>
            </a:r>
          </a:p>
          <a:p>
            <a:r>
              <a:rPr lang="en-US" sz="1200" kern="1200" dirty="0" smtClean="0">
                <a:solidFill>
                  <a:schemeClr val="tx1"/>
                </a:solidFill>
                <a:effectLst/>
                <a:latin typeface="Arial" pitchFamily="34" charset="0"/>
                <a:ea typeface="ＭＳ Ｐゴシック" charset="0"/>
                <a:cs typeface="ＭＳ Ｐゴシック" charset="0"/>
              </a:rPr>
              <a:t>(i) facility management, construction, and repair;</a:t>
            </a:r>
          </a:p>
          <a:p>
            <a:r>
              <a:rPr lang="en-US" sz="1200" kern="1200" dirty="0" smtClean="0">
                <a:solidFill>
                  <a:schemeClr val="tx1"/>
                </a:solidFill>
                <a:effectLst/>
                <a:latin typeface="Arial" pitchFamily="34" charset="0"/>
                <a:ea typeface="ＭＳ Ｐゴシック" charset="0"/>
                <a:cs typeface="ＭＳ Ｐゴシック" charset="0"/>
              </a:rPr>
              <a:t>(ii) business operations;</a:t>
            </a:r>
          </a:p>
          <a:p>
            <a:r>
              <a:rPr lang="en-US" sz="1200" kern="1200" dirty="0" smtClean="0">
                <a:solidFill>
                  <a:schemeClr val="tx1"/>
                </a:solidFill>
                <a:effectLst/>
                <a:latin typeface="Arial" pitchFamily="34" charset="0"/>
                <a:ea typeface="ＭＳ Ｐゴシック" charset="0"/>
                <a:cs typeface="ＭＳ Ｐゴシック" charset="0"/>
              </a:rPr>
              <a:t>(iii) personnel management policies and practices; and</a:t>
            </a:r>
          </a:p>
          <a:p>
            <a:r>
              <a:rPr lang="en-US" sz="1200" kern="1200" dirty="0" smtClean="0">
                <a:solidFill>
                  <a:schemeClr val="tx1"/>
                </a:solidFill>
                <a:effectLst/>
                <a:latin typeface="Arial" pitchFamily="34" charset="0"/>
                <a:ea typeface="ＭＳ Ｐゴシック" charset="0"/>
                <a:cs typeface="ＭＳ Ｐゴシック" charset="0"/>
              </a:rPr>
              <a:t>(iv) intramural and public outreach; and</a:t>
            </a:r>
          </a:p>
          <a:p>
            <a:r>
              <a:rPr lang="en-US" sz="1200" kern="1200" dirty="0" smtClean="0">
                <a:solidFill>
                  <a:schemeClr val="tx1"/>
                </a:solidFill>
                <a:effectLst/>
                <a:latin typeface="Arial" pitchFamily="34" charset="0"/>
                <a:ea typeface="ＭＳ Ｐゴシック" charset="0"/>
                <a:cs typeface="ＭＳ Ｐゴシック" charset="0"/>
              </a:rPr>
              <a:t>(C) enable more rapid deployment of warfighter capabilities.</a:t>
            </a:r>
          </a:p>
          <a:p>
            <a:r>
              <a:rPr lang="en-US" sz="1200" kern="1200" dirty="0" smtClean="0">
                <a:solidFill>
                  <a:schemeClr val="tx1"/>
                </a:solidFill>
                <a:effectLst/>
                <a:latin typeface="Arial" pitchFamily="34" charset="0"/>
                <a:ea typeface="ＭＳ Ｐゴシック" charset="0"/>
                <a:cs typeface="ＭＳ Ｐゴシック" charset="0"/>
              </a:rPr>
              <a:t>(2) IMPLEMENTATION.—</a:t>
            </a:r>
          </a:p>
          <a:p>
            <a:r>
              <a:rPr lang="en-US" sz="1200" kern="1200" dirty="0" smtClean="0">
                <a:solidFill>
                  <a:schemeClr val="tx1"/>
                </a:solidFill>
                <a:effectLst/>
                <a:latin typeface="Arial" pitchFamily="34" charset="0"/>
                <a:ea typeface="ＭＳ Ｐゴシック" charset="0"/>
                <a:cs typeface="ＭＳ Ｐゴシック" charset="0"/>
              </a:rPr>
              <a:t>(A) The head of an eligible center described in subparagraph (A) or (B) of subsection (a)(2) shall implement each method proposed under paragraph (1) unless such method is disapproved in writing by the Assistant Secretary concerned within 60 days of receiving a proposal from an eligible center selected under subsection (b)(1) by such Assistant Secretary.</a:t>
            </a:r>
          </a:p>
          <a:p>
            <a:r>
              <a:rPr lang="en-US" sz="1200" kern="1200" dirty="0" smtClean="0">
                <a:solidFill>
                  <a:schemeClr val="tx1"/>
                </a:solidFill>
                <a:effectLst/>
                <a:latin typeface="Arial" pitchFamily="34" charset="0"/>
                <a:ea typeface="ＭＳ Ｐゴシック" charset="0"/>
                <a:cs typeface="ＭＳ Ｐゴシック" charset="0"/>
              </a:rPr>
              <a:t>(B) The Director of the Defense Advanced Research Projects Agency shall implement each method proposed under paragraph (1) unless such method is disapproved in writing by the Chief Management Officer within 60 days of receiving a proposal from the Director.</a:t>
            </a:r>
          </a:p>
          <a:p>
            <a:r>
              <a:rPr lang="en-US" sz="1200" kern="1200" dirty="0" smtClean="0">
                <a:solidFill>
                  <a:schemeClr val="tx1"/>
                </a:solidFill>
                <a:effectLst/>
                <a:latin typeface="Arial" pitchFamily="34" charset="0"/>
                <a:ea typeface="ＭＳ Ｐゴシック" charset="0"/>
                <a:cs typeface="ＭＳ Ｐゴシック" charset="0"/>
              </a:rPr>
              <a:t>(C) In this paragraph, the term ‘‘Assistant Secretary concerned’’ means—</a:t>
            </a:r>
          </a:p>
          <a:p>
            <a:r>
              <a:rPr lang="en-US" sz="1200" kern="1200" dirty="0" smtClean="0">
                <a:solidFill>
                  <a:schemeClr val="tx1"/>
                </a:solidFill>
                <a:effectLst/>
                <a:latin typeface="Arial" pitchFamily="34" charset="0"/>
                <a:ea typeface="ＭＳ Ｐゴシック" charset="0"/>
                <a:cs typeface="ＭＳ Ｐゴシック" charset="0"/>
              </a:rPr>
              <a:t>(i) the Assistant Secretary of the Air Force for Acquisition, with respect to matters concerning the Air Force; </a:t>
            </a:r>
          </a:p>
          <a:p>
            <a:r>
              <a:rPr lang="en-US" sz="1200" kern="1200" dirty="0" smtClean="0">
                <a:solidFill>
                  <a:schemeClr val="tx1"/>
                </a:solidFill>
                <a:effectLst/>
                <a:latin typeface="Arial" pitchFamily="34" charset="0"/>
                <a:ea typeface="ＭＳ Ｐゴシック" charset="0"/>
                <a:cs typeface="ＭＳ Ｐゴシック" charset="0"/>
              </a:rPr>
              <a:t>(ii) the Assistant Secretary of the Army for Acquisition, Technology, and Logistics, with respect to matters concerning the Army; and</a:t>
            </a:r>
          </a:p>
          <a:p>
            <a:r>
              <a:rPr lang="en-US" sz="1200" kern="1200" dirty="0" smtClean="0">
                <a:solidFill>
                  <a:schemeClr val="tx1"/>
                </a:solidFill>
                <a:effectLst/>
                <a:latin typeface="Arial" pitchFamily="34" charset="0"/>
                <a:ea typeface="ＭＳ Ｐゴシック" charset="0"/>
                <a:cs typeface="ＭＳ Ｐゴシック" charset="0"/>
              </a:rPr>
              <a:t>(iii) the Assistant Secretary of the Navy for Research, Development, and Acquisition, with respect to matters concerning the Navy.</a:t>
            </a:r>
          </a:p>
          <a:p>
            <a:r>
              <a:rPr lang="en-US" sz="1200" kern="1200" dirty="0" smtClean="0">
                <a:solidFill>
                  <a:schemeClr val="tx1"/>
                </a:solidFill>
                <a:effectLst/>
                <a:latin typeface="Arial" pitchFamily="34" charset="0"/>
                <a:ea typeface="ＭＳ Ｐゴシック" charset="0"/>
                <a:cs typeface="ＭＳ Ｐゴシック" charset="0"/>
              </a:rPr>
              <a:t>(d) WAIVER AUTHORITY FOR DEMONSTRATION AND IMPLEMENTATION.—</a:t>
            </a:r>
          </a:p>
          <a:p>
            <a:r>
              <a:rPr lang="en-US" sz="1200" kern="1200" dirty="0" smtClean="0">
                <a:solidFill>
                  <a:schemeClr val="tx1"/>
                </a:solidFill>
                <a:effectLst/>
                <a:latin typeface="Arial" pitchFamily="34" charset="0"/>
                <a:ea typeface="ＭＳ Ｐゴシック" charset="0"/>
                <a:cs typeface="ＭＳ Ｐゴシック" charset="0"/>
              </a:rPr>
              <a:t>Until the termination of the pilot program under subsection (e), the head of an eligible center selected under subsection (b)(1) may waive any regulation, restriction, requirement, guidance, policy, procedure, or departmental instruction that would affect the implementation of a method proposed under subsection (c)(1), unless such implementation would be prohibited by a provision of a Federal statute or common law.</a:t>
            </a:r>
          </a:p>
          <a:p>
            <a:r>
              <a:rPr lang="en-US" sz="1200" kern="1200" dirty="0" smtClean="0">
                <a:solidFill>
                  <a:schemeClr val="tx1"/>
                </a:solidFill>
                <a:effectLst/>
                <a:latin typeface="Arial" pitchFamily="34" charset="0"/>
                <a:ea typeface="ＭＳ Ｐゴシック" charset="0"/>
                <a:cs typeface="ＭＳ Ｐゴシック" charset="0"/>
              </a:rPr>
              <a:t>(e) TERMINATION.—The pilot program shall terminate on September 30, 2022.</a:t>
            </a:r>
          </a:p>
          <a:p>
            <a:r>
              <a:rPr lang="en-US" sz="1200" kern="1200" dirty="0" smtClean="0">
                <a:solidFill>
                  <a:schemeClr val="tx1"/>
                </a:solidFill>
                <a:effectLst/>
                <a:latin typeface="Arial" pitchFamily="34" charset="0"/>
                <a:ea typeface="ＭＳ Ｐゴシック" charset="0"/>
                <a:cs typeface="ＭＳ Ｐゴシック" charset="0"/>
              </a:rPr>
              <a:t>(f) REPORT.—</a:t>
            </a:r>
          </a:p>
          <a:p>
            <a:r>
              <a:rPr lang="en-US" sz="1200" kern="1200" dirty="0" smtClean="0">
                <a:solidFill>
                  <a:schemeClr val="tx1"/>
                </a:solidFill>
                <a:effectLst/>
                <a:latin typeface="Arial" pitchFamily="34" charset="0"/>
                <a:ea typeface="ＭＳ Ｐゴシック" charset="0"/>
                <a:cs typeface="ＭＳ Ｐゴシック" charset="0"/>
              </a:rPr>
              <a:t>(1) IN GENERAL.—Not later than one year after the date of the enactment of this Act, the Secretary of Defense shall submit to the congressional defense committees a report on the pilot program.</a:t>
            </a:r>
          </a:p>
          <a:p>
            <a:r>
              <a:rPr lang="en-US" sz="1200" kern="1200" dirty="0" smtClean="0">
                <a:solidFill>
                  <a:schemeClr val="tx1"/>
                </a:solidFill>
                <a:effectLst/>
                <a:latin typeface="Arial" pitchFamily="34" charset="0"/>
                <a:ea typeface="ＭＳ Ｐゴシック" charset="0"/>
                <a:cs typeface="ＭＳ Ｐゴシック" charset="0"/>
              </a:rPr>
              <a:t>(2) CONTENTS.—The report required by paragraph (1) shall include the following:</a:t>
            </a:r>
          </a:p>
          <a:p>
            <a:r>
              <a:rPr lang="en-US" sz="1200" kern="1200" dirty="0" smtClean="0">
                <a:solidFill>
                  <a:schemeClr val="tx1"/>
                </a:solidFill>
                <a:effectLst/>
                <a:latin typeface="Arial" pitchFamily="34" charset="0"/>
                <a:ea typeface="ＭＳ Ｐゴシック" charset="0"/>
                <a:cs typeface="ＭＳ Ｐゴシック" charset="0"/>
              </a:rPr>
              <a:t>(A) Identification of the eligible centers participating in the pilot program.</a:t>
            </a:r>
          </a:p>
          <a:p>
            <a:r>
              <a:rPr lang="en-US" sz="1200" kern="1200" dirty="0" smtClean="0">
                <a:solidFill>
                  <a:schemeClr val="tx1"/>
                </a:solidFill>
                <a:effectLst/>
                <a:latin typeface="Arial" pitchFamily="34" charset="0"/>
                <a:ea typeface="ＭＳ Ｐゴシック" charset="0"/>
                <a:cs typeface="ＭＳ Ｐゴシック" charset="0"/>
              </a:rPr>
              <a:t>(B) Identification of the eligible centers whose applications to participate in the pilot program were disapproved under subsection (b), including justifications for such disapprovals.</a:t>
            </a:r>
          </a:p>
          <a:p>
            <a:r>
              <a:rPr lang="en-US" sz="1200" kern="1200" dirty="0" smtClean="0">
                <a:solidFill>
                  <a:schemeClr val="tx1"/>
                </a:solidFill>
                <a:effectLst/>
                <a:latin typeface="Arial" pitchFamily="34" charset="0"/>
                <a:ea typeface="ＭＳ Ｐゴシック" charset="0"/>
                <a:cs typeface="ＭＳ Ｐゴシック" charset="0"/>
              </a:rPr>
              <a:t>(C) A description of the methods implemented pursuant to subsection (c).</a:t>
            </a:r>
          </a:p>
          <a:p>
            <a:r>
              <a:rPr lang="en-US" sz="1200" kern="1200" dirty="0" smtClean="0">
                <a:solidFill>
                  <a:schemeClr val="tx1"/>
                </a:solidFill>
                <a:effectLst/>
                <a:latin typeface="Arial" pitchFamily="34" charset="0"/>
                <a:ea typeface="ＭＳ Ｐゴシック" charset="0"/>
                <a:cs typeface="ＭＳ Ｐゴシック" charset="0"/>
              </a:rPr>
              <a:t>(D) A description of the methods that were proposed pursuant to paragraph (1) of subsection (c) but disapproved under paragraph (2) of such subsection.</a:t>
            </a:r>
          </a:p>
          <a:p>
            <a:r>
              <a:rPr lang="en-US" sz="1200" kern="1200" dirty="0" smtClean="0">
                <a:solidFill>
                  <a:schemeClr val="tx1"/>
                </a:solidFill>
                <a:effectLst/>
                <a:latin typeface="Arial" pitchFamily="34" charset="0"/>
                <a:ea typeface="ＭＳ Ｐゴシック" charset="0"/>
                <a:cs typeface="ＭＳ Ｐゴシック" charset="0"/>
              </a:rPr>
              <a:t>(E) An assessment of how methods implemented pursuant to subsection (c) have contributed to the objectives identified in subparagraphs (A), (B), and (C) of paragraph (1) of such subsection.</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b="1" kern="1200" dirty="0" smtClean="0">
                <a:solidFill>
                  <a:schemeClr val="tx1"/>
                </a:solidFill>
                <a:effectLst/>
                <a:latin typeface="Arial" pitchFamily="34" charset="0"/>
                <a:ea typeface="ＭＳ Ｐゴシック" charset="0"/>
                <a:cs typeface="ＭＳ Ｐゴシック" charset="0"/>
              </a:rPr>
              <a:t>SEC. 1122. CODIFICATION AND MODIFICATION OF CERTAIN AUTHORITIES FOR CERTAIN POSITIONS AT DEPARTMENT OF DEFENSE RESEARCH AND ENGINEERING LABORATORIES.</a:t>
            </a:r>
          </a:p>
          <a:p>
            <a:r>
              <a:rPr lang="en-US" sz="1200" kern="1200" dirty="0" smtClean="0">
                <a:solidFill>
                  <a:schemeClr val="tx1"/>
                </a:solidFill>
                <a:effectLst/>
                <a:latin typeface="Arial" pitchFamily="34" charset="0"/>
                <a:ea typeface="ＭＳ Ｐゴシック" charset="0"/>
                <a:cs typeface="ＭＳ Ｐゴシック" charset="0"/>
              </a:rPr>
              <a:t>(a) CODIFICATION.—</a:t>
            </a:r>
          </a:p>
          <a:p>
            <a:r>
              <a:rPr lang="en-US" sz="1200" kern="1200" dirty="0" smtClean="0">
                <a:solidFill>
                  <a:schemeClr val="tx1"/>
                </a:solidFill>
                <a:effectLst/>
                <a:latin typeface="Arial" pitchFamily="34" charset="0"/>
                <a:ea typeface="ＭＳ Ｐゴシック" charset="0"/>
                <a:cs typeface="ＭＳ Ｐゴシック" charset="0"/>
              </a:rPr>
              <a:t>(1) IN GENERAL.—Chapter 139 of title 10, United States Code, is amended by inserting after section 2358 the following new section:</a:t>
            </a:r>
          </a:p>
          <a:p>
            <a:r>
              <a:rPr lang="en-US" sz="1200" b="1" kern="1200" dirty="0" smtClean="0">
                <a:solidFill>
                  <a:schemeClr val="tx1"/>
                </a:solidFill>
                <a:effectLst/>
                <a:latin typeface="Arial" pitchFamily="34" charset="0"/>
                <a:ea typeface="ＭＳ Ｐゴシック" charset="0"/>
                <a:cs typeface="ＭＳ Ｐゴシック" charset="0"/>
              </a:rPr>
              <a:t>‘‘§ 2358a. Authorities for certain positions at science and technology reinvention laboratories</a:t>
            </a:r>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kern="1200" dirty="0" smtClean="0">
                <a:solidFill>
                  <a:schemeClr val="tx1"/>
                </a:solidFill>
                <a:effectLst/>
                <a:latin typeface="Arial" pitchFamily="34" charset="0"/>
                <a:ea typeface="ＭＳ Ｐゴシック" charset="0"/>
                <a:cs typeface="ＭＳ Ｐゴシック" charset="0"/>
              </a:rPr>
              <a:t>‘‘(a) AUTHORITY TO MAKE DIRECT APPOINTMENTS.—</a:t>
            </a:r>
          </a:p>
          <a:p>
            <a:r>
              <a:rPr lang="en-US" sz="1200" kern="1200" dirty="0" smtClean="0">
                <a:solidFill>
                  <a:schemeClr val="tx1"/>
                </a:solidFill>
                <a:effectLst/>
                <a:latin typeface="Arial" pitchFamily="34" charset="0"/>
                <a:ea typeface="ＭＳ Ｐゴシック" charset="0"/>
                <a:cs typeface="ＭＳ Ｐゴシック" charset="0"/>
              </a:rPr>
              <a:t>‘‘(1) CANDIDATES FOR SCIENTIFIC AND ENGINEERING POSITIONS AT SCIENCE AND TECHNOLOGY REINVENTION LABORATORIES.—</a:t>
            </a:r>
          </a:p>
          <a:p>
            <a:r>
              <a:rPr lang="en-US" sz="1200" kern="1200" dirty="0" smtClean="0">
                <a:solidFill>
                  <a:schemeClr val="tx1"/>
                </a:solidFill>
                <a:effectLst/>
                <a:latin typeface="Arial" pitchFamily="34" charset="0"/>
                <a:ea typeface="ＭＳ Ｐゴシック" charset="0"/>
                <a:cs typeface="ＭＳ Ｐゴシック" charset="0"/>
              </a:rPr>
              <a:t>The director of any Science and Technology Reinvention Laboratory (hereinafter in this section referred to as an ‘STRL’) may appoint qualified candidates possessing a bachelor’s degree to positions described in paragraph (1) of subsection (b) as an employee in a laboratory described in that paragraph without regard to the provisions of subchapter I of chapter 33 of title 5 (other than sections 3303 and 3328 of such title).</a:t>
            </a:r>
          </a:p>
          <a:p>
            <a:r>
              <a:rPr lang="en-US" sz="1200" kern="1200" dirty="0" smtClean="0">
                <a:solidFill>
                  <a:schemeClr val="tx1"/>
                </a:solidFill>
                <a:effectLst/>
                <a:latin typeface="Arial" pitchFamily="34" charset="0"/>
                <a:ea typeface="ＭＳ Ｐゴシック" charset="0"/>
                <a:cs typeface="ＭＳ Ｐゴシック" charset="0"/>
              </a:rPr>
              <a:t>‘‘(2) VETERAN CANDIDATES FOR SIMILAR POSITIONS AT RESEARCH AND ENGINEERING FACILITIES.—The director of any STRL may appoint qualified veteran candidates to positions described in paragraph (2) of subsection (b) as an employee at a laboratory, agency, or organization specified in that paragraph without regard to the provisions of subchapter I of chapter 33  of title 5.</a:t>
            </a:r>
          </a:p>
          <a:p>
            <a:r>
              <a:rPr lang="en-US" sz="1200" kern="1200" dirty="0" smtClean="0">
                <a:solidFill>
                  <a:schemeClr val="tx1"/>
                </a:solidFill>
                <a:effectLst/>
                <a:latin typeface="Arial" pitchFamily="34" charset="0"/>
                <a:ea typeface="ＭＳ Ｐゴシック" charset="0"/>
                <a:cs typeface="ＭＳ Ｐゴシック" charset="0"/>
              </a:rPr>
              <a:t> ‘‘(3) STUDENTS ENROLLED IN SCIENTIFIC AND ENGINEERING PROGRAMS.—The director of any STRL may appoint qualified candidates enrolled in a program of undergraduate or graduate instruction leading to a bachelor’s or an advanced degree in a scientific, technical, engineering or mathematical course of study at an institution of higher education (as that term is defined in sections 101 and 102 of the Higher Education Act of 1965 (20 U.S.C. 1001, 1002)) to positions described in paragraph (3) of subsection (b) as an employee in a laboratory described in that paragraph without regard to the provisions of subchapter I of chapter 33 of title 5 (other than sections 3303 and 3328 of such title).</a:t>
            </a:r>
          </a:p>
          <a:p>
            <a:r>
              <a:rPr lang="en-US" sz="1200" kern="1200" dirty="0" smtClean="0">
                <a:solidFill>
                  <a:schemeClr val="tx1"/>
                </a:solidFill>
                <a:effectLst/>
                <a:latin typeface="Arial" pitchFamily="34" charset="0"/>
                <a:ea typeface="ＭＳ Ｐゴシック" charset="0"/>
                <a:cs typeface="ＭＳ Ｐゴシック" charset="0"/>
              </a:rPr>
              <a:t>‘‘(4) NONCOMPETITIVE CONVERSION TO PERMANENT APPOINTMENT.—</a:t>
            </a:r>
          </a:p>
          <a:p>
            <a:r>
              <a:rPr lang="en-US" sz="1200" kern="1200" dirty="0" smtClean="0">
                <a:solidFill>
                  <a:schemeClr val="tx1"/>
                </a:solidFill>
                <a:effectLst/>
                <a:latin typeface="Arial" pitchFamily="34" charset="0"/>
                <a:ea typeface="ＭＳ Ｐゴシック" charset="0"/>
                <a:cs typeface="ＭＳ Ｐゴシック" charset="0"/>
              </a:rPr>
              <a:t>With respect to any student appointed by the director of an STRL under paragraph (3) to a temporary or term appointment, upon graduation from the applicable institution of higher education (as defined in such paragraph), the director may noncompetitively convert such student to a permanent appointment within the STRL without regard to the provisions of subchapter  of chapter 33 of title 5 (other than sections 3303 and 3328 of such title), provided the student meets all eligibility and Office of Personnel Management qualification requirements for the position. </a:t>
            </a:r>
          </a:p>
          <a:p>
            <a:r>
              <a:rPr lang="en-US" sz="1200" kern="1200" dirty="0" smtClean="0">
                <a:solidFill>
                  <a:schemeClr val="tx1"/>
                </a:solidFill>
                <a:effectLst/>
                <a:latin typeface="Arial" pitchFamily="34" charset="0"/>
                <a:ea typeface="ＭＳ Ｐゴシック" charset="0"/>
                <a:cs typeface="ＭＳ Ｐゴシック" charset="0"/>
              </a:rPr>
              <a:t>‘‘(b) COVERED POSITIONS.—</a:t>
            </a:r>
          </a:p>
          <a:p>
            <a:r>
              <a:rPr lang="en-US" sz="1200" kern="1200" dirty="0" smtClean="0">
                <a:solidFill>
                  <a:schemeClr val="tx1"/>
                </a:solidFill>
                <a:effectLst/>
                <a:latin typeface="Arial" pitchFamily="34" charset="0"/>
                <a:ea typeface="ＭＳ Ｐゴシック" charset="0"/>
                <a:cs typeface="ＭＳ Ｐゴシック" charset="0"/>
              </a:rPr>
              <a:t>‘‘(1) CANDIDATES FOR SCIENTIFIC AND ENGINEERING POSITIONS.—</a:t>
            </a:r>
          </a:p>
          <a:p>
            <a:r>
              <a:rPr lang="en-US" sz="1200" kern="1200" dirty="0" smtClean="0">
                <a:solidFill>
                  <a:schemeClr val="tx1"/>
                </a:solidFill>
                <a:effectLst/>
                <a:latin typeface="Arial" pitchFamily="34" charset="0"/>
                <a:ea typeface="ＭＳ Ｐゴシック" charset="0"/>
                <a:cs typeface="ＭＳ Ｐゴシック" charset="0"/>
              </a:rPr>
              <a:t>The positions described in this paragraph are scientific and engineering positions that may be temporary, term, or permanent in any laboratory designated by section 1105(a) of the National Defense Authorization Act for Fiscal Year 2010 (Public Law 111–84; 10 U.S.C. 2358 note) as a Department of Defense science and technology reinvention laboratory.</a:t>
            </a:r>
          </a:p>
          <a:p>
            <a:r>
              <a:rPr lang="en-US" sz="1200" kern="1200" dirty="0" smtClean="0">
                <a:solidFill>
                  <a:schemeClr val="tx1"/>
                </a:solidFill>
                <a:effectLst/>
                <a:latin typeface="Arial" pitchFamily="34" charset="0"/>
                <a:ea typeface="ＭＳ Ｐゴシック" charset="0"/>
                <a:cs typeface="ＭＳ Ｐゴシック" charset="0"/>
              </a:rPr>
              <a:t>‘‘(2) QUALIFIED VETERAN CANDIDATES.—The positions described in this paragraph are scientific, technical, engineering, and mathematics positions, including technicians, in the following:</a:t>
            </a:r>
          </a:p>
          <a:p>
            <a:r>
              <a:rPr lang="en-US" sz="1200" kern="1200" dirty="0" smtClean="0">
                <a:solidFill>
                  <a:schemeClr val="tx1"/>
                </a:solidFill>
                <a:effectLst/>
                <a:latin typeface="Arial" pitchFamily="34" charset="0"/>
                <a:ea typeface="ＭＳ Ｐゴシック" charset="0"/>
                <a:cs typeface="ＭＳ Ｐゴシック" charset="0"/>
              </a:rPr>
              <a:t>‘‘(A) Any laboratory referred to in paragraph (1).</a:t>
            </a:r>
          </a:p>
          <a:p>
            <a:r>
              <a:rPr lang="en-US" sz="1200" kern="1200" dirty="0" smtClean="0">
                <a:solidFill>
                  <a:schemeClr val="tx1"/>
                </a:solidFill>
                <a:effectLst/>
                <a:latin typeface="Arial" pitchFamily="34" charset="0"/>
                <a:ea typeface="ＭＳ Ｐゴシック" charset="0"/>
                <a:cs typeface="ＭＳ Ｐゴシック" charset="0"/>
              </a:rPr>
              <a:t>‘‘(B) Any other Department of Defense research and engineering agency or organization designated by the Secretary for purposes of subsection (a)(2).</a:t>
            </a:r>
          </a:p>
          <a:p>
            <a:r>
              <a:rPr lang="en-US" sz="1200" kern="1200" dirty="0" smtClean="0">
                <a:solidFill>
                  <a:schemeClr val="tx1"/>
                </a:solidFill>
                <a:effectLst/>
                <a:latin typeface="Arial" pitchFamily="34" charset="0"/>
                <a:ea typeface="ＭＳ Ｐゴシック" charset="0"/>
                <a:cs typeface="ＭＳ Ｐゴシック" charset="0"/>
              </a:rPr>
              <a:t>‘‘(3) CANDIDATES ENROLLED IN SCIENTIFIC AND ENGINEERING PROGRAMS.—The positions described in this paragraph are scientific and engineering positions that may be temporary or term in any laboratory designated by section 1105(a) of the National Defense Authorization Act for Fiscal Year 2010 (Public Law 111–84; 10 U.S.C. 2358 note) as a Department of Defense science and technology reinvention laboratory.</a:t>
            </a:r>
          </a:p>
          <a:p>
            <a:r>
              <a:rPr lang="en-US" sz="1200" kern="1200" dirty="0" smtClean="0">
                <a:solidFill>
                  <a:schemeClr val="tx1"/>
                </a:solidFill>
                <a:effectLst/>
                <a:latin typeface="Arial" pitchFamily="34" charset="0"/>
                <a:ea typeface="ＭＳ Ｐゴシック" charset="0"/>
                <a:cs typeface="ＭＳ Ｐゴシック" charset="0"/>
              </a:rPr>
              <a:t>‘‘(c) LIMITATION ON NUMBER OF APPOINTMENTS ALLOWABLE IN A CALENDAR YEAR.—The authority under subsection (a) may not, in any calendar year and with respect to any laboratory, agency, or organization described in subsection (b), be exercised with respect to a number of candidates greater than the following:</a:t>
            </a:r>
          </a:p>
          <a:p>
            <a:r>
              <a:rPr lang="en-US" sz="1200" kern="1200" dirty="0" smtClean="0">
                <a:solidFill>
                  <a:schemeClr val="tx1"/>
                </a:solidFill>
                <a:effectLst/>
                <a:latin typeface="Arial" pitchFamily="34" charset="0"/>
                <a:ea typeface="ＭＳ Ｐゴシック" charset="0"/>
                <a:cs typeface="ＭＳ Ｐゴシック" charset="0"/>
              </a:rPr>
              <a:t>‘‘(1) In the case of a laboratory described in subsection (b)(1), with respect to appointment authority under subsection (a)(1), the number equal to 6 percent of the total number of scientific and engineering positions in such laboratory that are filled as of the close of the fiscal year last ending before the start of such calendar year. </a:t>
            </a:r>
          </a:p>
          <a:p>
            <a:r>
              <a:rPr lang="en-US" sz="1200" kern="1200" dirty="0" smtClean="0">
                <a:solidFill>
                  <a:schemeClr val="tx1"/>
                </a:solidFill>
                <a:effectLst/>
                <a:latin typeface="Arial" pitchFamily="34" charset="0"/>
                <a:ea typeface="ＭＳ Ｐゴシック" charset="0"/>
                <a:cs typeface="ＭＳ Ｐゴシック" charset="0"/>
              </a:rPr>
              <a:t>‘‘(2) In the case of a laboratory, agency, or organization described in subsection (b)(2), with respect to appointment authority under subsection (a)(2), the number equal to 3 percent of the total number of scientific, technical, engineering, mathematics, and technician positions in such laboratory, agency, or organization that are filled as of the close of the fiscal year last ending before the start of such calendar year.</a:t>
            </a:r>
          </a:p>
          <a:p>
            <a:r>
              <a:rPr lang="en-US" sz="1200" kern="1200" dirty="0" smtClean="0">
                <a:solidFill>
                  <a:schemeClr val="tx1"/>
                </a:solidFill>
                <a:effectLst/>
                <a:latin typeface="Arial" pitchFamily="34" charset="0"/>
                <a:ea typeface="ＭＳ Ｐゴシック" charset="0"/>
                <a:cs typeface="ＭＳ Ｐゴシック" charset="0"/>
              </a:rPr>
              <a:t>‘‘(3) In the case of a laboratory described in subsection (b)(3), with respect to appointment authority under subsection (a)(3), the number equal to 10 percent of the total number of scientific and engineering positions in such laboratory that are filled as of the close of the fiscal year last ending before the start of such calendar year.</a:t>
            </a:r>
          </a:p>
          <a:p>
            <a:r>
              <a:rPr lang="en-US" sz="1200" kern="1200" dirty="0" smtClean="0">
                <a:solidFill>
                  <a:schemeClr val="tx1"/>
                </a:solidFill>
                <a:effectLst/>
                <a:latin typeface="Arial" pitchFamily="34" charset="0"/>
                <a:ea typeface="ＭＳ Ｐゴシック" charset="0"/>
                <a:cs typeface="ＭＳ Ｐゴシック" charset="0"/>
              </a:rPr>
              <a:t>‘‘(d) SENIOR SCIENTIFIC TECHNICAL MANAGERS.—</a:t>
            </a:r>
          </a:p>
          <a:p>
            <a:r>
              <a:rPr lang="en-US" sz="1200" kern="1200" dirty="0" smtClean="0">
                <a:solidFill>
                  <a:schemeClr val="tx1"/>
                </a:solidFill>
                <a:effectLst/>
                <a:latin typeface="Arial" pitchFamily="34" charset="0"/>
                <a:ea typeface="ＭＳ Ｐゴシック" charset="0"/>
                <a:cs typeface="ＭＳ Ｐゴシック" charset="0"/>
              </a:rPr>
              <a:t>‘‘(1) ESTABLISHMENT.—There is hereby established in each STRL a category of senior professional scientific and technical positions, the incumbents of which shall be designated as ‘senior scientific technical managers’ and which shall be positions classified above GS–15 of the General Schedule, notwithstanding section 5108(a) of title 5. The primary functions of such positions shall be—</a:t>
            </a:r>
          </a:p>
          <a:p>
            <a:r>
              <a:rPr lang="en-US" sz="1200" kern="1200" dirty="0" smtClean="0">
                <a:solidFill>
                  <a:schemeClr val="tx1"/>
                </a:solidFill>
                <a:effectLst/>
                <a:latin typeface="Arial" pitchFamily="34" charset="0"/>
                <a:ea typeface="ＭＳ Ｐゴシック" charset="0"/>
                <a:cs typeface="ＭＳ Ｐゴシック" charset="0"/>
              </a:rPr>
              <a:t>‘‘(A) to engage in research and development in the physical, biological, medical, or engineering sciences, or another field closely related to the mission of such STRL; and</a:t>
            </a:r>
          </a:p>
          <a:p>
            <a:r>
              <a:rPr lang="en-US" sz="1200" kern="1200" dirty="0" smtClean="0">
                <a:solidFill>
                  <a:schemeClr val="tx1"/>
                </a:solidFill>
                <a:effectLst/>
                <a:latin typeface="Arial" pitchFamily="34" charset="0"/>
                <a:ea typeface="ＭＳ Ｐゴシック" charset="0"/>
                <a:cs typeface="ＭＳ Ｐゴシック" charset="0"/>
              </a:rPr>
              <a:t>‘‘(B) to carry out technical supervisory responsibilities.</a:t>
            </a:r>
          </a:p>
          <a:p>
            <a:r>
              <a:rPr lang="en-US" sz="1200" kern="1200" dirty="0" smtClean="0">
                <a:solidFill>
                  <a:schemeClr val="tx1"/>
                </a:solidFill>
                <a:effectLst/>
                <a:latin typeface="Arial" pitchFamily="34" charset="0"/>
                <a:ea typeface="ＭＳ Ｐゴシック" charset="0"/>
                <a:cs typeface="ＭＳ Ｐゴシック" charset="0"/>
              </a:rPr>
              <a:t>‘‘(2) APPOINTMENTS.—The positions described in paragraph (1) may be filled, and shall be managed, by the director of the STRL involved, under criteria established pursuant to section 342(b) of the National Defense Authorization Act for Fiscal Year 1995 (Public Law 103–337; 10 U.S.C. 2358 note), relating to personnel demonstration projects at laboratories of the Department  of Defense, except that the director of the laboratory involved shall determine the number of such positions at such laboratory, not to exceed 2 percent of the number of scientists and engineers employed at such laboratory as of the close of the last fiscal year before the fiscal year in which any appointments subject to that numerical limitation are made.</a:t>
            </a:r>
          </a:p>
          <a:p>
            <a:r>
              <a:rPr lang="en-US" sz="1200" kern="1200" dirty="0" smtClean="0">
                <a:solidFill>
                  <a:schemeClr val="tx1"/>
                </a:solidFill>
                <a:effectLst/>
                <a:latin typeface="Arial" pitchFamily="34" charset="0"/>
                <a:ea typeface="ＭＳ Ｐゴシック" charset="0"/>
                <a:cs typeface="ＭＳ Ｐゴシック" charset="0"/>
              </a:rPr>
              <a:t>‘‘(e) EXCLUSION FROM PERSONNEL LIMITATIONS.—</a:t>
            </a:r>
          </a:p>
          <a:p>
            <a:r>
              <a:rPr lang="en-US" sz="1200" kern="1200" dirty="0" smtClean="0">
                <a:solidFill>
                  <a:schemeClr val="tx1"/>
                </a:solidFill>
                <a:effectLst/>
                <a:latin typeface="Arial" pitchFamily="34" charset="0"/>
                <a:ea typeface="ＭＳ Ｐゴシック" charset="0"/>
                <a:cs typeface="ＭＳ Ｐゴシック" charset="0"/>
              </a:rPr>
              <a:t>‘‘(1) IN GENERAL.—The director of an STRL shall manage the workforce strength, structure, positions, and compensation of such STRL—</a:t>
            </a:r>
          </a:p>
          <a:p>
            <a:r>
              <a:rPr lang="en-US" sz="1200" kern="1200" dirty="0" smtClean="0">
                <a:solidFill>
                  <a:schemeClr val="tx1"/>
                </a:solidFill>
                <a:effectLst/>
                <a:latin typeface="Arial" pitchFamily="34" charset="0"/>
                <a:ea typeface="ＭＳ Ｐゴシック" charset="0"/>
                <a:cs typeface="ＭＳ Ｐゴシック" charset="0"/>
              </a:rPr>
              <a:t>‘‘(A) without regard to any limitation on appointments, positions, or funding with respect to such STRL, subject to subparagraph (B); and</a:t>
            </a:r>
          </a:p>
          <a:p>
            <a:r>
              <a:rPr lang="en-US" sz="1200" kern="1200" dirty="0" smtClean="0">
                <a:solidFill>
                  <a:schemeClr val="tx1"/>
                </a:solidFill>
                <a:effectLst/>
                <a:latin typeface="Arial" pitchFamily="34" charset="0"/>
                <a:ea typeface="ＭＳ Ｐゴシック" charset="0"/>
                <a:cs typeface="ＭＳ Ｐゴシック" charset="0"/>
              </a:rPr>
              <a:t>‘‘(B) in a manner consistent with the budget available with respect to such STRL.</a:t>
            </a:r>
          </a:p>
          <a:p>
            <a:r>
              <a:rPr lang="en-US" sz="1200" kern="1200" dirty="0" smtClean="0">
                <a:solidFill>
                  <a:schemeClr val="tx1"/>
                </a:solidFill>
                <a:effectLst/>
                <a:latin typeface="Arial" pitchFamily="34" charset="0"/>
                <a:ea typeface="ＭＳ Ｐゴシック" charset="0"/>
                <a:cs typeface="ＭＳ Ｐゴシック" charset="0"/>
              </a:rPr>
              <a:t>‘‘(2) EXCEPTIONS.—Paragraph (1) shall not apply to Senior Executive Service positions (as defined in section 3132(a) of title 5) or scientific and professional positions authorized under section 3104 of such title.</a:t>
            </a:r>
          </a:p>
          <a:p>
            <a:r>
              <a:rPr lang="en-US" sz="1200" kern="1200" dirty="0" smtClean="0">
                <a:solidFill>
                  <a:schemeClr val="tx1"/>
                </a:solidFill>
                <a:effectLst/>
                <a:latin typeface="Arial" pitchFamily="34" charset="0"/>
                <a:ea typeface="ＭＳ Ｐゴシック" charset="0"/>
                <a:cs typeface="ＭＳ Ｐゴシック" charset="0"/>
              </a:rPr>
              <a:t>‘‘(f) DEFINITIONS.—In this section:</a:t>
            </a:r>
          </a:p>
          <a:p>
            <a:r>
              <a:rPr lang="en-US" sz="1200" kern="1200" dirty="0" smtClean="0">
                <a:solidFill>
                  <a:schemeClr val="tx1"/>
                </a:solidFill>
                <a:effectLst/>
                <a:latin typeface="Arial" pitchFamily="34" charset="0"/>
                <a:ea typeface="ＭＳ Ｐゴシック" charset="0"/>
                <a:cs typeface="ＭＳ Ｐゴシック" charset="0"/>
              </a:rPr>
              <a:t>‘‘(1) The term ‘employee’ has the meaning given that term in section 2105 of title 5.</a:t>
            </a:r>
          </a:p>
          <a:p>
            <a:r>
              <a:rPr lang="en-US" sz="1200" kern="1200" dirty="0" smtClean="0">
                <a:solidFill>
                  <a:schemeClr val="tx1"/>
                </a:solidFill>
                <a:effectLst/>
                <a:latin typeface="Arial" pitchFamily="34" charset="0"/>
                <a:ea typeface="ＭＳ Ｐゴシック" charset="0"/>
                <a:cs typeface="ＭＳ Ｐゴシック" charset="0"/>
              </a:rPr>
              <a:t>‘‘(2) The term ‘veteran’ has the meaning given that term in section 101 of title 38.’’.</a:t>
            </a:r>
          </a:p>
          <a:p>
            <a:r>
              <a:rPr lang="en-US" sz="1200" kern="1200" dirty="0" smtClean="0">
                <a:solidFill>
                  <a:schemeClr val="tx1"/>
                </a:solidFill>
                <a:effectLst/>
                <a:latin typeface="Arial" pitchFamily="34" charset="0"/>
                <a:ea typeface="ＭＳ Ｐゴシック" charset="0"/>
                <a:cs typeface="ＭＳ Ｐゴシック" charset="0"/>
              </a:rPr>
              <a:t>(2) CLERICAL AMENDMENT.—The table of sections at the beginning of chapter 139 of such title is amended by inserting after the item relating to section 2358 the following new item:</a:t>
            </a:r>
          </a:p>
          <a:p>
            <a:r>
              <a:rPr lang="en-US" sz="1200" kern="1200" dirty="0" smtClean="0">
                <a:solidFill>
                  <a:schemeClr val="tx1"/>
                </a:solidFill>
                <a:effectLst/>
                <a:latin typeface="Arial" pitchFamily="34" charset="0"/>
                <a:ea typeface="ＭＳ Ｐゴシック" charset="0"/>
                <a:cs typeface="ＭＳ Ｐゴシック" charset="0"/>
              </a:rPr>
              <a:t>‘‘2358a. Authorities for certain positions at science and technology reinvention laboratories.’’.</a:t>
            </a:r>
          </a:p>
          <a:p>
            <a:pPr lvl="0"/>
            <a:r>
              <a:rPr lang="en-US" sz="1200" kern="1200" dirty="0" smtClean="0">
                <a:solidFill>
                  <a:schemeClr val="tx1"/>
                </a:solidFill>
                <a:effectLst/>
                <a:latin typeface="Arial" pitchFamily="34" charset="0"/>
                <a:ea typeface="ＭＳ Ｐゴシック" charset="0"/>
                <a:cs typeface="ＭＳ Ｐゴシック" charset="0"/>
              </a:rPr>
              <a:t>REPEAL OF SUPERSEDED SECTION.—Section 1107 of the National Defense Authorization Act for Fiscal Year 2014 (10 U.S.C. 2358 note) is hereby repealed.</a:t>
            </a:r>
          </a:p>
          <a:p>
            <a:r>
              <a:rPr lang="en-US" sz="1200" b="1" kern="1200" dirty="0" smtClean="0">
                <a:solidFill>
                  <a:schemeClr val="tx1"/>
                </a:solidFill>
                <a:effectLst/>
                <a:latin typeface="Arial" pitchFamily="34" charset="0"/>
                <a:ea typeface="ＭＳ Ｐゴシック" charset="0"/>
                <a:cs typeface="ＭＳ Ｐゴシック" charset="0"/>
              </a:rPr>
              <a:t>Summary</a:t>
            </a:r>
          </a:p>
          <a:p>
            <a:r>
              <a:rPr lang="en-US" sz="1200" kern="1200" dirty="0" smtClean="0">
                <a:solidFill>
                  <a:schemeClr val="tx1"/>
                </a:solidFill>
                <a:effectLst/>
                <a:latin typeface="Arial" pitchFamily="34" charset="0"/>
                <a:ea typeface="ＭＳ Ｐゴシック" charset="0"/>
                <a:cs typeface="ＭＳ Ｐゴシック" charset="0"/>
              </a:rPr>
              <a:t>This section replaces Sec. 1107 of the FY14 NDAA and has several provisions:  (a) direct hire authority for bachelor degree candidates up to 6%; (b) direct hiring authority for veteran candidates up to 3%; (c) direct hire for students up to 10%; (d) Senior Scientific Technical Managers up to 2%; and (e) excluded STRLs from personnel limitations. </a:t>
            </a:r>
          </a:p>
          <a:p>
            <a:r>
              <a:rPr lang="en-US" sz="1200" b="1" kern="1200" dirty="0" smtClean="0">
                <a:solidFill>
                  <a:schemeClr val="tx1"/>
                </a:solidFill>
                <a:effectLst/>
                <a:latin typeface="Arial" pitchFamily="34" charset="0"/>
                <a:ea typeface="ＭＳ Ｐゴシック" charset="0"/>
                <a:cs typeface="ＭＳ Ｐゴシック" charset="0"/>
              </a:rPr>
              <a:t>Status</a:t>
            </a:r>
          </a:p>
          <a:p>
            <a:r>
              <a:rPr lang="en-US" sz="1200" kern="1200" dirty="0" smtClean="0">
                <a:solidFill>
                  <a:schemeClr val="tx1"/>
                </a:solidFill>
                <a:effectLst/>
                <a:latin typeface="Arial" pitchFamily="34" charset="0"/>
                <a:ea typeface="ＭＳ Ｐゴシック" charset="0"/>
                <a:cs typeface="ＭＳ Ｐゴシック" charset="0"/>
              </a:rPr>
              <a:t>No changes are required for the STRLs to implement this authority, however, with respect to the exclusion from personnel limitations, the answer remains the same as for Sec. 1107, NDAA FY14.  </a:t>
            </a:r>
          </a:p>
          <a:p>
            <a:endParaRPr lang="en-US" sz="1200" kern="1200" dirty="0" smtClean="0">
              <a:solidFill>
                <a:schemeClr val="tx1"/>
              </a:solidFill>
              <a:effectLst/>
              <a:latin typeface="Arial" pitchFamily="34" charset="0"/>
              <a:ea typeface="ＭＳ Ｐゴシック" charset="0"/>
              <a:cs typeface="ＭＳ Ｐゴシック" charset="0"/>
            </a:endParaRPr>
          </a:p>
          <a:p>
            <a:r>
              <a:rPr lang="en-US" sz="1200" b="1" kern="1200" dirty="0" smtClean="0">
                <a:solidFill>
                  <a:schemeClr val="tx1"/>
                </a:solidFill>
                <a:effectLst/>
                <a:latin typeface="Arial" pitchFamily="34" charset="0"/>
                <a:ea typeface="ＭＳ Ｐゴシック" charset="0"/>
                <a:cs typeface="ＭＳ Ｐゴシック" charset="0"/>
              </a:rPr>
              <a:t>SEC. 2801. MODIFICATION OF CRITERIA FOR TREATMENT OF LABORATORY REVITALIZATION PROJECTS AS MINOR MILITARY CONSTRUCTION PROJECTS.</a:t>
            </a:r>
          </a:p>
          <a:p>
            <a:r>
              <a:rPr lang="en-US" sz="1200" kern="1200" dirty="0" smtClean="0">
                <a:solidFill>
                  <a:schemeClr val="tx1"/>
                </a:solidFill>
                <a:effectLst/>
                <a:latin typeface="Arial" pitchFamily="34" charset="0"/>
                <a:ea typeface="ＭＳ Ｐゴシック" charset="0"/>
                <a:cs typeface="ＭＳ Ｐゴシック" charset="0"/>
              </a:rPr>
              <a:t>(a) INCREASE IN THRESHOLD.—Section 2805(d) of title 10, United States Code, is amended by striking ‘‘$4,000,000’’ each place it appears in paragraph (1)(A), (1)(B), and (2) and inserting ‘‘$6,000,000’’.</a:t>
            </a:r>
          </a:p>
          <a:p>
            <a:r>
              <a:rPr lang="en-US" sz="1200" kern="1200" dirty="0" smtClean="0">
                <a:solidFill>
                  <a:schemeClr val="tx1"/>
                </a:solidFill>
                <a:effectLst/>
                <a:latin typeface="Arial" pitchFamily="34" charset="0"/>
                <a:ea typeface="ＭＳ Ｐゴシック" charset="0"/>
                <a:cs typeface="ＭＳ Ｐゴシック" charset="0"/>
              </a:rPr>
              <a:t>(b) NOTICE REQUIREMENTS.—Section 2805(d) of such title is amended—</a:t>
            </a:r>
          </a:p>
          <a:p>
            <a:r>
              <a:rPr lang="en-US" sz="1200" kern="1200" dirty="0" smtClean="0">
                <a:solidFill>
                  <a:schemeClr val="tx1"/>
                </a:solidFill>
                <a:effectLst/>
                <a:latin typeface="Arial" pitchFamily="34" charset="0"/>
                <a:ea typeface="ＭＳ Ｐゴシック" charset="0"/>
                <a:cs typeface="ＭＳ Ｐゴシック" charset="0"/>
              </a:rPr>
              <a:t>(1) by striking the second sentence of paragraph (2); and</a:t>
            </a:r>
          </a:p>
          <a:p>
            <a:r>
              <a:rPr lang="en-US" sz="1200" kern="1200" dirty="0" smtClean="0">
                <a:solidFill>
                  <a:schemeClr val="tx1"/>
                </a:solidFill>
                <a:effectLst/>
                <a:latin typeface="Arial" pitchFamily="34" charset="0"/>
                <a:ea typeface="ＭＳ Ｐゴシック" charset="0"/>
                <a:cs typeface="ＭＳ Ｐゴシック" charset="0"/>
              </a:rPr>
              <a:t>(2) by amending paragraph (3) to read as follows:</a:t>
            </a:r>
          </a:p>
          <a:p>
            <a:endParaRPr lang="en-US" sz="1200" kern="1200" dirty="0" smtClean="0">
              <a:solidFill>
                <a:schemeClr val="tx1"/>
              </a:solidFill>
              <a:effectLst/>
              <a:latin typeface="Arial" pitchFamily="34" charset="0"/>
              <a:ea typeface="ＭＳ Ｐゴシック" charset="0"/>
              <a:cs typeface="ＭＳ Ｐゴシック" charset="0"/>
            </a:endParaRPr>
          </a:p>
          <a:p>
            <a:endParaRPr lang="en-US" sz="1200" kern="1200" dirty="0" smtClean="0">
              <a:solidFill>
                <a:schemeClr val="tx1"/>
              </a:solidFill>
              <a:effectLst/>
              <a:latin typeface="Arial" pitchFamily="34" charset="0"/>
              <a:ea typeface="ＭＳ Ｐゴシック" charset="0"/>
              <a:cs typeface="ＭＳ Ｐゴシック" charset="0"/>
            </a:endParaRPr>
          </a:p>
          <a:p>
            <a:endParaRPr lang="en-US" sz="1200" kern="1200" dirty="0" smtClean="0">
              <a:solidFill>
                <a:schemeClr val="tx1"/>
              </a:solidFill>
              <a:effectLst/>
              <a:latin typeface="Arial" pitchFamily="34" charset="0"/>
              <a:ea typeface="ＭＳ Ｐゴシック" charset="0"/>
              <a:cs typeface="ＭＳ Ｐゴシック" charset="0"/>
            </a:endParaRPr>
          </a:p>
          <a:p>
            <a:endParaRPr lang="en-US" sz="1200" b="1" baseline="0" dirty="0" smtClean="0"/>
          </a:p>
          <a:p>
            <a:endParaRPr lang="en-US" dirty="0"/>
          </a:p>
        </p:txBody>
      </p:sp>
      <p:sp>
        <p:nvSpPr>
          <p:cNvPr id="4" name="Slide Number Placeholder 3"/>
          <p:cNvSpPr>
            <a:spLocks noGrp="1"/>
          </p:cNvSpPr>
          <p:nvPr>
            <p:ph type="sldNum" sz="quarter" idx="10"/>
          </p:nvPr>
        </p:nvSpPr>
        <p:spPr/>
        <p:txBody>
          <a:bodyPr/>
          <a:lstStyle/>
          <a:p>
            <a:fld id="{9C2944A4-BE83-F140-9F51-6CC3B6D54F49}" type="slidenum">
              <a:rPr lang="en-US" altLang="en-US" smtClean="0"/>
              <a:pPr/>
              <a:t>8</a:t>
            </a:fld>
            <a:endParaRPr lang="en-US" altLang="en-US"/>
          </a:p>
        </p:txBody>
      </p:sp>
    </p:spTree>
    <p:extLst>
      <p:ext uri="{BB962C8B-B14F-4D97-AF65-F5344CB8AC3E}">
        <p14:creationId xmlns:p14="http://schemas.microsoft.com/office/powerpoint/2010/main" val="414037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B47943-606E-4AB4-866C-207208758C0D}" type="slidenum">
              <a:rPr lang="en-US" smtClean="0"/>
              <a:pPr/>
              <a:t>11</a:t>
            </a:fld>
            <a:endParaRPr lang="en-US" dirty="0"/>
          </a:p>
        </p:txBody>
      </p:sp>
    </p:spTree>
    <p:extLst>
      <p:ext uri="{BB962C8B-B14F-4D97-AF65-F5344CB8AC3E}">
        <p14:creationId xmlns:p14="http://schemas.microsoft.com/office/powerpoint/2010/main" val="3294835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1"/>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a:solidFill>
                  <a:schemeClr val="tx1"/>
                </a:solidFill>
              </a:rPr>
              <a:t>U.S. ARMY </a:t>
            </a:r>
            <a:r>
              <a:rPr lang="en-US" sz="3200" dirty="0" smtClean="0">
                <a:solidFill>
                  <a:schemeClr val="tx1"/>
                </a:solidFill>
              </a:rPr>
              <a:t>COMBAT</a:t>
            </a:r>
            <a:r>
              <a:rPr lang="en-US" sz="3200" baseline="0" dirty="0" smtClean="0">
                <a:solidFill>
                  <a:schemeClr val="tx1"/>
                </a:solidFill>
              </a:rPr>
              <a:t> CAPABILITIES DEVELOPMENT COMMAND –</a:t>
            </a:r>
          </a:p>
          <a:p>
            <a:pPr lvl="0">
              <a:lnSpc>
                <a:spcPct val="100000"/>
              </a:lnSpc>
              <a:spcBef>
                <a:spcPts val="0"/>
              </a:spcBef>
              <a:defRPr/>
            </a:pPr>
            <a:r>
              <a:rPr lang="en-US" sz="3200" baseline="0" dirty="0" smtClean="0">
                <a:solidFill>
                  <a:schemeClr val="tx1"/>
                </a:solidFill>
              </a:rPr>
              <a:t>ARMY RESEARCH LABORATORY</a:t>
            </a:r>
            <a:endParaRPr lang="en-US" sz="3200" dirty="0">
              <a:solidFill>
                <a:schemeClr val="tx1"/>
              </a:solidFil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42515903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04068" y="244624"/>
            <a:ext cx="5247562" cy="414596"/>
          </a:xfrm>
          <a:prstGeom prst="rect">
            <a:avLst/>
          </a:prstGeom>
        </p:spPr>
        <p:txBody>
          <a:bodyPr anchor="ctr"/>
          <a:lstStyle>
            <a:lvl1pPr>
              <a:lnSpc>
                <a:spcPct val="80000"/>
              </a:lnSpc>
              <a:defRPr sz="2000" b="1">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255181" y="964019"/>
            <a:ext cx="8371368" cy="5372985"/>
          </a:xfrm>
          <a:prstGeom prst="rect">
            <a:avLst/>
          </a:prstGeom>
        </p:spPr>
        <p:txBody>
          <a:bodyPr/>
          <a:lstStyle>
            <a:lvl1pPr>
              <a:buFont typeface="Arial" panose="020B0604020202020204" pitchFamily="34" charset="0"/>
              <a:buChar char="•"/>
              <a:defRPr b="1">
                <a:latin typeface="+mn-lt"/>
              </a:defRPr>
            </a:lvl1pPr>
            <a:lvl2pPr>
              <a:defRPr b="1">
                <a:solidFill>
                  <a:srgbClr val="0000CC"/>
                </a:solidFill>
                <a:latin typeface="+mn-lt"/>
              </a:defRPr>
            </a:lvl2pPr>
            <a:lvl3pPr>
              <a:defRPr b="1">
                <a:latin typeface="+mn-lt"/>
              </a:defRPr>
            </a:lvl3pPr>
            <a:lvl4pPr>
              <a:defRPr b="1">
                <a:latin typeface="+mn-lt"/>
              </a:defRPr>
            </a:lvl4pPr>
            <a:lvl5pPr>
              <a:defRPr b="1">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87817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1372"/>
            <a:ext cx="9144000" cy="80873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1"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0" y="6390042"/>
            <a:ext cx="9144000" cy="460530"/>
          </a:xfrm>
          <a:prstGeom prst="rect">
            <a:avLst/>
          </a:prstGeom>
        </p:spPr>
        <p:txBody>
          <a:bodyPr anchor="ctr">
            <a:noAutofit/>
          </a:bodyPr>
          <a:lstStyle>
            <a:lvl1pPr marL="0" indent="0" algn="ctr">
              <a:buNone/>
              <a:defRPr sz="1200" i="1">
                <a:solidFill>
                  <a:schemeClr val="bg1"/>
                </a:solidFill>
              </a:defRPr>
            </a:lvl1pPr>
            <a:lvl2pPr marL="342891" indent="0" algn="ctr">
              <a:buNone/>
              <a:defRPr sz="1200" i="1"/>
            </a:lvl2pPr>
            <a:lvl3pPr marL="685782" indent="0" algn="ctr">
              <a:buNone/>
              <a:defRPr sz="1200" i="1"/>
            </a:lvl3pPr>
            <a:lvl4pPr marL="1028673" indent="0" algn="ctr">
              <a:buNone/>
              <a:defRPr sz="1200" i="1"/>
            </a:lvl4pPr>
            <a:lvl5pPr marL="1371564" indent="0" algn="ctr">
              <a:buNone/>
              <a:defRPr sz="1200" i="1"/>
            </a:lvl5pPr>
          </a:lstStyle>
          <a:p>
            <a:pPr lvl="0"/>
            <a:r>
              <a:rPr lang="en-US"/>
              <a:t>Slide Bumper</a:t>
            </a:r>
          </a:p>
        </p:txBody>
      </p:sp>
      <p:sp>
        <p:nvSpPr>
          <p:cNvPr id="6" name="Slide Number Placeholder 5"/>
          <p:cNvSpPr>
            <a:spLocks noGrp="1"/>
          </p:cNvSpPr>
          <p:nvPr>
            <p:ph type="sldNum" sz="quarter" idx="12"/>
          </p:nvPr>
        </p:nvSpPr>
        <p:spPr>
          <a:xfrm>
            <a:off x="7017354" y="6485453"/>
            <a:ext cx="2057400" cy="365125"/>
          </a:xfrm>
          <a:prstGeom prst="rect">
            <a:avLst/>
          </a:prstGeom>
        </p:spPr>
        <p:txBody>
          <a:bodyPr/>
          <a:lstStyle/>
          <a:p>
            <a:pPr defTabSz="685751"/>
            <a:fld id="{EBD70B7B-5E8C-4126-821D-D74B6C1046AC}" type="slidenum">
              <a:rPr lang="en-US" smtClean="0">
                <a:solidFill>
                  <a:prstClr val="white"/>
                </a:solidFill>
              </a:rPr>
              <a:pPr defTabSz="685751"/>
              <a:t>‹#›</a:t>
            </a:fld>
            <a:endParaRPr lang="en-US">
              <a:solidFill>
                <a:prstClr val="white"/>
              </a:solidFill>
            </a:endParaRPr>
          </a:p>
        </p:txBody>
      </p:sp>
    </p:spTree>
    <p:extLst>
      <p:ext uri="{BB962C8B-B14F-4D97-AF65-F5344CB8AC3E}">
        <p14:creationId xmlns:p14="http://schemas.microsoft.com/office/powerpoint/2010/main" val="99360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a:spcBef>
                <a:spcPts val="0"/>
              </a:spcBef>
              <a:defRPr/>
            </a:pPr>
            <a:r>
              <a:rPr lang="en-US" sz="3200" dirty="0">
                <a:solidFill>
                  <a:srgbClr val="000000"/>
                </a:solidFill>
                <a:latin typeface="Arial"/>
              </a:rPr>
              <a:t>U.S. ARMY </a:t>
            </a:r>
            <a:r>
              <a:rPr lang="en-US" sz="3200" dirty="0" smtClean="0">
                <a:solidFill>
                  <a:srgbClr val="000000"/>
                </a:solidFill>
                <a:latin typeface="Arial"/>
              </a:rPr>
              <a:t>COMBAT CAPABILITIES DEVELOPMENT COMMAND –</a:t>
            </a:r>
          </a:p>
          <a:p>
            <a:pPr>
              <a:spcBef>
                <a:spcPts val="0"/>
              </a:spcBef>
              <a:defRPr/>
            </a:pPr>
            <a:r>
              <a:rPr lang="en-US" sz="3200" dirty="0" smtClean="0">
                <a:solidFill>
                  <a:srgbClr val="000000"/>
                </a:solidFill>
                <a:latin typeface="Arial"/>
              </a:rPr>
              <a:t>ARMY RESEARCH LABORATORY</a:t>
            </a:r>
            <a:endParaRPr lang="en-US" sz="3200" dirty="0">
              <a:solidFill>
                <a:srgbClr val="000000"/>
              </a:solidFill>
              <a:latin typeface="Aria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
        <p:nvSpPr>
          <p:cNvPr id="12"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16"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74657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B8B9B2"/>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B8B9B2"/>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a:spcBef>
                <a:spcPts val="0"/>
              </a:spcBef>
              <a:defRPr/>
            </a:pPr>
            <a:r>
              <a:rPr lang="en-US" sz="3200" dirty="0" smtClean="0">
                <a:solidFill>
                  <a:srgbClr val="FFFFFF"/>
                </a:solidFill>
                <a:latin typeface="Arial"/>
              </a:rPr>
              <a:t>U.S. ARMY COMBAT CAPABILITIES DEVELOPMENT COMMAND –</a:t>
            </a:r>
          </a:p>
          <a:p>
            <a:pPr>
              <a:spcBef>
                <a:spcPts val="0"/>
              </a:spcBef>
              <a:defRPr/>
            </a:pPr>
            <a:r>
              <a:rPr lang="en-US" sz="3200" dirty="0" smtClean="0">
                <a:solidFill>
                  <a:srgbClr val="FFFFFF"/>
                </a:solidFill>
                <a:latin typeface="Arial"/>
              </a:rPr>
              <a:t>ARMY RESEARCH LABORATORY</a:t>
            </a:r>
            <a:endParaRPr lang="en-US" sz="3200" dirty="0">
              <a:solidFill>
                <a:srgbClr val="FFFFFF"/>
              </a:solidFill>
              <a:latin typeface="Aria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185547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14893735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897854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7733088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894859" y="180714"/>
            <a:ext cx="3833638" cy="49350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0770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205406" y="368644"/>
            <a:ext cx="5566153"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b="1"/>
            </a:lvl1pPr>
          </a:lstStyle>
          <a:p>
            <a:pPr lvl="0"/>
            <a:r>
              <a:rPr lang="en-US" dirty="0" smtClean="0"/>
              <a:t>Click to edit Master title text</a:t>
            </a:r>
          </a:p>
        </p:txBody>
      </p:sp>
      <p:sp>
        <p:nvSpPr>
          <p:cNvPr id="5" name="Footer Placeholder 3"/>
          <p:cNvSpPr>
            <a:spLocks noGrp="1"/>
          </p:cNvSpPr>
          <p:nvPr>
            <p:ph type="ftr" sz="quarter" idx="3"/>
          </p:nvPr>
        </p:nvSpPr>
        <p:spPr>
          <a:xfrm>
            <a:off x="442211" y="6238568"/>
            <a:ext cx="8094688" cy="412956"/>
          </a:xfrm>
          <a:prstGeom prst="rect">
            <a:avLst/>
          </a:prstGeom>
        </p:spPr>
        <p:txBody>
          <a:bodyPr anchor="b"/>
          <a:lstStyle>
            <a:lvl1pPr>
              <a:defRPr sz="1800"/>
            </a:lvl1pPr>
          </a:lstStyle>
          <a:p>
            <a:endParaRPr lang="en-US" dirty="0" smtClean="0">
              <a:solidFill>
                <a:srgbClr val="82786F"/>
              </a:solidFill>
              <a:latin typeface="Arial"/>
            </a:endParaRPr>
          </a:p>
        </p:txBody>
      </p:sp>
    </p:spTree>
    <p:extLst>
      <p:ext uri="{BB962C8B-B14F-4D97-AF65-F5344CB8AC3E}">
        <p14:creationId xmlns:p14="http://schemas.microsoft.com/office/powerpoint/2010/main" val="2344840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White Cover Slide">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333C33"/>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333C33"/>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8" name="Rectangle 17"/>
          <p:cNvSpPr/>
          <p:nvPr userDrawn="1"/>
        </p:nvSpPr>
        <p:spPr>
          <a:xfrm>
            <a:off x="306338" y="2440244"/>
            <a:ext cx="7740000" cy="1569660"/>
          </a:xfrm>
          <a:prstGeom prst="rect">
            <a:avLst/>
          </a:prstGeom>
        </p:spPr>
        <p:txBody>
          <a:bodyPr wrap="square">
            <a:spAutoFit/>
          </a:bodyPr>
          <a:lstStyle/>
          <a:p>
            <a:pPr>
              <a:spcBef>
                <a:spcPts val="0"/>
              </a:spcBef>
              <a:defRPr/>
            </a:pPr>
            <a:r>
              <a:rPr lang="en-US" sz="3200" dirty="0">
                <a:solidFill>
                  <a:srgbClr val="000000"/>
                </a:solidFill>
                <a:latin typeface="Arial"/>
              </a:rPr>
              <a:t>U.S. ARMY </a:t>
            </a:r>
            <a:r>
              <a:rPr lang="en-US" sz="3200" dirty="0" smtClean="0">
                <a:solidFill>
                  <a:srgbClr val="000000"/>
                </a:solidFill>
                <a:latin typeface="Arial"/>
              </a:rPr>
              <a:t>COMBAT CAPABILITIES DEVELOPMENT COMMAND –</a:t>
            </a:r>
          </a:p>
          <a:p>
            <a:pPr>
              <a:spcBef>
                <a:spcPts val="0"/>
              </a:spcBef>
              <a:defRPr/>
            </a:pPr>
            <a:r>
              <a:rPr lang="en-US" sz="3200" dirty="0" smtClean="0">
                <a:solidFill>
                  <a:srgbClr val="000000"/>
                </a:solidFill>
                <a:latin typeface="Arial"/>
              </a:rPr>
              <a:t>ARMY RESEARCH LABORATORY</a:t>
            </a:r>
            <a:endParaRPr lang="en-US" sz="3200" dirty="0">
              <a:solidFill>
                <a:srgbClr val="000000"/>
              </a:solidFill>
              <a:latin typeface="Arial"/>
            </a:endParaRPr>
          </a:p>
        </p:txBody>
      </p:sp>
      <p:sp>
        <p:nvSpPr>
          <p:cNvPr id="19"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21"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04948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chemeClr val="accent2"/>
                </a:solidFill>
                <a:latin typeface="Arial Bold" panose="020B0704020202020204" pitchFamily="34" charset="0"/>
                <a:cs typeface="Arial Bold" panose="020B0704020202020204" pitchFamily="34" charset="0"/>
              </a:rPr>
              <a:t>UNCLASSIFIED//FOR OFFICIAL USE ONLY//</a:t>
            </a:r>
            <a:r>
              <a:rPr lang="en-US" sz="800" b="0" dirty="0" smtClean="0">
                <a:solidFill>
                  <a:schemeClr val="accent4"/>
                </a:solidFill>
                <a:latin typeface="Arial Bold" panose="020B0704020202020204" pitchFamily="34" charset="0"/>
                <a:cs typeface="Arial Bold" panose="020B0704020202020204" pitchFamily="34" charset="0"/>
              </a:rPr>
              <a:t>DRAFT</a:t>
            </a:r>
            <a:r>
              <a:rPr lang="en-US" sz="800" dirty="0" smtClean="0">
                <a:solidFill>
                  <a:schemeClr val="accent2"/>
                </a:solidFill>
                <a:latin typeface="Arial Bold" panose="020B0704020202020204" pitchFamily="34" charset="0"/>
                <a:cs typeface="Arial Bold" panose="020B0704020202020204" pitchFamily="34" charset="0"/>
              </a:rPr>
              <a:t>//PRE-DECISIONAL</a:t>
            </a:r>
            <a:endParaRPr lang="en-US" sz="800" dirty="0">
              <a:solidFill>
                <a:schemeClr val="accent2"/>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lvl="0">
              <a:lnSpc>
                <a:spcPct val="100000"/>
              </a:lnSpc>
              <a:spcBef>
                <a:spcPts val="0"/>
              </a:spcBef>
              <a:defRPr/>
            </a:pPr>
            <a:r>
              <a:rPr lang="en-US" sz="3200" dirty="0" smtClean="0">
                <a:solidFill>
                  <a:schemeClr val="bg1"/>
                </a:solidFill>
              </a:rPr>
              <a:t>U.S. ARMY COMBAT</a:t>
            </a:r>
            <a:r>
              <a:rPr lang="en-US" sz="3200" baseline="0" dirty="0" smtClean="0">
                <a:solidFill>
                  <a:schemeClr val="bg1"/>
                </a:solidFill>
              </a:rPr>
              <a:t> CAPABILITIES DEVELOPMENT COMMAND –</a:t>
            </a:r>
          </a:p>
          <a:p>
            <a:pPr lvl="0">
              <a:lnSpc>
                <a:spcPct val="100000"/>
              </a:lnSpc>
              <a:spcBef>
                <a:spcPts val="0"/>
              </a:spcBef>
              <a:defRPr/>
            </a:pPr>
            <a:r>
              <a:rPr lang="en-US" sz="3200" baseline="0" dirty="0" smtClean="0">
                <a:solidFill>
                  <a:schemeClr val="bg1"/>
                </a:solidFill>
              </a:rPr>
              <a:t>ARMY RESEARCH LABORATORY</a:t>
            </a:r>
            <a:endParaRPr lang="en-US" sz="3200" dirty="0">
              <a:solidFill>
                <a:schemeClr val="bg1"/>
              </a:solidFil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2995585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ck Cover Slide (FOR DIGITAL USE ONLY)">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B8B9B2"/>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UNCLASSIFIED//FOR OFFICIAL USE ONLY//</a:t>
            </a:r>
            <a:r>
              <a:rPr lang="en-US" sz="800" dirty="0" smtClean="0">
                <a:solidFill>
                  <a:srgbClr val="B8B9B2"/>
                </a:solidFill>
                <a:latin typeface="Arial Bold" panose="020B0704020202020204" pitchFamily="34" charset="0"/>
                <a:cs typeface="Arial Bold" panose="020B0704020202020204" pitchFamily="34" charset="0"/>
              </a:rPr>
              <a:t>DRAFT</a:t>
            </a:r>
            <a:r>
              <a:rPr lang="en-US" sz="800" dirty="0" smtClean="0">
                <a:solidFill>
                  <a:srgbClr val="717365"/>
                </a:solidFill>
                <a:latin typeface="Arial Bold" panose="020B0704020202020204" pitchFamily="34" charset="0"/>
                <a:cs typeface="Arial Bold" panose="020B0704020202020204" pitchFamily="34" charset="0"/>
              </a:rPr>
              <a:t>//PRE-DECISIONAL</a:t>
            </a:r>
            <a:endParaRPr lang="en-US" sz="800" dirty="0">
              <a:solidFill>
                <a:srgbClr val="717365"/>
              </a:solidFill>
              <a:latin typeface="Arial Bold" panose="020B0704020202020204" pitchFamily="34" charset="0"/>
              <a:cs typeface="Arial Bold" panose="020B0704020202020204" pitchFamily="34" charset="0"/>
            </a:endParaRPr>
          </a:p>
        </p:txBody>
      </p:sp>
      <p:sp>
        <p:nvSpPr>
          <p:cNvPr id="17" name="Text Placeholder 7"/>
          <p:cNvSpPr>
            <a:spLocks noGrp="1"/>
          </p:cNvSpPr>
          <p:nvPr>
            <p:ph type="body" sz="quarter" idx="17" hasCustomPrompt="1"/>
          </p:nvPr>
        </p:nvSpPr>
        <p:spPr>
          <a:xfrm>
            <a:off x="306338" y="6487064"/>
            <a:ext cx="2014168" cy="366939"/>
          </a:xfrm>
          <a:prstGeom prst="rect">
            <a:avLst/>
          </a:prstGeom>
          <a:noFill/>
          <a:ln w="9525">
            <a:noFill/>
            <a:miter lim="800000"/>
            <a:headEnd/>
            <a:tailEnd/>
          </a:ln>
        </p:spPr>
        <p:txBody>
          <a:bodyPr/>
          <a:lstStyle>
            <a:lvl1pPr algn="l" rtl="0" fontAlgn="base">
              <a:lnSpc>
                <a:spcPts val="2000"/>
              </a:lnSpc>
              <a:spcBef>
                <a:spcPct val="0"/>
              </a:spcBef>
              <a:spcAft>
                <a:spcPct val="0"/>
              </a:spcAft>
              <a:defRPr lang="en-US" sz="800" kern="1200" baseline="0" dirty="0" smtClean="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9" name="Rectangle 18"/>
          <p:cNvSpPr/>
          <p:nvPr userDrawn="1"/>
        </p:nvSpPr>
        <p:spPr>
          <a:xfrm>
            <a:off x="306338" y="2440244"/>
            <a:ext cx="7740000" cy="1569660"/>
          </a:xfrm>
          <a:prstGeom prst="rect">
            <a:avLst/>
          </a:prstGeom>
        </p:spPr>
        <p:txBody>
          <a:bodyPr wrap="square">
            <a:spAutoFit/>
          </a:bodyPr>
          <a:lstStyle/>
          <a:p>
            <a:pPr>
              <a:spcBef>
                <a:spcPts val="0"/>
              </a:spcBef>
              <a:defRPr/>
            </a:pPr>
            <a:r>
              <a:rPr lang="en-US" sz="3200" dirty="0" smtClean="0">
                <a:solidFill>
                  <a:srgbClr val="FFFFFF"/>
                </a:solidFill>
                <a:latin typeface="Arial"/>
              </a:rPr>
              <a:t>U.S. ARMY COMBAT CAPABILITIES DEVELOPMENT COMMAND –</a:t>
            </a:r>
          </a:p>
          <a:p>
            <a:pPr>
              <a:spcBef>
                <a:spcPts val="0"/>
              </a:spcBef>
              <a:defRPr/>
            </a:pPr>
            <a:r>
              <a:rPr lang="en-US" sz="3200" dirty="0" smtClean="0">
                <a:solidFill>
                  <a:srgbClr val="FFFFFF"/>
                </a:solidFill>
                <a:latin typeface="Arial"/>
              </a:rPr>
              <a:t>ARMY RESEARCH LABORATORY</a:t>
            </a:r>
            <a:endParaRPr lang="en-US" sz="3200" dirty="0">
              <a:solidFill>
                <a:srgbClr val="FFFFFF"/>
              </a:solidFill>
              <a:latin typeface="Arial"/>
            </a:endParaRPr>
          </a:p>
        </p:txBody>
      </p:sp>
      <p:sp>
        <p:nvSpPr>
          <p:cNvPr id="30" name="Text Placeholder 7"/>
          <p:cNvSpPr>
            <a:spLocks noGrp="1"/>
          </p:cNvSpPr>
          <p:nvPr>
            <p:ph type="body" sz="quarter" idx="12" hasCustomPrompt="1"/>
          </p:nvPr>
        </p:nvSpPr>
        <p:spPr>
          <a:xfrm>
            <a:off x="306338" y="4379765"/>
            <a:ext cx="7740000" cy="450784"/>
          </a:xfrm>
          <a:prstGeom prst="rect">
            <a:avLst/>
          </a:prstGeom>
          <a:noFill/>
          <a:ln w="9525">
            <a:noFill/>
            <a:miter lim="800000"/>
            <a:headEnd/>
            <a:tailEnd/>
          </a:ln>
        </p:spPr>
        <p:txBody>
          <a:bodyPr anchor="t"/>
          <a:lstStyle>
            <a:lvl1pPr>
              <a:lnSpc>
                <a:spcPts val="2000"/>
              </a:lnSpc>
              <a:defRPr lang="en-US" sz="20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
        <p:nvSpPr>
          <p:cNvPr id="32" name="Text Placeholder 7"/>
          <p:cNvSpPr>
            <a:spLocks noGrp="1"/>
          </p:cNvSpPr>
          <p:nvPr>
            <p:ph type="body" sz="quarter" idx="13" hasCustomPrompt="1"/>
          </p:nvPr>
        </p:nvSpPr>
        <p:spPr>
          <a:xfrm>
            <a:off x="306338" y="5376077"/>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33" name="Text Placeholder 7"/>
          <p:cNvSpPr>
            <a:spLocks noGrp="1"/>
          </p:cNvSpPr>
          <p:nvPr>
            <p:ph type="body" sz="quarter" idx="14" hasCustomPrompt="1"/>
          </p:nvPr>
        </p:nvSpPr>
        <p:spPr>
          <a:xfrm>
            <a:off x="306338" y="5671676"/>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34" name="Text Placeholder 7"/>
          <p:cNvSpPr>
            <a:spLocks noGrp="1"/>
          </p:cNvSpPr>
          <p:nvPr>
            <p:ph type="body" sz="quarter" idx="15" hasCustomPrompt="1"/>
          </p:nvPr>
        </p:nvSpPr>
        <p:spPr>
          <a:xfrm>
            <a:off x="306338" y="5967274"/>
            <a:ext cx="5925786" cy="355893"/>
          </a:xfrm>
          <a:prstGeom prst="rect">
            <a:avLst/>
          </a:prstGeom>
          <a:noFill/>
          <a:ln w="9525">
            <a:noFill/>
            <a:miter lim="800000"/>
            <a:headEnd/>
            <a:tailEnd/>
          </a:ln>
        </p:spPr>
        <p:txBody>
          <a:bodyPr anchor="ctr"/>
          <a:lstStyle>
            <a:lvl1pPr>
              <a:lnSpc>
                <a:spcPts val="2000"/>
              </a:lnSpc>
              <a:defRPr lang="en-US" sz="1200" b="0" kern="1200" baseline="0" dirty="0" smtClean="0">
                <a:solidFill>
                  <a:schemeClr val="bg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35" name="Text Placeholder 7"/>
          <p:cNvSpPr>
            <a:spLocks noGrp="1"/>
          </p:cNvSpPr>
          <p:nvPr>
            <p:ph type="body" sz="quarter" idx="18" hasCustomPrompt="1"/>
          </p:nvPr>
        </p:nvSpPr>
        <p:spPr>
          <a:xfrm>
            <a:off x="6738151" y="5495277"/>
            <a:ext cx="1997476" cy="701337"/>
          </a:xfrm>
          <a:prstGeom prst="rect">
            <a:avLst/>
          </a:prstGeom>
          <a:noFill/>
          <a:ln w="9525">
            <a:solidFill>
              <a:schemeClr val="accent2"/>
            </a:solidFill>
            <a:miter lim="800000"/>
            <a:headEnd/>
            <a:tailEnd/>
          </a:ln>
        </p:spPr>
        <p:txBody>
          <a:bodyPr wrap="square" lIns="182880" tIns="91440" rIns="182880" bIns="91440" anchor="ctr"/>
          <a:lstStyle>
            <a:lvl1pPr algn="ctr">
              <a:lnSpc>
                <a:spcPct val="100000"/>
              </a:lnSpc>
              <a:defRPr lang="en-US" sz="600" b="0" kern="1200" baseline="0" dirty="0" smtClean="0">
                <a:solidFill>
                  <a:schemeClr val="accent2"/>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DISTRIBUTION STATEMENT GOES HERE</a:t>
            </a:r>
          </a:p>
        </p:txBody>
      </p:sp>
    </p:spTree>
    <p:extLst>
      <p:ext uri="{BB962C8B-B14F-4D97-AF65-F5344CB8AC3E}">
        <p14:creationId xmlns:p14="http://schemas.microsoft.com/office/powerpoint/2010/main" val="1601075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25836019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8841479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6323259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4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234031"/>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596341"/>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6"/>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9" y="6487066"/>
            <a:ext cx="2014168"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1" name="Rectangle 10"/>
          <p:cNvSpPr/>
          <p:nvPr userDrawn="1"/>
        </p:nvSpPr>
        <p:spPr>
          <a:xfrm>
            <a:off x="306338" y="2404733"/>
            <a:ext cx="7740000" cy="1754326"/>
          </a:xfrm>
          <a:prstGeom prst="rect">
            <a:avLst/>
          </a:prstGeom>
        </p:spPr>
        <p:txBody>
          <a:bodyPr wrap="square">
            <a:spAutoFit/>
          </a:bodyPr>
          <a:lstStyle/>
          <a:p>
            <a:pPr>
              <a:spcBef>
                <a:spcPct val="20000"/>
              </a:spcBef>
              <a:defRPr/>
            </a:pPr>
            <a:r>
              <a:rPr lang="en-US" sz="3600" dirty="0">
                <a:solidFill>
                  <a:srgbClr val="000000"/>
                </a:solidFill>
                <a:latin typeface="Arial"/>
              </a:rPr>
              <a:t>U.S. ARMY RESEARCH, DEVELOPMENT AND ENGINEERING COMMAND</a:t>
            </a:r>
          </a:p>
        </p:txBody>
      </p:sp>
      <p:sp>
        <p:nvSpPr>
          <p:cNvPr id="16" name="Text Placeholder 7"/>
          <p:cNvSpPr>
            <a:spLocks noGrp="1"/>
          </p:cNvSpPr>
          <p:nvPr>
            <p:ph type="body" sz="quarter" idx="12" hasCustomPrompt="1"/>
          </p:nvPr>
        </p:nvSpPr>
        <p:spPr>
          <a:xfrm>
            <a:off x="306338" y="4388641"/>
            <a:ext cx="7740000" cy="450784"/>
          </a:xfrm>
          <a:prstGeom prst="rect">
            <a:avLst/>
          </a:prstGeom>
          <a:noFill/>
          <a:ln w="9525">
            <a:noFill/>
            <a:miter lim="800000"/>
            <a:headEnd/>
            <a:tailEnd/>
          </a:ln>
        </p:spPr>
        <p:txBody>
          <a:bodyPr anchor="ctr"/>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Tree>
    <p:extLst>
      <p:ext uri="{BB962C8B-B14F-4D97-AF65-F5344CB8AC3E}">
        <p14:creationId xmlns:p14="http://schemas.microsoft.com/office/powerpoint/2010/main" val="4800155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
            <a:ext cx="3863788" cy="533400"/>
          </a:xfrm>
          <a:prstGeom prst="rect">
            <a:avLst/>
          </a:prstGeom>
        </p:spPr>
        <p:txBody>
          <a:bodyPr anchor="ctr"/>
          <a:lstStyle>
            <a:lvl1pPr>
              <a:defRPr sz="2000">
                <a:latin typeface="Arial" pitchFamily="34" charset="0"/>
                <a:cs typeface="Arial" pitchFamily="34" charset="0"/>
              </a:defRPr>
            </a:lvl1pPr>
          </a:lstStyle>
          <a:p>
            <a:r>
              <a:rPr lang="en-US" dirty="0" smtClean="0"/>
              <a:t>Click to edit Master title style</a:t>
            </a:r>
            <a:endParaRPr lang="en-US" dirty="0"/>
          </a:p>
        </p:txBody>
      </p:sp>
      <p:sp>
        <p:nvSpPr>
          <p:cNvPr id="3" name="Slide Number Placeholder 3"/>
          <p:cNvSpPr>
            <a:spLocks noGrp="1"/>
          </p:cNvSpPr>
          <p:nvPr>
            <p:ph type="sldNum" sz="quarter" idx="4"/>
          </p:nvPr>
        </p:nvSpPr>
        <p:spPr>
          <a:xfrm>
            <a:off x="8593255" y="6476216"/>
            <a:ext cx="612648" cy="365125"/>
          </a:xfrm>
          <a:prstGeom prst="rect">
            <a:avLst/>
          </a:prstGeom>
        </p:spPr>
        <p:txBody>
          <a:bodyPr/>
          <a:lstStyle>
            <a:lvl1pPr algn="r">
              <a:defRPr/>
            </a:lvl1pPr>
          </a:lstStyle>
          <a:p>
            <a:pPr fontAlgn="auto">
              <a:spcBef>
                <a:spcPts val="0"/>
              </a:spcBef>
              <a:spcAft>
                <a:spcPts val="0"/>
              </a:spcAft>
            </a:pPr>
            <a:fld id="{2025B1F6-7EC2-40F8-A7B5-13321ECA5B38}" type="slidenum">
              <a:rPr lang="en-US" sz="1800" smtClean="0">
                <a:solidFill>
                  <a:prstClr val="white"/>
                </a:solidFill>
                <a:latin typeface="Arial"/>
              </a:rPr>
              <a:pPr fontAlgn="auto">
                <a:spcBef>
                  <a:spcPts val="0"/>
                </a:spcBef>
                <a:spcAft>
                  <a:spcPts val="0"/>
                </a:spcAft>
              </a:pPr>
              <a:t>‹#›</a:t>
            </a:fld>
            <a:endParaRPr lang="en-US" sz="1800" dirty="0">
              <a:solidFill>
                <a:prstClr val="white"/>
              </a:solidFill>
              <a:latin typeface="Arial"/>
            </a:endParaRPr>
          </a:p>
        </p:txBody>
      </p:sp>
    </p:spTree>
    <p:extLst>
      <p:ext uri="{BB962C8B-B14F-4D97-AF65-F5344CB8AC3E}">
        <p14:creationId xmlns:p14="http://schemas.microsoft.com/office/powerpoint/2010/main" val="1220738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Interior)">
    <p:spTree>
      <p:nvGrpSpPr>
        <p:cNvPr id="1" name=""/>
        <p:cNvGrpSpPr/>
        <p:nvPr/>
      </p:nvGrpSpPr>
      <p:grpSpPr>
        <a:xfrm>
          <a:off x="0" y="0"/>
          <a:ext cx="0" cy="0"/>
          <a:chOff x="0" y="0"/>
          <a:chExt cx="0" cy="0"/>
        </a:xfrm>
      </p:grpSpPr>
      <p:sp>
        <p:nvSpPr>
          <p:cNvPr id="2" name="Title 1"/>
          <p:cNvSpPr>
            <a:spLocks noGrp="1"/>
          </p:cNvSpPr>
          <p:nvPr>
            <p:ph type="title"/>
          </p:nvPr>
        </p:nvSpPr>
        <p:spPr>
          <a:xfrm>
            <a:off x="3894859" y="180714"/>
            <a:ext cx="3833638" cy="49350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6986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519488" y="152400"/>
            <a:ext cx="4322185" cy="533400"/>
          </a:xfrm>
          <a:prstGeom prst="rect">
            <a:avLst/>
          </a:prstGeom>
        </p:spPr>
        <p:txBody>
          <a:bodyPr lIns="45720" rIns="45720" anchor="ctr">
            <a:normAutofit/>
          </a:bodyPr>
          <a:lstStyle>
            <a:lvl1pPr>
              <a:defRPr sz="180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1"/>
          <p:cNvSpPr>
            <a:spLocks noGrp="1"/>
          </p:cNvSpPr>
          <p:nvPr>
            <p:ph type="sldNum" sz="quarter" idx="4"/>
          </p:nvPr>
        </p:nvSpPr>
        <p:spPr>
          <a:xfrm>
            <a:off x="16929" y="6477000"/>
            <a:ext cx="597926" cy="365125"/>
          </a:xfrm>
          <a:prstGeom prst="rect">
            <a:avLst/>
          </a:prstGeom>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fld id="{49A1F86A-791A-4A58-9088-A83FA0660103}" type="slidenum">
              <a:rPr lang="en-US" smtClean="0">
                <a:solidFill>
                  <a:srgbClr val="FFFFFF"/>
                </a:solidFill>
                <a:latin typeface="Arial"/>
              </a:rPr>
              <a:pPr fontAlgn="auto">
                <a:spcBef>
                  <a:spcPts val="0"/>
                </a:spcBef>
                <a:spcAft>
                  <a:spcPts val="0"/>
                </a:spcAft>
              </a:pPr>
              <a:t>‹#›</a:t>
            </a:fld>
            <a:endParaRPr lang="en-US" dirty="0">
              <a:solidFill>
                <a:srgbClr val="FFFFFF"/>
              </a:solidFill>
              <a:latin typeface="Arial"/>
            </a:endParaRPr>
          </a:p>
        </p:txBody>
      </p:sp>
    </p:spTree>
    <p:extLst>
      <p:ext uri="{BB962C8B-B14F-4D97-AF65-F5344CB8AC3E}">
        <p14:creationId xmlns:p14="http://schemas.microsoft.com/office/powerpoint/2010/main" val="37734967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7607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1" y="2286001"/>
            <a:ext cx="8237095" cy="1285874"/>
          </a:xfrm>
          <a:prstGeom prst="rect">
            <a:avLst/>
          </a:prstGeom>
          <a:noFill/>
          <a:ln w="9525">
            <a:noFill/>
            <a:miter lim="800000"/>
            <a:headEnd/>
            <a:tailEnd/>
          </a:ln>
        </p:spPr>
        <p:txBody>
          <a:bodyPr anchor="b"/>
          <a:lstStyle>
            <a:lvl1pPr>
              <a:defRPr sz="3600" baseline="0">
                <a:solidFill>
                  <a:schemeClr val="tx1"/>
                </a:solidFill>
              </a:defRPr>
            </a:lvl1pPr>
          </a:lstStyle>
          <a:p>
            <a:pPr lvl="0"/>
            <a:r>
              <a:rPr lang="en-US" dirty="0" smtClean="0"/>
              <a:t>Click to edit Master </a:t>
            </a:r>
            <a:br>
              <a:rPr lang="en-US" dirty="0" smtClean="0"/>
            </a:br>
            <a:r>
              <a:rPr lang="en-US" dirty="0" smtClean="0"/>
              <a:t>title style</a:t>
            </a:r>
          </a:p>
        </p:txBody>
      </p:sp>
      <p:sp>
        <p:nvSpPr>
          <p:cNvPr id="6" name="Text Placeholder 5"/>
          <p:cNvSpPr>
            <a:spLocks noGrp="1"/>
          </p:cNvSpPr>
          <p:nvPr>
            <p:ph type="body" sz="quarter" idx="12" hasCustomPrompt="1"/>
          </p:nvPr>
        </p:nvSpPr>
        <p:spPr>
          <a:xfrm>
            <a:off x="442211" y="3569975"/>
            <a:ext cx="8237095" cy="854075"/>
          </a:xfrm>
          <a:prstGeom prst="rect">
            <a:avLst/>
          </a:prstGeom>
        </p:spPr>
        <p:txBody>
          <a:bodyPr/>
          <a:lstStyle>
            <a:lvl1pPr>
              <a:defRPr sz="1800" b="1"/>
            </a:lvl1pPr>
          </a:lstStyle>
          <a:p>
            <a:pPr lvl="0"/>
            <a:r>
              <a:rPr lang="en-US" dirty="0" smtClean="0"/>
              <a:t>CLICK TO EDIT MASTER TEXT STYLES</a:t>
            </a:r>
          </a:p>
        </p:txBody>
      </p:sp>
    </p:spTree>
    <p:extLst>
      <p:ext uri="{BB962C8B-B14F-4D97-AF65-F5344CB8AC3E}">
        <p14:creationId xmlns:p14="http://schemas.microsoft.com/office/powerpoint/2010/main" val="1836326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bwMode="auto">
          <a:xfrm>
            <a:off x="442210" y="2286001"/>
            <a:ext cx="8237095" cy="1285874"/>
          </a:xfrm>
          <a:prstGeom prst="rect">
            <a:avLst/>
          </a:prstGeom>
          <a:noFill/>
          <a:ln w="9525">
            <a:noFill/>
            <a:miter lim="800000"/>
            <a:headEnd/>
            <a:tailEnd/>
          </a:ln>
        </p:spPr>
        <p:txBody>
          <a:bodyPr anchor="b"/>
          <a:lstStyle>
            <a:lvl1pPr>
              <a:defRPr sz="3600" cap="none" baseline="0">
                <a:solidFill>
                  <a:schemeClr val="tx1"/>
                </a:solidFill>
              </a:defRPr>
            </a:lvl1pPr>
          </a:lstStyle>
          <a:p>
            <a:pPr lvl="0"/>
            <a:r>
              <a:rPr lang="en-US" dirty="0" smtClean="0"/>
              <a:t>SECTION TITLE GOES HERE</a:t>
            </a:r>
          </a:p>
        </p:txBody>
      </p:sp>
      <p:sp>
        <p:nvSpPr>
          <p:cNvPr id="6" name="Text Placeholder 5"/>
          <p:cNvSpPr>
            <a:spLocks noGrp="1"/>
          </p:cNvSpPr>
          <p:nvPr>
            <p:ph type="body" sz="quarter" idx="12" hasCustomPrompt="1"/>
          </p:nvPr>
        </p:nvSpPr>
        <p:spPr>
          <a:xfrm>
            <a:off x="442210" y="3569973"/>
            <a:ext cx="8237095" cy="854075"/>
          </a:xfrm>
          <a:prstGeom prst="rect">
            <a:avLst/>
          </a:prstGeom>
        </p:spPr>
        <p:txBody>
          <a:bodyPr/>
          <a:lstStyle>
            <a:lvl1pPr>
              <a:defRPr sz="1800" b="0"/>
            </a:lvl1pPr>
          </a:lstStyle>
          <a:p>
            <a:pPr lvl="0"/>
            <a:r>
              <a:rPr lang="en-US" dirty="0" smtClean="0"/>
              <a:t>SECTION SUBTITLE GOES HERE</a:t>
            </a:r>
          </a:p>
        </p:txBody>
      </p:sp>
    </p:spTree>
    <p:extLst>
      <p:ext uri="{BB962C8B-B14F-4D97-AF65-F5344CB8AC3E}">
        <p14:creationId xmlns:p14="http://schemas.microsoft.com/office/powerpoint/2010/main" val="24772499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304800" y="1228725"/>
            <a:ext cx="7400925" cy="4714874"/>
          </a:xfrm>
          <a:prstGeom prst="rect">
            <a:avLst/>
          </a:prstGeom>
          <a:noFill/>
          <a:ln w="9525">
            <a:noFill/>
            <a:miter lim="800000"/>
            <a:headEnd/>
            <a:tailEnd/>
          </a:ln>
        </p:spPr>
        <p:txBody>
          <a:bodyPr/>
          <a:lstStyle>
            <a:lvl1pPr marL="0" indent="0">
              <a:buNone/>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noProof="0" dirty="0"/>
              <a:t>Click to edit Master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itle Placeholder 1"/>
          <p:cNvSpPr>
            <a:spLocks noGrp="1"/>
          </p:cNvSpPr>
          <p:nvPr>
            <p:ph type="title"/>
          </p:nvPr>
        </p:nvSpPr>
        <p:spPr bwMode="auto">
          <a:xfrm>
            <a:off x="3450431" y="274638"/>
            <a:ext cx="4255293"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text</a:t>
            </a:r>
          </a:p>
        </p:txBody>
      </p:sp>
      <p:sp>
        <p:nvSpPr>
          <p:cNvPr id="8" name="Footer Placeholder 3"/>
          <p:cNvSpPr>
            <a:spLocks noGrp="1"/>
          </p:cNvSpPr>
          <p:nvPr>
            <p:ph type="ftr" sz="quarter" idx="3"/>
          </p:nvPr>
        </p:nvSpPr>
        <p:spPr>
          <a:xfrm>
            <a:off x="310578" y="6238568"/>
            <a:ext cx="7381139" cy="412956"/>
          </a:xfrm>
          <a:prstGeom prst="rect">
            <a:avLst/>
          </a:prstGeom>
        </p:spPr>
        <p:txBody>
          <a:bodyPr anchor="b"/>
          <a:lstStyle>
            <a:lvl1pPr>
              <a:defRPr sz="1800"/>
            </a:lvl1pPr>
          </a:lstStyle>
          <a:p>
            <a:r>
              <a:rPr lang="en-US" dirty="0">
                <a:solidFill>
                  <a:srgbClr val="82786F"/>
                </a:solidFill>
                <a:latin typeface="Arial"/>
              </a:rPr>
              <a:t>OPTIONAL BUMPER STATEMENT GOES HERE</a:t>
            </a:r>
          </a:p>
        </p:txBody>
      </p:sp>
    </p:spTree>
    <p:extLst>
      <p:ext uri="{BB962C8B-B14F-4D97-AF65-F5344CB8AC3E}">
        <p14:creationId xmlns:p14="http://schemas.microsoft.com/office/powerpoint/2010/main" val="107750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8593255" y="6476216"/>
            <a:ext cx="612648" cy="365125"/>
          </a:xfrm>
          <a:prstGeom prst="rect">
            <a:avLst/>
          </a:prstGeom>
        </p:spPr>
        <p:txBody>
          <a:bodyPr/>
          <a:lstStyle>
            <a:lvl1pPr algn="r">
              <a:defRPr/>
            </a:lvl1pPr>
          </a:lstStyle>
          <a:p>
            <a:fld id="{2025B1F6-7EC2-40F8-A7B5-13321ECA5B38}" type="slidenum">
              <a:rPr lang="en-US" smtClean="0">
                <a:solidFill>
                  <a:prstClr val="white"/>
                </a:solidFill>
                <a:latin typeface="Arial"/>
              </a:rPr>
              <a:pPr/>
              <a:t>‹#›</a:t>
            </a:fld>
            <a:endParaRPr lang="en-US" dirty="0">
              <a:solidFill>
                <a:prstClr val="white"/>
              </a:solidFill>
              <a:latin typeface="Arial"/>
            </a:endParaRPr>
          </a:p>
        </p:txBody>
      </p:sp>
    </p:spTree>
    <p:extLst>
      <p:ext uri="{BB962C8B-B14F-4D97-AF65-F5344CB8AC3E}">
        <p14:creationId xmlns:p14="http://schemas.microsoft.com/office/powerpoint/2010/main" val="52180253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519488" y="152400"/>
            <a:ext cx="4322185" cy="533400"/>
          </a:xfrm>
          <a:prstGeom prst="rect">
            <a:avLst/>
          </a:prstGeom>
        </p:spPr>
        <p:txBody>
          <a:bodyPr lIns="45720" rIns="45720" anchor="ctr">
            <a:normAutofit/>
          </a:bodyPr>
          <a:lstStyle>
            <a:lvl1pPr>
              <a:defRPr sz="1800">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1"/>
          <p:cNvSpPr>
            <a:spLocks noGrp="1"/>
          </p:cNvSpPr>
          <p:nvPr>
            <p:ph type="sldNum" sz="quarter" idx="4"/>
          </p:nvPr>
        </p:nvSpPr>
        <p:spPr>
          <a:xfrm>
            <a:off x="16929" y="6477000"/>
            <a:ext cx="597926" cy="365125"/>
          </a:xfrm>
          <a:prstGeom prst="rect">
            <a:avLst/>
          </a:prstGeom>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fld id="{49A1F86A-791A-4A58-9088-A83FA0660103}" type="slidenum">
              <a:rPr lang="en-US" smtClean="0">
                <a:solidFill>
                  <a:srgbClr val="FFFFFF"/>
                </a:solidFill>
                <a:latin typeface="Arial"/>
              </a:rPr>
              <a:pPr fontAlgn="auto">
                <a:spcBef>
                  <a:spcPts val="0"/>
                </a:spcBef>
                <a:spcAft>
                  <a:spcPts val="0"/>
                </a:spcAft>
              </a:pPr>
              <a:t>‹#›</a:t>
            </a:fld>
            <a:endParaRPr lang="en-US" dirty="0">
              <a:solidFill>
                <a:srgbClr val="FFFFFF"/>
              </a:solidFill>
              <a:latin typeface="Arial"/>
            </a:endParaRPr>
          </a:p>
        </p:txBody>
      </p:sp>
    </p:spTree>
    <p:extLst>
      <p:ext uri="{BB962C8B-B14F-4D97-AF65-F5344CB8AC3E}">
        <p14:creationId xmlns:p14="http://schemas.microsoft.com/office/powerpoint/2010/main" val="263193470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9944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205406" y="368644"/>
            <a:ext cx="5566153" cy="801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b="1"/>
            </a:lvl1pPr>
          </a:lstStyle>
          <a:p>
            <a:pPr lvl="0"/>
            <a:r>
              <a:rPr lang="en-US" dirty="0" smtClean="0"/>
              <a:t>Click to edit Master title text</a:t>
            </a:r>
          </a:p>
        </p:txBody>
      </p:sp>
      <p:sp>
        <p:nvSpPr>
          <p:cNvPr id="5" name="Footer Placeholder 3"/>
          <p:cNvSpPr>
            <a:spLocks noGrp="1"/>
          </p:cNvSpPr>
          <p:nvPr>
            <p:ph type="ftr" sz="quarter" idx="3"/>
          </p:nvPr>
        </p:nvSpPr>
        <p:spPr>
          <a:xfrm>
            <a:off x="442211" y="6238568"/>
            <a:ext cx="8094688" cy="412956"/>
          </a:xfrm>
          <a:prstGeom prst="rect">
            <a:avLst/>
          </a:prstGeom>
        </p:spPr>
        <p:txBody>
          <a:bodyPr anchor="b"/>
          <a:lstStyle>
            <a:lvl1pPr>
              <a:defRPr sz="1800"/>
            </a:lvl1pPr>
          </a:lstStyle>
          <a:p>
            <a:endParaRPr lang="en-US" dirty="0" smtClean="0">
              <a:solidFill>
                <a:srgbClr val="82786F"/>
              </a:solidFill>
              <a:latin typeface="Arial"/>
            </a:endParaRPr>
          </a:p>
        </p:txBody>
      </p:sp>
    </p:spTree>
    <p:extLst>
      <p:ext uri="{BB962C8B-B14F-4D97-AF65-F5344CB8AC3E}">
        <p14:creationId xmlns:p14="http://schemas.microsoft.com/office/powerpoint/2010/main" val="8451796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593255" y="6476216"/>
            <a:ext cx="612648" cy="365125"/>
          </a:xfrm>
          <a:prstGeom prst="rect">
            <a:avLst/>
          </a:prstGeom>
        </p:spPr>
        <p:txBody>
          <a:bodyPr/>
          <a:lstStyle>
            <a:lvl1pPr algn="r">
              <a:defRPr/>
            </a:lvl1pPr>
          </a:lstStyle>
          <a:p>
            <a:pPr fontAlgn="auto">
              <a:spcBef>
                <a:spcPts val="0"/>
              </a:spcBef>
              <a:spcAft>
                <a:spcPts val="0"/>
              </a:spcAft>
            </a:pPr>
            <a:fld id="{2025B1F6-7EC2-40F8-A7B5-13321ECA5B38}" type="slidenum">
              <a:rPr lang="en-US" sz="1800" smtClean="0">
                <a:solidFill>
                  <a:prstClr val="white"/>
                </a:solidFill>
                <a:latin typeface="Arial"/>
              </a:rPr>
              <a:pPr fontAlgn="auto">
                <a:spcBef>
                  <a:spcPts val="0"/>
                </a:spcBef>
                <a:spcAft>
                  <a:spcPts val="0"/>
                </a:spcAft>
              </a:pPr>
              <a:t>‹#›</a:t>
            </a:fld>
            <a:endParaRPr lang="en-US" sz="1800" dirty="0">
              <a:solidFill>
                <a:prstClr val="white"/>
              </a:solidFill>
              <a:latin typeface="Arial"/>
            </a:endParaRPr>
          </a:p>
        </p:txBody>
      </p:sp>
    </p:spTree>
    <p:extLst>
      <p:ext uri="{BB962C8B-B14F-4D97-AF65-F5344CB8AC3E}">
        <p14:creationId xmlns:p14="http://schemas.microsoft.com/office/powerpoint/2010/main" val="10243141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21333" y="218059"/>
            <a:ext cx="6101333" cy="607060"/>
          </a:xfrm>
          <a:prstGeom prst="rect">
            <a:avLst/>
          </a:prstGeo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3525773" y="6681845"/>
            <a:ext cx="2093595" cy="139700"/>
          </a:xfrm>
          <a:prstGeom prst="rect">
            <a:avLst/>
          </a:prstGeom>
        </p:spPr>
        <p:txBody>
          <a:bodyPr lIns="0" tIns="0" rIns="0" bIns="0"/>
          <a:lstStyle>
            <a:lvl1pPr>
              <a:defRPr sz="800" b="1" i="0">
                <a:solidFill>
                  <a:srgbClr val="707364"/>
                </a:solidFill>
                <a:latin typeface="Arial"/>
                <a:cs typeface="Arial"/>
              </a:defRPr>
            </a:lvl1pPr>
          </a:lstStyle>
          <a:p>
            <a:pPr marL="12700">
              <a:spcBef>
                <a:spcPts val="25"/>
              </a:spcBef>
            </a:pPr>
            <a:r>
              <a:rPr spc="-5" dirty="0"/>
              <a:t>UNCLASSIFIED//FOR OFFICIAL </a:t>
            </a:r>
            <a:r>
              <a:rPr dirty="0"/>
              <a:t>USE ONLY</a:t>
            </a: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solidFill>
                  <a:srgbClr val="000000">
                    <a:tint val="75000"/>
                  </a:srgbClr>
                </a:solidFill>
                <a:latin typeface="Arial"/>
              </a:rPr>
              <a:pPr/>
              <a:t>11/10/2020</a:t>
            </a:fld>
            <a:endParaRPr lang="en-US">
              <a:solidFill>
                <a:srgbClr val="000000">
                  <a:tint val="75000"/>
                </a:srgbClr>
              </a:solidFill>
              <a:latin typeface="Arial"/>
            </a:endParaRPr>
          </a:p>
        </p:txBody>
      </p:sp>
      <p:sp>
        <p:nvSpPr>
          <p:cNvPr id="5" name="Holder 5"/>
          <p:cNvSpPr>
            <a:spLocks noGrp="1"/>
          </p:cNvSpPr>
          <p:nvPr>
            <p:ph type="sldNum" sz="quarter" idx="7"/>
          </p:nvPr>
        </p:nvSpPr>
        <p:spPr>
          <a:xfrm>
            <a:off x="8923528" y="6677883"/>
            <a:ext cx="163829" cy="139700"/>
          </a:xfrm>
          <a:prstGeom prst="rect">
            <a:avLst/>
          </a:prstGeom>
        </p:spPr>
        <p:txBody>
          <a:bodyPr lIns="0" tIns="0" rIns="0" bIns="0"/>
          <a:lstStyle>
            <a:lvl1pPr>
              <a:defRPr sz="800" b="1" i="0">
                <a:solidFill>
                  <a:srgbClr val="707364"/>
                </a:solidFill>
                <a:latin typeface="Arial"/>
                <a:cs typeface="Arial"/>
              </a:defRPr>
            </a:lvl1pPr>
          </a:lstStyle>
          <a:p>
            <a:pPr marL="25400">
              <a:spcBef>
                <a:spcPts val="25"/>
              </a:spcBef>
            </a:pPr>
            <a:fld id="{81D60167-4931-47E6-BA6A-407CBD079E47}" type="slidenum">
              <a:rPr dirty="0"/>
              <a:pPr marL="25400">
                <a:spcBef>
                  <a:spcPts val="25"/>
                </a:spcBef>
              </a:pPr>
              <a:t>‹#›</a:t>
            </a:fld>
            <a:endParaRPr dirty="0"/>
          </a:p>
        </p:txBody>
      </p:sp>
    </p:spTree>
    <p:extLst>
      <p:ext uri="{BB962C8B-B14F-4D97-AF65-F5344CB8AC3E}">
        <p14:creationId xmlns:p14="http://schemas.microsoft.com/office/powerpoint/2010/main" val="72440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21" name="Text Placeholder 2"/>
          <p:cNvSpPr>
            <a:spLocks noGrp="1"/>
          </p:cNvSpPr>
          <p:nvPr>
            <p:ph idx="1" hasCustomPrompt="1"/>
          </p:nvPr>
        </p:nvSpPr>
        <p:spPr bwMode="auto">
          <a:xfrm>
            <a:off x="442210" y="1228725"/>
            <a:ext cx="8094688" cy="4714874"/>
          </a:xfrm>
          <a:prstGeom prst="rect">
            <a:avLst/>
          </a:prstGeom>
          <a:noFill/>
          <a:ln w="9525">
            <a:noFill/>
            <a:miter lim="800000"/>
            <a:headEnd/>
            <a:tailEnd/>
          </a:ln>
        </p:spPr>
        <p:txBody>
          <a:bodyPr/>
          <a:lstStyle>
            <a:lvl1pPr marL="230188" indent="-230188">
              <a:spcBef>
                <a:spcPts val="0"/>
              </a:spcBef>
              <a:buFont typeface="Arial" panose="020B0604020202020204" pitchFamily="34" charset="0"/>
              <a:buChar char="•"/>
              <a:defRPr sz="1800" b="1">
                <a:solidFill>
                  <a:schemeClr val="tx1"/>
                </a:solidFill>
              </a:defRPr>
            </a:lvl1pPr>
            <a:lvl2pPr marL="461963" indent="-233363">
              <a:spcBef>
                <a:spcPts val="0"/>
              </a:spcBef>
              <a:defRPr sz="1600">
                <a:solidFill>
                  <a:schemeClr val="tx1"/>
                </a:solidFill>
              </a:defRPr>
            </a:lvl2pPr>
            <a:lvl3pPr marL="684213" indent="-222250">
              <a:spcBef>
                <a:spcPts val="0"/>
              </a:spcBef>
              <a:spcAft>
                <a:spcPts val="1800"/>
              </a:spcAft>
              <a:defRPr sz="1400">
                <a:solidFill>
                  <a:schemeClr val="tx1"/>
                </a:solidFill>
              </a:defRPr>
            </a:lvl3pPr>
            <a:lvl4pPr>
              <a:defRPr sz="2000">
                <a:solidFill>
                  <a:schemeClr val="tx1"/>
                </a:solidFill>
              </a:defRPr>
            </a:lvl4pPr>
            <a:lvl5pPr>
              <a:defRPr sz="2000">
                <a:solidFill>
                  <a:schemeClr val="tx1"/>
                </a:solidFill>
              </a:defRPr>
            </a:lvl5pPr>
          </a:lstStyle>
          <a:p>
            <a:pPr lvl="0"/>
            <a:r>
              <a:rPr lang="en-US" noProof="0" dirty="0" smtClean="0"/>
              <a:t>First level bullet</a:t>
            </a:r>
          </a:p>
          <a:p>
            <a:pPr lvl="1"/>
            <a:r>
              <a:rPr lang="en-US" noProof="0" dirty="0" smtClean="0"/>
              <a:t>Second level bullet</a:t>
            </a:r>
          </a:p>
          <a:p>
            <a:pPr lvl="2"/>
            <a:r>
              <a:rPr lang="en-US" noProof="0" dirty="0" smtClean="0"/>
              <a:t>Third level bullet</a:t>
            </a:r>
          </a:p>
          <a:p>
            <a:pPr lvl="0"/>
            <a:r>
              <a:rPr lang="en-US" noProof="0" dirty="0" smtClean="0"/>
              <a:t>First level bullet</a:t>
            </a:r>
          </a:p>
          <a:p>
            <a:pPr lvl="1"/>
            <a:r>
              <a:rPr lang="en-US" noProof="0" dirty="0" smtClean="0"/>
              <a:t>Second level bullet</a:t>
            </a:r>
          </a:p>
          <a:p>
            <a:pPr lvl="2"/>
            <a:r>
              <a:rPr lang="en-US" noProof="0" dirty="0" smtClean="0"/>
              <a:t>Third level bullet</a:t>
            </a:r>
          </a:p>
        </p:txBody>
      </p:sp>
      <p:sp>
        <p:nvSpPr>
          <p:cNvPr id="6"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16365639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auto">
          <a:xfrm>
            <a:off x="1442419" y="274639"/>
            <a:ext cx="5941019" cy="50641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000" b="1"/>
            </a:lvl1pPr>
          </a:lstStyle>
          <a:p>
            <a:pPr lvl="0"/>
            <a:r>
              <a:rPr lang="en-US" dirty="0" smtClean="0"/>
              <a:t>Click to edit Master title text </a:t>
            </a:r>
          </a:p>
        </p:txBody>
      </p:sp>
    </p:spTree>
    <p:extLst>
      <p:ext uri="{BB962C8B-B14F-4D97-AF65-F5344CB8AC3E}">
        <p14:creationId xmlns:p14="http://schemas.microsoft.com/office/powerpoint/2010/main" val="2384668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4_White Cover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3048"/>
            <a:ext cx="9144000" cy="6851904"/>
          </a:xfrm>
          <a:prstGeom prst="rect">
            <a:avLst/>
          </a:prstGeom>
        </p:spPr>
      </p:pic>
      <p:sp>
        <p:nvSpPr>
          <p:cNvPr id="8"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9"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13" name="Text Placeholder 7"/>
          <p:cNvSpPr>
            <a:spLocks noGrp="1"/>
          </p:cNvSpPr>
          <p:nvPr>
            <p:ph type="body" sz="quarter" idx="13" hasCustomPrompt="1"/>
          </p:nvPr>
        </p:nvSpPr>
        <p:spPr>
          <a:xfrm>
            <a:off x="306338" y="5234031"/>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Name of Presenter</a:t>
            </a:r>
          </a:p>
        </p:txBody>
      </p:sp>
      <p:sp>
        <p:nvSpPr>
          <p:cNvPr id="14" name="Text Placeholder 7"/>
          <p:cNvSpPr>
            <a:spLocks noGrp="1"/>
          </p:cNvSpPr>
          <p:nvPr>
            <p:ph type="body" sz="quarter" idx="14" hasCustomPrompt="1"/>
          </p:nvPr>
        </p:nvSpPr>
        <p:spPr>
          <a:xfrm>
            <a:off x="306338" y="5596341"/>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Rank/Title of Presenter</a:t>
            </a:r>
          </a:p>
        </p:txBody>
      </p:sp>
      <p:sp>
        <p:nvSpPr>
          <p:cNvPr id="15" name="Text Placeholder 7"/>
          <p:cNvSpPr>
            <a:spLocks noGrp="1"/>
          </p:cNvSpPr>
          <p:nvPr>
            <p:ph type="body" sz="quarter" idx="15" hasCustomPrompt="1"/>
          </p:nvPr>
        </p:nvSpPr>
        <p:spPr>
          <a:xfrm>
            <a:off x="306338" y="5967276"/>
            <a:ext cx="7740000" cy="355893"/>
          </a:xfrm>
          <a:prstGeom prst="rect">
            <a:avLst/>
          </a:prstGeom>
          <a:noFill/>
          <a:ln w="9525">
            <a:noFill/>
            <a:miter lim="800000"/>
            <a:headEnd/>
            <a:tailEnd/>
          </a:ln>
        </p:spPr>
        <p:txBody>
          <a:bodyPr/>
          <a:lstStyle>
            <a:lvl1pPr marL="0" indent="0">
              <a:lnSpc>
                <a:spcPts val="2000"/>
              </a:lnSpc>
              <a:defRPr lang="en-US" sz="12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Organization of Presenter</a:t>
            </a:r>
          </a:p>
        </p:txBody>
      </p:sp>
      <p:sp>
        <p:nvSpPr>
          <p:cNvPr id="17" name="Text Placeholder 7"/>
          <p:cNvSpPr>
            <a:spLocks noGrp="1"/>
          </p:cNvSpPr>
          <p:nvPr>
            <p:ph type="body" sz="quarter" idx="17" hasCustomPrompt="1"/>
          </p:nvPr>
        </p:nvSpPr>
        <p:spPr>
          <a:xfrm>
            <a:off x="306339" y="6487066"/>
            <a:ext cx="2014168" cy="366939"/>
          </a:xfrm>
          <a:prstGeom prst="rect">
            <a:avLst/>
          </a:prstGeom>
          <a:noFill/>
          <a:ln w="9525">
            <a:noFill/>
            <a:miter lim="800000"/>
            <a:headEnd/>
            <a:tailEnd/>
          </a:ln>
        </p:spPr>
        <p:txBody>
          <a:bodyPr/>
          <a:lstStyle>
            <a:lvl1pPr marL="0" indent="0" algn="l" rtl="0" fontAlgn="base">
              <a:lnSpc>
                <a:spcPts val="2000"/>
              </a:lnSpc>
              <a:spcBef>
                <a:spcPct val="0"/>
              </a:spcBef>
              <a:spcAft>
                <a:spcPct val="0"/>
              </a:spcAft>
              <a:defRPr lang="en-US" sz="800" kern="1200" baseline="0">
                <a:solidFill>
                  <a:schemeClr val="accent2"/>
                </a:solidFill>
                <a:latin typeface="Arial Bold" panose="020B0704020202020204" pitchFamily="34" charset="0"/>
                <a:ea typeface="ＭＳ Ｐゴシック" charset="-128"/>
                <a:cs typeface="Arial Bold" panose="020B0704020202020204"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DD MMM YYYY</a:t>
            </a:r>
          </a:p>
        </p:txBody>
      </p:sp>
      <p:sp>
        <p:nvSpPr>
          <p:cNvPr id="11" name="Rectangle 10"/>
          <p:cNvSpPr/>
          <p:nvPr userDrawn="1"/>
        </p:nvSpPr>
        <p:spPr>
          <a:xfrm>
            <a:off x="306338" y="2404733"/>
            <a:ext cx="7740000" cy="1754326"/>
          </a:xfrm>
          <a:prstGeom prst="rect">
            <a:avLst/>
          </a:prstGeom>
        </p:spPr>
        <p:txBody>
          <a:bodyPr wrap="square">
            <a:spAutoFit/>
          </a:bodyPr>
          <a:lstStyle/>
          <a:p>
            <a:pPr>
              <a:spcBef>
                <a:spcPct val="20000"/>
              </a:spcBef>
              <a:defRPr/>
            </a:pPr>
            <a:r>
              <a:rPr lang="en-US" sz="3600" dirty="0">
                <a:solidFill>
                  <a:srgbClr val="000000"/>
                </a:solidFill>
                <a:latin typeface="Arial"/>
              </a:rPr>
              <a:t>U.S. ARMY RESEARCH, DEVELOPMENT AND ENGINEERING COMMAND</a:t>
            </a:r>
          </a:p>
        </p:txBody>
      </p:sp>
      <p:sp>
        <p:nvSpPr>
          <p:cNvPr id="16" name="Text Placeholder 7"/>
          <p:cNvSpPr>
            <a:spLocks noGrp="1"/>
          </p:cNvSpPr>
          <p:nvPr>
            <p:ph type="body" sz="quarter" idx="12" hasCustomPrompt="1"/>
          </p:nvPr>
        </p:nvSpPr>
        <p:spPr>
          <a:xfrm>
            <a:off x="306338" y="4388641"/>
            <a:ext cx="7740000" cy="450784"/>
          </a:xfrm>
          <a:prstGeom prst="rect">
            <a:avLst/>
          </a:prstGeom>
          <a:noFill/>
          <a:ln w="9525">
            <a:noFill/>
            <a:miter lim="800000"/>
            <a:headEnd/>
            <a:tailEnd/>
          </a:ln>
        </p:spPr>
        <p:txBody>
          <a:bodyPr anchor="ctr"/>
          <a:lstStyle>
            <a:lvl1pPr marL="0" indent="0">
              <a:lnSpc>
                <a:spcPts val="2000"/>
              </a:lnSpc>
              <a:defRPr lang="en-US" sz="2000" b="0" kern="1200" baseline="0">
                <a:solidFill>
                  <a:schemeClr val="tx1"/>
                </a:solidFill>
                <a:latin typeface="Arial" pitchFamily="34" charset="0"/>
                <a:ea typeface="+mn-ea"/>
                <a:cs typeface="Arial" pitchFamily="34" charset="0"/>
              </a:defRPr>
            </a:lvl1pPr>
            <a:lvl2pPr>
              <a:defRPr lang="en-US" sz="2000" kern="1200" dirty="0" smtClean="0">
                <a:solidFill>
                  <a:srgbClr val="D8D8D8"/>
                </a:solidFill>
                <a:latin typeface="Arial" pitchFamily="34" charset="0"/>
                <a:ea typeface="+mn-ea"/>
                <a:cs typeface="Arial" pitchFamily="34" charset="0"/>
              </a:defRPr>
            </a:lvl2pPr>
            <a:lvl3pPr>
              <a:defRPr lang="en-US" sz="2000" kern="1200" dirty="0" smtClean="0">
                <a:solidFill>
                  <a:srgbClr val="D8D8D8"/>
                </a:solidFill>
                <a:latin typeface="Arial" pitchFamily="34" charset="0"/>
                <a:ea typeface="+mn-ea"/>
                <a:cs typeface="Arial" pitchFamily="34" charset="0"/>
              </a:defRPr>
            </a:lvl3pPr>
            <a:lvl4pPr>
              <a:defRPr lang="en-US" sz="2000" kern="1200" dirty="0" smtClean="0">
                <a:solidFill>
                  <a:srgbClr val="D8D8D8"/>
                </a:solidFill>
                <a:latin typeface="Arial" pitchFamily="34" charset="0"/>
                <a:ea typeface="+mn-ea"/>
                <a:cs typeface="Arial" pitchFamily="34" charset="0"/>
              </a:defRPr>
            </a:lvl4pPr>
            <a:lvl5pPr>
              <a:defRPr lang="en-US" sz="2000" kern="1200" dirty="0" smtClean="0">
                <a:solidFill>
                  <a:srgbClr val="D8D8D8"/>
                </a:solidFill>
                <a:latin typeface="Arial" pitchFamily="34" charset="0"/>
                <a:ea typeface="+mn-ea"/>
                <a:cs typeface="Arial" pitchFamily="34" charset="0"/>
              </a:defRPr>
            </a:lvl5pPr>
          </a:lstStyle>
          <a:p>
            <a:pPr marL="0" indent="0">
              <a:defRPr/>
            </a:pPr>
            <a:r>
              <a:rPr lang="en-US" b="0" dirty="0" smtClean="0"/>
              <a:t>SUBTITLE GOES HERE</a:t>
            </a:r>
            <a:endParaRPr lang="en-US" b="0" dirty="0"/>
          </a:p>
        </p:txBody>
      </p:sp>
    </p:spTree>
    <p:extLst>
      <p:ext uri="{BB962C8B-B14F-4D97-AF65-F5344CB8AC3E}">
        <p14:creationId xmlns:p14="http://schemas.microsoft.com/office/powerpoint/2010/main" val="3823970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249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191000" cy="5029200"/>
          </a:xfrm>
          <a:prstGeom prst="rect">
            <a:avLst/>
          </a:prstGeom>
        </p:spPr>
        <p:txBody>
          <a:bodyPr/>
          <a:lstStyle>
            <a:lvl1pPr>
              <a:defRPr sz="2800" b="1">
                <a:latin typeface="Arial" pitchFamily="34" charset="0"/>
                <a:cs typeface="Arial" pitchFamily="34" charset="0"/>
              </a:defRPr>
            </a:lvl1pPr>
            <a:lvl2pPr>
              <a:defRPr sz="2400" b="1">
                <a:latin typeface="Arial" pitchFamily="34" charset="0"/>
                <a:cs typeface="Arial" pitchFamily="34" charset="0"/>
              </a:defRPr>
            </a:lvl2pPr>
            <a:lvl3pPr>
              <a:defRPr sz="2000" b="1">
                <a:latin typeface="Arial" pitchFamily="34" charset="0"/>
                <a:cs typeface="Arial" pitchFamily="34" charset="0"/>
              </a:defRPr>
            </a:lvl3pPr>
            <a:lvl4pPr>
              <a:defRPr sz="1800" b="1">
                <a:latin typeface="Arial" pitchFamily="34" charset="0"/>
                <a:cs typeface="Arial" pitchFamily="34" charset="0"/>
              </a:defRPr>
            </a:lvl4pPr>
            <a:lvl5pPr>
              <a:defRPr sz="1800" b="1">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8593255" y="6476216"/>
            <a:ext cx="612648" cy="365125"/>
          </a:xfrm>
          <a:prstGeom prst="rect">
            <a:avLst/>
          </a:prstGeom>
        </p:spPr>
        <p:txBody>
          <a:bodyPr/>
          <a:lstStyle>
            <a:lvl1pPr algn="r">
              <a:defRPr/>
            </a:lvl1pPr>
          </a:lstStyle>
          <a:p>
            <a:pPr fontAlgn="auto">
              <a:spcBef>
                <a:spcPts val="0"/>
              </a:spcBef>
              <a:spcAft>
                <a:spcPts val="0"/>
              </a:spcAft>
            </a:pPr>
            <a:fld id="{2025B1F6-7EC2-40F8-A7B5-13321ECA5B38}" type="slidenum">
              <a:rPr lang="en-US" sz="1800" smtClean="0">
                <a:solidFill>
                  <a:prstClr val="white"/>
                </a:solidFill>
                <a:latin typeface="Arial"/>
                <a:ea typeface="+mn-ea"/>
              </a:rPr>
              <a:pPr fontAlgn="auto">
                <a:spcBef>
                  <a:spcPts val="0"/>
                </a:spcBef>
                <a:spcAft>
                  <a:spcPts val="0"/>
                </a:spcAft>
              </a:pPr>
              <a:t>‹#›</a:t>
            </a:fld>
            <a:endParaRPr lang="en-US" sz="1800" dirty="0">
              <a:solidFill>
                <a:prstClr val="white"/>
              </a:solidFill>
              <a:latin typeface="Arial"/>
              <a:ea typeface="+mn-ea"/>
            </a:endParaRPr>
          </a:p>
        </p:txBody>
      </p:sp>
    </p:spTree>
    <p:extLst>
      <p:ext uri="{BB962C8B-B14F-4D97-AF65-F5344CB8AC3E}">
        <p14:creationId xmlns:p14="http://schemas.microsoft.com/office/powerpoint/2010/main" val="27754921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D72076D-2C29-48E8-A7A5-396B1233575B}" type="datetimeFigureOut">
              <a:rPr lang="en-US" smtClean="0"/>
              <a:t>11/10/2020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5F12B41-C74D-4EED-97C1-4760FAC1A296}" type="slidenum">
              <a:rPr lang="en-US" smtClean="0"/>
              <a:t>‹#›</a:t>
            </a:fld>
            <a:endParaRPr lang="en-US"/>
          </a:p>
        </p:txBody>
      </p:sp>
    </p:spTree>
    <p:extLst>
      <p:ext uri="{BB962C8B-B14F-4D97-AF65-F5344CB8AC3E}">
        <p14:creationId xmlns:p14="http://schemas.microsoft.com/office/powerpoint/2010/main" val="410123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0" y="3048"/>
            <a:ext cx="9144000" cy="6851904"/>
          </a:xfrm>
          <a:prstGeom prst="rect">
            <a:avLst/>
          </a:prstGeom>
        </p:spPr>
      </p:pic>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chemeClr val="accent2"/>
                </a:solidFill>
              </a:rPr>
              <a:pPr algn="r"/>
              <a:t>‹#›</a:t>
            </a:fld>
            <a:endParaRPr lang="en-US" sz="800" b="1" dirty="0">
              <a:solidFill>
                <a:schemeClr val="accent2"/>
              </a:solidFill>
            </a:endParaRPr>
          </a:p>
        </p:txBody>
      </p:sp>
      <p:sp>
        <p:nvSpPr>
          <p:cNvPr id="6"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7"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2898299018"/>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9" r:id="rId7"/>
    <p:sldLayoutId id="2147484517" r:id="rId8"/>
    <p:sldLayoutId id="2147484551" r:id="rId9"/>
    <p:sldLayoutId id="2147484552" r:id="rId10"/>
    <p:sldLayoutId id="2147484553" r:id="rId11"/>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9"/>
          <a:stretch>
            <a:fillRect/>
          </a:stretch>
        </p:blipFill>
        <p:spPr>
          <a:xfrm>
            <a:off x="0" y="3048"/>
            <a:ext cx="9144000" cy="6851904"/>
          </a:xfrm>
          <a:prstGeom prst="rect">
            <a:avLst/>
          </a:prstGeom>
        </p:spPr>
      </p:pic>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rgbClr val="717365"/>
                </a:solidFill>
                <a:latin typeface="Arial"/>
              </a:rPr>
              <a:pPr algn="r"/>
              <a:t>‹#›</a:t>
            </a:fld>
            <a:endParaRPr lang="en-US" sz="800" b="1" dirty="0">
              <a:solidFill>
                <a:srgbClr val="717365"/>
              </a:solidFill>
              <a:latin typeface="Arial"/>
            </a:endParaRPr>
          </a:p>
        </p:txBody>
      </p:sp>
      <p:sp>
        <p:nvSpPr>
          <p:cNvPr id="6"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7"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596064897"/>
      </p:ext>
    </p:extLst>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50" r:id="rId7"/>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0"/>
          <a:stretch>
            <a:fillRect/>
          </a:stretch>
        </p:blipFill>
        <p:spPr>
          <a:xfrm>
            <a:off x="0" y="3048"/>
            <a:ext cx="9144000" cy="6851904"/>
          </a:xfrm>
          <a:prstGeom prst="rect">
            <a:avLst/>
          </a:prstGeom>
        </p:spPr>
      </p:pic>
      <p:sp>
        <p:nvSpPr>
          <p:cNvPr id="19" name="TextBox 18"/>
          <p:cNvSpPr txBox="1"/>
          <p:nvPr userDrawn="1"/>
        </p:nvSpPr>
        <p:spPr>
          <a:xfrm>
            <a:off x="8735627" y="6636780"/>
            <a:ext cx="417459" cy="215444"/>
          </a:xfrm>
          <a:prstGeom prst="rect">
            <a:avLst/>
          </a:prstGeom>
          <a:noFill/>
        </p:spPr>
        <p:txBody>
          <a:bodyPr wrap="square" rtlCol="0">
            <a:spAutoFit/>
          </a:bodyPr>
          <a:lstStyle/>
          <a:p>
            <a:pPr algn="r"/>
            <a:fld id="{96AD103F-80C8-4104-B396-731727462289}" type="slidenum">
              <a:rPr lang="en-US" sz="800" b="1" smtClean="0">
                <a:solidFill>
                  <a:srgbClr val="717365"/>
                </a:solidFill>
                <a:latin typeface="Arial"/>
              </a:rPr>
              <a:pPr algn="r"/>
              <a:t>‹#›</a:t>
            </a:fld>
            <a:endParaRPr lang="en-US" sz="800" b="1" dirty="0">
              <a:solidFill>
                <a:srgbClr val="717365"/>
              </a:solidFill>
              <a:latin typeface="Arial"/>
            </a:endParaRPr>
          </a:p>
        </p:txBody>
      </p:sp>
      <p:sp>
        <p:nvSpPr>
          <p:cNvPr id="6" name="Rectangle 15"/>
          <p:cNvSpPr>
            <a:spLocks noChangeArrowheads="1"/>
          </p:cNvSpPr>
          <p:nvPr userDrawn="1"/>
        </p:nvSpPr>
        <p:spPr bwMode="auto">
          <a:xfrm>
            <a:off x="1371600" y="6638559"/>
            <a:ext cx="64008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
        <p:nvSpPr>
          <p:cNvPr id="7" name="Rectangle 15"/>
          <p:cNvSpPr>
            <a:spLocks noChangeArrowheads="1"/>
          </p:cNvSpPr>
          <p:nvPr userDrawn="1"/>
        </p:nvSpPr>
        <p:spPr bwMode="auto">
          <a:xfrm>
            <a:off x="0" y="1407"/>
            <a:ext cx="9144000" cy="215444"/>
          </a:xfrm>
          <a:prstGeom prst="rect">
            <a:avLst/>
          </a:prstGeom>
          <a:noFill/>
          <a:ln w="9525">
            <a:noFill/>
            <a:miter lim="800000"/>
            <a:headEnd/>
            <a:tailEnd/>
          </a:ln>
        </p:spPr>
        <p:txBody>
          <a:bodyPr wrap="square" anchor="b">
            <a:spAutoFit/>
          </a:bodyPr>
          <a:lstStyle/>
          <a:p>
            <a:pPr algn="ctr">
              <a:defRPr/>
            </a:pPr>
            <a:r>
              <a:rPr lang="en-US" sz="800" dirty="0" smtClean="0">
                <a:solidFill>
                  <a:srgbClr val="717365"/>
                </a:solidFill>
                <a:latin typeface="Arial Bold" panose="020B0704020202020204" pitchFamily="34" charset="0"/>
                <a:cs typeface="Arial Bold" panose="020B0704020202020204" pitchFamily="34" charset="0"/>
              </a:rPr>
              <a:t>APPROVED FOR PUBLIC RELEASE</a:t>
            </a:r>
            <a:endParaRPr lang="en-US" sz="800" dirty="0">
              <a:solidFill>
                <a:srgbClr val="717365"/>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4572197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8" r:id="rId10"/>
    <p:sldLayoutId id="2147484539" r:id="rId11"/>
    <p:sldLayoutId id="2147484540" r:id="rId12"/>
    <p:sldLayoutId id="2147484541" r:id="rId13"/>
    <p:sldLayoutId id="2147484542" r:id="rId14"/>
    <p:sldLayoutId id="2147484543" r:id="rId15"/>
    <p:sldLayoutId id="2147484544" r:id="rId16"/>
    <p:sldLayoutId id="2147484545" r:id="rId17"/>
    <p:sldLayoutId id="2147484547" r:id="rId18"/>
  </p:sldLayoutIdLst>
  <p:timing>
    <p:tnLst>
      <p:par>
        <p:cTn id="1" dur="indefinite" restart="never" nodeType="tmRoot"/>
      </p:par>
    </p:tnLst>
  </p:timing>
  <p:hf hdr="0" ftr="0"/>
  <p:txStyles>
    <p:title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chemeClr val="tx1"/>
          </a:solidFill>
          <a:latin typeface="Arial" pitchFamily="34" charset="0"/>
          <a:ea typeface="ＭＳ Ｐゴシック" charset="0"/>
          <a:cs typeface="Arial" pitchFamily="34" charset="0"/>
        </a:defRPr>
      </a:lvl1pPr>
      <a:lvl2pPr marL="5143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2pPr>
      <a:lvl3pPr marL="9144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06338" y="6006527"/>
            <a:ext cx="5925786" cy="355893"/>
          </a:xfrm>
        </p:spPr>
        <p:txBody>
          <a:bodyPr/>
          <a:lstStyle/>
          <a:p>
            <a:r>
              <a:rPr lang="en-US" sz="2000" dirty="0" smtClean="0"/>
              <a:t>Open Campus Program Manager</a:t>
            </a:r>
            <a:endParaRPr lang="en-US" sz="2000" dirty="0"/>
          </a:p>
        </p:txBody>
      </p:sp>
      <p:sp>
        <p:nvSpPr>
          <p:cNvPr id="5" name="Text Placeholder 4"/>
          <p:cNvSpPr>
            <a:spLocks noGrp="1"/>
          </p:cNvSpPr>
          <p:nvPr>
            <p:ph type="body" sz="quarter" idx="12"/>
          </p:nvPr>
        </p:nvSpPr>
        <p:spPr>
          <a:xfrm>
            <a:off x="140968" y="4340855"/>
            <a:ext cx="8837662" cy="348813"/>
          </a:xfrm>
          <a:prstGeom prst="rect">
            <a:avLst/>
          </a:prstGeom>
        </p:spPr>
        <p:txBody>
          <a:bodyPr wrap="square">
            <a:spAutoFit/>
          </a:bodyPr>
          <a:lstStyle/>
          <a:p>
            <a:pPr algn="ctr"/>
            <a:r>
              <a:rPr lang="en-US" sz="1800" b="1" dirty="0"/>
              <a:t>Open </a:t>
            </a:r>
            <a:r>
              <a:rPr lang="en-US" sz="1800" b="1" dirty="0" smtClean="0"/>
              <a:t>Campus: </a:t>
            </a:r>
            <a:r>
              <a:rPr lang="en-US" sz="1800" b="1" dirty="0"/>
              <a:t>Accelerating Innovation and Discovery at ARL and Beyond </a:t>
            </a:r>
          </a:p>
        </p:txBody>
      </p:sp>
      <p:sp>
        <p:nvSpPr>
          <p:cNvPr id="4" name="Text Placeholder 3"/>
          <p:cNvSpPr>
            <a:spLocks noGrp="1"/>
          </p:cNvSpPr>
          <p:nvPr>
            <p:ph type="body" sz="quarter" idx="13"/>
          </p:nvPr>
        </p:nvSpPr>
        <p:spPr>
          <a:xfrm>
            <a:off x="306338" y="5677643"/>
            <a:ext cx="5925786" cy="355893"/>
          </a:xfrm>
        </p:spPr>
        <p:txBody>
          <a:bodyPr/>
          <a:lstStyle/>
          <a:p>
            <a:r>
              <a:rPr lang="en-US" sz="2000" dirty="0" smtClean="0"/>
              <a:t>Wendy Leonard</a:t>
            </a:r>
            <a:endParaRPr lang="en-US" sz="2000" dirty="0"/>
          </a:p>
        </p:txBody>
      </p:sp>
    </p:spTree>
    <p:extLst>
      <p:ext uri="{BB962C8B-B14F-4D97-AF65-F5344CB8AC3E}">
        <p14:creationId xmlns:p14="http://schemas.microsoft.com/office/powerpoint/2010/main" val="3983036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sz="quarter" idx="10"/>
          </p:nvPr>
        </p:nvSpPr>
        <p:spPr/>
        <p:txBody>
          <a:bodyPr/>
          <a:lstStyle/>
          <a:p>
            <a:r>
              <a:rPr lang="en-US" dirty="0" smtClean="0"/>
              <a:t>Revitalization and </a:t>
            </a:r>
            <a:r>
              <a:rPr lang="en-US" dirty="0"/>
              <a:t>L</a:t>
            </a:r>
            <a:r>
              <a:rPr lang="en-US" dirty="0" smtClean="0"/>
              <a:t>everaging Authorities</a:t>
            </a:r>
          </a:p>
          <a:p>
            <a:pPr lvl="1"/>
            <a:r>
              <a:rPr lang="en-US" dirty="0" smtClean="0"/>
              <a:t>Tools to facilitate innovation</a:t>
            </a:r>
          </a:p>
          <a:p>
            <a:pPr lvl="1"/>
            <a:endParaRPr lang="en-US" dirty="0" smtClean="0"/>
          </a:p>
          <a:p>
            <a:r>
              <a:rPr lang="en-US" dirty="0" smtClean="0"/>
              <a:t>Building Partnerships</a:t>
            </a:r>
          </a:p>
          <a:p>
            <a:pPr lvl="1"/>
            <a:r>
              <a:rPr lang="en-US" dirty="0" smtClean="0"/>
              <a:t>Finding the right partners</a:t>
            </a:r>
          </a:p>
          <a:p>
            <a:pPr lvl="1"/>
            <a:r>
              <a:rPr lang="en-US" dirty="0" smtClean="0"/>
              <a:t>Reducing barriers to establish relationship</a:t>
            </a:r>
          </a:p>
          <a:p>
            <a:pPr lvl="1"/>
            <a:r>
              <a:rPr lang="en-US" dirty="0" smtClean="0"/>
              <a:t>Using State &amp;Local Government as well as PIAs to expand your ecosystem</a:t>
            </a:r>
          </a:p>
          <a:p>
            <a:pPr lvl="1"/>
            <a:endParaRPr lang="en-US" dirty="0" smtClean="0"/>
          </a:p>
          <a:p>
            <a:r>
              <a:rPr lang="en-US" dirty="0" smtClean="0"/>
              <a:t>Value Proposition</a:t>
            </a:r>
          </a:p>
          <a:p>
            <a:pPr lvl="1"/>
            <a:r>
              <a:rPr lang="en-US" dirty="0" smtClean="0"/>
              <a:t>Not the same value to each but beneficial to all parties</a:t>
            </a:r>
            <a:endParaRPr lang="en-US" dirty="0"/>
          </a:p>
        </p:txBody>
      </p:sp>
    </p:spTree>
    <p:extLst>
      <p:ext uri="{BB962C8B-B14F-4D97-AF65-F5344CB8AC3E}">
        <p14:creationId xmlns:p14="http://schemas.microsoft.com/office/powerpoint/2010/main" val="198159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 Campus Guide Book.png"/>
          <p:cNvPicPr>
            <a:picLocks noChangeAspect="1"/>
          </p:cNvPicPr>
          <p:nvPr/>
        </p:nvPicPr>
        <p:blipFill>
          <a:blip r:embed="rId3" cstate="print"/>
          <a:stretch>
            <a:fillRect/>
          </a:stretch>
        </p:blipFill>
        <p:spPr>
          <a:xfrm>
            <a:off x="7183939" y="971550"/>
            <a:ext cx="1960061" cy="2450076"/>
          </a:xfrm>
          <a:prstGeom prst="rect">
            <a:avLst/>
          </a:prstGeom>
        </p:spPr>
      </p:pic>
      <p:sp>
        <p:nvSpPr>
          <p:cNvPr id="2" name="Rectangle 1"/>
          <p:cNvSpPr/>
          <p:nvPr/>
        </p:nvSpPr>
        <p:spPr>
          <a:xfrm>
            <a:off x="-148920" y="1438585"/>
            <a:ext cx="5183926" cy="4893647"/>
          </a:xfrm>
          <a:prstGeom prst="rect">
            <a:avLst/>
          </a:prstGeom>
        </p:spPr>
        <p:txBody>
          <a:bodyPr wrap="square">
            <a:spAutoFit/>
          </a:bodyPr>
          <a:lstStyle/>
          <a:p>
            <a:pPr marL="225425" indent="-225425">
              <a:buClr>
                <a:srgbClr val="7A0000"/>
              </a:buClr>
              <a:defRPr/>
            </a:pPr>
            <a:endParaRPr lang="en-US" sz="800" baseline="0" dirty="0">
              <a:latin typeface="Arial" pitchFamily="34" charset="0"/>
              <a:cs typeface="+mn-cs"/>
            </a:endParaRPr>
          </a:p>
          <a:p>
            <a:pPr marL="514350" lvl="2" indent="-285750">
              <a:spcAft>
                <a:spcPts val="600"/>
              </a:spcAft>
              <a:buClr>
                <a:srgbClr val="7A0000"/>
              </a:buClr>
              <a:buFont typeface="Arial" panose="020B0604020202020204" pitchFamily="34" charset="0"/>
              <a:buChar char="•"/>
              <a:defRPr/>
            </a:pPr>
            <a:r>
              <a:rPr lang="en-US" b="1" dirty="0" smtClean="0">
                <a:latin typeface="Arial" pitchFamily="34" charset="0"/>
              </a:rPr>
              <a:t>Explore </a:t>
            </a:r>
            <a:r>
              <a:rPr lang="en-US" b="1" dirty="0" smtClean="0">
                <a:solidFill>
                  <a:srgbClr val="0D36AB"/>
                </a:solidFill>
                <a:latin typeface="Arial" pitchFamily="34" charset="0"/>
              </a:rPr>
              <a:t>www.arl.army.mil/opencampus</a:t>
            </a:r>
          </a:p>
          <a:p>
            <a:pPr marL="971550" lvl="3" indent="-285750">
              <a:spcAft>
                <a:spcPts val="600"/>
              </a:spcAft>
              <a:buClr>
                <a:srgbClr val="7A0000"/>
              </a:buClr>
              <a:buFont typeface="Arial" panose="020B0604020202020204" pitchFamily="34" charset="0"/>
              <a:buChar char="•"/>
              <a:defRPr/>
            </a:pPr>
            <a:r>
              <a:rPr lang="en-US" sz="1600" dirty="0" smtClean="0">
                <a:latin typeface="Arial" pitchFamily="34" charset="0"/>
              </a:rPr>
              <a:t>Review </a:t>
            </a:r>
            <a:r>
              <a:rPr lang="en-US" sz="1600" dirty="0">
                <a:latin typeface="Arial" pitchFamily="34" charset="0"/>
              </a:rPr>
              <a:t>collaboration opportunities and ARL </a:t>
            </a:r>
            <a:r>
              <a:rPr lang="en-US" sz="1600" dirty="0" smtClean="0">
                <a:latin typeface="Arial" pitchFamily="34" charset="0"/>
              </a:rPr>
              <a:t>facilities</a:t>
            </a:r>
            <a:endParaRPr lang="en-US" sz="1600" dirty="0">
              <a:latin typeface="Arial" pitchFamily="34" charset="0"/>
            </a:endParaRPr>
          </a:p>
          <a:p>
            <a:pPr marL="914400" lvl="3" indent="-228600">
              <a:spcAft>
                <a:spcPts val="600"/>
              </a:spcAft>
              <a:buClr>
                <a:srgbClr val="7A0000"/>
              </a:buClr>
              <a:buFont typeface="Arial" pitchFamily="34" charset="0"/>
              <a:buChar char="•"/>
              <a:defRPr/>
            </a:pPr>
            <a:r>
              <a:rPr lang="en-US" sz="1600" baseline="0" dirty="0" smtClean="0">
                <a:latin typeface="Arial" pitchFamily="34" charset="0"/>
              </a:rPr>
              <a:t>Start a dialog with ARL researcher or regional</a:t>
            </a:r>
            <a:r>
              <a:rPr lang="en-US" sz="1600" dirty="0" smtClean="0">
                <a:latin typeface="Arial" pitchFamily="34" charset="0"/>
              </a:rPr>
              <a:t> lead</a:t>
            </a:r>
            <a:endParaRPr lang="en-US" sz="1600" baseline="0" dirty="0" smtClean="0">
              <a:latin typeface="Arial" pitchFamily="34" charset="0"/>
            </a:endParaRPr>
          </a:p>
          <a:p>
            <a:pPr marL="914400" lvl="3" indent="-228600">
              <a:spcAft>
                <a:spcPts val="600"/>
              </a:spcAft>
              <a:buClr>
                <a:srgbClr val="7A0000"/>
              </a:buClr>
              <a:buFont typeface="Arial" pitchFamily="34" charset="0"/>
              <a:buChar char="•"/>
              <a:defRPr/>
            </a:pPr>
            <a:r>
              <a:rPr lang="en-US" sz="1600" baseline="0" dirty="0" smtClean="0">
                <a:latin typeface="Arial" pitchFamily="34" charset="0"/>
              </a:rPr>
              <a:t>If appropriate, develop joint statement</a:t>
            </a:r>
            <a:r>
              <a:rPr lang="en-US" sz="1600" dirty="0" smtClean="0">
                <a:latin typeface="Arial" pitchFamily="34" charset="0"/>
              </a:rPr>
              <a:t>           of work within CRADA</a:t>
            </a:r>
            <a:endParaRPr lang="en-US" sz="1600" baseline="0" dirty="0" smtClean="0">
              <a:latin typeface="Arial" pitchFamily="34" charset="0"/>
            </a:endParaRPr>
          </a:p>
          <a:p>
            <a:pPr marL="457200" lvl="2" indent="-228600">
              <a:spcAft>
                <a:spcPts val="600"/>
              </a:spcAft>
              <a:buClr>
                <a:srgbClr val="7A0000"/>
              </a:buClr>
              <a:buFont typeface="Arial" pitchFamily="34" charset="0"/>
              <a:buChar char="•"/>
              <a:defRPr/>
            </a:pPr>
            <a:r>
              <a:rPr lang="en-US" b="1" dirty="0">
                <a:latin typeface="Arial" pitchFamily="34" charset="0"/>
              </a:rPr>
              <a:t>Open Campus </a:t>
            </a:r>
            <a:r>
              <a:rPr lang="en-US" b="1" dirty="0" smtClean="0">
                <a:latin typeface="Arial" pitchFamily="34" charset="0"/>
              </a:rPr>
              <a:t>Open House         </a:t>
            </a:r>
          </a:p>
          <a:p>
            <a:pPr marL="457200" lvl="2" indent="-228600">
              <a:spcAft>
                <a:spcPts val="600"/>
              </a:spcAft>
              <a:buClr>
                <a:srgbClr val="7A0000"/>
              </a:buClr>
              <a:buFont typeface="Arial" pitchFamily="34" charset="0"/>
              <a:buChar char="•"/>
              <a:defRPr/>
            </a:pPr>
            <a:r>
              <a:rPr lang="en-US" b="1" baseline="0" dirty="0" smtClean="0">
                <a:latin typeface="Arial" pitchFamily="34" charset="0"/>
              </a:rPr>
              <a:t>More Information </a:t>
            </a:r>
            <a:r>
              <a:rPr lang="en-US" b="1" baseline="0" dirty="0" smtClean="0"/>
              <a:t>at </a:t>
            </a:r>
            <a:r>
              <a:rPr lang="en-US" b="1" dirty="0" smtClean="0">
                <a:solidFill>
                  <a:srgbClr val="0D36AB"/>
                </a:solidFill>
              </a:rPr>
              <a:t>www.arl.army.mil </a:t>
            </a:r>
            <a:endParaRPr lang="en-US" b="1" baseline="0" dirty="0" smtClean="0">
              <a:solidFill>
                <a:srgbClr val="0D36AB"/>
              </a:solidFill>
              <a:latin typeface="Arial" pitchFamily="34" charset="0"/>
            </a:endParaRPr>
          </a:p>
          <a:p>
            <a:pPr marL="914400" lvl="3" indent="-228600">
              <a:spcAft>
                <a:spcPts val="600"/>
              </a:spcAft>
              <a:buClr>
                <a:srgbClr val="7A0000"/>
              </a:buClr>
              <a:buFont typeface="Arial" pitchFamily="34" charset="0"/>
              <a:buChar char="•"/>
              <a:defRPr/>
            </a:pPr>
            <a:r>
              <a:rPr lang="en-US" sz="1600" dirty="0"/>
              <a:t>https://www.arl.army.mil/business/</a:t>
            </a:r>
            <a:endParaRPr lang="en-US" sz="1600" baseline="0" dirty="0" smtClean="0"/>
          </a:p>
          <a:p>
            <a:pPr marL="914400" lvl="3" indent="-228600">
              <a:spcAft>
                <a:spcPts val="600"/>
              </a:spcAft>
              <a:buClr>
                <a:srgbClr val="7A0000"/>
              </a:buClr>
              <a:buFont typeface="Arial" pitchFamily="34" charset="0"/>
              <a:buChar char="•"/>
              <a:defRPr/>
            </a:pPr>
            <a:r>
              <a:rPr lang="en-US" sz="1600" dirty="0"/>
              <a:t>https://www.arl.army.mil/technologyoutreach/</a:t>
            </a:r>
          </a:p>
          <a:p>
            <a:pPr marL="914400" lvl="3" indent="-228600">
              <a:spcAft>
                <a:spcPts val="600"/>
              </a:spcAft>
              <a:buClr>
                <a:srgbClr val="7A0000"/>
              </a:buClr>
              <a:buFont typeface="Arial" pitchFamily="34" charset="0"/>
              <a:buChar char="•"/>
              <a:defRPr/>
            </a:pPr>
            <a:r>
              <a:rPr lang="en-US" sz="1600" dirty="0" smtClean="0"/>
              <a:t>ARL Facilities</a:t>
            </a:r>
            <a:endParaRPr lang="en-US" sz="1600" baseline="0" dirty="0" smtClean="0"/>
          </a:p>
        </p:txBody>
      </p:sp>
      <p:sp>
        <p:nvSpPr>
          <p:cNvPr id="3" name="Rectangle 2"/>
          <p:cNvSpPr/>
          <p:nvPr/>
        </p:nvSpPr>
        <p:spPr>
          <a:xfrm>
            <a:off x="1751889" y="190678"/>
            <a:ext cx="5671524" cy="830997"/>
          </a:xfrm>
          <a:prstGeom prst="rect">
            <a:avLst/>
          </a:prstGeom>
        </p:spPr>
        <p:txBody>
          <a:bodyPr wrap="square">
            <a:spAutoFit/>
          </a:bodyPr>
          <a:lstStyle/>
          <a:p>
            <a:pPr marL="225425" indent="-225425">
              <a:buClr>
                <a:srgbClr val="7A0000"/>
              </a:buClr>
              <a:defRPr/>
            </a:pPr>
            <a:r>
              <a:rPr lang="en-US" b="1" i="1" dirty="0">
                <a:latin typeface="Arial" pitchFamily="34" charset="0"/>
              </a:rPr>
              <a:t>How does someone engage in ARL’s Open Campus?</a:t>
            </a:r>
          </a:p>
        </p:txBody>
      </p:sp>
      <p:pic>
        <p:nvPicPr>
          <p:cNvPr id="10" name="Picture 9" descr="Facilities thumbnail.JPG"/>
          <p:cNvPicPr>
            <a:picLocks noChangeAspect="1"/>
          </p:cNvPicPr>
          <p:nvPr/>
        </p:nvPicPr>
        <p:blipFill>
          <a:blip r:embed="rId4" cstate="print"/>
          <a:stretch>
            <a:fillRect/>
          </a:stretch>
        </p:blipFill>
        <p:spPr>
          <a:xfrm>
            <a:off x="6762077" y="5352806"/>
            <a:ext cx="2054352" cy="1371600"/>
          </a:xfrm>
          <a:prstGeom prst="rect">
            <a:avLst/>
          </a:prstGeom>
        </p:spPr>
      </p:pic>
      <p:pic>
        <p:nvPicPr>
          <p:cNvPr id="8" name="Picture 7" descr="Open Campus Cover 4.jpg"/>
          <p:cNvPicPr>
            <a:picLocks noChangeAspect="1"/>
          </p:cNvPicPr>
          <p:nvPr/>
        </p:nvPicPr>
        <p:blipFill>
          <a:blip r:embed="rId5" cstate="print"/>
          <a:stretch>
            <a:fillRect/>
          </a:stretch>
        </p:blipFill>
        <p:spPr>
          <a:xfrm rot="385279">
            <a:off x="6800702" y="2586600"/>
            <a:ext cx="1804038" cy="2255047"/>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8461" t="12051" r="30384" b="4102"/>
          <a:stretch/>
        </p:blipFill>
        <p:spPr>
          <a:xfrm>
            <a:off x="5159068" y="2062198"/>
            <a:ext cx="1773031" cy="1823211"/>
          </a:xfrm>
          <a:prstGeom prst="rect">
            <a:avLst/>
          </a:prstGeom>
          <a:ln>
            <a:solidFill>
              <a:srgbClr val="32362C"/>
            </a:solidFill>
          </a:ln>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28275" t="3428" r="12385"/>
          <a:stretch/>
        </p:blipFill>
        <p:spPr>
          <a:xfrm>
            <a:off x="5419543" y="4248816"/>
            <a:ext cx="1455333" cy="1567773"/>
          </a:xfrm>
          <a:prstGeom prst="rect">
            <a:avLst/>
          </a:prstGeom>
          <a:ln>
            <a:solidFill>
              <a:srgbClr val="32362C"/>
            </a:solidFill>
          </a:ln>
        </p:spPr>
      </p:pic>
    </p:spTree>
    <p:extLst>
      <p:ext uri="{BB962C8B-B14F-4D97-AF65-F5344CB8AC3E}">
        <p14:creationId xmlns:p14="http://schemas.microsoft.com/office/powerpoint/2010/main" val="787267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C818C0-DC52-4744-826F-F9ECFDB8515A}"/>
              </a:ext>
            </a:extLst>
          </p:cNvPr>
          <p:cNvSpPr>
            <a:spLocks noChangeArrowheads="1"/>
          </p:cNvSpPr>
          <p:nvPr/>
        </p:nvSpPr>
        <p:spPr bwMode="auto">
          <a:xfrm>
            <a:off x="0" y="5905651"/>
            <a:ext cx="9144000" cy="701731"/>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2700000" scaled="1"/>
            <a:tileRect/>
          </a:gradFill>
          <a:ln>
            <a:solidFill>
              <a:schemeClr val="tx1"/>
            </a:solidFill>
          </a:ln>
          <a:effectLst>
            <a:outerShdw blurRad="50800" dist="38100" dir="2700000" algn="tl" rotWithShape="0">
              <a:prstClr val="black">
                <a:alpha val="40000"/>
              </a:prstClr>
            </a:outerShdw>
          </a:effectLst>
        </p:spPr>
        <p:txBody>
          <a:bodyPr wrap="square" lIns="45720" tIns="18288" rIns="45720" bIns="18288">
            <a:spAutoFit/>
          </a:bodyPr>
          <a:lstStyle/>
          <a:p>
            <a:pPr algn="ctr" fontAlgn="auto">
              <a:lnSpc>
                <a:spcPct val="90000"/>
              </a:lnSpc>
              <a:spcBef>
                <a:spcPts val="600"/>
              </a:spcBef>
              <a:spcAft>
                <a:spcPts val="0"/>
              </a:spcAft>
            </a:pPr>
            <a:r>
              <a:rPr lang="en-US" altLang="en-US" sz="1600" b="1" i="1" dirty="0">
                <a:solidFill>
                  <a:prstClr val="black"/>
                </a:solidFill>
                <a:latin typeface="Arial"/>
              </a:rPr>
              <a:t>Foundational research in support of US Army Modernization – </a:t>
            </a:r>
            <a:r>
              <a:rPr lang="en-US" altLang="en-US" sz="1600" b="1" i="1" dirty="0" smtClean="0">
                <a:solidFill>
                  <a:prstClr val="black"/>
                </a:solidFill>
                <a:latin typeface="Arial"/>
              </a:rPr>
              <a:t/>
            </a:r>
            <a:br>
              <a:rPr lang="en-US" altLang="en-US" sz="1600" b="1" i="1" dirty="0" smtClean="0">
                <a:solidFill>
                  <a:prstClr val="black"/>
                </a:solidFill>
                <a:latin typeface="Arial"/>
              </a:rPr>
            </a:br>
            <a:r>
              <a:rPr lang="en-US" altLang="en-US" sz="1600" b="1" i="1" dirty="0" smtClean="0">
                <a:solidFill>
                  <a:prstClr val="black"/>
                </a:solidFill>
                <a:latin typeface="Arial"/>
              </a:rPr>
              <a:t>Focused </a:t>
            </a:r>
            <a:r>
              <a:rPr lang="en-US" altLang="en-US" sz="1600" b="1" i="1" dirty="0">
                <a:solidFill>
                  <a:prstClr val="black"/>
                </a:solidFill>
                <a:latin typeface="Arial"/>
              </a:rPr>
              <a:t>on disruptive S&amp;T for the long term: </a:t>
            </a:r>
            <a:r>
              <a:rPr lang="en-US" altLang="en-US" sz="1600" b="1" i="1" dirty="0" smtClean="0">
                <a:solidFill>
                  <a:prstClr val="black"/>
                </a:solidFill>
                <a:latin typeface="Arial"/>
              </a:rPr>
              <a:t/>
            </a:r>
            <a:br>
              <a:rPr lang="en-US" altLang="en-US" sz="1600" b="1" i="1" dirty="0" smtClean="0">
                <a:solidFill>
                  <a:prstClr val="black"/>
                </a:solidFill>
                <a:latin typeface="Arial"/>
              </a:rPr>
            </a:br>
            <a:r>
              <a:rPr lang="en-US" altLang="en-US" sz="1600" b="1" i="1" dirty="0" smtClean="0">
                <a:solidFill>
                  <a:prstClr val="black"/>
                </a:solidFill>
                <a:latin typeface="Arial"/>
              </a:rPr>
              <a:t>Performing </a:t>
            </a:r>
            <a:r>
              <a:rPr lang="en-US" altLang="en-US" sz="1600" b="1" i="1" dirty="0">
                <a:solidFill>
                  <a:prstClr val="black"/>
                </a:solidFill>
                <a:latin typeface="Arial"/>
              </a:rPr>
              <a:t>research to answer the hardest S&amp;T questions for future Army capabilities.</a:t>
            </a:r>
          </a:p>
        </p:txBody>
      </p:sp>
      <p:grpSp>
        <p:nvGrpSpPr>
          <p:cNvPr id="3" name="Group 2"/>
          <p:cNvGrpSpPr/>
          <p:nvPr/>
        </p:nvGrpSpPr>
        <p:grpSpPr>
          <a:xfrm>
            <a:off x="-32366" y="1220810"/>
            <a:ext cx="9176366" cy="4522534"/>
            <a:chOff x="-32366" y="1335861"/>
            <a:chExt cx="9176366" cy="452253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5861"/>
              <a:ext cx="9144000" cy="4453128"/>
            </a:xfrm>
            <a:prstGeom prst="rect">
              <a:avLst/>
            </a:prstGeom>
          </p:spPr>
        </p:pic>
        <p:sp>
          <p:nvSpPr>
            <p:cNvPr id="26" name="Text Box 3"/>
            <p:cNvSpPr txBox="1">
              <a:spLocks noChangeArrowheads="1"/>
            </p:cNvSpPr>
            <p:nvPr/>
          </p:nvSpPr>
          <p:spPr bwMode="auto">
            <a:xfrm>
              <a:off x="3364839" y="3090120"/>
              <a:ext cx="2402308" cy="1138769"/>
            </a:xfrm>
            <a:prstGeom prst="rect">
              <a:avLst/>
            </a:prstGeom>
            <a:noFill/>
            <a:ln w="12700" cap="sq">
              <a:noFill/>
              <a:miter lim="800000"/>
              <a:headEnd type="none" w="sm" len="sm"/>
              <a:tailEnd type="none" w="sm" len="sm"/>
            </a:ln>
          </p:spPr>
          <p:txBody>
            <a:bodyPr wrap="square" lIns="91435" tIns="45718" rIns="91435" bIns="45718">
              <a:spAutoFit/>
            </a:bodyPr>
            <a:lstStyle/>
            <a:p>
              <a:pPr algn="ctr" eaLnBrk="0" fontAlgn="auto" hangingPunct="0">
                <a:lnSpc>
                  <a:spcPct val="85000"/>
                </a:lnSpc>
                <a:spcBef>
                  <a:spcPts val="0"/>
                </a:spcBef>
                <a:spcAft>
                  <a:spcPts val="0"/>
                </a:spcAft>
              </a:pPr>
              <a:r>
                <a:rPr lang="en-US" sz="2000" b="1" dirty="0" smtClean="0"/>
                <a:t>Operationalizing </a:t>
              </a:r>
              <a:r>
                <a:rPr lang="en-US" sz="2000" b="1" dirty="0"/>
                <a:t>Science for Transformational Overmatch</a:t>
              </a:r>
              <a:endParaRPr lang="en-US" sz="2000" b="1" dirty="0">
                <a:solidFill>
                  <a:srgbClr val="000000"/>
                </a:solidFill>
                <a:latin typeface=" Arial"/>
              </a:endParaRPr>
            </a:p>
          </p:txBody>
        </p:sp>
        <p:sp>
          <p:nvSpPr>
            <p:cNvPr id="36" name="TextBox 35"/>
            <p:cNvSpPr txBox="1"/>
            <p:nvPr/>
          </p:nvSpPr>
          <p:spPr>
            <a:xfrm>
              <a:off x="-32366" y="5281314"/>
              <a:ext cx="1706097" cy="577081"/>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Materials &amp; Manufacturing Sciences</a:t>
              </a:r>
            </a:p>
          </p:txBody>
        </p:sp>
        <p:sp>
          <p:nvSpPr>
            <p:cNvPr id="37" name="TextBox 36"/>
            <p:cNvSpPr txBox="1"/>
            <p:nvPr/>
          </p:nvSpPr>
          <p:spPr>
            <a:xfrm>
              <a:off x="6019719" y="5140180"/>
              <a:ext cx="1314006" cy="430887"/>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Propulsion Sciences</a:t>
              </a:r>
            </a:p>
          </p:txBody>
        </p:sp>
        <p:sp>
          <p:nvSpPr>
            <p:cNvPr id="38" name="TextBox 37"/>
            <p:cNvSpPr txBox="1"/>
            <p:nvPr/>
          </p:nvSpPr>
          <p:spPr>
            <a:xfrm>
              <a:off x="1787087" y="5034818"/>
              <a:ext cx="1575790" cy="253916"/>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Protection Sciences</a:t>
              </a:r>
            </a:p>
          </p:txBody>
        </p:sp>
        <p:sp>
          <p:nvSpPr>
            <p:cNvPr id="39" name="TextBox 38"/>
            <p:cNvSpPr txBox="1"/>
            <p:nvPr/>
          </p:nvSpPr>
          <p:spPr>
            <a:xfrm>
              <a:off x="220646" y="2028174"/>
              <a:ext cx="1230303" cy="415498"/>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Computational Sciences</a:t>
              </a:r>
            </a:p>
          </p:txBody>
        </p:sp>
        <p:sp>
          <p:nvSpPr>
            <p:cNvPr id="40" name="TextBox 39"/>
            <p:cNvSpPr txBox="1"/>
            <p:nvPr/>
          </p:nvSpPr>
          <p:spPr>
            <a:xfrm>
              <a:off x="7665580" y="4628623"/>
              <a:ext cx="1355338" cy="261610"/>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Human Sciences </a:t>
              </a:r>
            </a:p>
          </p:txBody>
        </p:sp>
        <p:sp>
          <p:nvSpPr>
            <p:cNvPr id="41" name="TextBox 40"/>
            <p:cNvSpPr txBox="1"/>
            <p:nvPr/>
          </p:nvSpPr>
          <p:spPr>
            <a:xfrm>
              <a:off x="6391374" y="1767773"/>
              <a:ext cx="1557927" cy="415498"/>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Network &amp; Information Sciences </a:t>
              </a:r>
            </a:p>
          </p:txBody>
        </p:sp>
        <p:sp>
          <p:nvSpPr>
            <p:cNvPr id="43" name="TextBox 42"/>
            <p:cNvSpPr txBox="1"/>
            <p:nvPr/>
          </p:nvSpPr>
          <p:spPr>
            <a:xfrm>
              <a:off x="1558526" y="1679136"/>
              <a:ext cx="1806313" cy="253916"/>
            </a:xfrm>
            <a:prstGeom prst="rect">
              <a:avLst/>
            </a:prstGeom>
            <a:noFill/>
          </p:spPr>
          <p:txBody>
            <a:bodyPr wrap="square" rtlCol="0">
              <a:spAutoFit/>
            </a:bodyPr>
            <a:lstStyle/>
            <a:p>
              <a:pPr algn="ctr" fontAlgn="auto">
                <a:spcBef>
                  <a:spcPts val="0"/>
                </a:spcBef>
                <a:spcAft>
                  <a:spcPts val="0"/>
                </a:spcAft>
              </a:pPr>
              <a:r>
                <a:rPr lang="en-US" sz="1050" b="1" dirty="0">
                  <a:solidFill>
                    <a:srgbClr val="000000"/>
                  </a:solidFill>
                  <a:latin typeface=" Arial"/>
                </a:rPr>
                <a:t>Ballistics Sciences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211" y="3452120"/>
              <a:ext cx="1220623" cy="1201171"/>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184" y="4098251"/>
              <a:ext cx="1220623" cy="1201171"/>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1904" y="3845507"/>
              <a:ext cx="1220623" cy="1201171"/>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0028" y="2164614"/>
              <a:ext cx="1230097" cy="1210494"/>
            </a:xfrm>
            <a:prstGeom prst="rect">
              <a:avLst/>
            </a:prstGeom>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835278" y="1917765"/>
              <a:ext cx="1225296" cy="1197864"/>
            </a:xfrm>
            <a:prstGeom prst="rect">
              <a:avLst/>
            </a:prstGeom>
          </p:spPr>
        </p:pic>
        <p:pic>
          <p:nvPicPr>
            <p:cNvPr id="30" name="Picture 2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075072" y="3972886"/>
              <a:ext cx="1225296" cy="119786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925" y="2425183"/>
              <a:ext cx="1220623" cy="1201171"/>
            </a:xfrm>
            <a:prstGeom prst="rect">
              <a:avLst/>
            </a:prstGeom>
          </p:spPr>
        </p:pic>
      </p:grpSp>
      <p:sp>
        <p:nvSpPr>
          <p:cNvPr id="6" name="Title 3"/>
          <p:cNvSpPr>
            <a:spLocks noGrp="1"/>
          </p:cNvSpPr>
          <p:nvPr>
            <p:ph type="title"/>
          </p:nvPr>
        </p:nvSpPr>
        <p:spPr>
          <a:xfrm>
            <a:off x="1450948" y="346075"/>
            <a:ext cx="6016651" cy="388666"/>
          </a:xfrm>
          <a:prstGeom prst="rect">
            <a:avLst/>
          </a:prstGeom>
        </p:spPr>
        <p:txBody>
          <a:bodyPr lIns="45720" rIns="45720" anchor="ctr">
            <a:noAutofit/>
          </a:bodyPr>
          <a:lstStyle/>
          <a:p>
            <a:r>
              <a:rPr lang="en-US" sz="2200" b="1" dirty="0" smtClean="0"/>
              <a:t>The </a:t>
            </a:r>
            <a:r>
              <a:rPr lang="en-US" sz="2200" b="1" dirty="0"/>
              <a:t>Army’s Corporate Research Lab</a:t>
            </a:r>
          </a:p>
        </p:txBody>
      </p:sp>
      <p:sp>
        <p:nvSpPr>
          <p:cNvPr id="22" name="Title 3"/>
          <p:cNvSpPr>
            <a:spLocks noGrp="1"/>
          </p:cNvSpPr>
          <p:nvPr>
            <p:ph type="title" idx="4294967295"/>
          </p:nvPr>
        </p:nvSpPr>
        <p:spPr>
          <a:xfrm>
            <a:off x="1481002" y="954110"/>
            <a:ext cx="5381625" cy="533400"/>
          </a:xfrm>
          <a:prstGeom prst="rect">
            <a:avLst/>
          </a:prstGeom>
        </p:spPr>
        <p:txBody>
          <a:bodyPr lIns="45720" rIns="45720" anchor="ctr">
            <a:noAutofit/>
          </a:bodyPr>
          <a:lstStyle/>
          <a:p>
            <a:pPr algn="ctr"/>
            <a:r>
              <a:rPr lang="en-US" b="1" dirty="0" smtClean="0">
                <a:solidFill>
                  <a:schemeClr val="accent6">
                    <a:lumMod val="60000"/>
                    <a:lumOff val="40000"/>
                  </a:schemeClr>
                </a:solidFill>
              </a:rPr>
              <a:t>Core Technical Competencies</a:t>
            </a:r>
            <a:endParaRPr lang="en-US" b="1" dirty="0">
              <a:solidFill>
                <a:schemeClr val="accent6">
                  <a:lumMod val="60000"/>
                  <a:lumOff val="40000"/>
                </a:schemeClr>
              </a:solidFill>
            </a:endParaRPr>
          </a:p>
        </p:txBody>
      </p:sp>
    </p:spTree>
    <p:extLst>
      <p:ext uri="{BB962C8B-B14F-4D97-AF65-F5344CB8AC3E}">
        <p14:creationId xmlns:p14="http://schemas.microsoft.com/office/powerpoint/2010/main" val="2793945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366729" y="203335"/>
            <a:ext cx="6410541" cy="829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r>
              <a:rPr lang="en-US" b="1" dirty="0">
                <a:solidFill>
                  <a:schemeClr val="tx1"/>
                </a:solidFill>
              </a:rPr>
              <a:t>Open Campus Initiative: </a:t>
            </a:r>
            <a:r>
              <a:rPr lang="en-US" b="1" dirty="0" smtClean="0">
                <a:solidFill>
                  <a:schemeClr val="tx1"/>
                </a:solidFill>
              </a:rPr>
              <a:t>Reduce </a:t>
            </a:r>
            <a:r>
              <a:rPr lang="en-US" b="1" dirty="0">
                <a:solidFill>
                  <a:schemeClr val="tx1"/>
                </a:solidFill>
              </a:rPr>
              <a:t>B</a:t>
            </a:r>
            <a:r>
              <a:rPr lang="en-US" b="1" dirty="0" smtClean="0">
                <a:solidFill>
                  <a:schemeClr val="tx1"/>
                </a:solidFill>
              </a:rPr>
              <a:t>arriers </a:t>
            </a:r>
            <a:r>
              <a:rPr lang="en-US" b="1" dirty="0">
                <a:solidFill>
                  <a:schemeClr val="tx1"/>
                </a:solidFill>
              </a:rPr>
              <a:t>to </a:t>
            </a:r>
            <a:r>
              <a:rPr lang="en-US" b="1" dirty="0" smtClean="0">
                <a:solidFill>
                  <a:schemeClr val="tx1"/>
                </a:solidFill>
              </a:rPr>
              <a:t>Collaboration </a:t>
            </a:r>
            <a:r>
              <a:rPr lang="en-US" b="1" dirty="0">
                <a:solidFill>
                  <a:schemeClr val="tx1"/>
                </a:solidFill>
              </a:rPr>
              <a:t>or </a:t>
            </a:r>
            <a:r>
              <a:rPr lang="en-US" b="1" dirty="0" smtClean="0">
                <a:solidFill>
                  <a:schemeClr val="tx1"/>
                </a:solidFill>
              </a:rPr>
              <a:t>Risk </a:t>
            </a:r>
            <a:r>
              <a:rPr lang="en-US" b="1" dirty="0">
                <a:solidFill>
                  <a:schemeClr val="tx1"/>
                </a:solidFill>
              </a:rPr>
              <a:t>B</a:t>
            </a:r>
            <a:r>
              <a:rPr lang="en-US" b="1" dirty="0" smtClean="0">
                <a:solidFill>
                  <a:schemeClr val="tx1"/>
                </a:solidFill>
              </a:rPr>
              <a:t>eing </a:t>
            </a:r>
            <a:r>
              <a:rPr lang="en-US" b="1" dirty="0">
                <a:solidFill>
                  <a:schemeClr val="tx1"/>
                </a:solidFill>
              </a:rPr>
              <a:t>L</a:t>
            </a:r>
            <a:r>
              <a:rPr lang="en-US" b="1" dirty="0" smtClean="0">
                <a:solidFill>
                  <a:schemeClr val="tx1"/>
                </a:solidFill>
              </a:rPr>
              <a:t>eft </a:t>
            </a:r>
            <a:r>
              <a:rPr lang="en-US" b="1" dirty="0">
                <a:solidFill>
                  <a:schemeClr val="tx1"/>
                </a:solidFill>
              </a:rPr>
              <a:t>B</a:t>
            </a:r>
            <a:r>
              <a:rPr lang="en-US" b="1" dirty="0" smtClean="0">
                <a:solidFill>
                  <a:schemeClr val="tx1"/>
                </a:solidFill>
              </a:rPr>
              <a:t>ehind</a:t>
            </a:r>
            <a:endParaRPr lang="en-US" b="1" dirty="0">
              <a:solidFill>
                <a:schemeClr val="tx1"/>
              </a:solidFill>
            </a:endParaRPr>
          </a:p>
        </p:txBody>
      </p:sp>
      <p:grpSp>
        <p:nvGrpSpPr>
          <p:cNvPr id="10" name="Group 9"/>
          <p:cNvGrpSpPr/>
          <p:nvPr/>
        </p:nvGrpSpPr>
        <p:grpSpPr>
          <a:xfrm>
            <a:off x="2448930" y="1264387"/>
            <a:ext cx="1829824" cy="1839367"/>
            <a:chOff x="2423327" y="1862263"/>
            <a:chExt cx="1829824" cy="1839367"/>
          </a:xfrm>
          <a:effectLst>
            <a:outerShdw blurRad="50800" dist="38100" dir="2700000" algn="tl" rotWithShape="0">
              <a:prstClr val="black">
                <a:alpha val="40000"/>
              </a:prstClr>
            </a:outerShdw>
          </a:effectLst>
        </p:grpSpPr>
        <p:pic>
          <p:nvPicPr>
            <p:cNvPr id="1028" name="Picture 4" descr="http://www.arl.army.mil/www/pages/431/za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940" y="1862263"/>
              <a:ext cx="1823211" cy="1823211"/>
            </a:xfrm>
            <a:prstGeom prst="rect">
              <a:avLst/>
            </a:prstGeom>
            <a:solidFill>
              <a:schemeClr val="accent3">
                <a:lumMod val="50000"/>
              </a:schemeClr>
            </a:solidFill>
            <a:ln>
              <a:noFill/>
            </a:ln>
            <a:extLst/>
          </p:spPr>
          <p:style>
            <a:lnRef idx="2">
              <a:schemeClr val="accent1"/>
            </a:lnRef>
            <a:fillRef idx="1">
              <a:schemeClr val="lt1"/>
            </a:fillRef>
            <a:effectRef idx="0">
              <a:schemeClr val="accent1"/>
            </a:effectRef>
            <a:fontRef idx="minor">
              <a:schemeClr val="dk1"/>
            </a:fontRef>
          </p:style>
        </p:pic>
        <p:sp>
          <p:nvSpPr>
            <p:cNvPr id="27" name="Rectangle 26"/>
            <p:cNvSpPr/>
            <p:nvPr/>
          </p:nvSpPr>
          <p:spPr>
            <a:xfrm>
              <a:off x="2423327" y="2891152"/>
              <a:ext cx="1823212" cy="810478"/>
            </a:xfrm>
            <a:prstGeom prst="rect">
              <a:avLst/>
            </a:prstGeom>
            <a:solidFill>
              <a:schemeClr val="bg1"/>
            </a:solidFill>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400"/>
                </a:lnSpc>
              </a:pPr>
              <a:r>
                <a:rPr lang="en-US" sz="1400" b="1" dirty="0" smtClean="0">
                  <a:latin typeface="Arial" panose="020B0604020202020204" pitchFamily="34" charset="0"/>
                  <a:cs typeface="Arial" panose="020B0604020202020204" pitchFamily="34" charset="0"/>
                </a:rPr>
                <a:t>Open areas for researchers and access to existing facilities</a:t>
              </a:r>
              <a:endParaRPr lang="en-US" sz="1400" b="1" dirty="0">
                <a:latin typeface="Arial" panose="020B0604020202020204" pitchFamily="34" charset="0"/>
                <a:cs typeface="Arial" panose="020B0604020202020204" pitchFamily="34" charset="0"/>
              </a:endParaRPr>
            </a:p>
          </p:txBody>
        </p:sp>
      </p:grpSp>
      <p:grpSp>
        <p:nvGrpSpPr>
          <p:cNvPr id="13" name="Group 12"/>
          <p:cNvGrpSpPr/>
          <p:nvPr/>
        </p:nvGrpSpPr>
        <p:grpSpPr>
          <a:xfrm>
            <a:off x="467885" y="1287092"/>
            <a:ext cx="1563513" cy="1841372"/>
            <a:chOff x="453065" y="1860258"/>
            <a:chExt cx="1563513" cy="1841372"/>
          </a:xfrm>
          <a:effectLst>
            <a:outerShdw blurRad="50800" dist="38100" dir="2700000" algn="tl" rotWithShape="0">
              <a:prstClr val="black">
                <a:alpha val="40000"/>
              </a:prstClr>
            </a:outerShdw>
          </a:effectLst>
        </p:grpSpPr>
        <p:pic>
          <p:nvPicPr>
            <p:cNvPr id="1030" name="Picture 6" descr="http://12qc2vuo3zc2b5hal1n8se5hab.wpengine.netdna-cdn.com/wp-content/uploads/sites/4/2012/09/officepaperwork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65" y="1860258"/>
              <a:ext cx="1563513" cy="1827222"/>
            </a:xfrm>
            <a:prstGeom prst="rect">
              <a:avLst/>
            </a:prstGeom>
            <a:solidFill>
              <a:schemeClr val="accent3">
                <a:lumMod val="50000"/>
              </a:schemeClr>
            </a:solidFill>
            <a:ln>
              <a:noFill/>
            </a:ln>
            <a:extLst/>
          </p:spPr>
          <p:style>
            <a:lnRef idx="2">
              <a:schemeClr val="accent1"/>
            </a:lnRef>
            <a:fillRef idx="1">
              <a:schemeClr val="lt1"/>
            </a:fillRef>
            <a:effectRef idx="0">
              <a:schemeClr val="accent1"/>
            </a:effectRef>
            <a:fontRef idx="minor">
              <a:schemeClr val="dk1"/>
            </a:fontRef>
          </p:style>
        </p:pic>
        <p:sp>
          <p:nvSpPr>
            <p:cNvPr id="38" name="Rectangle 37"/>
            <p:cNvSpPr/>
            <p:nvPr/>
          </p:nvSpPr>
          <p:spPr>
            <a:xfrm>
              <a:off x="453066" y="3070688"/>
              <a:ext cx="1556899" cy="630942"/>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400"/>
                </a:lnSpc>
              </a:pPr>
              <a:r>
                <a:rPr lang="en-US" sz="1400" b="1" dirty="0" smtClean="0">
                  <a:latin typeface="Arial" panose="020B0604020202020204" pitchFamily="34" charset="0"/>
                  <a:cs typeface="Arial" panose="020B0604020202020204" pitchFamily="34" charset="0"/>
                </a:rPr>
                <a:t>Less bureaucracy and paperwork</a:t>
              </a:r>
              <a:endParaRPr lang="en-US" sz="1400" b="1" dirty="0">
                <a:latin typeface="Arial" panose="020B0604020202020204" pitchFamily="34" charset="0"/>
                <a:cs typeface="Arial" panose="020B0604020202020204" pitchFamily="34" charset="0"/>
              </a:endParaRPr>
            </a:p>
          </p:txBody>
        </p:sp>
      </p:grpSp>
      <p:grpSp>
        <p:nvGrpSpPr>
          <p:cNvPr id="2" name="Group 1"/>
          <p:cNvGrpSpPr/>
          <p:nvPr/>
        </p:nvGrpSpPr>
        <p:grpSpPr>
          <a:xfrm>
            <a:off x="4702899" y="1265279"/>
            <a:ext cx="1773031" cy="1838475"/>
            <a:chOff x="4702899" y="1265279"/>
            <a:chExt cx="1773031" cy="1838475"/>
          </a:xfrm>
        </p:grpSpPr>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l="8461" t="12051" r="30384" b="4102"/>
            <a:stretch/>
          </p:blipFill>
          <p:spPr>
            <a:xfrm>
              <a:off x="4702899" y="1265279"/>
              <a:ext cx="1773031" cy="1823211"/>
            </a:xfrm>
            <a:prstGeom prst="rect">
              <a:avLst/>
            </a:prstGeom>
          </p:spPr>
        </p:pic>
        <p:sp>
          <p:nvSpPr>
            <p:cNvPr id="34" name="Rectangle 33"/>
            <p:cNvSpPr/>
            <p:nvPr/>
          </p:nvSpPr>
          <p:spPr>
            <a:xfrm>
              <a:off x="4705125" y="2472812"/>
              <a:ext cx="1770805" cy="630942"/>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400"/>
                </a:lnSpc>
              </a:pPr>
              <a:r>
                <a:rPr lang="en-US" sz="1400" b="1" dirty="0" smtClean="0">
                  <a:latin typeface="Arial" panose="020B0604020202020204" pitchFamily="34" charset="0"/>
                  <a:cs typeface="Arial" panose="020B0604020202020204" pitchFamily="34" charset="0"/>
                </a:rPr>
                <a:t>Collaboration between ARL and external scientists</a:t>
              </a:r>
              <a:endParaRPr lang="en-US" sz="1400" b="1" dirty="0">
                <a:latin typeface="Arial" panose="020B0604020202020204" pitchFamily="34" charset="0"/>
                <a:cs typeface="Arial" panose="020B0604020202020204" pitchFamily="34" charset="0"/>
              </a:endParaRPr>
            </a:p>
          </p:txBody>
        </p:sp>
      </p:grpSp>
      <p:grpSp>
        <p:nvGrpSpPr>
          <p:cNvPr id="12" name="Group 11"/>
          <p:cNvGrpSpPr/>
          <p:nvPr/>
        </p:nvGrpSpPr>
        <p:grpSpPr>
          <a:xfrm>
            <a:off x="530789" y="3372961"/>
            <a:ext cx="1437705" cy="1771370"/>
            <a:chOff x="506725" y="3970837"/>
            <a:chExt cx="1437705" cy="1771370"/>
          </a:xfrm>
          <a:effectLst>
            <a:outerShdw blurRad="50800" dist="38100" dir="2700000" algn="tl" rotWithShape="0">
              <a:prstClr val="black">
                <a:alpha val="40000"/>
              </a:prstClr>
            </a:outerShdw>
          </a:effectLst>
        </p:grpSpPr>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8275" t="3428" r="12385"/>
            <a:stretch/>
          </p:blipFill>
          <p:spPr>
            <a:xfrm>
              <a:off x="514875" y="3970837"/>
              <a:ext cx="1429555" cy="1540003"/>
            </a:xfrm>
            <a:prstGeom prst="rect">
              <a:avLst/>
            </a:prstGeom>
          </p:spPr>
        </p:pic>
        <p:sp>
          <p:nvSpPr>
            <p:cNvPr id="18" name="Rectangle 17"/>
            <p:cNvSpPr/>
            <p:nvPr/>
          </p:nvSpPr>
          <p:spPr>
            <a:xfrm>
              <a:off x="506725" y="5111265"/>
              <a:ext cx="1429555" cy="630942"/>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400"/>
                </a:lnSpc>
              </a:pPr>
              <a:r>
                <a:rPr lang="en-US" sz="1400" b="1" dirty="0">
                  <a:solidFill>
                    <a:schemeClr val="dk1"/>
                  </a:solidFill>
                  <a:latin typeface="Arial" panose="020B0604020202020204" pitchFamily="34" charset="0"/>
                  <a:cs typeface="Arial" panose="020B0604020202020204" pitchFamily="34" charset="0"/>
                </a:rPr>
                <a:t>Career path for students and scientists</a:t>
              </a:r>
            </a:p>
          </p:txBody>
        </p:sp>
      </p:grpSp>
      <p:grpSp>
        <p:nvGrpSpPr>
          <p:cNvPr id="8" name="Group 7"/>
          <p:cNvGrpSpPr/>
          <p:nvPr/>
        </p:nvGrpSpPr>
        <p:grpSpPr>
          <a:xfrm>
            <a:off x="4963439" y="3332421"/>
            <a:ext cx="1251950" cy="1834125"/>
            <a:chOff x="4900578" y="3930297"/>
            <a:chExt cx="1251950" cy="1834125"/>
          </a:xfrm>
          <a:effectLst>
            <a:outerShdw blurRad="50800" dist="38100" dir="2700000" algn="tl" rotWithShape="0">
              <a:prstClr val="black">
                <a:alpha val="40000"/>
              </a:prstClr>
            </a:outerShdw>
          </a:effectLst>
        </p:grpSpPr>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l="66925" t="38011" r="22089" b="38917"/>
            <a:stretch/>
          </p:blipFill>
          <p:spPr>
            <a:xfrm>
              <a:off x="4908728" y="3930297"/>
              <a:ext cx="1243800" cy="1540531"/>
            </a:xfrm>
            <a:prstGeom prst="rect">
              <a:avLst/>
            </a:prstGeom>
          </p:spPr>
        </p:pic>
        <p:sp>
          <p:nvSpPr>
            <p:cNvPr id="22" name="TextBox 21"/>
            <p:cNvSpPr txBox="1"/>
            <p:nvPr/>
          </p:nvSpPr>
          <p:spPr>
            <a:xfrm>
              <a:off x="4900578" y="4953944"/>
              <a:ext cx="1245446" cy="810478"/>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lnSpc>
                  <a:spcPts val="1400"/>
                </a:lnSpc>
                <a:defRPr sz="1400"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Collaborator presence through EUL</a:t>
              </a:r>
            </a:p>
          </p:txBody>
        </p:sp>
      </p:grpSp>
      <p:grpSp>
        <p:nvGrpSpPr>
          <p:cNvPr id="6" name="Group 5"/>
          <p:cNvGrpSpPr/>
          <p:nvPr/>
        </p:nvGrpSpPr>
        <p:grpSpPr>
          <a:xfrm>
            <a:off x="6983044" y="3232937"/>
            <a:ext cx="1339945" cy="1849884"/>
            <a:chOff x="6834887" y="3830813"/>
            <a:chExt cx="1339945" cy="1849884"/>
          </a:xfrm>
          <a:effectLst>
            <a:outerShdw blurRad="50800" dist="38100" dir="2700000" algn="tl" rotWithShape="0">
              <a:prstClr val="black">
                <a:alpha val="40000"/>
              </a:prstClr>
            </a:outerShdw>
          </a:effectLst>
        </p:grpSpPr>
        <p:pic>
          <p:nvPicPr>
            <p:cNvPr id="24" name="Picture 23"/>
            <p:cNvPicPr>
              <a:picLocks noChangeAspect="1"/>
            </p:cNvPicPr>
            <p:nvPr/>
          </p:nvPicPr>
          <p:blipFill rotWithShape="1">
            <a:blip r:embed="rId8" cstate="print">
              <a:extLst>
                <a:ext uri="{28A0092B-C50C-407E-A947-70E740481C1C}">
                  <a14:useLocalDpi xmlns:a14="http://schemas.microsoft.com/office/drawing/2010/main" val="0"/>
                </a:ext>
              </a:extLst>
            </a:blip>
            <a:srcRect l="18543" t="-6902" r="17100" b="-1"/>
            <a:stretch/>
          </p:blipFill>
          <p:spPr>
            <a:xfrm>
              <a:off x="6838227" y="3830813"/>
              <a:ext cx="1336605" cy="1640015"/>
            </a:xfrm>
            <a:prstGeom prst="rect">
              <a:avLst/>
            </a:prstGeom>
          </p:spPr>
        </p:pic>
        <p:sp>
          <p:nvSpPr>
            <p:cNvPr id="25" name="TextBox 24"/>
            <p:cNvSpPr txBox="1"/>
            <p:nvPr/>
          </p:nvSpPr>
          <p:spPr>
            <a:xfrm>
              <a:off x="6834887" y="5229291"/>
              <a:ext cx="1339945" cy="451406"/>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lnSpc>
                  <a:spcPts val="1400"/>
                </a:lnSpc>
                <a:defRPr sz="1400"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Novel staff opportunities</a:t>
              </a:r>
            </a:p>
          </p:txBody>
        </p:sp>
      </p:grpSp>
      <p:grpSp>
        <p:nvGrpSpPr>
          <p:cNvPr id="7" name="Group 6"/>
          <p:cNvGrpSpPr/>
          <p:nvPr/>
        </p:nvGrpSpPr>
        <p:grpSpPr>
          <a:xfrm>
            <a:off x="6767614" y="1287092"/>
            <a:ext cx="1770805" cy="1816662"/>
            <a:chOff x="6742011" y="1884968"/>
            <a:chExt cx="1770805" cy="1816662"/>
          </a:xfrm>
          <a:effectLst>
            <a:outerShdw blurRad="50800" dist="38100" dir="2700000" algn="tl" rotWithShape="0">
              <a:prstClr val="black">
                <a:alpha val="40000"/>
              </a:prstClr>
            </a:outerShdw>
          </a:effectLst>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2011" y="1884968"/>
              <a:ext cx="1770805" cy="1442725"/>
            </a:xfrm>
            <a:prstGeom prst="rect">
              <a:avLst/>
            </a:prstGeom>
          </p:spPr>
        </p:pic>
        <p:sp>
          <p:nvSpPr>
            <p:cNvPr id="32" name="Rectangle 31"/>
            <p:cNvSpPr/>
            <p:nvPr/>
          </p:nvSpPr>
          <p:spPr>
            <a:xfrm>
              <a:off x="6742011" y="3250224"/>
              <a:ext cx="1770805" cy="451406"/>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ts val="1400"/>
                </a:lnSpc>
              </a:pPr>
              <a:r>
                <a:rPr lang="en-US" sz="1400" b="1" dirty="0" smtClean="0">
                  <a:latin typeface="Arial" panose="020B0604020202020204" pitchFamily="34" charset="0"/>
                  <a:cs typeface="Arial" panose="020B0604020202020204" pitchFamily="34" charset="0"/>
                </a:rPr>
                <a:t>Virtual research </a:t>
              </a:r>
              <a:r>
                <a:rPr lang="en-US" sz="1400" b="1" dirty="0">
                  <a:latin typeface="Arial" panose="020B0604020202020204" pitchFamily="34" charset="0"/>
                  <a:cs typeface="Arial" panose="020B0604020202020204" pitchFamily="34" charset="0"/>
                </a:rPr>
                <a:t>c</a:t>
              </a:r>
              <a:r>
                <a:rPr lang="en-US" sz="1400" b="1" dirty="0" smtClean="0">
                  <a:latin typeface="Arial" panose="020B0604020202020204" pitchFamily="34" charset="0"/>
                  <a:cs typeface="Arial" panose="020B0604020202020204" pitchFamily="34" charset="0"/>
                </a:rPr>
                <a:t>enters</a:t>
              </a:r>
              <a:endParaRPr lang="en-US" sz="1400" b="1" dirty="0">
                <a:latin typeface="Arial" panose="020B0604020202020204" pitchFamily="34" charset="0"/>
                <a:cs typeface="Arial" panose="020B0604020202020204" pitchFamily="34" charset="0"/>
              </a:endParaRPr>
            </a:p>
          </p:txBody>
        </p:sp>
      </p:grpSp>
      <p:grpSp>
        <p:nvGrpSpPr>
          <p:cNvPr id="11" name="Group 10"/>
          <p:cNvGrpSpPr/>
          <p:nvPr/>
        </p:nvGrpSpPr>
        <p:grpSpPr>
          <a:xfrm>
            <a:off x="2571079" y="3250780"/>
            <a:ext cx="1585526" cy="1893551"/>
            <a:chOff x="2553454" y="3848656"/>
            <a:chExt cx="1585526" cy="1893551"/>
          </a:xfrm>
          <a:effectLst>
            <a:outerShdw blurRad="50800" dist="38100" dir="2700000" algn="tl" rotWithShape="0">
              <a:prstClr val="black">
                <a:alpha val="40000"/>
              </a:prstClr>
            </a:outerShdw>
          </a:effectLst>
        </p:grpSpPr>
        <p:sp>
          <p:nvSpPr>
            <p:cNvPr id="5" name="Rectangle 4"/>
            <p:cNvSpPr/>
            <p:nvPr/>
          </p:nvSpPr>
          <p:spPr>
            <a:xfrm>
              <a:off x="2553454" y="3868533"/>
              <a:ext cx="1585526" cy="1873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4383" y="3848656"/>
              <a:ext cx="1463669" cy="1697471"/>
            </a:xfrm>
            <a:prstGeom prst="rect">
              <a:avLst/>
            </a:prstGeom>
          </p:spPr>
        </p:pic>
        <p:sp>
          <p:nvSpPr>
            <p:cNvPr id="30" name="TextBox 29"/>
            <p:cNvSpPr txBox="1"/>
            <p:nvPr/>
          </p:nvSpPr>
          <p:spPr>
            <a:xfrm>
              <a:off x="2557529" y="5278966"/>
              <a:ext cx="1577376" cy="451406"/>
            </a:xfrm>
            <a:prstGeom prst="rect">
              <a:avLst/>
            </a:prstGeom>
            <a:ln>
              <a:solidFill>
                <a:schemeClr val="accent3">
                  <a:lumMod val="5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algn="ctr">
                <a:lnSpc>
                  <a:spcPts val="1400"/>
                </a:lnSpc>
                <a:defRPr sz="1400" b="1">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Hub and </a:t>
              </a:r>
              <a:r>
                <a:rPr lang="en-US" dirty="0" smtClean="0"/>
                <a:t>spoke </a:t>
              </a:r>
              <a:r>
                <a:rPr lang="en-US" dirty="0"/>
                <a:t>Model</a:t>
              </a:r>
            </a:p>
          </p:txBody>
        </p:sp>
      </p:grpSp>
      <p:sp>
        <p:nvSpPr>
          <p:cNvPr id="14" name="Rectangle 13"/>
          <p:cNvSpPr/>
          <p:nvPr/>
        </p:nvSpPr>
        <p:spPr>
          <a:xfrm>
            <a:off x="0" y="5412088"/>
            <a:ext cx="9144000" cy="1259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7979" y="5422648"/>
            <a:ext cx="8203787" cy="1200329"/>
          </a:xfrm>
          <a:prstGeom prst="rect">
            <a:avLst/>
          </a:prstGeom>
          <a:noFill/>
        </p:spPr>
        <p:txBody>
          <a:bodyPr wrap="square">
            <a:spAutoFit/>
          </a:bodyPr>
          <a:lstStyle/>
          <a:p>
            <a:pPr algn="ctr"/>
            <a:r>
              <a:rPr lang="en-US" b="1" dirty="0" smtClean="0">
                <a:solidFill>
                  <a:schemeClr val="bg1"/>
                </a:solidFill>
                <a:latin typeface="Arial" panose="020B0604020202020204" pitchFamily="34" charset="0"/>
                <a:cs typeface="Arial" panose="020B0604020202020204" pitchFamily="34" charset="0"/>
              </a:rPr>
              <a:t>An enhanced defense research environment that fosters discovery and  innovation through collaboration on foundational research.</a:t>
            </a:r>
          </a:p>
        </p:txBody>
      </p:sp>
    </p:spTree>
    <p:extLst>
      <p:ext uri="{BB962C8B-B14F-4D97-AF65-F5344CB8AC3E}">
        <p14:creationId xmlns:p14="http://schemas.microsoft.com/office/powerpoint/2010/main" val="220377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830" y="298532"/>
            <a:ext cx="9144000" cy="808735"/>
          </a:xfrm>
        </p:spPr>
        <p:txBody>
          <a:bodyPr/>
          <a:lstStyle/>
          <a:p>
            <a:r>
              <a:rPr lang="en-US" dirty="0" smtClean="0"/>
              <a:t>Open campus Security measures</a:t>
            </a:r>
            <a:endParaRPr lang="en-US" dirty="0"/>
          </a:p>
        </p:txBody>
      </p:sp>
      <p:sp>
        <p:nvSpPr>
          <p:cNvPr id="4" name="Text Placeholder 3"/>
          <p:cNvSpPr>
            <a:spLocks noGrp="1"/>
          </p:cNvSpPr>
          <p:nvPr>
            <p:ph type="body" sz="quarter" idx="13"/>
          </p:nvPr>
        </p:nvSpPr>
        <p:spPr>
          <a:xfrm>
            <a:off x="-69246" y="6385428"/>
            <a:ext cx="9144000" cy="460530"/>
          </a:xfrm>
        </p:spPr>
        <p:txBody>
          <a:bodyPr/>
          <a:lstStyle/>
          <a:p>
            <a:endParaRPr lang="en-US" dirty="0"/>
          </a:p>
        </p:txBody>
      </p:sp>
      <p:sp>
        <p:nvSpPr>
          <p:cNvPr id="5" name="Slide Number Placeholder 4"/>
          <p:cNvSpPr>
            <a:spLocks noGrp="1"/>
          </p:cNvSpPr>
          <p:nvPr>
            <p:ph type="sldNum" sz="quarter" idx="12"/>
          </p:nvPr>
        </p:nvSpPr>
        <p:spPr/>
        <p:txBody>
          <a:bodyPr/>
          <a:lstStyle/>
          <a:p>
            <a:pPr defTabSz="685751"/>
            <a:fld id="{EBD70B7B-5E8C-4126-821D-D74B6C1046AC}" type="slidenum">
              <a:rPr lang="en-US" smtClean="0">
                <a:solidFill>
                  <a:prstClr val="white"/>
                </a:solidFill>
              </a:rPr>
              <a:pPr defTabSz="685751"/>
              <a:t>4</a:t>
            </a:fld>
            <a:endParaRPr lang="en-US">
              <a:solidFill>
                <a:prstClr val="white"/>
              </a:solidFill>
            </a:endParaRPr>
          </a:p>
        </p:txBody>
      </p:sp>
      <p:pic>
        <p:nvPicPr>
          <p:cNvPr id="6" name="Picture 5"/>
          <p:cNvPicPr>
            <a:picLocks noChangeAspect="1"/>
          </p:cNvPicPr>
          <p:nvPr/>
        </p:nvPicPr>
        <p:blipFill>
          <a:blip r:embed="rId2"/>
          <a:stretch>
            <a:fillRect/>
          </a:stretch>
        </p:blipFill>
        <p:spPr>
          <a:xfrm>
            <a:off x="237371" y="1176661"/>
            <a:ext cx="8608298" cy="5139373"/>
          </a:xfrm>
          <a:prstGeom prst="rect">
            <a:avLst/>
          </a:prstGeom>
        </p:spPr>
      </p:pic>
    </p:spTree>
    <p:extLst>
      <p:ext uri="{BB962C8B-B14F-4D97-AF65-F5344CB8AC3E}">
        <p14:creationId xmlns:p14="http://schemas.microsoft.com/office/powerpoint/2010/main" val="170591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itle 5"/>
          <p:cNvSpPr txBox="1">
            <a:spLocks/>
          </p:cNvSpPr>
          <p:nvPr/>
        </p:nvSpPr>
        <p:spPr>
          <a:xfrm>
            <a:off x="1204711" y="148362"/>
            <a:ext cx="5701966" cy="865272"/>
          </a:xfrm>
          <a:prstGeom prst="rect">
            <a:avLst/>
          </a:prstGeom>
          <a:noFill/>
        </p:spPr>
        <p:txBody>
          <a:bodyPr lIns="45720" rIns="45720" anchor="ctr">
            <a:noAutofit/>
          </a:bodyPr>
          <a:lstStyle/>
          <a:p>
            <a:pPr algn="ctr">
              <a:defRPr/>
            </a:pPr>
            <a:r>
              <a:rPr lang="en-US" sz="2000" b="1" dirty="0" smtClean="0">
                <a:solidFill>
                  <a:srgbClr val="000000"/>
                </a:solidFill>
                <a:cs typeface="Arial" pitchFamily="34" charset="0"/>
              </a:rPr>
              <a:t>ARL is the Army’s “Face” to the world-wide Academic Community</a:t>
            </a:r>
            <a:endParaRPr lang="en-US" b="1" dirty="0">
              <a:solidFill>
                <a:srgbClr val="000000"/>
              </a:solidFill>
              <a:cs typeface="Arial" pitchFamily="34" charset="0"/>
            </a:endParaRPr>
          </a:p>
        </p:txBody>
      </p:sp>
      <p:grpSp>
        <p:nvGrpSpPr>
          <p:cNvPr id="126" name="Group 125"/>
          <p:cNvGrpSpPr/>
          <p:nvPr/>
        </p:nvGrpSpPr>
        <p:grpSpPr>
          <a:xfrm>
            <a:off x="1767492" y="1428433"/>
            <a:ext cx="5827419" cy="3802705"/>
            <a:chOff x="1292933" y="1067054"/>
            <a:chExt cx="6642856" cy="4334822"/>
          </a:xfrm>
        </p:grpSpPr>
        <p:grpSp>
          <p:nvGrpSpPr>
            <p:cNvPr id="3" name="Group 3"/>
            <p:cNvGrpSpPr>
              <a:grpSpLocks/>
            </p:cNvGrpSpPr>
            <p:nvPr/>
          </p:nvGrpSpPr>
          <p:grpSpPr bwMode="auto">
            <a:xfrm>
              <a:off x="1341924" y="1137819"/>
              <a:ext cx="6593865" cy="4264057"/>
              <a:chOff x="252" y="471"/>
              <a:chExt cx="4236" cy="2622"/>
            </a:xfrm>
            <a:solidFill>
              <a:schemeClr val="tx1"/>
            </a:solidFill>
          </p:grpSpPr>
          <p:sp>
            <p:nvSpPr>
              <p:cNvPr id="5" name="Freeform 4"/>
              <p:cNvSpPr>
                <a:spLocks/>
              </p:cNvSpPr>
              <p:nvPr/>
            </p:nvSpPr>
            <p:spPr bwMode="auto">
              <a:xfrm>
                <a:off x="450" y="471"/>
                <a:ext cx="540" cy="396"/>
              </a:xfrm>
              <a:custGeom>
                <a:avLst/>
                <a:gdLst/>
                <a:ahLst/>
                <a:cxnLst>
                  <a:cxn ang="0">
                    <a:pos x="1" y="40"/>
                  </a:cxn>
                  <a:cxn ang="0">
                    <a:pos x="0" y="39"/>
                  </a:cxn>
                  <a:cxn ang="0">
                    <a:pos x="1" y="37"/>
                  </a:cxn>
                  <a:cxn ang="0">
                    <a:pos x="1" y="35"/>
                  </a:cxn>
                  <a:cxn ang="0">
                    <a:pos x="1" y="34"/>
                  </a:cxn>
                  <a:cxn ang="0">
                    <a:pos x="2" y="36"/>
                  </a:cxn>
                  <a:cxn ang="0">
                    <a:pos x="2" y="37"/>
                  </a:cxn>
                  <a:cxn ang="0">
                    <a:pos x="3" y="36"/>
                  </a:cxn>
                  <a:cxn ang="0">
                    <a:pos x="3" y="35"/>
                  </a:cxn>
                  <a:cxn ang="0">
                    <a:pos x="3" y="33"/>
                  </a:cxn>
                  <a:cxn ang="0">
                    <a:pos x="2" y="30"/>
                  </a:cxn>
                  <a:cxn ang="0">
                    <a:pos x="4" y="30"/>
                  </a:cxn>
                  <a:cxn ang="0">
                    <a:pos x="6" y="29"/>
                  </a:cxn>
                  <a:cxn ang="0">
                    <a:pos x="4" y="28"/>
                  </a:cxn>
                  <a:cxn ang="0">
                    <a:pos x="3" y="28"/>
                  </a:cxn>
                  <a:cxn ang="0">
                    <a:pos x="3" y="25"/>
                  </a:cxn>
                  <a:cxn ang="0">
                    <a:pos x="3" y="22"/>
                  </a:cxn>
                  <a:cxn ang="0">
                    <a:pos x="3" y="16"/>
                  </a:cxn>
                  <a:cxn ang="0">
                    <a:pos x="2" y="10"/>
                  </a:cxn>
                  <a:cxn ang="0">
                    <a:pos x="2" y="5"/>
                  </a:cxn>
                  <a:cxn ang="0">
                    <a:pos x="12" y="9"/>
                  </a:cxn>
                  <a:cxn ang="0">
                    <a:pos x="19" y="12"/>
                  </a:cxn>
                  <a:cxn ang="0">
                    <a:pos x="23" y="14"/>
                  </a:cxn>
                  <a:cxn ang="0">
                    <a:pos x="24" y="15"/>
                  </a:cxn>
                  <a:cxn ang="0">
                    <a:pos x="24" y="20"/>
                  </a:cxn>
                  <a:cxn ang="0">
                    <a:pos x="22" y="23"/>
                  </a:cxn>
                  <a:cxn ang="0">
                    <a:pos x="23" y="25"/>
                  </a:cxn>
                  <a:cxn ang="0">
                    <a:pos x="22" y="27"/>
                  </a:cxn>
                  <a:cxn ang="0">
                    <a:pos x="23" y="28"/>
                  </a:cxn>
                  <a:cxn ang="0">
                    <a:pos x="25" y="23"/>
                  </a:cxn>
                  <a:cxn ang="0">
                    <a:pos x="27" y="21"/>
                  </a:cxn>
                  <a:cxn ang="0">
                    <a:pos x="29" y="18"/>
                  </a:cxn>
                  <a:cxn ang="0">
                    <a:pos x="27" y="10"/>
                  </a:cxn>
                  <a:cxn ang="0">
                    <a:pos x="27" y="9"/>
                  </a:cxn>
                  <a:cxn ang="0">
                    <a:pos x="29" y="7"/>
                  </a:cxn>
                  <a:cxn ang="0">
                    <a:pos x="27" y="4"/>
                  </a:cxn>
                  <a:cxn ang="0">
                    <a:pos x="27" y="0"/>
                  </a:cxn>
                  <a:cxn ang="0">
                    <a:pos x="62" y="9"/>
                  </a:cxn>
                  <a:cxn ang="0">
                    <a:pos x="90" y="15"/>
                  </a:cxn>
                  <a:cxn ang="0">
                    <a:pos x="81" y="59"/>
                  </a:cxn>
                  <a:cxn ang="0">
                    <a:pos x="80" y="60"/>
                  </a:cxn>
                  <a:cxn ang="0">
                    <a:pos x="81" y="61"/>
                  </a:cxn>
                  <a:cxn ang="0">
                    <a:pos x="81" y="62"/>
                  </a:cxn>
                  <a:cxn ang="0">
                    <a:pos x="80" y="64"/>
                  </a:cxn>
                  <a:cxn ang="0">
                    <a:pos x="80" y="66"/>
                  </a:cxn>
                  <a:cxn ang="0">
                    <a:pos x="55" y="61"/>
                  </a:cxn>
                  <a:cxn ang="0">
                    <a:pos x="52" y="60"/>
                  </a:cxn>
                  <a:cxn ang="0">
                    <a:pos x="50" y="60"/>
                  </a:cxn>
                  <a:cxn ang="0">
                    <a:pos x="47" y="60"/>
                  </a:cxn>
                  <a:cxn ang="0">
                    <a:pos x="44" y="60"/>
                  </a:cxn>
                  <a:cxn ang="0">
                    <a:pos x="41" y="61"/>
                  </a:cxn>
                  <a:cxn ang="0">
                    <a:pos x="37" y="60"/>
                  </a:cxn>
                  <a:cxn ang="0">
                    <a:pos x="30" y="60"/>
                  </a:cxn>
                  <a:cxn ang="0">
                    <a:pos x="25" y="57"/>
                  </a:cxn>
                  <a:cxn ang="0">
                    <a:pos x="20" y="57"/>
                  </a:cxn>
                  <a:cxn ang="0">
                    <a:pos x="12" y="55"/>
                  </a:cxn>
                  <a:cxn ang="0">
                    <a:pos x="12" y="50"/>
                  </a:cxn>
                  <a:cxn ang="0">
                    <a:pos x="11" y="46"/>
                  </a:cxn>
                  <a:cxn ang="0">
                    <a:pos x="7" y="44"/>
                  </a:cxn>
                  <a:cxn ang="0">
                    <a:pos x="6" y="42"/>
                  </a:cxn>
                </a:cxnLst>
                <a:rect l="0" t="0" r="r" b="b"/>
                <a:pathLst>
                  <a:path w="90" h="66">
                    <a:moveTo>
                      <a:pt x="3" y="41"/>
                    </a:moveTo>
                    <a:lnTo>
                      <a:pt x="1" y="40"/>
                    </a:lnTo>
                    <a:lnTo>
                      <a:pt x="0" y="40"/>
                    </a:lnTo>
                    <a:lnTo>
                      <a:pt x="0" y="39"/>
                    </a:lnTo>
                    <a:lnTo>
                      <a:pt x="0" y="39"/>
                    </a:lnTo>
                    <a:lnTo>
                      <a:pt x="1" y="37"/>
                    </a:lnTo>
                    <a:lnTo>
                      <a:pt x="1" y="36"/>
                    </a:lnTo>
                    <a:lnTo>
                      <a:pt x="1" y="35"/>
                    </a:lnTo>
                    <a:lnTo>
                      <a:pt x="1" y="35"/>
                    </a:lnTo>
                    <a:lnTo>
                      <a:pt x="1" y="34"/>
                    </a:lnTo>
                    <a:lnTo>
                      <a:pt x="2" y="35"/>
                    </a:lnTo>
                    <a:lnTo>
                      <a:pt x="2" y="36"/>
                    </a:lnTo>
                    <a:lnTo>
                      <a:pt x="2" y="36"/>
                    </a:lnTo>
                    <a:lnTo>
                      <a:pt x="2" y="37"/>
                    </a:lnTo>
                    <a:lnTo>
                      <a:pt x="2" y="37"/>
                    </a:lnTo>
                    <a:lnTo>
                      <a:pt x="3" y="36"/>
                    </a:lnTo>
                    <a:lnTo>
                      <a:pt x="3" y="35"/>
                    </a:lnTo>
                    <a:lnTo>
                      <a:pt x="3" y="35"/>
                    </a:lnTo>
                    <a:lnTo>
                      <a:pt x="4" y="34"/>
                    </a:lnTo>
                    <a:lnTo>
                      <a:pt x="3" y="33"/>
                    </a:lnTo>
                    <a:lnTo>
                      <a:pt x="2" y="32"/>
                    </a:lnTo>
                    <a:lnTo>
                      <a:pt x="2" y="30"/>
                    </a:lnTo>
                    <a:lnTo>
                      <a:pt x="3" y="30"/>
                    </a:lnTo>
                    <a:lnTo>
                      <a:pt x="4" y="30"/>
                    </a:lnTo>
                    <a:lnTo>
                      <a:pt x="4" y="30"/>
                    </a:lnTo>
                    <a:lnTo>
                      <a:pt x="6" y="29"/>
                    </a:lnTo>
                    <a:lnTo>
                      <a:pt x="4" y="28"/>
                    </a:lnTo>
                    <a:lnTo>
                      <a:pt x="4" y="28"/>
                    </a:lnTo>
                    <a:lnTo>
                      <a:pt x="4" y="27"/>
                    </a:lnTo>
                    <a:lnTo>
                      <a:pt x="3" y="28"/>
                    </a:lnTo>
                    <a:lnTo>
                      <a:pt x="3" y="26"/>
                    </a:lnTo>
                    <a:lnTo>
                      <a:pt x="3" y="25"/>
                    </a:lnTo>
                    <a:lnTo>
                      <a:pt x="3" y="23"/>
                    </a:lnTo>
                    <a:lnTo>
                      <a:pt x="3" y="22"/>
                    </a:lnTo>
                    <a:lnTo>
                      <a:pt x="3" y="20"/>
                    </a:lnTo>
                    <a:lnTo>
                      <a:pt x="3" y="16"/>
                    </a:lnTo>
                    <a:lnTo>
                      <a:pt x="3" y="15"/>
                    </a:lnTo>
                    <a:lnTo>
                      <a:pt x="2" y="10"/>
                    </a:lnTo>
                    <a:lnTo>
                      <a:pt x="2" y="7"/>
                    </a:lnTo>
                    <a:lnTo>
                      <a:pt x="2" y="5"/>
                    </a:lnTo>
                    <a:lnTo>
                      <a:pt x="3" y="3"/>
                    </a:lnTo>
                    <a:lnTo>
                      <a:pt x="12" y="9"/>
                    </a:lnTo>
                    <a:lnTo>
                      <a:pt x="16" y="11"/>
                    </a:lnTo>
                    <a:lnTo>
                      <a:pt x="19" y="12"/>
                    </a:lnTo>
                    <a:lnTo>
                      <a:pt x="21" y="14"/>
                    </a:lnTo>
                    <a:lnTo>
                      <a:pt x="23" y="14"/>
                    </a:lnTo>
                    <a:lnTo>
                      <a:pt x="24" y="14"/>
                    </a:lnTo>
                    <a:lnTo>
                      <a:pt x="24" y="15"/>
                    </a:lnTo>
                    <a:lnTo>
                      <a:pt x="25" y="19"/>
                    </a:lnTo>
                    <a:lnTo>
                      <a:pt x="24" y="20"/>
                    </a:lnTo>
                    <a:lnTo>
                      <a:pt x="23" y="21"/>
                    </a:lnTo>
                    <a:lnTo>
                      <a:pt x="22" y="23"/>
                    </a:lnTo>
                    <a:lnTo>
                      <a:pt x="22" y="24"/>
                    </a:lnTo>
                    <a:lnTo>
                      <a:pt x="23" y="25"/>
                    </a:lnTo>
                    <a:lnTo>
                      <a:pt x="22" y="26"/>
                    </a:lnTo>
                    <a:lnTo>
                      <a:pt x="22" y="27"/>
                    </a:lnTo>
                    <a:lnTo>
                      <a:pt x="22" y="27"/>
                    </a:lnTo>
                    <a:lnTo>
                      <a:pt x="23" y="28"/>
                    </a:lnTo>
                    <a:lnTo>
                      <a:pt x="25" y="27"/>
                    </a:lnTo>
                    <a:lnTo>
                      <a:pt x="25" y="23"/>
                    </a:lnTo>
                    <a:lnTo>
                      <a:pt x="26" y="23"/>
                    </a:lnTo>
                    <a:lnTo>
                      <a:pt x="27" y="21"/>
                    </a:lnTo>
                    <a:lnTo>
                      <a:pt x="29" y="19"/>
                    </a:lnTo>
                    <a:lnTo>
                      <a:pt x="29" y="18"/>
                    </a:lnTo>
                    <a:lnTo>
                      <a:pt x="28" y="14"/>
                    </a:lnTo>
                    <a:lnTo>
                      <a:pt x="27" y="10"/>
                    </a:lnTo>
                    <a:lnTo>
                      <a:pt x="26" y="9"/>
                    </a:lnTo>
                    <a:lnTo>
                      <a:pt x="27" y="9"/>
                    </a:lnTo>
                    <a:lnTo>
                      <a:pt x="28" y="9"/>
                    </a:lnTo>
                    <a:lnTo>
                      <a:pt x="29" y="7"/>
                    </a:lnTo>
                    <a:lnTo>
                      <a:pt x="29" y="4"/>
                    </a:lnTo>
                    <a:lnTo>
                      <a:pt x="27" y="4"/>
                    </a:lnTo>
                    <a:lnTo>
                      <a:pt x="27" y="3"/>
                    </a:lnTo>
                    <a:lnTo>
                      <a:pt x="27" y="0"/>
                    </a:lnTo>
                    <a:lnTo>
                      <a:pt x="45" y="5"/>
                    </a:lnTo>
                    <a:lnTo>
                      <a:pt x="62" y="9"/>
                    </a:lnTo>
                    <a:lnTo>
                      <a:pt x="90" y="15"/>
                    </a:lnTo>
                    <a:lnTo>
                      <a:pt x="90" y="15"/>
                    </a:lnTo>
                    <a:lnTo>
                      <a:pt x="81" y="58"/>
                    </a:lnTo>
                    <a:lnTo>
                      <a:pt x="81" y="59"/>
                    </a:lnTo>
                    <a:lnTo>
                      <a:pt x="80" y="59"/>
                    </a:lnTo>
                    <a:lnTo>
                      <a:pt x="80" y="60"/>
                    </a:lnTo>
                    <a:lnTo>
                      <a:pt x="80" y="60"/>
                    </a:lnTo>
                    <a:lnTo>
                      <a:pt x="81" y="61"/>
                    </a:lnTo>
                    <a:lnTo>
                      <a:pt x="81" y="62"/>
                    </a:lnTo>
                    <a:lnTo>
                      <a:pt x="81" y="62"/>
                    </a:lnTo>
                    <a:lnTo>
                      <a:pt x="81" y="63"/>
                    </a:lnTo>
                    <a:lnTo>
                      <a:pt x="80" y="64"/>
                    </a:lnTo>
                    <a:lnTo>
                      <a:pt x="80" y="65"/>
                    </a:lnTo>
                    <a:lnTo>
                      <a:pt x="80" y="66"/>
                    </a:lnTo>
                    <a:lnTo>
                      <a:pt x="57" y="60"/>
                    </a:lnTo>
                    <a:lnTo>
                      <a:pt x="55" y="61"/>
                    </a:lnTo>
                    <a:lnTo>
                      <a:pt x="54" y="61"/>
                    </a:lnTo>
                    <a:lnTo>
                      <a:pt x="52" y="60"/>
                    </a:lnTo>
                    <a:lnTo>
                      <a:pt x="51" y="60"/>
                    </a:lnTo>
                    <a:lnTo>
                      <a:pt x="50" y="60"/>
                    </a:lnTo>
                    <a:lnTo>
                      <a:pt x="49" y="60"/>
                    </a:lnTo>
                    <a:lnTo>
                      <a:pt x="47" y="60"/>
                    </a:lnTo>
                    <a:lnTo>
                      <a:pt x="45" y="60"/>
                    </a:lnTo>
                    <a:lnTo>
                      <a:pt x="44" y="60"/>
                    </a:lnTo>
                    <a:lnTo>
                      <a:pt x="42" y="61"/>
                    </a:lnTo>
                    <a:lnTo>
                      <a:pt x="41" y="61"/>
                    </a:lnTo>
                    <a:lnTo>
                      <a:pt x="38" y="61"/>
                    </a:lnTo>
                    <a:lnTo>
                      <a:pt x="37" y="60"/>
                    </a:lnTo>
                    <a:lnTo>
                      <a:pt x="35" y="59"/>
                    </a:lnTo>
                    <a:lnTo>
                      <a:pt x="30" y="60"/>
                    </a:lnTo>
                    <a:lnTo>
                      <a:pt x="29" y="59"/>
                    </a:lnTo>
                    <a:lnTo>
                      <a:pt x="25" y="57"/>
                    </a:lnTo>
                    <a:lnTo>
                      <a:pt x="22" y="57"/>
                    </a:lnTo>
                    <a:lnTo>
                      <a:pt x="20" y="57"/>
                    </a:lnTo>
                    <a:lnTo>
                      <a:pt x="15" y="57"/>
                    </a:lnTo>
                    <a:lnTo>
                      <a:pt x="12" y="55"/>
                    </a:lnTo>
                    <a:lnTo>
                      <a:pt x="11" y="54"/>
                    </a:lnTo>
                    <a:lnTo>
                      <a:pt x="12" y="50"/>
                    </a:lnTo>
                    <a:lnTo>
                      <a:pt x="12" y="49"/>
                    </a:lnTo>
                    <a:lnTo>
                      <a:pt x="11" y="46"/>
                    </a:lnTo>
                    <a:lnTo>
                      <a:pt x="9" y="44"/>
                    </a:lnTo>
                    <a:lnTo>
                      <a:pt x="7" y="44"/>
                    </a:lnTo>
                    <a:lnTo>
                      <a:pt x="7" y="43"/>
                    </a:lnTo>
                    <a:lnTo>
                      <a:pt x="6" y="42"/>
                    </a:lnTo>
                    <a:lnTo>
                      <a:pt x="3" y="4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6" name="Freeform 5"/>
              <p:cNvSpPr>
                <a:spLocks/>
              </p:cNvSpPr>
              <p:nvPr/>
            </p:nvSpPr>
            <p:spPr bwMode="auto">
              <a:xfrm>
                <a:off x="306" y="716"/>
                <a:ext cx="648" cy="547"/>
              </a:xfrm>
              <a:custGeom>
                <a:avLst/>
                <a:gdLst/>
                <a:ahLst/>
                <a:cxnLst>
                  <a:cxn ang="0">
                    <a:pos x="0" y="68"/>
                  </a:cxn>
                  <a:cxn ang="0">
                    <a:pos x="0" y="63"/>
                  </a:cxn>
                  <a:cxn ang="0">
                    <a:pos x="1" y="58"/>
                  </a:cxn>
                  <a:cxn ang="0">
                    <a:pos x="2" y="52"/>
                  </a:cxn>
                  <a:cxn ang="0">
                    <a:pos x="3" y="50"/>
                  </a:cxn>
                  <a:cxn ang="0">
                    <a:pos x="5" y="48"/>
                  </a:cxn>
                  <a:cxn ang="0">
                    <a:pos x="6" y="45"/>
                  </a:cxn>
                  <a:cxn ang="0">
                    <a:pos x="10" y="38"/>
                  </a:cxn>
                  <a:cxn ang="0">
                    <a:pos x="16" y="23"/>
                  </a:cxn>
                  <a:cxn ang="0">
                    <a:pos x="20" y="13"/>
                  </a:cxn>
                  <a:cxn ang="0">
                    <a:pos x="24" y="4"/>
                  </a:cxn>
                  <a:cxn ang="0">
                    <a:pos x="24" y="1"/>
                  </a:cxn>
                  <a:cxn ang="0">
                    <a:pos x="27" y="1"/>
                  </a:cxn>
                  <a:cxn ang="0">
                    <a:pos x="30" y="1"/>
                  </a:cxn>
                  <a:cxn ang="0">
                    <a:pos x="31" y="3"/>
                  </a:cxn>
                  <a:cxn ang="0">
                    <a:pos x="35" y="5"/>
                  </a:cxn>
                  <a:cxn ang="0">
                    <a:pos x="36" y="9"/>
                  </a:cxn>
                  <a:cxn ang="0">
                    <a:pos x="36" y="14"/>
                  </a:cxn>
                  <a:cxn ang="0">
                    <a:pos x="44" y="16"/>
                  </a:cxn>
                  <a:cxn ang="0">
                    <a:pos x="49" y="16"/>
                  </a:cxn>
                  <a:cxn ang="0">
                    <a:pos x="54" y="19"/>
                  </a:cxn>
                  <a:cxn ang="0">
                    <a:pos x="61" y="19"/>
                  </a:cxn>
                  <a:cxn ang="0">
                    <a:pos x="65" y="20"/>
                  </a:cxn>
                  <a:cxn ang="0">
                    <a:pos x="68" y="19"/>
                  </a:cxn>
                  <a:cxn ang="0">
                    <a:pos x="71" y="19"/>
                  </a:cxn>
                  <a:cxn ang="0">
                    <a:pos x="74" y="19"/>
                  </a:cxn>
                  <a:cxn ang="0">
                    <a:pos x="76" y="19"/>
                  </a:cxn>
                  <a:cxn ang="0">
                    <a:pos x="79" y="20"/>
                  </a:cxn>
                  <a:cxn ang="0">
                    <a:pos x="104" y="25"/>
                  </a:cxn>
                  <a:cxn ang="0">
                    <a:pos x="106" y="28"/>
                  </a:cxn>
                  <a:cxn ang="0">
                    <a:pos x="108" y="29"/>
                  </a:cxn>
                  <a:cxn ang="0">
                    <a:pos x="103" y="41"/>
                  </a:cxn>
                  <a:cxn ang="0">
                    <a:pos x="101" y="43"/>
                  </a:cxn>
                  <a:cxn ang="0">
                    <a:pos x="98" y="45"/>
                  </a:cxn>
                  <a:cxn ang="0">
                    <a:pos x="95" y="52"/>
                  </a:cxn>
                  <a:cxn ang="0">
                    <a:pos x="97" y="54"/>
                  </a:cxn>
                  <a:cxn ang="0">
                    <a:pos x="97" y="56"/>
                  </a:cxn>
                  <a:cxn ang="0">
                    <a:pos x="97" y="57"/>
                  </a:cxn>
                  <a:cxn ang="0">
                    <a:pos x="95" y="61"/>
                  </a:cxn>
                  <a:cxn ang="0">
                    <a:pos x="52" y="83"/>
                  </a:cxn>
                </a:cxnLst>
                <a:rect l="0" t="0" r="r" b="b"/>
                <a:pathLst>
                  <a:path w="108" h="91">
                    <a:moveTo>
                      <a:pt x="1" y="69"/>
                    </a:moveTo>
                    <a:lnTo>
                      <a:pt x="0" y="68"/>
                    </a:lnTo>
                    <a:lnTo>
                      <a:pt x="0" y="64"/>
                    </a:lnTo>
                    <a:lnTo>
                      <a:pt x="0" y="63"/>
                    </a:lnTo>
                    <a:lnTo>
                      <a:pt x="0" y="61"/>
                    </a:lnTo>
                    <a:lnTo>
                      <a:pt x="1" y="58"/>
                    </a:lnTo>
                    <a:lnTo>
                      <a:pt x="1" y="53"/>
                    </a:lnTo>
                    <a:lnTo>
                      <a:pt x="2" y="52"/>
                    </a:lnTo>
                    <a:lnTo>
                      <a:pt x="3" y="51"/>
                    </a:lnTo>
                    <a:lnTo>
                      <a:pt x="3" y="50"/>
                    </a:lnTo>
                    <a:lnTo>
                      <a:pt x="4" y="49"/>
                    </a:lnTo>
                    <a:lnTo>
                      <a:pt x="5" y="48"/>
                    </a:lnTo>
                    <a:lnTo>
                      <a:pt x="5" y="46"/>
                    </a:lnTo>
                    <a:lnTo>
                      <a:pt x="6" y="45"/>
                    </a:lnTo>
                    <a:lnTo>
                      <a:pt x="9" y="42"/>
                    </a:lnTo>
                    <a:lnTo>
                      <a:pt x="10" y="38"/>
                    </a:lnTo>
                    <a:lnTo>
                      <a:pt x="13" y="33"/>
                    </a:lnTo>
                    <a:lnTo>
                      <a:pt x="16" y="23"/>
                    </a:lnTo>
                    <a:lnTo>
                      <a:pt x="18" y="19"/>
                    </a:lnTo>
                    <a:lnTo>
                      <a:pt x="20" y="13"/>
                    </a:lnTo>
                    <a:lnTo>
                      <a:pt x="23" y="6"/>
                    </a:lnTo>
                    <a:lnTo>
                      <a:pt x="24" y="4"/>
                    </a:lnTo>
                    <a:lnTo>
                      <a:pt x="24" y="1"/>
                    </a:lnTo>
                    <a:lnTo>
                      <a:pt x="24" y="1"/>
                    </a:lnTo>
                    <a:lnTo>
                      <a:pt x="25" y="0"/>
                    </a:lnTo>
                    <a:lnTo>
                      <a:pt x="27" y="1"/>
                    </a:lnTo>
                    <a:lnTo>
                      <a:pt x="27" y="0"/>
                    </a:lnTo>
                    <a:lnTo>
                      <a:pt x="30" y="1"/>
                    </a:lnTo>
                    <a:lnTo>
                      <a:pt x="31" y="2"/>
                    </a:lnTo>
                    <a:lnTo>
                      <a:pt x="31" y="3"/>
                    </a:lnTo>
                    <a:lnTo>
                      <a:pt x="33" y="3"/>
                    </a:lnTo>
                    <a:lnTo>
                      <a:pt x="35" y="5"/>
                    </a:lnTo>
                    <a:lnTo>
                      <a:pt x="36" y="8"/>
                    </a:lnTo>
                    <a:lnTo>
                      <a:pt x="36" y="9"/>
                    </a:lnTo>
                    <a:lnTo>
                      <a:pt x="35" y="13"/>
                    </a:lnTo>
                    <a:lnTo>
                      <a:pt x="36" y="14"/>
                    </a:lnTo>
                    <a:lnTo>
                      <a:pt x="39" y="16"/>
                    </a:lnTo>
                    <a:lnTo>
                      <a:pt x="44" y="16"/>
                    </a:lnTo>
                    <a:lnTo>
                      <a:pt x="46" y="16"/>
                    </a:lnTo>
                    <a:lnTo>
                      <a:pt x="49" y="16"/>
                    </a:lnTo>
                    <a:lnTo>
                      <a:pt x="53" y="18"/>
                    </a:lnTo>
                    <a:lnTo>
                      <a:pt x="54" y="19"/>
                    </a:lnTo>
                    <a:lnTo>
                      <a:pt x="59" y="18"/>
                    </a:lnTo>
                    <a:lnTo>
                      <a:pt x="61" y="19"/>
                    </a:lnTo>
                    <a:lnTo>
                      <a:pt x="62" y="20"/>
                    </a:lnTo>
                    <a:lnTo>
                      <a:pt x="65" y="20"/>
                    </a:lnTo>
                    <a:lnTo>
                      <a:pt x="66" y="20"/>
                    </a:lnTo>
                    <a:lnTo>
                      <a:pt x="68" y="19"/>
                    </a:lnTo>
                    <a:lnTo>
                      <a:pt x="69" y="19"/>
                    </a:lnTo>
                    <a:lnTo>
                      <a:pt x="71" y="19"/>
                    </a:lnTo>
                    <a:lnTo>
                      <a:pt x="73" y="19"/>
                    </a:lnTo>
                    <a:lnTo>
                      <a:pt x="74" y="19"/>
                    </a:lnTo>
                    <a:lnTo>
                      <a:pt x="75" y="19"/>
                    </a:lnTo>
                    <a:lnTo>
                      <a:pt x="76" y="19"/>
                    </a:lnTo>
                    <a:lnTo>
                      <a:pt x="78" y="20"/>
                    </a:lnTo>
                    <a:lnTo>
                      <a:pt x="79" y="20"/>
                    </a:lnTo>
                    <a:lnTo>
                      <a:pt x="81" y="19"/>
                    </a:lnTo>
                    <a:lnTo>
                      <a:pt x="104" y="25"/>
                    </a:lnTo>
                    <a:lnTo>
                      <a:pt x="105" y="26"/>
                    </a:lnTo>
                    <a:lnTo>
                      <a:pt x="106" y="28"/>
                    </a:lnTo>
                    <a:lnTo>
                      <a:pt x="107" y="28"/>
                    </a:lnTo>
                    <a:lnTo>
                      <a:pt x="108" y="29"/>
                    </a:lnTo>
                    <a:lnTo>
                      <a:pt x="108" y="31"/>
                    </a:lnTo>
                    <a:lnTo>
                      <a:pt x="103" y="41"/>
                    </a:lnTo>
                    <a:lnTo>
                      <a:pt x="102" y="42"/>
                    </a:lnTo>
                    <a:lnTo>
                      <a:pt x="101" y="43"/>
                    </a:lnTo>
                    <a:lnTo>
                      <a:pt x="100" y="44"/>
                    </a:lnTo>
                    <a:lnTo>
                      <a:pt x="98" y="45"/>
                    </a:lnTo>
                    <a:lnTo>
                      <a:pt x="95" y="50"/>
                    </a:lnTo>
                    <a:lnTo>
                      <a:pt x="95" y="52"/>
                    </a:lnTo>
                    <a:lnTo>
                      <a:pt x="95" y="53"/>
                    </a:lnTo>
                    <a:lnTo>
                      <a:pt x="97" y="54"/>
                    </a:lnTo>
                    <a:lnTo>
                      <a:pt x="98" y="55"/>
                    </a:lnTo>
                    <a:lnTo>
                      <a:pt x="97" y="56"/>
                    </a:lnTo>
                    <a:lnTo>
                      <a:pt x="97" y="57"/>
                    </a:lnTo>
                    <a:lnTo>
                      <a:pt x="97" y="57"/>
                    </a:lnTo>
                    <a:lnTo>
                      <a:pt x="97" y="59"/>
                    </a:lnTo>
                    <a:lnTo>
                      <a:pt x="95" y="61"/>
                    </a:lnTo>
                    <a:lnTo>
                      <a:pt x="88" y="91"/>
                    </a:lnTo>
                    <a:lnTo>
                      <a:pt x="52" y="83"/>
                    </a:lnTo>
                    <a:lnTo>
                      <a:pt x="1" y="69"/>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7" name="Freeform 6"/>
              <p:cNvSpPr>
                <a:spLocks/>
              </p:cNvSpPr>
              <p:nvPr/>
            </p:nvSpPr>
            <p:spPr bwMode="auto">
              <a:xfrm>
                <a:off x="252" y="1132"/>
                <a:ext cx="648" cy="1109"/>
              </a:xfrm>
              <a:custGeom>
                <a:avLst/>
                <a:gdLst/>
                <a:ahLst/>
                <a:cxnLst>
                  <a:cxn ang="0">
                    <a:pos x="61" y="180"/>
                  </a:cxn>
                  <a:cxn ang="0">
                    <a:pos x="61" y="178"/>
                  </a:cxn>
                  <a:cxn ang="0">
                    <a:pos x="60" y="176"/>
                  </a:cxn>
                  <a:cxn ang="0">
                    <a:pos x="57" y="164"/>
                  </a:cxn>
                  <a:cxn ang="0">
                    <a:pos x="51" y="157"/>
                  </a:cxn>
                  <a:cxn ang="0">
                    <a:pos x="48" y="154"/>
                  </a:cxn>
                  <a:cxn ang="0">
                    <a:pos x="47" y="151"/>
                  </a:cxn>
                  <a:cxn ang="0">
                    <a:pos x="39" y="147"/>
                  </a:cxn>
                  <a:cxn ang="0">
                    <a:pos x="33" y="141"/>
                  </a:cxn>
                  <a:cxn ang="0">
                    <a:pos x="22" y="137"/>
                  </a:cxn>
                  <a:cxn ang="0">
                    <a:pos x="22" y="133"/>
                  </a:cxn>
                  <a:cxn ang="0">
                    <a:pos x="23" y="127"/>
                  </a:cxn>
                  <a:cxn ang="0">
                    <a:pos x="21" y="122"/>
                  </a:cxn>
                  <a:cxn ang="0">
                    <a:pos x="22" y="120"/>
                  </a:cxn>
                  <a:cxn ang="0">
                    <a:pos x="16" y="109"/>
                  </a:cxn>
                  <a:cxn ang="0">
                    <a:pos x="12" y="102"/>
                  </a:cxn>
                  <a:cxn ang="0">
                    <a:pos x="14" y="97"/>
                  </a:cxn>
                  <a:cxn ang="0">
                    <a:pos x="14" y="91"/>
                  </a:cxn>
                  <a:cxn ang="0">
                    <a:pos x="9" y="86"/>
                  </a:cxn>
                  <a:cxn ang="0">
                    <a:pos x="9" y="78"/>
                  </a:cxn>
                  <a:cxn ang="0">
                    <a:pos x="11" y="75"/>
                  </a:cxn>
                  <a:cxn ang="0">
                    <a:pos x="12" y="79"/>
                  </a:cxn>
                  <a:cxn ang="0">
                    <a:pos x="15" y="78"/>
                  </a:cxn>
                  <a:cxn ang="0">
                    <a:pos x="14" y="71"/>
                  </a:cxn>
                  <a:cxn ang="0">
                    <a:pos x="12" y="73"/>
                  </a:cxn>
                  <a:cxn ang="0">
                    <a:pos x="7" y="70"/>
                  </a:cxn>
                  <a:cxn ang="0">
                    <a:pos x="6" y="68"/>
                  </a:cxn>
                  <a:cxn ang="0">
                    <a:pos x="3" y="56"/>
                  </a:cxn>
                  <a:cxn ang="0">
                    <a:pos x="1" y="48"/>
                  </a:cxn>
                  <a:cxn ang="0">
                    <a:pos x="3" y="41"/>
                  </a:cxn>
                  <a:cxn ang="0">
                    <a:pos x="2" y="33"/>
                  </a:cxn>
                  <a:cxn ang="0">
                    <a:pos x="0" y="30"/>
                  </a:cxn>
                  <a:cxn ang="0">
                    <a:pos x="0" y="26"/>
                  </a:cxn>
                  <a:cxn ang="0">
                    <a:pos x="6" y="16"/>
                  </a:cxn>
                  <a:cxn ang="0">
                    <a:pos x="8" y="12"/>
                  </a:cxn>
                  <a:cxn ang="0">
                    <a:pos x="8" y="3"/>
                  </a:cxn>
                  <a:cxn ang="0">
                    <a:pos x="61" y="14"/>
                  </a:cxn>
                  <a:cxn ang="0">
                    <a:pos x="104" y="149"/>
                  </a:cxn>
                  <a:cxn ang="0">
                    <a:pos x="105" y="152"/>
                  </a:cxn>
                  <a:cxn ang="0">
                    <a:pos x="106" y="157"/>
                  </a:cxn>
                  <a:cxn ang="0">
                    <a:pos x="108" y="161"/>
                  </a:cxn>
                  <a:cxn ang="0">
                    <a:pos x="105" y="162"/>
                  </a:cxn>
                  <a:cxn ang="0">
                    <a:pos x="101" y="169"/>
                  </a:cxn>
                  <a:cxn ang="0">
                    <a:pos x="96" y="174"/>
                  </a:cxn>
                  <a:cxn ang="0">
                    <a:pos x="96" y="178"/>
                  </a:cxn>
                  <a:cxn ang="0">
                    <a:pos x="99" y="182"/>
                  </a:cxn>
                  <a:cxn ang="0">
                    <a:pos x="97" y="185"/>
                  </a:cxn>
                </a:cxnLst>
                <a:rect l="0" t="0" r="r" b="b"/>
                <a:pathLst>
                  <a:path w="108" h="185">
                    <a:moveTo>
                      <a:pt x="94" y="184"/>
                    </a:moveTo>
                    <a:lnTo>
                      <a:pt x="61" y="181"/>
                    </a:lnTo>
                    <a:lnTo>
                      <a:pt x="61" y="180"/>
                    </a:lnTo>
                    <a:lnTo>
                      <a:pt x="60" y="179"/>
                    </a:lnTo>
                    <a:lnTo>
                      <a:pt x="61" y="178"/>
                    </a:lnTo>
                    <a:lnTo>
                      <a:pt x="61" y="178"/>
                    </a:lnTo>
                    <a:lnTo>
                      <a:pt x="61" y="177"/>
                    </a:lnTo>
                    <a:lnTo>
                      <a:pt x="60" y="177"/>
                    </a:lnTo>
                    <a:lnTo>
                      <a:pt x="60" y="176"/>
                    </a:lnTo>
                    <a:lnTo>
                      <a:pt x="60" y="175"/>
                    </a:lnTo>
                    <a:lnTo>
                      <a:pt x="60" y="170"/>
                    </a:lnTo>
                    <a:lnTo>
                      <a:pt x="57" y="164"/>
                    </a:lnTo>
                    <a:lnTo>
                      <a:pt x="55" y="162"/>
                    </a:lnTo>
                    <a:lnTo>
                      <a:pt x="54" y="160"/>
                    </a:lnTo>
                    <a:lnTo>
                      <a:pt x="51" y="157"/>
                    </a:lnTo>
                    <a:lnTo>
                      <a:pt x="49" y="157"/>
                    </a:lnTo>
                    <a:lnTo>
                      <a:pt x="47" y="155"/>
                    </a:lnTo>
                    <a:lnTo>
                      <a:pt x="48" y="154"/>
                    </a:lnTo>
                    <a:lnTo>
                      <a:pt x="48" y="153"/>
                    </a:lnTo>
                    <a:lnTo>
                      <a:pt x="48" y="152"/>
                    </a:lnTo>
                    <a:lnTo>
                      <a:pt x="47" y="151"/>
                    </a:lnTo>
                    <a:lnTo>
                      <a:pt x="43" y="150"/>
                    </a:lnTo>
                    <a:lnTo>
                      <a:pt x="41" y="149"/>
                    </a:lnTo>
                    <a:lnTo>
                      <a:pt x="39" y="147"/>
                    </a:lnTo>
                    <a:lnTo>
                      <a:pt x="37" y="144"/>
                    </a:lnTo>
                    <a:lnTo>
                      <a:pt x="35" y="142"/>
                    </a:lnTo>
                    <a:lnTo>
                      <a:pt x="33" y="141"/>
                    </a:lnTo>
                    <a:lnTo>
                      <a:pt x="27" y="138"/>
                    </a:lnTo>
                    <a:lnTo>
                      <a:pt x="25" y="138"/>
                    </a:lnTo>
                    <a:lnTo>
                      <a:pt x="22" y="137"/>
                    </a:lnTo>
                    <a:lnTo>
                      <a:pt x="21" y="135"/>
                    </a:lnTo>
                    <a:lnTo>
                      <a:pt x="21" y="134"/>
                    </a:lnTo>
                    <a:lnTo>
                      <a:pt x="22" y="133"/>
                    </a:lnTo>
                    <a:lnTo>
                      <a:pt x="22" y="130"/>
                    </a:lnTo>
                    <a:lnTo>
                      <a:pt x="23" y="128"/>
                    </a:lnTo>
                    <a:lnTo>
                      <a:pt x="23" y="127"/>
                    </a:lnTo>
                    <a:lnTo>
                      <a:pt x="22" y="125"/>
                    </a:lnTo>
                    <a:lnTo>
                      <a:pt x="21" y="124"/>
                    </a:lnTo>
                    <a:lnTo>
                      <a:pt x="21" y="122"/>
                    </a:lnTo>
                    <a:lnTo>
                      <a:pt x="21" y="122"/>
                    </a:lnTo>
                    <a:lnTo>
                      <a:pt x="22" y="122"/>
                    </a:lnTo>
                    <a:lnTo>
                      <a:pt x="22" y="120"/>
                    </a:lnTo>
                    <a:lnTo>
                      <a:pt x="20" y="119"/>
                    </a:lnTo>
                    <a:lnTo>
                      <a:pt x="16" y="111"/>
                    </a:lnTo>
                    <a:lnTo>
                      <a:pt x="16" y="109"/>
                    </a:lnTo>
                    <a:lnTo>
                      <a:pt x="15" y="108"/>
                    </a:lnTo>
                    <a:lnTo>
                      <a:pt x="15" y="106"/>
                    </a:lnTo>
                    <a:lnTo>
                      <a:pt x="12" y="102"/>
                    </a:lnTo>
                    <a:lnTo>
                      <a:pt x="12" y="98"/>
                    </a:lnTo>
                    <a:lnTo>
                      <a:pt x="13" y="97"/>
                    </a:lnTo>
                    <a:lnTo>
                      <a:pt x="14" y="97"/>
                    </a:lnTo>
                    <a:lnTo>
                      <a:pt x="15" y="95"/>
                    </a:lnTo>
                    <a:lnTo>
                      <a:pt x="15" y="92"/>
                    </a:lnTo>
                    <a:lnTo>
                      <a:pt x="14" y="91"/>
                    </a:lnTo>
                    <a:lnTo>
                      <a:pt x="12" y="90"/>
                    </a:lnTo>
                    <a:lnTo>
                      <a:pt x="10" y="88"/>
                    </a:lnTo>
                    <a:lnTo>
                      <a:pt x="9" y="86"/>
                    </a:lnTo>
                    <a:lnTo>
                      <a:pt x="9" y="80"/>
                    </a:lnTo>
                    <a:lnTo>
                      <a:pt x="10" y="80"/>
                    </a:lnTo>
                    <a:lnTo>
                      <a:pt x="9" y="78"/>
                    </a:lnTo>
                    <a:lnTo>
                      <a:pt x="10" y="78"/>
                    </a:lnTo>
                    <a:lnTo>
                      <a:pt x="10" y="75"/>
                    </a:lnTo>
                    <a:lnTo>
                      <a:pt x="11" y="75"/>
                    </a:lnTo>
                    <a:lnTo>
                      <a:pt x="12" y="76"/>
                    </a:lnTo>
                    <a:lnTo>
                      <a:pt x="12" y="78"/>
                    </a:lnTo>
                    <a:lnTo>
                      <a:pt x="12" y="79"/>
                    </a:lnTo>
                    <a:lnTo>
                      <a:pt x="14" y="80"/>
                    </a:lnTo>
                    <a:lnTo>
                      <a:pt x="14" y="80"/>
                    </a:lnTo>
                    <a:lnTo>
                      <a:pt x="15" y="78"/>
                    </a:lnTo>
                    <a:lnTo>
                      <a:pt x="14" y="75"/>
                    </a:lnTo>
                    <a:lnTo>
                      <a:pt x="13" y="73"/>
                    </a:lnTo>
                    <a:lnTo>
                      <a:pt x="14" y="71"/>
                    </a:lnTo>
                    <a:lnTo>
                      <a:pt x="13" y="71"/>
                    </a:lnTo>
                    <a:lnTo>
                      <a:pt x="12" y="72"/>
                    </a:lnTo>
                    <a:lnTo>
                      <a:pt x="12" y="73"/>
                    </a:lnTo>
                    <a:lnTo>
                      <a:pt x="11" y="74"/>
                    </a:lnTo>
                    <a:lnTo>
                      <a:pt x="9" y="73"/>
                    </a:lnTo>
                    <a:lnTo>
                      <a:pt x="7" y="70"/>
                    </a:lnTo>
                    <a:lnTo>
                      <a:pt x="5" y="70"/>
                    </a:lnTo>
                    <a:lnTo>
                      <a:pt x="5" y="70"/>
                    </a:lnTo>
                    <a:lnTo>
                      <a:pt x="6" y="68"/>
                    </a:lnTo>
                    <a:lnTo>
                      <a:pt x="6" y="62"/>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4"/>
                    </a:lnTo>
                    <a:lnTo>
                      <a:pt x="48" y="64"/>
                    </a:lnTo>
                    <a:lnTo>
                      <a:pt x="104" y="146"/>
                    </a:lnTo>
                    <a:lnTo>
                      <a:pt x="104" y="149"/>
                    </a:lnTo>
                    <a:lnTo>
                      <a:pt x="104" y="150"/>
                    </a:lnTo>
                    <a:lnTo>
                      <a:pt x="104" y="150"/>
                    </a:lnTo>
                    <a:lnTo>
                      <a:pt x="105" y="152"/>
                    </a:lnTo>
                    <a:lnTo>
                      <a:pt x="105" y="154"/>
                    </a:lnTo>
                    <a:lnTo>
                      <a:pt x="105" y="155"/>
                    </a:lnTo>
                    <a:lnTo>
                      <a:pt x="106" y="157"/>
                    </a:lnTo>
                    <a:lnTo>
                      <a:pt x="107" y="158"/>
                    </a:lnTo>
                    <a:lnTo>
                      <a:pt x="108" y="159"/>
                    </a:lnTo>
                    <a:lnTo>
                      <a:pt x="108" y="161"/>
                    </a:lnTo>
                    <a:lnTo>
                      <a:pt x="108" y="161"/>
                    </a:lnTo>
                    <a:lnTo>
                      <a:pt x="107" y="161"/>
                    </a:lnTo>
                    <a:lnTo>
                      <a:pt x="105" y="162"/>
                    </a:lnTo>
                    <a:lnTo>
                      <a:pt x="103" y="163"/>
                    </a:lnTo>
                    <a:lnTo>
                      <a:pt x="102" y="165"/>
                    </a:lnTo>
                    <a:lnTo>
                      <a:pt x="101" y="169"/>
                    </a:lnTo>
                    <a:lnTo>
                      <a:pt x="98" y="173"/>
                    </a:lnTo>
                    <a:lnTo>
                      <a:pt x="97" y="173"/>
                    </a:lnTo>
                    <a:lnTo>
                      <a:pt x="96" y="174"/>
                    </a:lnTo>
                    <a:lnTo>
                      <a:pt x="97" y="175"/>
                    </a:lnTo>
                    <a:lnTo>
                      <a:pt x="97" y="176"/>
                    </a:lnTo>
                    <a:lnTo>
                      <a:pt x="96" y="178"/>
                    </a:lnTo>
                    <a:lnTo>
                      <a:pt x="96" y="179"/>
                    </a:lnTo>
                    <a:lnTo>
                      <a:pt x="98" y="181"/>
                    </a:lnTo>
                    <a:lnTo>
                      <a:pt x="99" y="182"/>
                    </a:lnTo>
                    <a:lnTo>
                      <a:pt x="98" y="182"/>
                    </a:lnTo>
                    <a:lnTo>
                      <a:pt x="98" y="183"/>
                    </a:lnTo>
                    <a:lnTo>
                      <a:pt x="97" y="185"/>
                    </a:lnTo>
                    <a:lnTo>
                      <a:pt x="96" y="184"/>
                    </a:lnTo>
                    <a:lnTo>
                      <a:pt x="94" y="184"/>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8" name="Freeform 7"/>
              <p:cNvSpPr>
                <a:spLocks/>
              </p:cNvSpPr>
              <p:nvPr/>
            </p:nvSpPr>
            <p:spPr bwMode="auto">
              <a:xfrm>
                <a:off x="834" y="561"/>
                <a:ext cx="486" cy="782"/>
              </a:xfrm>
              <a:custGeom>
                <a:avLst/>
                <a:gdLst/>
                <a:ahLst/>
                <a:cxnLst>
                  <a:cxn ang="0">
                    <a:pos x="7" y="87"/>
                  </a:cxn>
                  <a:cxn ang="0">
                    <a:pos x="9" y="83"/>
                  </a:cxn>
                  <a:cxn ang="0">
                    <a:pos x="9" y="82"/>
                  </a:cxn>
                  <a:cxn ang="0">
                    <a:pos x="9" y="80"/>
                  </a:cxn>
                  <a:cxn ang="0">
                    <a:pos x="7" y="78"/>
                  </a:cxn>
                  <a:cxn ang="0">
                    <a:pos x="10" y="71"/>
                  </a:cxn>
                  <a:cxn ang="0">
                    <a:pos x="13" y="69"/>
                  </a:cxn>
                  <a:cxn ang="0">
                    <a:pos x="15" y="67"/>
                  </a:cxn>
                  <a:cxn ang="0">
                    <a:pos x="20" y="55"/>
                  </a:cxn>
                  <a:cxn ang="0">
                    <a:pos x="18" y="54"/>
                  </a:cxn>
                  <a:cxn ang="0">
                    <a:pos x="16" y="51"/>
                  </a:cxn>
                  <a:cxn ang="0">
                    <a:pos x="17" y="48"/>
                  </a:cxn>
                  <a:cxn ang="0">
                    <a:pos x="16" y="45"/>
                  </a:cxn>
                  <a:cxn ang="0">
                    <a:pos x="17" y="43"/>
                  </a:cxn>
                  <a:cxn ang="0">
                    <a:pos x="26" y="0"/>
                  </a:cxn>
                  <a:cxn ang="0">
                    <a:pos x="34" y="20"/>
                  </a:cxn>
                  <a:cxn ang="0">
                    <a:pos x="36" y="27"/>
                  </a:cxn>
                  <a:cxn ang="0">
                    <a:pos x="35" y="29"/>
                  </a:cxn>
                  <a:cxn ang="0">
                    <a:pos x="37" y="32"/>
                  </a:cxn>
                  <a:cxn ang="0">
                    <a:pos x="42" y="39"/>
                  </a:cxn>
                  <a:cxn ang="0">
                    <a:pos x="44" y="44"/>
                  </a:cxn>
                  <a:cxn ang="0">
                    <a:pos x="46" y="45"/>
                  </a:cxn>
                  <a:cxn ang="0">
                    <a:pos x="49" y="47"/>
                  </a:cxn>
                  <a:cxn ang="0">
                    <a:pos x="46" y="53"/>
                  </a:cxn>
                  <a:cxn ang="0">
                    <a:pos x="45" y="56"/>
                  </a:cxn>
                  <a:cxn ang="0">
                    <a:pos x="45" y="58"/>
                  </a:cxn>
                  <a:cxn ang="0">
                    <a:pos x="44" y="61"/>
                  </a:cxn>
                  <a:cxn ang="0">
                    <a:pos x="43" y="63"/>
                  </a:cxn>
                  <a:cxn ang="0">
                    <a:pos x="46" y="65"/>
                  </a:cxn>
                  <a:cxn ang="0">
                    <a:pos x="50" y="62"/>
                  </a:cxn>
                  <a:cxn ang="0">
                    <a:pos x="51" y="64"/>
                  </a:cxn>
                  <a:cxn ang="0">
                    <a:pos x="52" y="65"/>
                  </a:cxn>
                  <a:cxn ang="0">
                    <a:pos x="52" y="70"/>
                  </a:cxn>
                  <a:cxn ang="0">
                    <a:pos x="54" y="74"/>
                  </a:cxn>
                  <a:cxn ang="0">
                    <a:pos x="53" y="77"/>
                  </a:cxn>
                  <a:cxn ang="0">
                    <a:pos x="56" y="79"/>
                  </a:cxn>
                  <a:cxn ang="0">
                    <a:pos x="58" y="82"/>
                  </a:cxn>
                  <a:cxn ang="0">
                    <a:pos x="57" y="85"/>
                  </a:cxn>
                  <a:cxn ang="0">
                    <a:pos x="60" y="88"/>
                  </a:cxn>
                  <a:cxn ang="0">
                    <a:pos x="61" y="85"/>
                  </a:cxn>
                  <a:cxn ang="0">
                    <a:pos x="65" y="87"/>
                  </a:cxn>
                  <a:cxn ang="0">
                    <a:pos x="67" y="85"/>
                  </a:cxn>
                  <a:cxn ang="0">
                    <a:pos x="71" y="86"/>
                  </a:cxn>
                  <a:cxn ang="0">
                    <a:pos x="73" y="87"/>
                  </a:cxn>
                  <a:cxn ang="0">
                    <a:pos x="76" y="85"/>
                  </a:cxn>
                  <a:cxn ang="0">
                    <a:pos x="79" y="86"/>
                  </a:cxn>
                  <a:cxn ang="0">
                    <a:pos x="81" y="89"/>
                  </a:cxn>
                  <a:cxn ang="0">
                    <a:pos x="75" y="131"/>
                  </a:cxn>
                  <a:cxn ang="0">
                    <a:pos x="37" y="125"/>
                  </a:cxn>
                </a:cxnLst>
                <a:rect l="0" t="0" r="r" b="b"/>
                <a:pathLst>
                  <a:path w="81" h="131">
                    <a:moveTo>
                      <a:pt x="0" y="117"/>
                    </a:moveTo>
                    <a:lnTo>
                      <a:pt x="7" y="87"/>
                    </a:lnTo>
                    <a:lnTo>
                      <a:pt x="9" y="85"/>
                    </a:lnTo>
                    <a:lnTo>
                      <a:pt x="9" y="83"/>
                    </a:lnTo>
                    <a:lnTo>
                      <a:pt x="9" y="83"/>
                    </a:lnTo>
                    <a:lnTo>
                      <a:pt x="9" y="82"/>
                    </a:lnTo>
                    <a:lnTo>
                      <a:pt x="10" y="81"/>
                    </a:lnTo>
                    <a:lnTo>
                      <a:pt x="9" y="80"/>
                    </a:lnTo>
                    <a:lnTo>
                      <a:pt x="7" y="79"/>
                    </a:lnTo>
                    <a:lnTo>
                      <a:pt x="7" y="78"/>
                    </a:lnTo>
                    <a:lnTo>
                      <a:pt x="7" y="76"/>
                    </a:lnTo>
                    <a:lnTo>
                      <a:pt x="10" y="71"/>
                    </a:lnTo>
                    <a:lnTo>
                      <a:pt x="12" y="70"/>
                    </a:lnTo>
                    <a:lnTo>
                      <a:pt x="13" y="69"/>
                    </a:lnTo>
                    <a:lnTo>
                      <a:pt x="14" y="68"/>
                    </a:lnTo>
                    <a:lnTo>
                      <a:pt x="15" y="67"/>
                    </a:lnTo>
                    <a:lnTo>
                      <a:pt x="20" y="57"/>
                    </a:lnTo>
                    <a:lnTo>
                      <a:pt x="20" y="55"/>
                    </a:lnTo>
                    <a:lnTo>
                      <a:pt x="19" y="54"/>
                    </a:lnTo>
                    <a:lnTo>
                      <a:pt x="18" y="54"/>
                    </a:lnTo>
                    <a:lnTo>
                      <a:pt x="17" y="52"/>
                    </a:lnTo>
                    <a:lnTo>
                      <a:pt x="16" y="51"/>
                    </a:lnTo>
                    <a:lnTo>
                      <a:pt x="16" y="49"/>
                    </a:lnTo>
                    <a:lnTo>
                      <a:pt x="17" y="48"/>
                    </a:lnTo>
                    <a:lnTo>
                      <a:pt x="17" y="47"/>
                    </a:lnTo>
                    <a:lnTo>
                      <a:pt x="16" y="45"/>
                    </a:lnTo>
                    <a:lnTo>
                      <a:pt x="16" y="44"/>
                    </a:lnTo>
                    <a:lnTo>
                      <a:pt x="17" y="43"/>
                    </a:lnTo>
                    <a:lnTo>
                      <a:pt x="26" y="0"/>
                    </a:lnTo>
                    <a:lnTo>
                      <a:pt x="26" y="0"/>
                    </a:lnTo>
                    <a:lnTo>
                      <a:pt x="37" y="3"/>
                    </a:lnTo>
                    <a:lnTo>
                      <a:pt x="34" y="20"/>
                    </a:lnTo>
                    <a:lnTo>
                      <a:pt x="36" y="24"/>
                    </a:lnTo>
                    <a:lnTo>
                      <a:pt x="36" y="27"/>
                    </a:lnTo>
                    <a:lnTo>
                      <a:pt x="36" y="28"/>
                    </a:lnTo>
                    <a:lnTo>
                      <a:pt x="35" y="29"/>
                    </a:lnTo>
                    <a:lnTo>
                      <a:pt x="36" y="30"/>
                    </a:lnTo>
                    <a:lnTo>
                      <a:pt x="37" y="32"/>
                    </a:lnTo>
                    <a:lnTo>
                      <a:pt x="40" y="35"/>
                    </a:lnTo>
                    <a:lnTo>
                      <a:pt x="42" y="39"/>
                    </a:lnTo>
                    <a:lnTo>
                      <a:pt x="43" y="42"/>
                    </a:lnTo>
                    <a:lnTo>
                      <a:pt x="44" y="44"/>
                    </a:lnTo>
                    <a:lnTo>
                      <a:pt x="45" y="44"/>
                    </a:lnTo>
                    <a:lnTo>
                      <a:pt x="46" y="45"/>
                    </a:lnTo>
                    <a:lnTo>
                      <a:pt x="48" y="46"/>
                    </a:lnTo>
                    <a:lnTo>
                      <a:pt x="49" y="47"/>
                    </a:lnTo>
                    <a:lnTo>
                      <a:pt x="46" y="52"/>
                    </a:lnTo>
                    <a:lnTo>
                      <a:pt x="46" y="53"/>
                    </a:lnTo>
                    <a:lnTo>
                      <a:pt x="45" y="54"/>
                    </a:lnTo>
                    <a:lnTo>
                      <a:pt x="45" y="56"/>
                    </a:lnTo>
                    <a:lnTo>
                      <a:pt x="46" y="57"/>
                    </a:lnTo>
                    <a:lnTo>
                      <a:pt x="45" y="58"/>
                    </a:lnTo>
                    <a:lnTo>
                      <a:pt x="44" y="59"/>
                    </a:lnTo>
                    <a:lnTo>
                      <a:pt x="44" y="61"/>
                    </a:lnTo>
                    <a:lnTo>
                      <a:pt x="44" y="62"/>
                    </a:lnTo>
                    <a:lnTo>
                      <a:pt x="43" y="63"/>
                    </a:lnTo>
                    <a:lnTo>
                      <a:pt x="45" y="66"/>
                    </a:lnTo>
                    <a:lnTo>
                      <a:pt x="46" y="65"/>
                    </a:lnTo>
                    <a:lnTo>
                      <a:pt x="50" y="63"/>
                    </a:lnTo>
                    <a:lnTo>
                      <a:pt x="50" y="62"/>
                    </a:lnTo>
                    <a:lnTo>
                      <a:pt x="51" y="63"/>
                    </a:lnTo>
                    <a:lnTo>
                      <a:pt x="51" y="64"/>
                    </a:lnTo>
                    <a:lnTo>
                      <a:pt x="52" y="64"/>
                    </a:lnTo>
                    <a:lnTo>
                      <a:pt x="52" y="65"/>
                    </a:lnTo>
                    <a:lnTo>
                      <a:pt x="52" y="67"/>
                    </a:lnTo>
                    <a:lnTo>
                      <a:pt x="52" y="70"/>
                    </a:lnTo>
                    <a:lnTo>
                      <a:pt x="53" y="73"/>
                    </a:lnTo>
                    <a:lnTo>
                      <a:pt x="54" y="74"/>
                    </a:lnTo>
                    <a:lnTo>
                      <a:pt x="54" y="76"/>
                    </a:lnTo>
                    <a:lnTo>
                      <a:pt x="53" y="77"/>
                    </a:lnTo>
                    <a:lnTo>
                      <a:pt x="55" y="79"/>
                    </a:lnTo>
                    <a:lnTo>
                      <a:pt x="56" y="79"/>
                    </a:lnTo>
                    <a:lnTo>
                      <a:pt x="57" y="81"/>
                    </a:lnTo>
                    <a:lnTo>
                      <a:pt x="58" y="82"/>
                    </a:lnTo>
                    <a:lnTo>
                      <a:pt x="57" y="84"/>
                    </a:lnTo>
                    <a:lnTo>
                      <a:pt x="57" y="85"/>
                    </a:lnTo>
                    <a:lnTo>
                      <a:pt x="58" y="87"/>
                    </a:lnTo>
                    <a:lnTo>
                      <a:pt x="60" y="88"/>
                    </a:lnTo>
                    <a:lnTo>
                      <a:pt x="60" y="86"/>
                    </a:lnTo>
                    <a:lnTo>
                      <a:pt x="61" y="85"/>
                    </a:lnTo>
                    <a:lnTo>
                      <a:pt x="64" y="86"/>
                    </a:lnTo>
                    <a:lnTo>
                      <a:pt x="65" y="87"/>
                    </a:lnTo>
                    <a:lnTo>
                      <a:pt x="66" y="86"/>
                    </a:lnTo>
                    <a:lnTo>
                      <a:pt x="67" y="85"/>
                    </a:lnTo>
                    <a:lnTo>
                      <a:pt x="68" y="86"/>
                    </a:lnTo>
                    <a:lnTo>
                      <a:pt x="71" y="86"/>
                    </a:lnTo>
                    <a:lnTo>
                      <a:pt x="72" y="87"/>
                    </a:lnTo>
                    <a:lnTo>
                      <a:pt x="73" y="87"/>
                    </a:lnTo>
                    <a:lnTo>
                      <a:pt x="76" y="87"/>
                    </a:lnTo>
                    <a:lnTo>
                      <a:pt x="76" y="85"/>
                    </a:lnTo>
                    <a:lnTo>
                      <a:pt x="78" y="84"/>
                    </a:lnTo>
                    <a:lnTo>
                      <a:pt x="79" y="86"/>
                    </a:lnTo>
                    <a:lnTo>
                      <a:pt x="80" y="88"/>
                    </a:lnTo>
                    <a:lnTo>
                      <a:pt x="81" y="89"/>
                    </a:lnTo>
                    <a:lnTo>
                      <a:pt x="81" y="89"/>
                    </a:lnTo>
                    <a:lnTo>
                      <a:pt x="75" y="131"/>
                    </a:lnTo>
                    <a:lnTo>
                      <a:pt x="75" y="131"/>
                    </a:lnTo>
                    <a:lnTo>
                      <a:pt x="37" y="125"/>
                    </a:lnTo>
                    <a:lnTo>
                      <a:pt x="0" y="117"/>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9" name="Freeform 8"/>
              <p:cNvSpPr>
                <a:spLocks/>
              </p:cNvSpPr>
              <p:nvPr/>
            </p:nvSpPr>
            <p:spPr bwMode="auto">
              <a:xfrm>
                <a:off x="1038" y="579"/>
                <a:ext cx="829" cy="528"/>
              </a:xfrm>
              <a:custGeom>
                <a:avLst/>
                <a:gdLst/>
                <a:ahLst/>
                <a:cxnLst>
                  <a:cxn ang="0">
                    <a:pos x="48" y="78"/>
                  </a:cxn>
                  <a:cxn ang="0">
                    <a:pos x="47" y="86"/>
                  </a:cxn>
                  <a:cxn ang="0">
                    <a:pos x="45" y="83"/>
                  </a:cxn>
                  <a:cxn ang="0">
                    <a:pos x="42" y="82"/>
                  </a:cxn>
                  <a:cxn ang="0">
                    <a:pos x="39" y="84"/>
                  </a:cxn>
                  <a:cxn ang="0">
                    <a:pos x="37" y="83"/>
                  </a:cxn>
                  <a:cxn ang="0">
                    <a:pos x="33" y="82"/>
                  </a:cxn>
                  <a:cxn ang="0">
                    <a:pos x="31" y="84"/>
                  </a:cxn>
                  <a:cxn ang="0">
                    <a:pos x="27" y="82"/>
                  </a:cxn>
                  <a:cxn ang="0">
                    <a:pos x="26" y="85"/>
                  </a:cxn>
                  <a:cxn ang="0">
                    <a:pos x="23" y="82"/>
                  </a:cxn>
                  <a:cxn ang="0">
                    <a:pos x="24" y="79"/>
                  </a:cxn>
                  <a:cxn ang="0">
                    <a:pos x="22" y="76"/>
                  </a:cxn>
                  <a:cxn ang="0">
                    <a:pos x="19" y="74"/>
                  </a:cxn>
                  <a:cxn ang="0">
                    <a:pos x="20" y="71"/>
                  </a:cxn>
                  <a:cxn ang="0">
                    <a:pos x="18" y="67"/>
                  </a:cxn>
                  <a:cxn ang="0">
                    <a:pos x="18" y="62"/>
                  </a:cxn>
                  <a:cxn ang="0">
                    <a:pos x="17" y="61"/>
                  </a:cxn>
                  <a:cxn ang="0">
                    <a:pos x="16" y="59"/>
                  </a:cxn>
                  <a:cxn ang="0">
                    <a:pos x="12" y="62"/>
                  </a:cxn>
                  <a:cxn ang="0">
                    <a:pos x="9" y="60"/>
                  </a:cxn>
                  <a:cxn ang="0">
                    <a:pos x="10" y="58"/>
                  </a:cxn>
                  <a:cxn ang="0">
                    <a:pos x="11" y="55"/>
                  </a:cxn>
                  <a:cxn ang="0">
                    <a:pos x="11" y="53"/>
                  </a:cxn>
                  <a:cxn ang="0">
                    <a:pos x="12" y="50"/>
                  </a:cxn>
                  <a:cxn ang="0">
                    <a:pos x="15" y="44"/>
                  </a:cxn>
                  <a:cxn ang="0">
                    <a:pos x="12" y="42"/>
                  </a:cxn>
                  <a:cxn ang="0">
                    <a:pos x="10" y="41"/>
                  </a:cxn>
                  <a:cxn ang="0">
                    <a:pos x="8" y="36"/>
                  </a:cxn>
                  <a:cxn ang="0">
                    <a:pos x="3" y="29"/>
                  </a:cxn>
                  <a:cxn ang="0">
                    <a:pos x="1" y="26"/>
                  </a:cxn>
                  <a:cxn ang="0">
                    <a:pos x="2" y="24"/>
                  </a:cxn>
                  <a:cxn ang="0">
                    <a:pos x="0" y="17"/>
                  </a:cxn>
                  <a:cxn ang="0">
                    <a:pos x="16" y="2"/>
                  </a:cxn>
                  <a:cxn ang="0">
                    <a:pos x="84" y="14"/>
                  </a:cxn>
                  <a:cxn ang="0">
                    <a:pos x="134" y="71"/>
                  </a:cxn>
                </a:cxnLst>
                <a:rect l="0" t="0" r="r" b="b"/>
                <a:pathLst>
                  <a:path w="138" h="88">
                    <a:moveTo>
                      <a:pt x="133" y="88"/>
                    </a:moveTo>
                    <a:lnTo>
                      <a:pt x="48" y="78"/>
                    </a:lnTo>
                    <a:lnTo>
                      <a:pt x="47" y="86"/>
                    </a:lnTo>
                    <a:lnTo>
                      <a:pt x="47" y="86"/>
                    </a:lnTo>
                    <a:lnTo>
                      <a:pt x="46" y="85"/>
                    </a:lnTo>
                    <a:lnTo>
                      <a:pt x="45" y="83"/>
                    </a:lnTo>
                    <a:lnTo>
                      <a:pt x="44" y="81"/>
                    </a:lnTo>
                    <a:lnTo>
                      <a:pt x="42" y="82"/>
                    </a:lnTo>
                    <a:lnTo>
                      <a:pt x="42" y="84"/>
                    </a:lnTo>
                    <a:lnTo>
                      <a:pt x="39" y="84"/>
                    </a:lnTo>
                    <a:lnTo>
                      <a:pt x="38" y="84"/>
                    </a:lnTo>
                    <a:lnTo>
                      <a:pt x="37" y="83"/>
                    </a:lnTo>
                    <a:lnTo>
                      <a:pt x="34" y="83"/>
                    </a:lnTo>
                    <a:lnTo>
                      <a:pt x="33" y="82"/>
                    </a:lnTo>
                    <a:lnTo>
                      <a:pt x="32" y="83"/>
                    </a:lnTo>
                    <a:lnTo>
                      <a:pt x="31" y="84"/>
                    </a:lnTo>
                    <a:lnTo>
                      <a:pt x="30" y="83"/>
                    </a:lnTo>
                    <a:lnTo>
                      <a:pt x="27" y="82"/>
                    </a:lnTo>
                    <a:lnTo>
                      <a:pt x="26" y="83"/>
                    </a:lnTo>
                    <a:lnTo>
                      <a:pt x="26" y="85"/>
                    </a:lnTo>
                    <a:lnTo>
                      <a:pt x="24" y="84"/>
                    </a:lnTo>
                    <a:lnTo>
                      <a:pt x="23" y="82"/>
                    </a:lnTo>
                    <a:lnTo>
                      <a:pt x="23" y="81"/>
                    </a:lnTo>
                    <a:lnTo>
                      <a:pt x="24" y="79"/>
                    </a:lnTo>
                    <a:lnTo>
                      <a:pt x="23" y="78"/>
                    </a:lnTo>
                    <a:lnTo>
                      <a:pt x="22" y="76"/>
                    </a:lnTo>
                    <a:lnTo>
                      <a:pt x="21" y="76"/>
                    </a:lnTo>
                    <a:lnTo>
                      <a:pt x="19" y="74"/>
                    </a:lnTo>
                    <a:lnTo>
                      <a:pt x="20" y="73"/>
                    </a:lnTo>
                    <a:lnTo>
                      <a:pt x="20" y="71"/>
                    </a:lnTo>
                    <a:lnTo>
                      <a:pt x="19" y="70"/>
                    </a:lnTo>
                    <a:lnTo>
                      <a:pt x="18" y="67"/>
                    </a:lnTo>
                    <a:lnTo>
                      <a:pt x="18" y="64"/>
                    </a:lnTo>
                    <a:lnTo>
                      <a:pt x="18" y="62"/>
                    </a:lnTo>
                    <a:lnTo>
                      <a:pt x="18" y="61"/>
                    </a:lnTo>
                    <a:lnTo>
                      <a:pt x="17" y="61"/>
                    </a:lnTo>
                    <a:lnTo>
                      <a:pt x="17" y="60"/>
                    </a:lnTo>
                    <a:lnTo>
                      <a:pt x="16" y="59"/>
                    </a:lnTo>
                    <a:lnTo>
                      <a:pt x="16" y="60"/>
                    </a:lnTo>
                    <a:lnTo>
                      <a:pt x="12" y="62"/>
                    </a:lnTo>
                    <a:lnTo>
                      <a:pt x="11" y="63"/>
                    </a:lnTo>
                    <a:lnTo>
                      <a:pt x="9" y="60"/>
                    </a:lnTo>
                    <a:lnTo>
                      <a:pt x="10" y="59"/>
                    </a:lnTo>
                    <a:lnTo>
                      <a:pt x="10" y="58"/>
                    </a:lnTo>
                    <a:lnTo>
                      <a:pt x="10" y="56"/>
                    </a:lnTo>
                    <a:lnTo>
                      <a:pt x="11" y="55"/>
                    </a:lnTo>
                    <a:lnTo>
                      <a:pt x="12" y="54"/>
                    </a:lnTo>
                    <a:lnTo>
                      <a:pt x="11" y="53"/>
                    </a:lnTo>
                    <a:lnTo>
                      <a:pt x="11" y="51"/>
                    </a:lnTo>
                    <a:lnTo>
                      <a:pt x="12" y="50"/>
                    </a:lnTo>
                    <a:lnTo>
                      <a:pt x="12" y="49"/>
                    </a:lnTo>
                    <a:lnTo>
                      <a:pt x="15" y="44"/>
                    </a:lnTo>
                    <a:lnTo>
                      <a:pt x="14" y="43"/>
                    </a:lnTo>
                    <a:lnTo>
                      <a:pt x="12" y="42"/>
                    </a:lnTo>
                    <a:lnTo>
                      <a:pt x="11" y="41"/>
                    </a:lnTo>
                    <a:lnTo>
                      <a:pt x="10" y="41"/>
                    </a:lnTo>
                    <a:lnTo>
                      <a:pt x="9" y="39"/>
                    </a:lnTo>
                    <a:lnTo>
                      <a:pt x="8" y="36"/>
                    </a:lnTo>
                    <a:lnTo>
                      <a:pt x="6" y="32"/>
                    </a:lnTo>
                    <a:lnTo>
                      <a:pt x="3" y="29"/>
                    </a:lnTo>
                    <a:lnTo>
                      <a:pt x="2" y="27"/>
                    </a:lnTo>
                    <a:lnTo>
                      <a:pt x="1" y="26"/>
                    </a:lnTo>
                    <a:lnTo>
                      <a:pt x="2" y="25"/>
                    </a:lnTo>
                    <a:lnTo>
                      <a:pt x="2" y="24"/>
                    </a:lnTo>
                    <a:lnTo>
                      <a:pt x="2" y="21"/>
                    </a:lnTo>
                    <a:lnTo>
                      <a:pt x="0" y="17"/>
                    </a:lnTo>
                    <a:lnTo>
                      <a:pt x="3" y="0"/>
                    </a:lnTo>
                    <a:lnTo>
                      <a:pt x="16" y="2"/>
                    </a:lnTo>
                    <a:lnTo>
                      <a:pt x="49" y="8"/>
                    </a:lnTo>
                    <a:lnTo>
                      <a:pt x="84" y="14"/>
                    </a:lnTo>
                    <a:lnTo>
                      <a:pt x="138" y="20"/>
                    </a:lnTo>
                    <a:lnTo>
                      <a:pt x="134" y="71"/>
                    </a:lnTo>
                    <a:lnTo>
                      <a:pt x="133" y="88"/>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0" name="Freeform 9"/>
              <p:cNvSpPr>
                <a:spLocks/>
              </p:cNvSpPr>
              <p:nvPr/>
            </p:nvSpPr>
            <p:spPr bwMode="auto">
              <a:xfrm>
                <a:off x="1266" y="1047"/>
                <a:ext cx="570" cy="470"/>
              </a:xfrm>
              <a:custGeom>
                <a:avLst/>
                <a:gdLst/>
                <a:ahLst/>
                <a:cxnLst>
                  <a:cxn ang="0">
                    <a:pos x="89" y="78"/>
                  </a:cxn>
                  <a:cxn ang="0">
                    <a:pos x="92" y="44"/>
                  </a:cxn>
                  <a:cxn ang="0">
                    <a:pos x="95" y="10"/>
                  </a:cxn>
                  <a:cxn ang="0">
                    <a:pos x="10" y="0"/>
                  </a:cxn>
                  <a:cxn ang="0">
                    <a:pos x="9" y="8"/>
                  </a:cxn>
                  <a:cxn ang="0">
                    <a:pos x="3" y="50"/>
                  </a:cxn>
                  <a:cxn ang="0">
                    <a:pos x="3" y="50"/>
                  </a:cxn>
                  <a:cxn ang="0">
                    <a:pos x="0" y="67"/>
                  </a:cxn>
                  <a:cxn ang="0">
                    <a:pos x="25" y="71"/>
                  </a:cxn>
                  <a:cxn ang="0">
                    <a:pos x="89" y="78"/>
                  </a:cxn>
                  <a:cxn ang="0">
                    <a:pos x="89" y="78"/>
                  </a:cxn>
                </a:cxnLst>
                <a:rect l="0" t="0" r="r" b="b"/>
                <a:pathLst>
                  <a:path w="95" h="78">
                    <a:moveTo>
                      <a:pt x="89" y="78"/>
                    </a:moveTo>
                    <a:lnTo>
                      <a:pt x="92" y="44"/>
                    </a:lnTo>
                    <a:lnTo>
                      <a:pt x="95" y="10"/>
                    </a:lnTo>
                    <a:lnTo>
                      <a:pt x="10" y="0"/>
                    </a:lnTo>
                    <a:lnTo>
                      <a:pt x="9" y="8"/>
                    </a:lnTo>
                    <a:lnTo>
                      <a:pt x="3" y="50"/>
                    </a:lnTo>
                    <a:lnTo>
                      <a:pt x="3" y="50"/>
                    </a:lnTo>
                    <a:lnTo>
                      <a:pt x="0" y="67"/>
                    </a:lnTo>
                    <a:lnTo>
                      <a:pt x="25" y="71"/>
                    </a:lnTo>
                    <a:lnTo>
                      <a:pt x="89" y="78"/>
                    </a:lnTo>
                    <a:lnTo>
                      <a:pt x="89" y="78"/>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1" name="Freeform 10"/>
              <p:cNvSpPr>
                <a:spLocks/>
              </p:cNvSpPr>
              <p:nvPr/>
            </p:nvSpPr>
            <p:spPr bwMode="auto">
              <a:xfrm>
                <a:off x="540" y="1215"/>
                <a:ext cx="516" cy="792"/>
              </a:xfrm>
              <a:custGeom>
                <a:avLst/>
                <a:gdLst/>
                <a:ahLst/>
                <a:cxnLst>
                  <a:cxn ang="0">
                    <a:pos x="13" y="0"/>
                  </a:cxn>
                  <a:cxn ang="0">
                    <a:pos x="0" y="50"/>
                  </a:cxn>
                  <a:cxn ang="0">
                    <a:pos x="56" y="132"/>
                  </a:cxn>
                  <a:cxn ang="0">
                    <a:pos x="56" y="132"/>
                  </a:cxn>
                  <a:cxn ang="0">
                    <a:pos x="56" y="130"/>
                  </a:cxn>
                  <a:cxn ang="0">
                    <a:pos x="57" y="127"/>
                  </a:cxn>
                  <a:cxn ang="0">
                    <a:pos x="57" y="125"/>
                  </a:cxn>
                  <a:cxn ang="0">
                    <a:pos x="58" y="117"/>
                  </a:cxn>
                  <a:cxn ang="0">
                    <a:pos x="57" y="114"/>
                  </a:cxn>
                  <a:cxn ang="0">
                    <a:pos x="58" y="113"/>
                  </a:cxn>
                  <a:cxn ang="0">
                    <a:pos x="60" y="113"/>
                  </a:cxn>
                  <a:cxn ang="0">
                    <a:pos x="62" y="114"/>
                  </a:cxn>
                  <a:cxn ang="0">
                    <a:pos x="63" y="115"/>
                  </a:cxn>
                  <a:cxn ang="0">
                    <a:pos x="63" y="115"/>
                  </a:cxn>
                  <a:cxn ang="0">
                    <a:pos x="64" y="116"/>
                  </a:cxn>
                  <a:cxn ang="0">
                    <a:pos x="66" y="116"/>
                  </a:cxn>
                  <a:cxn ang="0">
                    <a:pos x="68" y="109"/>
                  </a:cxn>
                  <a:cxn ang="0">
                    <a:pos x="70" y="100"/>
                  </a:cxn>
                  <a:cxn ang="0">
                    <a:pos x="86" y="16"/>
                  </a:cxn>
                  <a:cxn ang="0">
                    <a:pos x="49" y="8"/>
                  </a:cxn>
                  <a:cxn ang="0">
                    <a:pos x="13" y="0"/>
                  </a:cxn>
                </a:cxnLst>
                <a:rect l="0" t="0" r="r" b="b"/>
                <a:pathLst>
                  <a:path w="86" h="132">
                    <a:moveTo>
                      <a:pt x="13" y="0"/>
                    </a:moveTo>
                    <a:lnTo>
                      <a:pt x="0" y="50"/>
                    </a:lnTo>
                    <a:lnTo>
                      <a:pt x="56" y="132"/>
                    </a:lnTo>
                    <a:lnTo>
                      <a:pt x="56" y="132"/>
                    </a:lnTo>
                    <a:lnTo>
                      <a:pt x="56" y="130"/>
                    </a:lnTo>
                    <a:lnTo>
                      <a:pt x="57" y="127"/>
                    </a:lnTo>
                    <a:lnTo>
                      <a:pt x="57" y="125"/>
                    </a:lnTo>
                    <a:lnTo>
                      <a:pt x="58" y="117"/>
                    </a:lnTo>
                    <a:lnTo>
                      <a:pt x="57" y="114"/>
                    </a:lnTo>
                    <a:lnTo>
                      <a:pt x="58" y="113"/>
                    </a:lnTo>
                    <a:lnTo>
                      <a:pt x="60" y="113"/>
                    </a:lnTo>
                    <a:lnTo>
                      <a:pt x="62" y="114"/>
                    </a:lnTo>
                    <a:lnTo>
                      <a:pt x="63" y="115"/>
                    </a:lnTo>
                    <a:lnTo>
                      <a:pt x="63" y="115"/>
                    </a:lnTo>
                    <a:lnTo>
                      <a:pt x="64" y="116"/>
                    </a:lnTo>
                    <a:lnTo>
                      <a:pt x="66" y="116"/>
                    </a:lnTo>
                    <a:lnTo>
                      <a:pt x="68" y="109"/>
                    </a:lnTo>
                    <a:lnTo>
                      <a:pt x="70" y="100"/>
                    </a:lnTo>
                    <a:lnTo>
                      <a:pt x="86" y="16"/>
                    </a:lnTo>
                    <a:lnTo>
                      <a:pt x="49" y="8"/>
                    </a:lnTo>
                    <a:lnTo>
                      <a:pt x="13"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2" name="Freeform 11"/>
              <p:cNvSpPr>
                <a:spLocks/>
              </p:cNvSpPr>
              <p:nvPr/>
            </p:nvSpPr>
            <p:spPr bwMode="auto">
              <a:xfrm>
                <a:off x="810" y="1815"/>
                <a:ext cx="550" cy="642"/>
              </a:xfrm>
              <a:custGeom>
                <a:avLst/>
                <a:gdLst/>
                <a:ahLst/>
                <a:cxnLst>
                  <a:cxn ang="0">
                    <a:pos x="78" y="107"/>
                  </a:cxn>
                  <a:cxn ang="0">
                    <a:pos x="92" y="11"/>
                  </a:cxn>
                  <a:cxn ang="0">
                    <a:pos x="25" y="0"/>
                  </a:cxn>
                  <a:cxn ang="0">
                    <a:pos x="25" y="0"/>
                  </a:cxn>
                  <a:cxn ang="0">
                    <a:pos x="23" y="9"/>
                  </a:cxn>
                  <a:cxn ang="0">
                    <a:pos x="21" y="16"/>
                  </a:cxn>
                  <a:cxn ang="0">
                    <a:pos x="19" y="16"/>
                  </a:cxn>
                  <a:cxn ang="0">
                    <a:pos x="18" y="15"/>
                  </a:cxn>
                  <a:cxn ang="0">
                    <a:pos x="18" y="15"/>
                  </a:cxn>
                  <a:cxn ang="0">
                    <a:pos x="17" y="14"/>
                  </a:cxn>
                  <a:cxn ang="0">
                    <a:pos x="15" y="13"/>
                  </a:cxn>
                  <a:cxn ang="0">
                    <a:pos x="13" y="13"/>
                  </a:cxn>
                  <a:cxn ang="0">
                    <a:pos x="12" y="14"/>
                  </a:cxn>
                  <a:cxn ang="0">
                    <a:pos x="13" y="17"/>
                  </a:cxn>
                  <a:cxn ang="0">
                    <a:pos x="12" y="25"/>
                  </a:cxn>
                  <a:cxn ang="0">
                    <a:pos x="12" y="27"/>
                  </a:cxn>
                  <a:cxn ang="0">
                    <a:pos x="11" y="30"/>
                  </a:cxn>
                  <a:cxn ang="0">
                    <a:pos x="11" y="32"/>
                  </a:cxn>
                  <a:cxn ang="0">
                    <a:pos x="11" y="32"/>
                  </a:cxn>
                  <a:cxn ang="0">
                    <a:pos x="11" y="35"/>
                  </a:cxn>
                  <a:cxn ang="0">
                    <a:pos x="11" y="36"/>
                  </a:cxn>
                  <a:cxn ang="0">
                    <a:pos x="11" y="36"/>
                  </a:cxn>
                  <a:cxn ang="0">
                    <a:pos x="12" y="38"/>
                  </a:cxn>
                  <a:cxn ang="0">
                    <a:pos x="12" y="40"/>
                  </a:cxn>
                  <a:cxn ang="0">
                    <a:pos x="12" y="41"/>
                  </a:cxn>
                  <a:cxn ang="0">
                    <a:pos x="13" y="43"/>
                  </a:cxn>
                  <a:cxn ang="0">
                    <a:pos x="14" y="44"/>
                  </a:cxn>
                  <a:cxn ang="0">
                    <a:pos x="15" y="45"/>
                  </a:cxn>
                  <a:cxn ang="0">
                    <a:pos x="15" y="47"/>
                  </a:cxn>
                  <a:cxn ang="0">
                    <a:pos x="15" y="47"/>
                  </a:cxn>
                  <a:cxn ang="0">
                    <a:pos x="14" y="47"/>
                  </a:cxn>
                  <a:cxn ang="0">
                    <a:pos x="12" y="48"/>
                  </a:cxn>
                  <a:cxn ang="0">
                    <a:pos x="10" y="49"/>
                  </a:cxn>
                  <a:cxn ang="0">
                    <a:pos x="9" y="51"/>
                  </a:cxn>
                  <a:cxn ang="0">
                    <a:pos x="8" y="55"/>
                  </a:cxn>
                  <a:cxn ang="0">
                    <a:pos x="5" y="59"/>
                  </a:cxn>
                  <a:cxn ang="0">
                    <a:pos x="4" y="59"/>
                  </a:cxn>
                  <a:cxn ang="0">
                    <a:pos x="3" y="60"/>
                  </a:cxn>
                  <a:cxn ang="0">
                    <a:pos x="4" y="61"/>
                  </a:cxn>
                  <a:cxn ang="0">
                    <a:pos x="4" y="62"/>
                  </a:cxn>
                  <a:cxn ang="0">
                    <a:pos x="3" y="64"/>
                  </a:cxn>
                  <a:cxn ang="0">
                    <a:pos x="3" y="65"/>
                  </a:cxn>
                  <a:cxn ang="0">
                    <a:pos x="5" y="67"/>
                  </a:cxn>
                  <a:cxn ang="0">
                    <a:pos x="6" y="68"/>
                  </a:cxn>
                  <a:cxn ang="0">
                    <a:pos x="5" y="68"/>
                  </a:cxn>
                  <a:cxn ang="0">
                    <a:pos x="5" y="69"/>
                  </a:cxn>
                  <a:cxn ang="0">
                    <a:pos x="4" y="71"/>
                  </a:cxn>
                  <a:cxn ang="0">
                    <a:pos x="3" y="70"/>
                  </a:cxn>
                  <a:cxn ang="0">
                    <a:pos x="1" y="70"/>
                  </a:cxn>
                  <a:cxn ang="0">
                    <a:pos x="0" y="74"/>
                  </a:cxn>
                  <a:cxn ang="0">
                    <a:pos x="49" y="103"/>
                  </a:cxn>
                  <a:cxn ang="0">
                    <a:pos x="78" y="107"/>
                  </a:cxn>
                  <a:cxn ang="0">
                    <a:pos x="78" y="107"/>
                  </a:cxn>
                </a:cxnLst>
                <a:rect l="0" t="0" r="r" b="b"/>
                <a:pathLst>
                  <a:path w="92" h="107">
                    <a:moveTo>
                      <a:pt x="78" y="107"/>
                    </a:moveTo>
                    <a:lnTo>
                      <a:pt x="92" y="11"/>
                    </a:lnTo>
                    <a:lnTo>
                      <a:pt x="25" y="0"/>
                    </a:lnTo>
                    <a:lnTo>
                      <a:pt x="25" y="0"/>
                    </a:lnTo>
                    <a:lnTo>
                      <a:pt x="23" y="9"/>
                    </a:lnTo>
                    <a:lnTo>
                      <a:pt x="21" y="16"/>
                    </a:lnTo>
                    <a:lnTo>
                      <a:pt x="19" y="16"/>
                    </a:lnTo>
                    <a:lnTo>
                      <a:pt x="18" y="15"/>
                    </a:lnTo>
                    <a:lnTo>
                      <a:pt x="18" y="15"/>
                    </a:lnTo>
                    <a:lnTo>
                      <a:pt x="17" y="14"/>
                    </a:lnTo>
                    <a:lnTo>
                      <a:pt x="15" y="13"/>
                    </a:lnTo>
                    <a:lnTo>
                      <a:pt x="13" y="13"/>
                    </a:lnTo>
                    <a:lnTo>
                      <a:pt x="12" y="14"/>
                    </a:lnTo>
                    <a:lnTo>
                      <a:pt x="13" y="17"/>
                    </a:lnTo>
                    <a:lnTo>
                      <a:pt x="12" y="25"/>
                    </a:lnTo>
                    <a:lnTo>
                      <a:pt x="12" y="27"/>
                    </a:lnTo>
                    <a:lnTo>
                      <a:pt x="11" y="30"/>
                    </a:lnTo>
                    <a:lnTo>
                      <a:pt x="11" y="32"/>
                    </a:lnTo>
                    <a:lnTo>
                      <a:pt x="11" y="32"/>
                    </a:lnTo>
                    <a:lnTo>
                      <a:pt x="11" y="35"/>
                    </a:lnTo>
                    <a:lnTo>
                      <a:pt x="11" y="36"/>
                    </a:lnTo>
                    <a:lnTo>
                      <a:pt x="11" y="36"/>
                    </a:lnTo>
                    <a:lnTo>
                      <a:pt x="12" y="38"/>
                    </a:lnTo>
                    <a:lnTo>
                      <a:pt x="12" y="40"/>
                    </a:lnTo>
                    <a:lnTo>
                      <a:pt x="12" y="41"/>
                    </a:lnTo>
                    <a:lnTo>
                      <a:pt x="13" y="43"/>
                    </a:lnTo>
                    <a:lnTo>
                      <a:pt x="14" y="44"/>
                    </a:lnTo>
                    <a:lnTo>
                      <a:pt x="15" y="45"/>
                    </a:lnTo>
                    <a:lnTo>
                      <a:pt x="15" y="47"/>
                    </a:lnTo>
                    <a:lnTo>
                      <a:pt x="15" y="47"/>
                    </a:lnTo>
                    <a:lnTo>
                      <a:pt x="14" y="47"/>
                    </a:lnTo>
                    <a:lnTo>
                      <a:pt x="12" y="48"/>
                    </a:lnTo>
                    <a:lnTo>
                      <a:pt x="10" y="49"/>
                    </a:lnTo>
                    <a:lnTo>
                      <a:pt x="9" y="51"/>
                    </a:lnTo>
                    <a:lnTo>
                      <a:pt x="8" y="55"/>
                    </a:lnTo>
                    <a:lnTo>
                      <a:pt x="5" y="59"/>
                    </a:lnTo>
                    <a:lnTo>
                      <a:pt x="4" y="59"/>
                    </a:lnTo>
                    <a:lnTo>
                      <a:pt x="3" y="60"/>
                    </a:lnTo>
                    <a:lnTo>
                      <a:pt x="4" y="61"/>
                    </a:lnTo>
                    <a:lnTo>
                      <a:pt x="4" y="62"/>
                    </a:lnTo>
                    <a:lnTo>
                      <a:pt x="3" y="64"/>
                    </a:lnTo>
                    <a:lnTo>
                      <a:pt x="3" y="65"/>
                    </a:lnTo>
                    <a:lnTo>
                      <a:pt x="5" y="67"/>
                    </a:lnTo>
                    <a:lnTo>
                      <a:pt x="6" y="68"/>
                    </a:lnTo>
                    <a:lnTo>
                      <a:pt x="5" y="68"/>
                    </a:lnTo>
                    <a:lnTo>
                      <a:pt x="5" y="69"/>
                    </a:lnTo>
                    <a:lnTo>
                      <a:pt x="4" y="71"/>
                    </a:lnTo>
                    <a:lnTo>
                      <a:pt x="3" y="70"/>
                    </a:lnTo>
                    <a:lnTo>
                      <a:pt x="1" y="70"/>
                    </a:lnTo>
                    <a:lnTo>
                      <a:pt x="0" y="74"/>
                    </a:lnTo>
                    <a:lnTo>
                      <a:pt x="49" y="103"/>
                    </a:lnTo>
                    <a:lnTo>
                      <a:pt x="78" y="107"/>
                    </a:lnTo>
                    <a:lnTo>
                      <a:pt x="78" y="107"/>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3" name="Freeform 12"/>
              <p:cNvSpPr>
                <a:spLocks/>
              </p:cNvSpPr>
              <p:nvPr/>
            </p:nvSpPr>
            <p:spPr bwMode="auto">
              <a:xfrm>
                <a:off x="1362" y="1473"/>
                <a:ext cx="590" cy="469"/>
              </a:xfrm>
              <a:custGeom>
                <a:avLst/>
                <a:gdLst/>
                <a:ahLst/>
                <a:cxnLst>
                  <a:cxn ang="0">
                    <a:pos x="0" y="68"/>
                  </a:cxn>
                  <a:cxn ang="0">
                    <a:pos x="9" y="0"/>
                  </a:cxn>
                  <a:cxn ang="0">
                    <a:pos x="73" y="7"/>
                  </a:cxn>
                  <a:cxn ang="0">
                    <a:pos x="98" y="9"/>
                  </a:cxn>
                  <a:cxn ang="0">
                    <a:pos x="97" y="26"/>
                  </a:cxn>
                  <a:cxn ang="0">
                    <a:pos x="94" y="78"/>
                  </a:cxn>
                  <a:cxn ang="0">
                    <a:pos x="81" y="77"/>
                  </a:cxn>
                  <a:cxn ang="0">
                    <a:pos x="0" y="68"/>
                  </a:cxn>
                </a:cxnLst>
                <a:rect l="0" t="0" r="r" b="b"/>
                <a:pathLst>
                  <a:path w="98" h="78">
                    <a:moveTo>
                      <a:pt x="0" y="68"/>
                    </a:moveTo>
                    <a:lnTo>
                      <a:pt x="9" y="0"/>
                    </a:lnTo>
                    <a:lnTo>
                      <a:pt x="73" y="7"/>
                    </a:lnTo>
                    <a:lnTo>
                      <a:pt x="98" y="9"/>
                    </a:lnTo>
                    <a:lnTo>
                      <a:pt x="97" y="26"/>
                    </a:lnTo>
                    <a:lnTo>
                      <a:pt x="94" y="78"/>
                    </a:lnTo>
                    <a:lnTo>
                      <a:pt x="81" y="77"/>
                    </a:lnTo>
                    <a:lnTo>
                      <a:pt x="0" y="68"/>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4" name="Freeform 13"/>
              <p:cNvSpPr>
                <a:spLocks/>
              </p:cNvSpPr>
              <p:nvPr/>
            </p:nvSpPr>
            <p:spPr bwMode="auto">
              <a:xfrm>
                <a:off x="1278" y="1881"/>
                <a:ext cx="570" cy="588"/>
              </a:xfrm>
              <a:custGeom>
                <a:avLst/>
                <a:gdLst/>
                <a:ahLst/>
                <a:cxnLst>
                  <a:cxn ang="0">
                    <a:pos x="14" y="0"/>
                  </a:cxn>
                  <a:cxn ang="0">
                    <a:pos x="0" y="96"/>
                  </a:cxn>
                  <a:cxn ang="0">
                    <a:pos x="0" y="96"/>
                  </a:cxn>
                  <a:cxn ang="0">
                    <a:pos x="13" y="98"/>
                  </a:cxn>
                  <a:cxn ang="0">
                    <a:pos x="14" y="90"/>
                  </a:cxn>
                  <a:cxn ang="0">
                    <a:pos x="37" y="93"/>
                  </a:cxn>
                  <a:cxn ang="0">
                    <a:pos x="37" y="93"/>
                  </a:cxn>
                  <a:cxn ang="0">
                    <a:pos x="36" y="92"/>
                  </a:cxn>
                  <a:cxn ang="0">
                    <a:pos x="37" y="91"/>
                  </a:cxn>
                  <a:cxn ang="0">
                    <a:pos x="37" y="90"/>
                  </a:cxn>
                  <a:cxn ang="0">
                    <a:pos x="36" y="90"/>
                  </a:cxn>
                  <a:cxn ang="0">
                    <a:pos x="37" y="90"/>
                  </a:cxn>
                  <a:cxn ang="0">
                    <a:pos x="88" y="94"/>
                  </a:cxn>
                  <a:cxn ang="0">
                    <a:pos x="94" y="17"/>
                  </a:cxn>
                  <a:cxn ang="0">
                    <a:pos x="95" y="17"/>
                  </a:cxn>
                  <a:cxn ang="0">
                    <a:pos x="95" y="9"/>
                  </a:cxn>
                  <a:cxn ang="0">
                    <a:pos x="14" y="0"/>
                  </a:cxn>
                </a:cxnLst>
                <a:rect l="0" t="0" r="r" b="b"/>
                <a:pathLst>
                  <a:path w="95" h="98">
                    <a:moveTo>
                      <a:pt x="14" y="0"/>
                    </a:moveTo>
                    <a:lnTo>
                      <a:pt x="0" y="96"/>
                    </a:lnTo>
                    <a:lnTo>
                      <a:pt x="0" y="96"/>
                    </a:lnTo>
                    <a:lnTo>
                      <a:pt x="13" y="98"/>
                    </a:lnTo>
                    <a:lnTo>
                      <a:pt x="14" y="90"/>
                    </a:lnTo>
                    <a:lnTo>
                      <a:pt x="37" y="93"/>
                    </a:lnTo>
                    <a:lnTo>
                      <a:pt x="37" y="93"/>
                    </a:lnTo>
                    <a:lnTo>
                      <a:pt x="36" y="92"/>
                    </a:lnTo>
                    <a:lnTo>
                      <a:pt x="37" y="91"/>
                    </a:lnTo>
                    <a:lnTo>
                      <a:pt x="37" y="90"/>
                    </a:lnTo>
                    <a:lnTo>
                      <a:pt x="36" y="90"/>
                    </a:lnTo>
                    <a:lnTo>
                      <a:pt x="37" y="90"/>
                    </a:lnTo>
                    <a:lnTo>
                      <a:pt x="88" y="94"/>
                    </a:lnTo>
                    <a:lnTo>
                      <a:pt x="94" y="17"/>
                    </a:lnTo>
                    <a:lnTo>
                      <a:pt x="95" y="17"/>
                    </a:lnTo>
                    <a:lnTo>
                      <a:pt x="95" y="9"/>
                    </a:lnTo>
                    <a:lnTo>
                      <a:pt x="14"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5" name="Freeform 14"/>
              <p:cNvSpPr>
                <a:spLocks/>
              </p:cNvSpPr>
              <p:nvPr/>
            </p:nvSpPr>
            <p:spPr bwMode="auto">
              <a:xfrm>
                <a:off x="1842" y="699"/>
                <a:ext cx="534" cy="330"/>
              </a:xfrm>
              <a:custGeom>
                <a:avLst/>
                <a:gdLst/>
                <a:ahLst/>
                <a:cxnLst>
                  <a:cxn ang="0">
                    <a:pos x="0" y="51"/>
                  </a:cxn>
                  <a:cxn ang="0">
                    <a:pos x="4" y="0"/>
                  </a:cxn>
                  <a:cxn ang="0">
                    <a:pos x="43" y="2"/>
                  </a:cxn>
                  <a:cxn ang="0">
                    <a:pos x="82" y="3"/>
                  </a:cxn>
                  <a:cxn ang="0">
                    <a:pos x="82" y="5"/>
                  </a:cxn>
                  <a:cxn ang="0">
                    <a:pos x="83" y="9"/>
                  </a:cxn>
                  <a:cxn ang="0">
                    <a:pos x="83" y="10"/>
                  </a:cxn>
                  <a:cxn ang="0">
                    <a:pos x="82" y="13"/>
                  </a:cxn>
                  <a:cxn ang="0">
                    <a:pos x="83" y="18"/>
                  </a:cxn>
                  <a:cxn ang="0">
                    <a:pos x="84" y="23"/>
                  </a:cxn>
                  <a:cxn ang="0">
                    <a:pos x="85" y="25"/>
                  </a:cxn>
                  <a:cxn ang="0">
                    <a:pos x="86" y="30"/>
                  </a:cxn>
                  <a:cxn ang="0">
                    <a:pos x="86" y="38"/>
                  </a:cxn>
                  <a:cxn ang="0">
                    <a:pos x="87" y="40"/>
                  </a:cxn>
                  <a:cxn ang="0">
                    <a:pos x="87" y="43"/>
                  </a:cxn>
                  <a:cxn ang="0">
                    <a:pos x="87" y="44"/>
                  </a:cxn>
                  <a:cxn ang="0">
                    <a:pos x="89" y="50"/>
                  </a:cxn>
                  <a:cxn ang="0">
                    <a:pos x="89" y="53"/>
                  </a:cxn>
                  <a:cxn ang="0">
                    <a:pos x="89" y="55"/>
                  </a:cxn>
                  <a:cxn ang="0">
                    <a:pos x="0" y="51"/>
                  </a:cxn>
                </a:cxnLst>
                <a:rect l="0" t="0" r="r" b="b"/>
                <a:pathLst>
                  <a:path w="89" h="55">
                    <a:moveTo>
                      <a:pt x="0" y="51"/>
                    </a:moveTo>
                    <a:lnTo>
                      <a:pt x="4" y="0"/>
                    </a:lnTo>
                    <a:lnTo>
                      <a:pt x="43" y="2"/>
                    </a:lnTo>
                    <a:lnTo>
                      <a:pt x="82" y="3"/>
                    </a:lnTo>
                    <a:lnTo>
                      <a:pt x="82" y="5"/>
                    </a:lnTo>
                    <a:lnTo>
                      <a:pt x="83" y="9"/>
                    </a:lnTo>
                    <a:lnTo>
                      <a:pt x="83" y="10"/>
                    </a:lnTo>
                    <a:lnTo>
                      <a:pt x="82" y="13"/>
                    </a:lnTo>
                    <a:lnTo>
                      <a:pt x="83" y="18"/>
                    </a:lnTo>
                    <a:lnTo>
                      <a:pt x="84" y="23"/>
                    </a:lnTo>
                    <a:lnTo>
                      <a:pt x="85" y="25"/>
                    </a:lnTo>
                    <a:lnTo>
                      <a:pt x="86" y="30"/>
                    </a:lnTo>
                    <a:lnTo>
                      <a:pt x="86" y="38"/>
                    </a:lnTo>
                    <a:lnTo>
                      <a:pt x="87" y="40"/>
                    </a:lnTo>
                    <a:lnTo>
                      <a:pt x="87" y="43"/>
                    </a:lnTo>
                    <a:lnTo>
                      <a:pt x="87" y="44"/>
                    </a:lnTo>
                    <a:lnTo>
                      <a:pt x="89" y="50"/>
                    </a:lnTo>
                    <a:lnTo>
                      <a:pt x="89" y="53"/>
                    </a:lnTo>
                    <a:lnTo>
                      <a:pt x="89" y="55"/>
                    </a:lnTo>
                    <a:lnTo>
                      <a:pt x="0" y="5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6" name="Freeform 15"/>
              <p:cNvSpPr>
                <a:spLocks/>
              </p:cNvSpPr>
              <p:nvPr/>
            </p:nvSpPr>
            <p:spPr bwMode="auto">
              <a:xfrm>
                <a:off x="1817" y="1005"/>
                <a:ext cx="563" cy="384"/>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3" y="46"/>
                  </a:cxn>
                  <a:cxn ang="0">
                    <a:pos x="93" y="48"/>
                  </a:cxn>
                  <a:cxn ang="0">
                    <a:pos x="94" y="49"/>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4" y="57"/>
                  </a:cxn>
                  <a:cxn ang="0">
                    <a:pos x="73" y="57"/>
                  </a:cxn>
                  <a:cxn ang="0">
                    <a:pos x="70" y="57"/>
                  </a:cxn>
                  <a:cxn ang="0">
                    <a:pos x="69" y="54"/>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3" y="46"/>
                    </a:lnTo>
                    <a:lnTo>
                      <a:pt x="93" y="48"/>
                    </a:lnTo>
                    <a:lnTo>
                      <a:pt x="94" y="49"/>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4" y="57"/>
                    </a:lnTo>
                    <a:lnTo>
                      <a:pt x="73" y="57"/>
                    </a:lnTo>
                    <a:lnTo>
                      <a:pt x="70" y="57"/>
                    </a:lnTo>
                    <a:lnTo>
                      <a:pt x="69" y="54"/>
                    </a:lnTo>
                    <a:lnTo>
                      <a:pt x="0" y="5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7" name="Freeform 16"/>
              <p:cNvSpPr>
                <a:spLocks/>
              </p:cNvSpPr>
              <p:nvPr/>
            </p:nvSpPr>
            <p:spPr bwMode="auto">
              <a:xfrm>
                <a:off x="1800" y="1311"/>
                <a:ext cx="673" cy="330"/>
              </a:xfrm>
              <a:custGeom>
                <a:avLst/>
                <a:gdLst/>
                <a:ahLst/>
                <a:cxnLst>
                  <a:cxn ang="0">
                    <a:pos x="0" y="34"/>
                  </a:cxn>
                  <a:cxn ang="0">
                    <a:pos x="3" y="0"/>
                  </a:cxn>
                  <a:cxn ang="0">
                    <a:pos x="72" y="3"/>
                  </a:cxn>
                  <a:cxn ang="0">
                    <a:pos x="73" y="6"/>
                  </a:cxn>
                  <a:cxn ang="0">
                    <a:pos x="76" y="6"/>
                  </a:cxn>
                  <a:cxn ang="0">
                    <a:pos x="77" y="6"/>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20"/>
                  </a:cxn>
                  <a:cxn ang="0">
                    <a:pos x="99" y="21"/>
                  </a:cxn>
                  <a:cxn ang="0">
                    <a:pos x="100" y="24"/>
                  </a:cxn>
                  <a:cxn ang="0">
                    <a:pos x="102" y="25"/>
                  </a:cxn>
                  <a:cxn ang="0">
                    <a:pos x="101" y="27"/>
                  </a:cxn>
                  <a:cxn ang="0">
                    <a:pos x="102" y="28"/>
                  </a:cxn>
                  <a:cxn ang="0">
                    <a:pos x="103" y="29"/>
                  </a:cxn>
                  <a:cxn ang="0">
                    <a:pos x="104" y="31"/>
                  </a:cxn>
                  <a:cxn ang="0">
                    <a:pos x="103" y="32"/>
                  </a:cxn>
                  <a:cxn ang="0">
                    <a:pos x="103" y="35"/>
                  </a:cxn>
                  <a:cxn ang="0">
                    <a:pos x="105" y="36"/>
                  </a:cxn>
                  <a:cxn ang="0">
                    <a:pos x="105" y="37"/>
                  </a:cxn>
                  <a:cxn ang="0">
                    <a:pos x="104" y="38"/>
                  </a:cxn>
                  <a:cxn ang="0">
                    <a:pos x="105" y="40"/>
                  </a:cxn>
                  <a:cxn ang="0">
                    <a:pos x="106" y="41"/>
                  </a:cxn>
                  <a:cxn ang="0">
                    <a:pos x="105" y="42"/>
                  </a:cxn>
                  <a:cxn ang="0">
                    <a:pos x="106" y="44"/>
                  </a:cxn>
                  <a:cxn ang="0">
                    <a:pos x="106" y="45"/>
                  </a:cxn>
                  <a:cxn ang="0">
                    <a:pos x="107" y="46"/>
                  </a:cxn>
                  <a:cxn ang="0">
                    <a:pos x="108" y="48"/>
                  </a:cxn>
                  <a:cxn ang="0">
                    <a:pos x="109" y="50"/>
                  </a:cxn>
                  <a:cxn ang="0">
                    <a:pos x="111" y="52"/>
                  </a:cxn>
                  <a:cxn ang="0">
                    <a:pos x="112" y="53"/>
                  </a:cxn>
                  <a:cxn ang="0">
                    <a:pos x="111" y="55"/>
                  </a:cxn>
                  <a:cxn ang="0">
                    <a:pos x="111" y="55"/>
                  </a:cxn>
                  <a:cxn ang="0">
                    <a:pos x="24" y="53"/>
                  </a:cxn>
                  <a:cxn ang="0">
                    <a:pos x="25" y="36"/>
                  </a:cxn>
                  <a:cxn ang="0">
                    <a:pos x="0" y="34"/>
                  </a:cxn>
                  <a:cxn ang="0">
                    <a:pos x="0" y="34"/>
                  </a:cxn>
                </a:cxnLst>
                <a:rect l="0" t="0" r="r" b="b"/>
                <a:pathLst>
                  <a:path w="112" h="55">
                    <a:moveTo>
                      <a:pt x="0" y="34"/>
                    </a:moveTo>
                    <a:lnTo>
                      <a:pt x="3" y="0"/>
                    </a:lnTo>
                    <a:lnTo>
                      <a:pt x="72" y="3"/>
                    </a:lnTo>
                    <a:lnTo>
                      <a:pt x="73" y="6"/>
                    </a:lnTo>
                    <a:lnTo>
                      <a:pt x="76" y="6"/>
                    </a:lnTo>
                    <a:lnTo>
                      <a:pt x="77" y="6"/>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20"/>
                    </a:lnTo>
                    <a:lnTo>
                      <a:pt x="99" y="21"/>
                    </a:lnTo>
                    <a:lnTo>
                      <a:pt x="100" y="24"/>
                    </a:lnTo>
                    <a:lnTo>
                      <a:pt x="102" y="25"/>
                    </a:lnTo>
                    <a:lnTo>
                      <a:pt x="101" y="27"/>
                    </a:lnTo>
                    <a:lnTo>
                      <a:pt x="102" y="28"/>
                    </a:lnTo>
                    <a:lnTo>
                      <a:pt x="103" y="29"/>
                    </a:lnTo>
                    <a:lnTo>
                      <a:pt x="104" y="31"/>
                    </a:lnTo>
                    <a:lnTo>
                      <a:pt x="103" y="32"/>
                    </a:lnTo>
                    <a:lnTo>
                      <a:pt x="103" y="35"/>
                    </a:lnTo>
                    <a:lnTo>
                      <a:pt x="105" y="36"/>
                    </a:lnTo>
                    <a:lnTo>
                      <a:pt x="105" y="37"/>
                    </a:lnTo>
                    <a:lnTo>
                      <a:pt x="104" y="38"/>
                    </a:lnTo>
                    <a:lnTo>
                      <a:pt x="105" y="40"/>
                    </a:lnTo>
                    <a:lnTo>
                      <a:pt x="106" y="41"/>
                    </a:lnTo>
                    <a:lnTo>
                      <a:pt x="105" y="42"/>
                    </a:lnTo>
                    <a:lnTo>
                      <a:pt x="106" y="44"/>
                    </a:lnTo>
                    <a:lnTo>
                      <a:pt x="106" y="45"/>
                    </a:lnTo>
                    <a:lnTo>
                      <a:pt x="107" y="46"/>
                    </a:lnTo>
                    <a:lnTo>
                      <a:pt x="108" y="48"/>
                    </a:lnTo>
                    <a:lnTo>
                      <a:pt x="109" y="50"/>
                    </a:lnTo>
                    <a:lnTo>
                      <a:pt x="111" y="52"/>
                    </a:lnTo>
                    <a:lnTo>
                      <a:pt x="112" y="53"/>
                    </a:lnTo>
                    <a:lnTo>
                      <a:pt x="111" y="55"/>
                    </a:lnTo>
                    <a:lnTo>
                      <a:pt x="111" y="55"/>
                    </a:lnTo>
                    <a:lnTo>
                      <a:pt x="24" y="53"/>
                    </a:lnTo>
                    <a:lnTo>
                      <a:pt x="25" y="36"/>
                    </a:lnTo>
                    <a:lnTo>
                      <a:pt x="0" y="34"/>
                    </a:lnTo>
                    <a:lnTo>
                      <a:pt x="0" y="34"/>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8" name="Freeform 17"/>
              <p:cNvSpPr>
                <a:spLocks/>
              </p:cNvSpPr>
              <p:nvPr/>
            </p:nvSpPr>
            <p:spPr bwMode="auto">
              <a:xfrm>
                <a:off x="1926" y="1629"/>
                <a:ext cx="606" cy="324"/>
              </a:xfrm>
              <a:custGeom>
                <a:avLst/>
                <a:gdLst/>
                <a:ahLst/>
                <a:cxnLst>
                  <a:cxn ang="0">
                    <a:pos x="3" y="0"/>
                  </a:cxn>
                  <a:cxn ang="0">
                    <a:pos x="90" y="2"/>
                  </a:cxn>
                  <a:cxn ang="0">
                    <a:pos x="96" y="6"/>
                  </a:cxn>
                  <a:cxn ang="0">
                    <a:pos x="94" y="9"/>
                  </a:cxn>
                  <a:cxn ang="0">
                    <a:pos x="94" y="11"/>
                  </a:cxn>
                  <a:cxn ang="0">
                    <a:pos x="95" y="12"/>
                  </a:cxn>
                  <a:cxn ang="0">
                    <a:pos x="96" y="12"/>
                  </a:cxn>
                  <a:cxn ang="0">
                    <a:pos x="97" y="15"/>
                  </a:cxn>
                  <a:cxn ang="0">
                    <a:pos x="98" y="16"/>
                  </a:cxn>
                  <a:cxn ang="0">
                    <a:pos x="100" y="17"/>
                  </a:cxn>
                  <a:cxn ang="0">
                    <a:pos x="100" y="17"/>
                  </a:cxn>
                  <a:cxn ang="0">
                    <a:pos x="101" y="54"/>
                  </a:cxn>
                  <a:cxn ang="0">
                    <a:pos x="0" y="52"/>
                  </a:cxn>
                  <a:cxn ang="0">
                    <a:pos x="3" y="0"/>
                  </a:cxn>
                </a:cxnLst>
                <a:rect l="0" t="0" r="r" b="b"/>
                <a:pathLst>
                  <a:path w="101" h="54">
                    <a:moveTo>
                      <a:pt x="3" y="0"/>
                    </a:moveTo>
                    <a:lnTo>
                      <a:pt x="90" y="2"/>
                    </a:lnTo>
                    <a:lnTo>
                      <a:pt x="96" y="6"/>
                    </a:lnTo>
                    <a:lnTo>
                      <a:pt x="94" y="9"/>
                    </a:lnTo>
                    <a:lnTo>
                      <a:pt x="94" y="11"/>
                    </a:lnTo>
                    <a:lnTo>
                      <a:pt x="95" y="12"/>
                    </a:lnTo>
                    <a:lnTo>
                      <a:pt x="96" y="12"/>
                    </a:lnTo>
                    <a:lnTo>
                      <a:pt x="97" y="15"/>
                    </a:lnTo>
                    <a:lnTo>
                      <a:pt x="98" y="16"/>
                    </a:lnTo>
                    <a:lnTo>
                      <a:pt x="100" y="17"/>
                    </a:lnTo>
                    <a:lnTo>
                      <a:pt x="100" y="17"/>
                    </a:lnTo>
                    <a:lnTo>
                      <a:pt x="101" y="54"/>
                    </a:lnTo>
                    <a:lnTo>
                      <a:pt x="0" y="52"/>
                    </a:lnTo>
                    <a:lnTo>
                      <a:pt x="3"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19" name="Freeform 18"/>
              <p:cNvSpPr>
                <a:spLocks/>
              </p:cNvSpPr>
              <p:nvPr/>
            </p:nvSpPr>
            <p:spPr bwMode="auto">
              <a:xfrm>
                <a:off x="1848" y="1935"/>
                <a:ext cx="696" cy="360"/>
              </a:xfrm>
              <a:custGeom>
                <a:avLst/>
                <a:gdLst/>
                <a:ahLst/>
                <a:cxnLst>
                  <a:cxn ang="0">
                    <a:pos x="13" y="1"/>
                  </a:cxn>
                  <a:cxn ang="0">
                    <a:pos x="0" y="8"/>
                  </a:cxn>
                  <a:cxn ang="0">
                    <a:pos x="39" y="44"/>
                  </a:cxn>
                  <a:cxn ang="0">
                    <a:pos x="42" y="45"/>
                  </a:cxn>
                  <a:cxn ang="0">
                    <a:pos x="44"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5"/>
                  </a:cxn>
                  <a:cxn ang="0">
                    <a:pos x="75" y="57"/>
                  </a:cxn>
                  <a:cxn ang="0">
                    <a:pos x="77" y="57"/>
                  </a:cxn>
                  <a:cxn ang="0">
                    <a:pos x="79" y="57"/>
                  </a:cxn>
                  <a:cxn ang="0">
                    <a:pos x="79" y="60"/>
                  </a:cxn>
                  <a:cxn ang="0">
                    <a:pos x="80" y="58"/>
                  </a:cxn>
                  <a:cxn ang="0">
                    <a:pos x="82" y="56"/>
                  </a:cxn>
                  <a:cxn ang="0">
                    <a:pos x="83" y="57"/>
                  </a:cxn>
                  <a:cxn ang="0">
                    <a:pos x="85" y="57"/>
                  </a:cxn>
                  <a:cxn ang="0">
                    <a:pos x="87" y="57"/>
                  </a:cxn>
                  <a:cxn ang="0">
                    <a:pos x="87" y="57"/>
                  </a:cxn>
                  <a:cxn ang="0">
                    <a:pos x="90" y="60"/>
                  </a:cxn>
                  <a:cxn ang="0">
                    <a:pos x="93" y="57"/>
                  </a:cxn>
                  <a:cxn ang="0">
                    <a:pos x="99" y="56"/>
                  </a:cxn>
                  <a:cxn ang="0">
                    <a:pos x="101" y="56"/>
                  </a:cxn>
                  <a:cxn ang="0">
                    <a:pos x="106" y="56"/>
                  </a:cxn>
                  <a:cxn ang="0">
                    <a:pos x="113" y="59"/>
                  </a:cxn>
                  <a:cxn ang="0">
                    <a:pos x="115" y="60"/>
                  </a:cxn>
                  <a:cxn ang="0">
                    <a:pos x="116" y="30"/>
                  </a:cxn>
                  <a:cxn ang="0">
                    <a:pos x="114" y="3"/>
                  </a:cxn>
                </a:cxnLst>
                <a:rect l="0" t="0" r="r" b="b"/>
                <a:pathLst>
                  <a:path w="116" h="60">
                    <a:moveTo>
                      <a:pt x="114" y="3"/>
                    </a:moveTo>
                    <a:lnTo>
                      <a:pt x="13" y="1"/>
                    </a:lnTo>
                    <a:lnTo>
                      <a:pt x="0" y="0"/>
                    </a:lnTo>
                    <a:lnTo>
                      <a:pt x="0" y="8"/>
                    </a:lnTo>
                    <a:lnTo>
                      <a:pt x="40" y="11"/>
                    </a:lnTo>
                    <a:lnTo>
                      <a:pt x="39" y="44"/>
                    </a:lnTo>
                    <a:lnTo>
                      <a:pt x="41" y="44"/>
                    </a:lnTo>
                    <a:lnTo>
                      <a:pt x="42" y="45"/>
                    </a:lnTo>
                    <a:lnTo>
                      <a:pt x="44" y="47"/>
                    </a:lnTo>
                    <a:lnTo>
                      <a:pt x="44" y="48"/>
                    </a:lnTo>
                    <a:lnTo>
                      <a:pt x="47" y="47"/>
                    </a:lnTo>
                    <a:lnTo>
                      <a:pt x="48" y="47"/>
                    </a:lnTo>
                    <a:lnTo>
                      <a:pt x="50" y="47"/>
                    </a:lnTo>
                    <a:lnTo>
                      <a:pt x="50" y="48"/>
                    </a:lnTo>
                    <a:lnTo>
                      <a:pt x="50" y="49"/>
                    </a:lnTo>
                    <a:lnTo>
                      <a:pt x="51" y="50"/>
                    </a:lnTo>
                    <a:lnTo>
                      <a:pt x="51" y="50"/>
                    </a:lnTo>
                    <a:lnTo>
                      <a:pt x="55" y="51"/>
                    </a:lnTo>
                    <a:lnTo>
                      <a:pt x="56"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5"/>
                    </a:lnTo>
                    <a:lnTo>
                      <a:pt x="72" y="55"/>
                    </a:lnTo>
                    <a:lnTo>
                      <a:pt x="75" y="57"/>
                    </a:lnTo>
                    <a:lnTo>
                      <a:pt x="76" y="57"/>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7"/>
                    </a:lnTo>
                    <a:lnTo>
                      <a:pt x="86" y="57"/>
                    </a:lnTo>
                    <a:lnTo>
                      <a:pt x="87" y="57"/>
                    </a:lnTo>
                    <a:lnTo>
                      <a:pt x="87" y="57"/>
                    </a:lnTo>
                    <a:lnTo>
                      <a:pt x="87" y="57"/>
                    </a:lnTo>
                    <a:lnTo>
                      <a:pt x="88" y="58"/>
                    </a:lnTo>
                    <a:lnTo>
                      <a:pt x="90" y="60"/>
                    </a:lnTo>
                    <a:lnTo>
                      <a:pt x="92" y="58"/>
                    </a:lnTo>
                    <a:lnTo>
                      <a:pt x="93" y="57"/>
                    </a:lnTo>
                    <a:lnTo>
                      <a:pt x="97" y="57"/>
                    </a:lnTo>
                    <a:lnTo>
                      <a:pt x="99" y="56"/>
                    </a:lnTo>
                    <a:lnTo>
                      <a:pt x="100" y="56"/>
                    </a:lnTo>
                    <a:lnTo>
                      <a:pt x="101" y="56"/>
                    </a:lnTo>
                    <a:lnTo>
                      <a:pt x="104" y="57"/>
                    </a:lnTo>
                    <a:lnTo>
                      <a:pt x="106" y="56"/>
                    </a:lnTo>
                    <a:lnTo>
                      <a:pt x="107" y="56"/>
                    </a:lnTo>
                    <a:lnTo>
                      <a:pt x="113" y="59"/>
                    </a:lnTo>
                    <a:lnTo>
                      <a:pt x="115" y="60"/>
                    </a:lnTo>
                    <a:lnTo>
                      <a:pt x="115" y="60"/>
                    </a:lnTo>
                    <a:lnTo>
                      <a:pt x="116" y="60"/>
                    </a:lnTo>
                    <a:lnTo>
                      <a:pt x="116" y="30"/>
                    </a:lnTo>
                    <a:lnTo>
                      <a:pt x="114" y="12"/>
                    </a:lnTo>
                    <a:lnTo>
                      <a:pt x="114" y="3"/>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0" name="Freeform 19"/>
              <p:cNvSpPr>
                <a:spLocks/>
              </p:cNvSpPr>
              <p:nvPr/>
            </p:nvSpPr>
            <p:spPr bwMode="auto">
              <a:xfrm>
                <a:off x="1493" y="1983"/>
                <a:ext cx="1140" cy="1110"/>
              </a:xfrm>
              <a:custGeom>
                <a:avLst/>
                <a:gdLst/>
                <a:ahLst/>
                <a:cxnLst>
                  <a:cxn ang="0">
                    <a:pos x="172" y="51"/>
                  </a:cxn>
                  <a:cxn ang="0">
                    <a:pos x="160" y="48"/>
                  </a:cxn>
                  <a:cxn ang="0">
                    <a:pos x="152" y="49"/>
                  </a:cxn>
                  <a:cxn ang="0">
                    <a:pos x="146" y="49"/>
                  </a:cxn>
                  <a:cxn ang="0">
                    <a:pos x="144" y="49"/>
                  </a:cxn>
                  <a:cxn ang="0">
                    <a:pos x="141" y="48"/>
                  </a:cxn>
                  <a:cxn ang="0">
                    <a:pos x="138" y="52"/>
                  </a:cxn>
                  <a:cxn ang="0">
                    <a:pos x="136" y="49"/>
                  </a:cxn>
                  <a:cxn ang="0">
                    <a:pos x="130" y="47"/>
                  </a:cxn>
                  <a:cxn ang="0">
                    <a:pos x="126" y="47"/>
                  </a:cxn>
                  <a:cxn ang="0">
                    <a:pos x="120" y="45"/>
                  </a:cxn>
                  <a:cxn ang="0">
                    <a:pos x="116" y="44"/>
                  </a:cxn>
                  <a:cxn ang="0">
                    <a:pos x="110" y="42"/>
                  </a:cxn>
                  <a:cxn ang="0">
                    <a:pos x="107" y="39"/>
                  </a:cxn>
                  <a:cxn ang="0">
                    <a:pos x="101" y="37"/>
                  </a:cxn>
                  <a:cxn ang="0">
                    <a:pos x="59" y="0"/>
                  </a:cxn>
                  <a:cxn ang="0">
                    <a:pos x="0" y="73"/>
                  </a:cxn>
                  <a:cxn ang="0">
                    <a:pos x="1" y="76"/>
                  </a:cxn>
                  <a:cxn ang="0">
                    <a:pos x="6" y="82"/>
                  </a:cxn>
                  <a:cxn ang="0">
                    <a:pos x="23" y="100"/>
                  </a:cxn>
                  <a:cxn ang="0">
                    <a:pos x="26" y="106"/>
                  </a:cxn>
                  <a:cxn ang="0">
                    <a:pos x="38" y="124"/>
                  </a:cxn>
                  <a:cxn ang="0">
                    <a:pos x="50" y="126"/>
                  </a:cxn>
                  <a:cxn ang="0">
                    <a:pos x="56" y="115"/>
                  </a:cxn>
                  <a:cxn ang="0">
                    <a:pos x="60" y="114"/>
                  </a:cxn>
                  <a:cxn ang="0">
                    <a:pos x="68" y="117"/>
                  </a:cxn>
                  <a:cxn ang="0">
                    <a:pos x="75" y="120"/>
                  </a:cxn>
                  <a:cxn ang="0">
                    <a:pos x="78" y="122"/>
                  </a:cxn>
                  <a:cxn ang="0">
                    <a:pos x="84" y="130"/>
                  </a:cxn>
                  <a:cxn ang="0">
                    <a:pos x="95" y="150"/>
                  </a:cxn>
                  <a:cxn ang="0">
                    <a:pos x="101" y="157"/>
                  </a:cxn>
                  <a:cxn ang="0">
                    <a:pos x="103" y="167"/>
                  </a:cxn>
                  <a:cxn ang="0">
                    <a:pos x="112" y="177"/>
                  </a:cxn>
                  <a:cxn ang="0">
                    <a:pos x="127" y="182"/>
                  </a:cxn>
                  <a:cxn ang="0">
                    <a:pos x="136" y="184"/>
                  </a:cxn>
                  <a:cxn ang="0">
                    <a:pos x="135" y="181"/>
                  </a:cxn>
                  <a:cxn ang="0">
                    <a:pos x="132" y="163"/>
                  </a:cxn>
                  <a:cxn ang="0">
                    <a:pos x="131" y="161"/>
                  </a:cxn>
                  <a:cxn ang="0">
                    <a:pos x="134" y="155"/>
                  </a:cxn>
                  <a:cxn ang="0">
                    <a:pos x="135" y="152"/>
                  </a:cxn>
                  <a:cxn ang="0">
                    <a:pos x="138" y="146"/>
                  </a:cxn>
                  <a:cxn ang="0">
                    <a:pos x="140" y="146"/>
                  </a:cxn>
                  <a:cxn ang="0">
                    <a:pos x="142" y="143"/>
                  </a:cxn>
                  <a:cxn ang="0">
                    <a:pos x="144" y="143"/>
                  </a:cxn>
                  <a:cxn ang="0">
                    <a:pos x="148" y="141"/>
                  </a:cxn>
                  <a:cxn ang="0">
                    <a:pos x="150" y="138"/>
                  </a:cxn>
                  <a:cxn ang="0">
                    <a:pos x="151" y="139"/>
                  </a:cxn>
                  <a:cxn ang="0">
                    <a:pos x="166" y="131"/>
                  </a:cxn>
                  <a:cxn ang="0">
                    <a:pos x="169" y="123"/>
                  </a:cxn>
                  <a:cxn ang="0">
                    <a:pos x="172" y="122"/>
                  </a:cxn>
                  <a:cxn ang="0">
                    <a:pos x="182" y="120"/>
                  </a:cxn>
                  <a:cxn ang="0">
                    <a:pos x="185" y="119"/>
                  </a:cxn>
                  <a:cxn ang="0">
                    <a:pos x="187" y="115"/>
                  </a:cxn>
                  <a:cxn ang="0">
                    <a:pos x="187" y="107"/>
                  </a:cxn>
                  <a:cxn ang="0">
                    <a:pos x="189" y="102"/>
                  </a:cxn>
                  <a:cxn ang="0">
                    <a:pos x="188" y="92"/>
                  </a:cxn>
                  <a:cxn ang="0">
                    <a:pos x="187" y="89"/>
                  </a:cxn>
                  <a:cxn ang="0">
                    <a:pos x="185" y="83"/>
                  </a:cxn>
                  <a:cxn ang="0">
                    <a:pos x="182" y="54"/>
                  </a:cxn>
                  <a:cxn ang="0">
                    <a:pos x="175" y="52"/>
                  </a:cxn>
                </a:cxnLst>
                <a:rect l="0" t="0" r="r" b="b"/>
                <a:pathLst>
                  <a:path w="190" h="185">
                    <a:moveTo>
                      <a:pt x="175" y="52"/>
                    </a:moveTo>
                    <a:lnTo>
                      <a:pt x="174" y="52"/>
                    </a:lnTo>
                    <a:lnTo>
                      <a:pt x="174" y="52"/>
                    </a:lnTo>
                    <a:lnTo>
                      <a:pt x="172" y="51"/>
                    </a:lnTo>
                    <a:lnTo>
                      <a:pt x="166" y="48"/>
                    </a:lnTo>
                    <a:lnTo>
                      <a:pt x="165" y="48"/>
                    </a:lnTo>
                    <a:lnTo>
                      <a:pt x="163" y="49"/>
                    </a:lnTo>
                    <a:lnTo>
                      <a:pt x="160" y="48"/>
                    </a:lnTo>
                    <a:lnTo>
                      <a:pt x="159" y="48"/>
                    </a:lnTo>
                    <a:lnTo>
                      <a:pt x="158" y="48"/>
                    </a:lnTo>
                    <a:lnTo>
                      <a:pt x="156" y="49"/>
                    </a:lnTo>
                    <a:lnTo>
                      <a:pt x="152" y="49"/>
                    </a:lnTo>
                    <a:lnTo>
                      <a:pt x="151" y="50"/>
                    </a:lnTo>
                    <a:lnTo>
                      <a:pt x="149" y="52"/>
                    </a:lnTo>
                    <a:lnTo>
                      <a:pt x="147" y="50"/>
                    </a:lnTo>
                    <a:lnTo>
                      <a:pt x="146" y="49"/>
                    </a:lnTo>
                    <a:lnTo>
                      <a:pt x="146" y="49"/>
                    </a:lnTo>
                    <a:lnTo>
                      <a:pt x="146" y="49"/>
                    </a:lnTo>
                    <a:lnTo>
                      <a:pt x="145" y="49"/>
                    </a:lnTo>
                    <a:lnTo>
                      <a:pt x="144" y="49"/>
                    </a:lnTo>
                    <a:lnTo>
                      <a:pt x="143" y="50"/>
                    </a:lnTo>
                    <a:lnTo>
                      <a:pt x="142" y="49"/>
                    </a:lnTo>
                    <a:lnTo>
                      <a:pt x="141" y="48"/>
                    </a:lnTo>
                    <a:lnTo>
                      <a:pt x="141" y="48"/>
                    </a:lnTo>
                    <a:lnTo>
                      <a:pt x="140" y="49"/>
                    </a:lnTo>
                    <a:lnTo>
                      <a:pt x="139" y="50"/>
                    </a:lnTo>
                    <a:lnTo>
                      <a:pt x="139" y="51"/>
                    </a:lnTo>
                    <a:lnTo>
                      <a:pt x="138" y="52"/>
                    </a:lnTo>
                    <a:lnTo>
                      <a:pt x="137" y="51"/>
                    </a:lnTo>
                    <a:lnTo>
                      <a:pt x="138" y="49"/>
                    </a:lnTo>
                    <a:lnTo>
                      <a:pt x="137" y="49"/>
                    </a:lnTo>
                    <a:lnTo>
                      <a:pt x="136" y="49"/>
                    </a:lnTo>
                    <a:lnTo>
                      <a:pt x="135" y="49"/>
                    </a:lnTo>
                    <a:lnTo>
                      <a:pt x="134" y="49"/>
                    </a:lnTo>
                    <a:lnTo>
                      <a:pt x="131" y="47"/>
                    </a:lnTo>
                    <a:lnTo>
                      <a:pt x="130" y="47"/>
                    </a:lnTo>
                    <a:lnTo>
                      <a:pt x="129" y="49"/>
                    </a:lnTo>
                    <a:lnTo>
                      <a:pt x="127" y="49"/>
                    </a:lnTo>
                    <a:lnTo>
                      <a:pt x="127" y="47"/>
                    </a:lnTo>
                    <a:lnTo>
                      <a:pt x="126" y="47"/>
                    </a:lnTo>
                    <a:lnTo>
                      <a:pt x="125" y="45"/>
                    </a:lnTo>
                    <a:lnTo>
                      <a:pt x="124" y="45"/>
                    </a:lnTo>
                    <a:lnTo>
                      <a:pt x="121" y="44"/>
                    </a:lnTo>
                    <a:lnTo>
                      <a:pt x="120" y="45"/>
                    </a:lnTo>
                    <a:lnTo>
                      <a:pt x="118" y="45"/>
                    </a:lnTo>
                    <a:lnTo>
                      <a:pt x="118" y="43"/>
                    </a:lnTo>
                    <a:lnTo>
                      <a:pt x="117" y="44"/>
                    </a:lnTo>
                    <a:lnTo>
                      <a:pt x="116" y="44"/>
                    </a:lnTo>
                    <a:lnTo>
                      <a:pt x="115" y="44"/>
                    </a:lnTo>
                    <a:lnTo>
                      <a:pt x="114" y="43"/>
                    </a:lnTo>
                    <a:lnTo>
                      <a:pt x="110" y="42"/>
                    </a:lnTo>
                    <a:lnTo>
                      <a:pt x="110" y="42"/>
                    </a:lnTo>
                    <a:lnTo>
                      <a:pt x="109" y="41"/>
                    </a:lnTo>
                    <a:lnTo>
                      <a:pt x="109" y="40"/>
                    </a:lnTo>
                    <a:lnTo>
                      <a:pt x="109" y="39"/>
                    </a:lnTo>
                    <a:lnTo>
                      <a:pt x="107" y="39"/>
                    </a:lnTo>
                    <a:lnTo>
                      <a:pt x="106" y="39"/>
                    </a:lnTo>
                    <a:lnTo>
                      <a:pt x="103" y="40"/>
                    </a:lnTo>
                    <a:lnTo>
                      <a:pt x="103" y="39"/>
                    </a:lnTo>
                    <a:lnTo>
                      <a:pt x="101" y="37"/>
                    </a:lnTo>
                    <a:lnTo>
                      <a:pt x="100" y="36"/>
                    </a:lnTo>
                    <a:lnTo>
                      <a:pt x="98" y="36"/>
                    </a:lnTo>
                    <a:lnTo>
                      <a:pt x="99" y="3"/>
                    </a:lnTo>
                    <a:lnTo>
                      <a:pt x="59" y="0"/>
                    </a:lnTo>
                    <a:lnTo>
                      <a:pt x="58" y="0"/>
                    </a:lnTo>
                    <a:lnTo>
                      <a:pt x="52" y="77"/>
                    </a:lnTo>
                    <a:lnTo>
                      <a:pt x="1" y="73"/>
                    </a:lnTo>
                    <a:lnTo>
                      <a:pt x="0" y="73"/>
                    </a:lnTo>
                    <a:lnTo>
                      <a:pt x="1" y="73"/>
                    </a:lnTo>
                    <a:lnTo>
                      <a:pt x="1" y="74"/>
                    </a:lnTo>
                    <a:lnTo>
                      <a:pt x="0" y="75"/>
                    </a:lnTo>
                    <a:lnTo>
                      <a:pt x="1" y="76"/>
                    </a:lnTo>
                    <a:lnTo>
                      <a:pt x="1" y="76"/>
                    </a:lnTo>
                    <a:lnTo>
                      <a:pt x="4" y="78"/>
                    </a:lnTo>
                    <a:lnTo>
                      <a:pt x="5" y="80"/>
                    </a:lnTo>
                    <a:lnTo>
                      <a:pt x="6" y="82"/>
                    </a:lnTo>
                    <a:lnTo>
                      <a:pt x="8" y="84"/>
                    </a:lnTo>
                    <a:lnTo>
                      <a:pt x="16" y="93"/>
                    </a:lnTo>
                    <a:lnTo>
                      <a:pt x="23" y="99"/>
                    </a:lnTo>
                    <a:lnTo>
                      <a:pt x="23" y="100"/>
                    </a:lnTo>
                    <a:lnTo>
                      <a:pt x="24" y="101"/>
                    </a:lnTo>
                    <a:lnTo>
                      <a:pt x="24" y="102"/>
                    </a:lnTo>
                    <a:lnTo>
                      <a:pt x="24" y="103"/>
                    </a:lnTo>
                    <a:lnTo>
                      <a:pt x="26" y="106"/>
                    </a:lnTo>
                    <a:lnTo>
                      <a:pt x="26" y="111"/>
                    </a:lnTo>
                    <a:lnTo>
                      <a:pt x="26" y="113"/>
                    </a:lnTo>
                    <a:lnTo>
                      <a:pt x="28" y="117"/>
                    </a:lnTo>
                    <a:lnTo>
                      <a:pt x="38" y="124"/>
                    </a:lnTo>
                    <a:lnTo>
                      <a:pt x="45" y="128"/>
                    </a:lnTo>
                    <a:lnTo>
                      <a:pt x="47" y="128"/>
                    </a:lnTo>
                    <a:lnTo>
                      <a:pt x="48" y="128"/>
                    </a:lnTo>
                    <a:lnTo>
                      <a:pt x="50" y="126"/>
                    </a:lnTo>
                    <a:lnTo>
                      <a:pt x="51" y="125"/>
                    </a:lnTo>
                    <a:lnTo>
                      <a:pt x="54" y="118"/>
                    </a:lnTo>
                    <a:lnTo>
                      <a:pt x="55" y="116"/>
                    </a:lnTo>
                    <a:lnTo>
                      <a:pt x="56" y="115"/>
                    </a:lnTo>
                    <a:lnTo>
                      <a:pt x="59" y="116"/>
                    </a:lnTo>
                    <a:lnTo>
                      <a:pt x="59" y="116"/>
                    </a:lnTo>
                    <a:lnTo>
                      <a:pt x="60" y="115"/>
                    </a:lnTo>
                    <a:lnTo>
                      <a:pt x="60" y="114"/>
                    </a:lnTo>
                    <a:lnTo>
                      <a:pt x="62" y="115"/>
                    </a:lnTo>
                    <a:lnTo>
                      <a:pt x="63" y="115"/>
                    </a:lnTo>
                    <a:lnTo>
                      <a:pt x="67" y="116"/>
                    </a:lnTo>
                    <a:lnTo>
                      <a:pt x="68" y="117"/>
                    </a:lnTo>
                    <a:lnTo>
                      <a:pt x="70" y="117"/>
                    </a:lnTo>
                    <a:lnTo>
                      <a:pt x="72" y="117"/>
                    </a:lnTo>
                    <a:lnTo>
                      <a:pt x="75" y="119"/>
                    </a:lnTo>
                    <a:lnTo>
                      <a:pt x="75" y="120"/>
                    </a:lnTo>
                    <a:lnTo>
                      <a:pt x="76" y="120"/>
                    </a:lnTo>
                    <a:lnTo>
                      <a:pt x="76" y="121"/>
                    </a:lnTo>
                    <a:lnTo>
                      <a:pt x="77" y="121"/>
                    </a:lnTo>
                    <a:lnTo>
                      <a:pt x="78" y="122"/>
                    </a:lnTo>
                    <a:lnTo>
                      <a:pt x="80" y="125"/>
                    </a:lnTo>
                    <a:lnTo>
                      <a:pt x="83" y="127"/>
                    </a:lnTo>
                    <a:lnTo>
                      <a:pt x="84" y="129"/>
                    </a:lnTo>
                    <a:lnTo>
                      <a:pt x="84" y="130"/>
                    </a:lnTo>
                    <a:lnTo>
                      <a:pt x="89" y="141"/>
                    </a:lnTo>
                    <a:lnTo>
                      <a:pt x="89" y="143"/>
                    </a:lnTo>
                    <a:lnTo>
                      <a:pt x="94" y="149"/>
                    </a:lnTo>
                    <a:lnTo>
                      <a:pt x="95" y="150"/>
                    </a:lnTo>
                    <a:lnTo>
                      <a:pt x="98" y="153"/>
                    </a:lnTo>
                    <a:lnTo>
                      <a:pt x="99" y="154"/>
                    </a:lnTo>
                    <a:lnTo>
                      <a:pt x="100" y="156"/>
                    </a:lnTo>
                    <a:lnTo>
                      <a:pt x="101" y="157"/>
                    </a:lnTo>
                    <a:lnTo>
                      <a:pt x="100" y="160"/>
                    </a:lnTo>
                    <a:lnTo>
                      <a:pt x="101" y="162"/>
                    </a:lnTo>
                    <a:lnTo>
                      <a:pt x="102" y="166"/>
                    </a:lnTo>
                    <a:lnTo>
                      <a:pt x="103" y="167"/>
                    </a:lnTo>
                    <a:lnTo>
                      <a:pt x="106" y="173"/>
                    </a:lnTo>
                    <a:lnTo>
                      <a:pt x="107" y="176"/>
                    </a:lnTo>
                    <a:lnTo>
                      <a:pt x="109" y="176"/>
                    </a:lnTo>
                    <a:lnTo>
                      <a:pt x="112" y="177"/>
                    </a:lnTo>
                    <a:lnTo>
                      <a:pt x="115" y="178"/>
                    </a:lnTo>
                    <a:lnTo>
                      <a:pt x="120" y="181"/>
                    </a:lnTo>
                    <a:lnTo>
                      <a:pt x="126" y="182"/>
                    </a:lnTo>
                    <a:lnTo>
                      <a:pt x="127" y="182"/>
                    </a:lnTo>
                    <a:lnTo>
                      <a:pt x="131" y="185"/>
                    </a:lnTo>
                    <a:lnTo>
                      <a:pt x="133" y="185"/>
                    </a:lnTo>
                    <a:lnTo>
                      <a:pt x="134" y="183"/>
                    </a:lnTo>
                    <a:lnTo>
                      <a:pt x="136" y="184"/>
                    </a:lnTo>
                    <a:lnTo>
                      <a:pt x="136" y="183"/>
                    </a:lnTo>
                    <a:lnTo>
                      <a:pt x="136" y="182"/>
                    </a:lnTo>
                    <a:lnTo>
                      <a:pt x="135" y="182"/>
                    </a:lnTo>
                    <a:lnTo>
                      <a:pt x="135" y="181"/>
                    </a:lnTo>
                    <a:lnTo>
                      <a:pt x="133" y="179"/>
                    </a:lnTo>
                    <a:lnTo>
                      <a:pt x="131" y="171"/>
                    </a:lnTo>
                    <a:lnTo>
                      <a:pt x="130" y="168"/>
                    </a:lnTo>
                    <a:lnTo>
                      <a:pt x="132" y="163"/>
                    </a:lnTo>
                    <a:lnTo>
                      <a:pt x="132" y="162"/>
                    </a:lnTo>
                    <a:lnTo>
                      <a:pt x="131" y="162"/>
                    </a:lnTo>
                    <a:lnTo>
                      <a:pt x="131" y="161"/>
                    </a:lnTo>
                    <a:lnTo>
                      <a:pt x="131" y="161"/>
                    </a:lnTo>
                    <a:lnTo>
                      <a:pt x="131" y="161"/>
                    </a:lnTo>
                    <a:lnTo>
                      <a:pt x="131" y="160"/>
                    </a:lnTo>
                    <a:lnTo>
                      <a:pt x="133" y="159"/>
                    </a:lnTo>
                    <a:lnTo>
                      <a:pt x="134" y="155"/>
                    </a:lnTo>
                    <a:lnTo>
                      <a:pt x="133" y="154"/>
                    </a:lnTo>
                    <a:lnTo>
                      <a:pt x="133" y="152"/>
                    </a:lnTo>
                    <a:lnTo>
                      <a:pt x="134" y="151"/>
                    </a:lnTo>
                    <a:lnTo>
                      <a:pt x="135" y="152"/>
                    </a:lnTo>
                    <a:lnTo>
                      <a:pt x="138" y="150"/>
                    </a:lnTo>
                    <a:lnTo>
                      <a:pt x="138" y="148"/>
                    </a:lnTo>
                    <a:lnTo>
                      <a:pt x="137" y="147"/>
                    </a:lnTo>
                    <a:lnTo>
                      <a:pt x="138" y="146"/>
                    </a:lnTo>
                    <a:lnTo>
                      <a:pt x="138" y="146"/>
                    </a:lnTo>
                    <a:lnTo>
                      <a:pt x="139" y="146"/>
                    </a:lnTo>
                    <a:lnTo>
                      <a:pt x="140" y="146"/>
                    </a:lnTo>
                    <a:lnTo>
                      <a:pt x="140" y="146"/>
                    </a:lnTo>
                    <a:lnTo>
                      <a:pt x="141" y="146"/>
                    </a:lnTo>
                    <a:lnTo>
                      <a:pt x="142" y="146"/>
                    </a:lnTo>
                    <a:lnTo>
                      <a:pt x="142" y="145"/>
                    </a:lnTo>
                    <a:lnTo>
                      <a:pt x="142" y="143"/>
                    </a:lnTo>
                    <a:lnTo>
                      <a:pt x="142" y="143"/>
                    </a:lnTo>
                    <a:lnTo>
                      <a:pt x="143" y="143"/>
                    </a:lnTo>
                    <a:lnTo>
                      <a:pt x="143" y="143"/>
                    </a:lnTo>
                    <a:lnTo>
                      <a:pt x="144" y="143"/>
                    </a:lnTo>
                    <a:lnTo>
                      <a:pt x="147" y="142"/>
                    </a:lnTo>
                    <a:lnTo>
                      <a:pt x="148" y="142"/>
                    </a:lnTo>
                    <a:lnTo>
                      <a:pt x="148" y="141"/>
                    </a:lnTo>
                    <a:lnTo>
                      <a:pt x="148" y="141"/>
                    </a:lnTo>
                    <a:lnTo>
                      <a:pt x="146" y="140"/>
                    </a:lnTo>
                    <a:lnTo>
                      <a:pt x="146" y="139"/>
                    </a:lnTo>
                    <a:lnTo>
                      <a:pt x="149" y="138"/>
                    </a:lnTo>
                    <a:lnTo>
                      <a:pt x="150" y="138"/>
                    </a:lnTo>
                    <a:lnTo>
                      <a:pt x="151" y="137"/>
                    </a:lnTo>
                    <a:lnTo>
                      <a:pt x="151" y="138"/>
                    </a:lnTo>
                    <a:lnTo>
                      <a:pt x="151" y="138"/>
                    </a:lnTo>
                    <a:lnTo>
                      <a:pt x="151" y="139"/>
                    </a:lnTo>
                    <a:lnTo>
                      <a:pt x="151" y="139"/>
                    </a:lnTo>
                    <a:lnTo>
                      <a:pt x="152" y="138"/>
                    </a:lnTo>
                    <a:lnTo>
                      <a:pt x="157" y="137"/>
                    </a:lnTo>
                    <a:lnTo>
                      <a:pt x="166" y="131"/>
                    </a:lnTo>
                    <a:lnTo>
                      <a:pt x="166" y="129"/>
                    </a:lnTo>
                    <a:lnTo>
                      <a:pt x="171" y="126"/>
                    </a:lnTo>
                    <a:lnTo>
                      <a:pt x="171" y="125"/>
                    </a:lnTo>
                    <a:lnTo>
                      <a:pt x="169" y="123"/>
                    </a:lnTo>
                    <a:lnTo>
                      <a:pt x="169" y="121"/>
                    </a:lnTo>
                    <a:lnTo>
                      <a:pt x="172" y="119"/>
                    </a:lnTo>
                    <a:lnTo>
                      <a:pt x="172" y="120"/>
                    </a:lnTo>
                    <a:lnTo>
                      <a:pt x="172" y="122"/>
                    </a:lnTo>
                    <a:lnTo>
                      <a:pt x="172" y="122"/>
                    </a:lnTo>
                    <a:lnTo>
                      <a:pt x="176" y="122"/>
                    </a:lnTo>
                    <a:lnTo>
                      <a:pt x="176" y="123"/>
                    </a:lnTo>
                    <a:lnTo>
                      <a:pt x="182" y="120"/>
                    </a:lnTo>
                    <a:lnTo>
                      <a:pt x="186" y="120"/>
                    </a:lnTo>
                    <a:lnTo>
                      <a:pt x="186" y="120"/>
                    </a:lnTo>
                    <a:lnTo>
                      <a:pt x="186" y="119"/>
                    </a:lnTo>
                    <a:lnTo>
                      <a:pt x="185" y="119"/>
                    </a:lnTo>
                    <a:lnTo>
                      <a:pt x="185" y="117"/>
                    </a:lnTo>
                    <a:lnTo>
                      <a:pt x="185" y="117"/>
                    </a:lnTo>
                    <a:lnTo>
                      <a:pt x="186" y="116"/>
                    </a:lnTo>
                    <a:lnTo>
                      <a:pt x="187" y="115"/>
                    </a:lnTo>
                    <a:lnTo>
                      <a:pt x="188" y="111"/>
                    </a:lnTo>
                    <a:lnTo>
                      <a:pt x="187" y="109"/>
                    </a:lnTo>
                    <a:lnTo>
                      <a:pt x="187" y="108"/>
                    </a:lnTo>
                    <a:lnTo>
                      <a:pt x="187" y="107"/>
                    </a:lnTo>
                    <a:lnTo>
                      <a:pt x="187" y="106"/>
                    </a:lnTo>
                    <a:lnTo>
                      <a:pt x="188" y="104"/>
                    </a:lnTo>
                    <a:lnTo>
                      <a:pt x="189" y="103"/>
                    </a:lnTo>
                    <a:lnTo>
                      <a:pt x="189" y="102"/>
                    </a:lnTo>
                    <a:lnTo>
                      <a:pt x="190" y="99"/>
                    </a:lnTo>
                    <a:lnTo>
                      <a:pt x="190" y="97"/>
                    </a:lnTo>
                    <a:lnTo>
                      <a:pt x="189" y="94"/>
                    </a:lnTo>
                    <a:lnTo>
                      <a:pt x="188" y="92"/>
                    </a:lnTo>
                    <a:lnTo>
                      <a:pt x="188" y="92"/>
                    </a:lnTo>
                    <a:lnTo>
                      <a:pt x="188" y="91"/>
                    </a:lnTo>
                    <a:lnTo>
                      <a:pt x="187" y="90"/>
                    </a:lnTo>
                    <a:lnTo>
                      <a:pt x="187" y="89"/>
                    </a:lnTo>
                    <a:lnTo>
                      <a:pt x="186" y="88"/>
                    </a:lnTo>
                    <a:lnTo>
                      <a:pt x="185" y="87"/>
                    </a:lnTo>
                    <a:lnTo>
                      <a:pt x="186" y="86"/>
                    </a:lnTo>
                    <a:lnTo>
                      <a:pt x="185" y="83"/>
                    </a:lnTo>
                    <a:lnTo>
                      <a:pt x="183" y="81"/>
                    </a:lnTo>
                    <a:lnTo>
                      <a:pt x="182" y="80"/>
                    </a:lnTo>
                    <a:lnTo>
                      <a:pt x="182" y="63"/>
                    </a:lnTo>
                    <a:lnTo>
                      <a:pt x="182" y="54"/>
                    </a:lnTo>
                    <a:lnTo>
                      <a:pt x="179" y="53"/>
                    </a:lnTo>
                    <a:lnTo>
                      <a:pt x="178" y="54"/>
                    </a:lnTo>
                    <a:lnTo>
                      <a:pt x="177" y="54"/>
                    </a:lnTo>
                    <a:lnTo>
                      <a:pt x="175" y="5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1" name="Freeform 20"/>
              <p:cNvSpPr>
                <a:spLocks/>
              </p:cNvSpPr>
              <p:nvPr/>
            </p:nvSpPr>
            <p:spPr bwMode="auto">
              <a:xfrm>
                <a:off x="2335" y="680"/>
                <a:ext cx="534" cy="600"/>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6"/>
                  </a:cxn>
                  <a:cxn ang="0">
                    <a:pos x="23" y="2"/>
                  </a:cxn>
                  <a:cxn ang="0">
                    <a:pos x="25" y="0"/>
                  </a:cxn>
                  <a:cxn ang="0">
                    <a:pos x="28" y="5"/>
                  </a:cxn>
                  <a:cxn ang="0">
                    <a:pos x="28" y="10"/>
                  </a:cxn>
                  <a:cxn ang="0">
                    <a:pos x="32" y="11"/>
                  </a:cxn>
                  <a:cxn ang="0">
                    <a:pos x="34" y="12"/>
                  </a:cxn>
                  <a:cxn ang="0">
                    <a:pos x="38" y="13"/>
                  </a:cxn>
                  <a:cxn ang="0">
                    <a:pos x="39" y="14"/>
                  </a:cxn>
                  <a:cxn ang="0">
                    <a:pos x="43" y="13"/>
                  </a:cxn>
                  <a:cxn ang="0">
                    <a:pos x="51" y="13"/>
                  </a:cxn>
                  <a:cxn ang="0">
                    <a:pos x="52" y="14"/>
                  </a:cxn>
                  <a:cxn ang="0">
                    <a:pos x="53" y="15"/>
                  </a:cxn>
                  <a:cxn ang="0">
                    <a:pos x="54" y="18"/>
                  </a:cxn>
                  <a:cxn ang="0">
                    <a:pos x="57" y="17"/>
                  </a:cxn>
                  <a:cxn ang="0">
                    <a:pos x="59" y="17"/>
                  </a:cxn>
                  <a:cxn ang="0">
                    <a:pos x="62" y="19"/>
                  </a:cxn>
                  <a:cxn ang="0">
                    <a:pos x="64" y="21"/>
                  </a:cxn>
                  <a:cxn ang="0">
                    <a:pos x="68" y="21"/>
                  </a:cxn>
                  <a:cxn ang="0">
                    <a:pos x="73" y="18"/>
                  </a:cxn>
                  <a:cxn ang="0">
                    <a:pos x="81" y="19"/>
                  </a:cxn>
                  <a:cxn ang="0">
                    <a:pos x="83" y="20"/>
                  </a:cxn>
                  <a:cxn ang="0">
                    <a:pos x="86" y="21"/>
                  </a:cxn>
                  <a:cxn ang="0">
                    <a:pos x="87" y="22"/>
                  </a:cxn>
                  <a:cxn ang="0">
                    <a:pos x="81" y="25"/>
                  </a:cxn>
                  <a:cxn ang="0">
                    <a:pos x="78" y="27"/>
                  </a:cxn>
                  <a:cxn ang="0">
                    <a:pos x="73" y="30"/>
                  </a:cxn>
                  <a:cxn ang="0">
                    <a:pos x="59" y="44"/>
                  </a:cxn>
                  <a:cxn ang="0">
                    <a:pos x="57" y="45"/>
                  </a:cxn>
                  <a:cxn ang="0">
                    <a:pos x="57" y="56"/>
                  </a:cxn>
                  <a:cxn ang="0">
                    <a:pos x="52" y="59"/>
                  </a:cxn>
                  <a:cxn ang="0">
                    <a:pos x="52" y="61"/>
                  </a:cxn>
                  <a:cxn ang="0">
                    <a:pos x="53" y="65"/>
                  </a:cxn>
                  <a:cxn ang="0">
                    <a:pos x="53" y="69"/>
                  </a:cxn>
                  <a:cxn ang="0">
                    <a:pos x="53" y="73"/>
                  </a:cxn>
                  <a:cxn ang="0">
                    <a:pos x="53" y="79"/>
                  </a:cxn>
                  <a:cxn ang="0">
                    <a:pos x="55" y="80"/>
                  </a:cxn>
                  <a:cxn ang="0">
                    <a:pos x="59" y="81"/>
                  </a:cxn>
                  <a:cxn ang="0">
                    <a:pos x="60" y="83"/>
                  </a:cxn>
                  <a:cxn ang="0">
                    <a:pos x="65"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3"/>
                    </a:lnTo>
                    <a:lnTo>
                      <a:pt x="5" y="47"/>
                    </a:lnTo>
                    <a:lnTo>
                      <a:pt x="5" y="46"/>
                    </a:lnTo>
                    <a:lnTo>
                      <a:pt x="5" y="43"/>
                    </a:lnTo>
                    <a:lnTo>
                      <a:pt x="4" y="41"/>
                    </a:lnTo>
                    <a:lnTo>
                      <a:pt x="4" y="33"/>
                    </a:lnTo>
                    <a:lnTo>
                      <a:pt x="3" y="28"/>
                    </a:lnTo>
                    <a:lnTo>
                      <a:pt x="2" y="26"/>
                    </a:lnTo>
                    <a:lnTo>
                      <a:pt x="1" y="21"/>
                    </a:lnTo>
                    <a:lnTo>
                      <a:pt x="0" y="16"/>
                    </a:lnTo>
                    <a:lnTo>
                      <a:pt x="1" y="13"/>
                    </a:lnTo>
                    <a:lnTo>
                      <a:pt x="1" y="12"/>
                    </a:lnTo>
                    <a:lnTo>
                      <a:pt x="0" y="8"/>
                    </a:lnTo>
                    <a:lnTo>
                      <a:pt x="0" y="6"/>
                    </a:lnTo>
                    <a:lnTo>
                      <a:pt x="23" y="6"/>
                    </a:lnTo>
                    <a:lnTo>
                      <a:pt x="23" y="2"/>
                    </a:lnTo>
                    <a:lnTo>
                      <a:pt x="23" y="0"/>
                    </a:lnTo>
                    <a:lnTo>
                      <a:pt x="25" y="0"/>
                    </a:lnTo>
                    <a:lnTo>
                      <a:pt x="27" y="1"/>
                    </a:lnTo>
                    <a:lnTo>
                      <a:pt x="28" y="5"/>
                    </a:lnTo>
                    <a:lnTo>
                      <a:pt x="28" y="7"/>
                    </a:lnTo>
                    <a:lnTo>
                      <a:pt x="28" y="10"/>
                    </a:lnTo>
                    <a:lnTo>
                      <a:pt x="31" y="12"/>
                    </a:lnTo>
                    <a:lnTo>
                      <a:pt x="32" y="11"/>
                    </a:lnTo>
                    <a:lnTo>
                      <a:pt x="33" y="12"/>
                    </a:lnTo>
                    <a:lnTo>
                      <a:pt x="34" y="12"/>
                    </a:lnTo>
                    <a:lnTo>
                      <a:pt x="36" y="12"/>
                    </a:lnTo>
                    <a:lnTo>
                      <a:pt x="38" y="13"/>
                    </a:lnTo>
                    <a:lnTo>
                      <a:pt x="39" y="13"/>
                    </a:lnTo>
                    <a:lnTo>
                      <a:pt x="39" y="14"/>
                    </a:lnTo>
                    <a:lnTo>
                      <a:pt x="42" y="14"/>
                    </a:lnTo>
                    <a:lnTo>
                      <a:pt x="43" y="13"/>
                    </a:lnTo>
                    <a:lnTo>
                      <a:pt x="48" y="12"/>
                    </a:lnTo>
                    <a:lnTo>
                      <a:pt x="51" y="13"/>
                    </a:lnTo>
                    <a:lnTo>
                      <a:pt x="52" y="13"/>
                    </a:lnTo>
                    <a:lnTo>
                      <a:pt x="52" y="14"/>
                    </a:lnTo>
                    <a:lnTo>
                      <a:pt x="53" y="15"/>
                    </a:lnTo>
                    <a:lnTo>
                      <a:pt x="53" y="15"/>
                    </a:lnTo>
                    <a:lnTo>
                      <a:pt x="54" y="16"/>
                    </a:lnTo>
                    <a:lnTo>
                      <a:pt x="54" y="18"/>
                    </a:lnTo>
                    <a:lnTo>
                      <a:pt x="56" y="18"/>
                    </a:lnTo>
                    <a:lnTo>
                      <a:pt x="57" y="17"/>
                    </a:lnTo>
                    <a:lnTo>
                      <a:pt x="58" y="16"/>
                    </a:lnTo>
                    <a:lnTo>
                      <a:pt x="59" y="17"/>
                    </a:lnTo>
                    <a:lnTo>
                      <a:pt x="60" y="18"/>
                    </a:lnTo>
                    <a:lnTo>
                      <a:pt x="62" y="19"/>
                    </a:lnTo>
                    <a:lnTo>
                      <a:pt x="63" y="20"/>
                    </a:lnTo>
                    <a:lnTo>
                      <a:pt x="64" y="21"/>
                    </a:lnTo>
                    <a:lnTo>
                      <a:pt x="66" y="21"/>
                    </a:lnTo>
                    <a:lnTo>
                      <a:pt x="68" y="21"/>
                    </a:lnTo>
                    <a:lnTo>
                      <a:pt x="72" y="18"/>
                    </a:lnTo>
                    <a:lnTo>
                      <a:pt x="73" y="18"/>
                    </a:lnTo>
                    <a:lnTo>
                      <a:pt x="74" y="19"/>
                    </a:lnTo>
                    <a:lnTo>
                      <a:pt x="81" y="19"/>
                    </a:lnTo>
                    <a:lnTo>
                      <a:pt x="82" y="20"/>
                    </a:lnTo>
                    <a:lnTo>
                      <a:pt x="83" y="20"/>
                    </a:lnTo>
                    <a:lnTo>
                      <a:pt x="84" y="21"/>
                    </a:lnTo>
                    <a:lnTo>
                      <a:pt x="86" y="21"/>
                    </a:lnTo>
                    <a:lnTo>
                      <a:pt x="89" y="21"/>
                    </a:lnTo>
                    <a:lnTo>
                      <a:pt x="87" y="22"/>
                    </a:lnTo>
                    <a:lnTo>
                      <a:pt x="83" y="24"/>
                    </a:lnTo>
                    <a:lnTo>
                      <a:pt x="81" y="25"/>
                    </a:lnTo>
                    <a:lnTo>
                      <a:pt x="80" y="26"/>
                    </a:lnTo>
                    <a:lnTo>
                      <a:pt x="78" y="27"/>
                    </a:lnTo>
                    <a:lnTo>
                      <a:pt x="74" y="29"/>
                    </a:lnTo>
                    <a:lnTo>
                      <a:pt x="73" y="30"/>
                    </a:lnTo>
                    <a:lnTo>
                      <a:pt x="67" y="36"/>
                    </a:lnTo>
                    <a:lnTo>
                      <a:pt x="59" y="44"/>
                    </a:lnTo>
                    <a:lnTo>
                      <a:pt x="58" y="45"/>
                    </a:lnTo>
                    <a:lnTo>
                      <a:pt x="57" y="45"/>
                    </a:lnTo>
                    <a:lnTo>
                      <a:pt x="58" y="55"/>
                    </a:lnTo>
                    <a:lnTo>
                      <a:pt x="57" y="56"/>
                    </a:lnTo>
                    <a:lnTo>
                      <a:pt x="56" y="56"/>
                    </a:lnTo>
                    <a:lnTo>
                      <a:pt x="52" y="59"/>
                    </a:lnTo>
                    <a:lnTo>
                      <a:pt x="52" y="61"/>
                    </a:lnTo>
                    <a:lnTo>
                      <a:pt x="52" y="61"/>
                    </a:lnTo>
                    <a:lnTo>
                      <a:pt x="51" y="64"/>
                    </a:lnTo>
                    <a:lnTo>
                      <a:pt x="53" y="65"/>
                    </a:lnTo>
                    <a:lnTo>
                      <a:pt x="54" y="67"/>
                    </a:lnTo>
                    <a:lnTo>
                      <a:pt x="53" y="69"/>
                    </a:lnTo>
                    <a:lnTo>
                      <a:pt x="53" y="70"/>
                    </a:lnTo>
                    <a:lnTo>
                      <a:pt x="53" y="73"/>
                    </a:lnTo>
                    <a:lnTo>
                      <a:pt x="53" y="78"/>
                    </a:lnTo>
                    <a:lnTo>
                      <a:pt x="53" y="79"/>
                    </a:lnTo>
                    <a:lnTo>
                      <a:pt x="55" y="80"/>
                    </a:lnTo>
                    <a:lnTo>
                      <a:pt x="55" y="80"/>
                    </a:lnTo>
                    <a:lnTo>
                      <a:pt x="58" y="81"/>
                    </a:lnTo>
                    <a:lnTo>
                      <a:pt x="59" y="81"/>
                    </a:lnTo>
                    <a:lnTo>
                      <a:pt x="59" y="82"/>
                    </a:lnTo>
                    <a:lnTo>
                      <a:pt x="60" y="83"/>
                    </a:lnTo>
                    <a:lnTo>
                      <a:pt x="63" y="84"/>
                    </a:lnTo>
                    <a:lnTo>
                      <a:pt x="65" y="87"/>
                    </a:lnTo>
                    <a:lnTo>
                      <a:pt x="68" y="89"/>
                    </a:lnTo>
                    <a:lnTo>
                      <a:pt x="72" y="92"/>
                    </a:lnTo>
                    <a:lnTo>
                      <a:pt x="72" y="93"/>
                    </a:lnTo>
                    <a:lnTo>
                      <a:pt x="72" y="95"/>
                    </a:lnTo>
                    <a:lnTo>
                      <a:pt x="73" y="98"/>
                    </a:lnTo>
                    <a:lnTo>
                      <a:pt x="8" y="10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2" name="Freeform 21"/>
              <p:cNvSpPr>
                <a:spLocks/>
              </p:cNvSpPr>
              <p:nvPr/>
            </p:nvSpPr>
            <p:spPr bwMode="auto">
              <a:xfrm>
                <a:off x="2370" y="1269"/>
                <a:ext cx="492" cy="326"/>
              </a:xfrm>
              <a:custGeom>
                <a:avLst/>
                <a:gdLst/>
                <a:ahLst/>
                <a:cxnLst>
                  <a:cxn ang="0">
                    <a:pos x="67" y="0"/>
                  </a:cxn>
                  <a:cxn ang="0">
                    <a:pos x="69" y="4"/>
                  </a:cxn>
                  <a:cxn ang="0">
                    <a:pos x="68" y="6"/>
                  </a:cxn>
                  <a:cxn ang="0">
                    <a:pos x="69" y="13"/>
                  </a:cxn>
                  <a:cxn ang="0">
                    <a:pos x="75" y="16"/>
                  </a:cxn>
                  <a:cxn ang="0">
                    <a:pos x="76" y="18"/>
                  </a:cxn>
                  <a:cxn ang="0">
                    <a:pos x="79" y="22"/>
                  </a:cxn>
                  <a:cxn ang="0">
                    <a:pos x="82" y="26"/>
                  </a:cxn>
                  <a:cxn ang="0">
                    <a:pos x="81" y="29"/>
                  </a:cxn>
                  <a:cxn ang="0">
                    <a:pos x="80" y="31"/>
                  </a:cxn>
                  <a:cxn ang="0">
                    <a:pos x="76" y="35"/>
                  </a:cxn>
                  <a:cxn ang="0">
                    <a:pos x="72" y="35"/>
                  </a:cxn>
                  <a:cxn ang="0">
                    <a:pos x="70" y="38"/>
                  </a:cxn>
                  <a:cxn ang="0">
                    <a:pos x="72" y="41"/>
                  </a:cxn>
                  <a:cxn ang="0">
                    <a:pos x="72" y="45"/>
                  </a:cxn>
                  <a:cxn ang="0">
                    <a:pos x="68" y="50"/>
                  </a:cxn>
                  <a:cxn ang="0">
                    <a:pos x="68" y="53"/>
                  </a:cxn>
                  <a:cxn ang="0">
                    <a:pos x="63" y="50"/>
                  </a:cxn>
                  <a:cxn ang="0">
                    <a:pos x="11" y="51"/>
                  </a:cxn>
                  <a:cxn ang="0">
                    <a:pos x="11" y="48"/>
                  </a:cxn>
                  <a:cxn ang="0">
                    <a:pos x="9" y="45"/>
                  </a:cxn>
                  <a:cxn ang="0">
                    <a:pos x="10" y="43"/>
                  </a:cxn>
                  <a:cxn ang="0">
                    <a:pos x="8" y="39"/>
                  </a:cxn>
                  <a:cxn ang="0">
                    <a:pos x="8" y="36"/>
                  </a:cxn>
                  <a:cxn ang="0">
                    <a:pos x="6" y="34"/>
                  </a:cxn>
                  <a:cxn ang="0">
                    <a:pos x="5" y="31"/>
                  </a:cxn>
                  <a:cxn ang="0">
                    <a:pos x="3" y="27"/>
                  </a:cxn>
                  <a:cxn ang="0">
                    <a:pos x="4" y="23"/>
                  </a:cxn>
                  <a:cxn ang="0">
                    <a:pos x="2" y="20"/>
                  </a:cxn>
                  <a:cxn ang="0">
                    <a:pos x="2" y="18"/>
                  </a:cxn>
                  <a:cxn ang="0">
                    <a:pos x="2" y="12"/>
                  </a:cxn>
                  <a:cxn ang="0">
                    <a:pos x="2" y="10"/>
                  </a:cxn>
                  <a:cxn ang="0">
                    <a:pos x="1" y="6"/>
                  </a:cxn>
                  <a:cxn ang="0">
                    <a:pos x="1" y="4"/>
                  </a:cxn>
                  <a:cxn ang="0">
                    <a:pos x="2" y="2"/>
                  </a:cxn>
                </a:cxnLst>
                <a:rect l="0" t="0" r="r" b="b"/>
                <a:pathLst>
                  <a:path w="82" h="54">
                    <a:moveTo>
                      <a:pt x="2" y="2"/>
                    </a:moveTo>
                    <a:lnTo>
                      <a:pt x="67" y="0"/>
                    </a:lnTo>
                    <a:lnTo>
                      <a:pt x="67" y="2"/>
                    </a:lnTo>
                    <a:lnTo>
                      <a:pt x="69" y="4"/>
                    </a:lnTo>
                    <a:lnTo>
                      <a:pt x="69" y="5"/>
                    </a:lnTo>
                    <a:lnTo>
                      <a:pt x="68" y="6"/>
                    </a:lnTo>
                    <a:lnTo>
                      <a:pt x="68" y="9"/>
                    </a:lnTo>
                    <a:lnTo>
                      <a:pt x="69" y="13"/>
                    </a:lnTo>
                    <a:lnTo>
                      <a:pt x="73" y="15"/>
                    </a:lnTo>
                    <a:lnTo>
                      <a:pt x="75" y="16"/>
                    </a:lnTo>
                    <a:lnTo>
                      <a:pt x="75" y="17"/>
                    </a:lnTo>
                    <a:lnTo>
                      <a:pt x="76" y="18"/>
                    </a:lnTo>
                    <a:lnTo>
                      <a:pt x="78" y="20"/>
                    </a:lnTo>
                    <a:lnTo>
                      <a:pt x="79" y="22"/>
                    </a:lnTo>
                    <a:lnTo>
                      <a:pt x="81" y="23"/>
                    </a:lnTo>
                    <a:lnTo>
                      <a:pt x="82" y="26"/>
                    </a:lnTo>
                    <a:lnTo>
                      <a:pt x="82" y="27"/>
                    </a:lnTo>
                    <a:lnTo>
                      <a:pt x="81" y="29"/>
                    </a:lnTo>
                    <a:lnTo>
                      <a:pt x="80" y="30"/>
                    </a:lnTo>
                    <a:lnTo>
                      <a:pt x="80" y="31"/>
                    </a:lnTo>
                    <a:lnTo>
                      <a:pt x="78" y="34"/>
                    </a:lnTo>
                    <a:lnTo>
                      <a:pt x="76" y="35"/>
                    </a:lnTo>
                    <a:lnTo>
                      <a:pt x="75" y="35"/>
                    </a:lnTo>
                    <a:lnTo>
                      <a:pt x="72" y="35"/>
                    </a:lnTo>
                    <a:lnTo>
                      <a:pt x="71" y="36"/>
                    </a:lnTo>
                    <a:lnTo>
                      <a:pt x="70" y="38"/>
                    </a:lnTo>
                    <a:lnTo>
                      <a:pt x="70" y="39"/>
                    </a:lnTo>
                    <a:lnTo>
                      <a:pt x="72" y="41"/>
                    </a:lnTo>
                    <a:lnTo>
                      <a:pt x="72" y="42"/>
                    </a:lnTo>
                    <a:lnTo>
                      <a:pt x="72" y="45"/>
                    </a:lnTo>
                    <a:lnTo>
                      <a:pt x="70" y="49"/>
                    </a:lnTo>
                    <a:lnTo>
                      <a:pt x="68" y="50"/>
                    </a:lnTo>
                    <a:lnTo>
                      <a:pt x="67" y="51"/>
                    </a:lnTo>
                    <a:lnTo>
                      <a:pt x="68" y="53"/>
                    </a:lnTo>
                    <a:lnTo>
                      <a:pt x="67" y="54"/>
                    </a:lnTo>
                    <a:lnTo>
                      <a:pt x="63" y="50"/>
                    </a:lnTo>
                    <a:lnTo>
                      <a:pt x="11" y="52"/>
                    </a:lnTo>
                    <a:lnTo>
                      <a:pt x="11" y="51"/>
                    </a:lnTo>
                    <a:lnTo>
                      <a:pt x="10" y="49"/>
                    </a:lnTo>
                    <a:lnTo>
                      <a:pt x="11" y="48"/>
                    </a:lnTo>
                    <a:lnTo>
                      <a:pt x="10" y="47"/>
                    </a:lnTo>
                    <a:lnTo>
                      <a:pt x="9" y="45"/>
                    </a:lnTo>
                    <a:lnTo>
                      <a:pt x="10" y="44"/>
                    </a:lnTo>
                    <a:lnTo>
                      <a:pt x="10" y="43"/>
                    </a:lnTo>
                    <a:lnTo>
                      <a:pt x="8" y="42"/>
                    </a:lnTo>
                    <a:lnTo>
                      <a:pt x="8" y="39"/>
                    </a:lnTo>
                    <a:lnTo>
                      <a:pt x="9" y="38"/>
                    </a:lnTo>
                    <a:lnTo>
                      <a:pt x="8" y="36"/>
                    </a:lnTo>
                    <a:lnTo>
                      <a:pt x="7" y="35"/>
                    </a:lnTo>
                    <a:lnTo>
                      <a:pt x="6" y="34"/>
                    </a:lnTo>
                    <a:lnTo>
                      <a:pt x="7" y="32"/>
                    </a:lnTo>
                    <a:lnTo>
                      <a:pt x="5" y="31"/>
                    </a:lnTo>
                    <a:lnTo>
                      <a:pt x="4" y="28"/>
                    </a:lnTo>
                    <a:lnTo>
                      <a:pt x="3" y="27"/>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5"/>
                    </a:lnTo>
                    <a:lnTo>
                      <a:pt x="1" y="4"/>
                    </a:lnTo>
                    <a:lnTo>
                      <a:pt x="1" y="2"/>
                    </a:lnTo>
                    <a:lnTo>
                      <a:pt x="2" y="2"/>
                    </a:lnTo>
                    <a:lnTo>
                      <a:pt x="2" y="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3" name="Freeform 22"/>
              <p:cNvSpPr>
                <a:spLocks/>
              </p:cNvSpPr>
              <p:nvPr/>
            </p:nvSpPr>
            <p:spPr bwMode="auto">
              <a:xfrm>
                <a:off x="2436" y="1569"/>
                <a:ext cx="546" cy="474"/>
              </a:xfrm>
              <a:custGeom>
                <a:avLst/>
                <a:gdLst/>
                <a:ahLst/>
                <a:cxnLst>
                  <a:cxn ang="0">
                    <a:pos x="76" y="70"/>
                  </a:cxn>
                  <a:cxn ang="0">
                    <a:pos x="77" y="71"/>
                  </a:cxn>
                  <a:cxn ang="0">
                    <a:pos x="78" y="74"/>
                  </a:cxn>
                  <a:cxn ang="0">
                    <a:pos x="74" y="78"/>
                  </a:cxn>
                  <a:cxn ang="0">
                    <a:pos x="83" y="78"/>
                  </a:cxn>
                  <a:cxn ang="0">
                    <a:pos x="84" y="75"/>
                  </a:cxn>
                  <a:cxn ang="0">
                    <a:pos x="85" y="69"/>
                  </a:cxn>
                  <a:cxn ang="0">
                    <a:pos x="88" y="67"/>
                  </a:cxn>
                  <a:cxn ang="0">
                    <a:pos x="89" y="67"/>
                  </a:cxn>
                  <a:cxn ang="0">
                    <a:pos x="90" y="61"/>
                  </a:cxn>
                  <a:cxn ang="0">
                    <a:pos x="89" y="61"/>
                  </a:cxn>
                  <a:cxn ang="0">
                    <a:pos x="89" y="60"/>
                  </a:cxn>
                  <a:cxn ang="0">
                    <a:pos x="88" y="61"/>
                  </a:cxn>
                  <a:cxn ang="0">
                    <a:pos x="84" y="56"/>
                  </a:cxn>
                  <a:cxn ang="0">
                    <a:pos x="85" y="54"/>
                  </a:cxn>
                  <a:cxn ang="0">
                    <a:pos x="84" y="52"/>
                  </a:cxn>
                  <a:cxn ang="0">
                    <a:pos x="80" y="46"/>
                  </a:cxn>
                  <a:cxn ang="0">
                    <a:pos x="74" y="43"/>
                  </a:cxn>
                  <a:cxn ang="0">
                    <a:pos x="71" y="39"/>
                  </a:cxn>
                  <a:cxn ang="0">
                    <a:pos x="74" y="35"/>
                  </a:cxn>
                  <a:cxn ang="0">
                    <a:pos x="74" y="30"/>
                  </a:cxn>
                  <a:cxn ang="0">
                    <a:pos x="70" y="28"/>
                  </a:cxn>
                  <a:cxn ang="0">
                    <a:pos x="68" y="29"/>
                  </a:cxn>
                  <a:cxn ang="0">
                    <a:pos x="65" y="23"/>
                  </a:cxn>
                  <a:cxn ang="0">
                    <a:pos x="60" y="19"/>
                  </a:cxn>
                  <a:cxn ang="0">
                    <a:pos x="56" y="13"/>
                  </a:cxn>
                  <a:cxn ang="0">
                    <a:pos x="55" y="7"/>
                  </a:cxn>
                  <a:cxn ang="0">
                    <a:pos x="56" y="4"/>
                  </a:cxn>
                  <a:cxn ang="0">
                    <a:pos x="0" y="2"/>
                  </a:cxn>
                  <a:cxn ang="0">
                    <a:pos x="2" y="5"/>
                  </a:cxn>
                  <a:cxn ang="0">
                    <a:pos x="5" y="9"/>
                  </a:cxn>
                  <a:cxn ang="0">
                    <a:pos x="5" y="12"/>
                  </a:cxn>
                  <a:cxn ang="0">
                    <a:pos x="11" y="16"/>
                  </a:cxn>
                  <a:cxn ang="0">
                    <a:pos x="9" y="21"/>
                  </a:cxn>
                  <a:cxn ang="0">
                    <a:pos x="11" y="22"/>
                  </a:cxn>
                  <a:cxn ang="0">
                    <a:pos x="13" y="26"/>
                  </a:cxn>
                  <a:cxn ang="0">
                    <a:pos x="15" y="27"/>
                  </a:cxn>
                  <a:cxn ang="0">
                    <a:pos x="16" y="73"/>
                  </a:cxn>
                </a:cxnLst>
                <a:rect l="0" t="0" r="r" b="b"/>
                <a:pathLst>
                  <a:path w="91" h="79">
                    <a:moveTo>
                      <a:pt x="16" y="73"/>
                    </a:moveTo>
                    <a:lnTo>
                      <a:pt x="76" y="70"/>
                    </a:lnTo>
                    <a:lnTo>
                      <a:pt x="76" y="71"/>
                    </a:lnTo>
                    <a:lnTo>
                      <a:pt x="77" y="71"/>
                    </a:lnTo>
                    <a:lnTo>
                      <a:pt x="78" y="73"/>
                    </a:lnTo>
                    <a:lnTo>
                      <a:pt x="78" y="74"/>
                    </a:lnTo>
                    <a:lnTo>
                      <a:pt x="76" y="76"/>
                    </a:lnTo>
                    <a:lnTo>
                      <a:pt x="74" y="78"/>
                    </a:lnTo>
                    <a:lnTo>
                      <a:pt x="74" y="79"/>
                    </a:lnTo>
                    <a:lnTo>
                      <a:pt x="83" y="78"/>
                    </a:lnTo>
                    <a:lnTo>
                      <a:pt x="84" y="76"/>
                    </a:lnTo>
                    <a:lnTo>
                      <a:pt x="84" y="75"/>
                    </a:lnTo>
                    <a:lnTo>
                      <a:pt x="84" y="72"/>
                    </a:lnTo>
                    <a:lnTo>
                      <a:pt x="85" y="69"/>
                    </a:lnTo>
                    <a:lnTo>
                      <a:pt x="86" y="68"/>
                    </a:lnTo>
                    <a:lnTo>
                      <a:pt x="88" y="67"/>
                    </a:lnTo>
                    <a:lnTo>
                      <a:pt x="89" y="68"/>
                    </a:lnTo>
                    <a:lnTo>
                      <a:pt x="89" y="67"/>
                    </a:lnTo>
                    <a:lnTo>
                      <a:pt x="91" y="63"/>
                    </a:lnTo>
                    <a:lnTo>
                      <a:pt x="90" y="61"/>
                    </a:lnTo>
                    <a:lnTo>
                      <a:pt x="90" y="61"/>
                    </a:lnTo>
                    <a:lnTo>
                      <a:pt x="89" y="61"/>
                    </a:lnTo>
                    <a:lnTo>
                      <a:pt x="89" y="60"/>
                    </a:lnTo>
                    <a:lnTo>
                      <a:pt x="89" y="60"/>
                    </a:lnTo>
                    <a:lnTo>
                      <a:pt x="88" y="60"/>
                    </a:lnTo>
                    <a:lnTo>
                      <a:pt x="88" y="61"/>
                    </a:lnTo>
                    <a:lnTo>
                      <a:pt x="87" y="61"/>
                    </a:lnTo>
                    <a:lnTo>
                      <a:pt x="84" y="56"/>
                    </a:lnTo>
                    <a:lnTo>
                      <a:pt x="84" y="55"/>
                    </a:lnTo>
                    <a:lnTo>
                      <a:pt x="85" y="54"/>
                    </a:lnTo>
                    <a:lnTo>
                      <a:pt x="86" y="54"/>
                    </a:lnTo>
                    <a:lnTo>
                      <a:pt x="84" y="52"/>
                    </a:lnTo>
                    <a:lnTo>
                      <a:pt x="83" y="49"/>
                    </a:lnTo>
                    <a:lnTo>
                      <a:pt x="80" y="46"/>
                    </a:lnTo>
                    <a:lnTo>
                      <a:pt x="78" y="45"/>
                    </a:lnTo>
                    <a:lnTo>
                      <a:pt x="74" y="43"/>
                    </a:lnTo>
                    <a:lnTo>
                      <a:pt x="72" y="41"/>
                    </a:lnTo>
                    <a:lnTo>
                      <a:pt x="71" y="39"/>
                    </a:lnTo>
                    <a:lnTo>
                      <a:pt x="71" y="38"/>
                    </a:lnTo>
                    <a:lnTo>
                      <a:pt x="74" y="35"/>
                    </a:lnTo>
                    <a:lnTo>
                      <a:pt x="73" y="32"/>
                    </a:lnTo>
                    <a:lnTo>
                      <a:pt x="74" y="30"/>
                    </a:lnTo>
                    <a:lnTo>
                      <a:pt x="74" y="29"/>
                    </a:lnTo>
                    <a:lnTo>
                      <a:pt x="70" y="28"/>
                    </a:lnTo>
                    <a:lnTo>
                      <a:pt x="70" y="28"/>
                    </a:lnTo>
                    <a:lnTo>
                      <a:pt x="68" y="29"/>
                    </a:lnTo>
                    <a:lnTo>
                      <a:pt x="68" y="29"/>
                    </a:lnTo>
                    <a:lnTo>
                      <a:pt x="65" y="23"/>
                    </a:lnTo>
                    <a:lnTo>
                      <a:pt x="64" y="22"/>
                    </a:lnTo>
                    <a:lnTo>
                      <a:pt x="60" y="19"/>
                    </a:lnTo>
                    <a:lnTo>
                      <a:pt x="56" y="14"/>
                    </a:lnTo>
                    <a:lnTo>
                      <a:pt x="56" y="13"/>
                    </a:lnTo>
                    <a:lnTo>
                      <a:pt x="55" y="10"/>
                    </a:lnTo>
                    <a:lnTo>
                      <a:pt x="55" y="7"/>
                    </a:lnTo>
                    <a:lnTo>
                      <a:pt x="56" y="5"/>
                    </a:lnTo>
                    <a:lnTo>
                      <a:pt x="56" y="4"/>
                    </a:lnTo>
                    <a:lnTo>
                      <a:pt x="52" y="0"/>
                    </a:lnTo>
                    <a:lnTo>
                      <a:pt x="0" y="2"/>
                    </a:lnTo>
                    <a:lnTo>
                      <a:pt x="1" y="3"/>
                    </a:lnTo>
                    <a:lnTo>
                      <a:pt x="2" y="5"/>
                    </a:lnTo>
                    <a:lnTo>
                      <a:pt x="3" y="7"/>
                    </a:lnTo>
                    <a:lnTo>
                      <a:pt x="5" y="9"/>
                    </a:lnTo>
                    <a:lnTo>
                      <a:pt x="6" y="10"/>
                    </a:lnTo>
                    <a:lnTo>
                      <a:pt x="5" y="12"/>
                    </a:lnTo>
                    <a:lnTo>
                      <a:pt x="5" y="12"/>
                    </a:lnTo>
                    <a:lnTo>
                      <a:pt x="11" y="16"/>
                    </a:lnTo>
                    <a:lnTo>
                      <a:pt x="9" y="19"/>
                    </a:lnTo>
                    <a:lnTo>
                      <a:pt x="9" y="21"/>
                    </a:lnTo>
                    <a:lnTo>
                      <a:pt x="10" y="22"/>
                    </a:lnTo>
                    <a:lnTo>
                      <a:pt x="11" y="22"/>
                    </a:lnTo>
                    <a:lnTo>
                      <a:pt x="12" y="25"/>
                    </a:lnTo>
                    <a:lnTo>
                      <a:pt x="13" y="26"/>
                    </a:lnTo>
                    <a:lnTo>
                      <a:pt x="15" y="27"/>
                    </a:lnTo>
                    <a:lnTo>
                      <a:pt x="15" y="27"/>
                    </a:lnTo>
                    <a:lnTo>
                      <a:pt x="16" y="64"/>
                    </a:lnTo>
                    <a:lnTo>
                      <a:pt x="16" y="73"/>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4" name="Freeform 23"/>
              <p:cNvSpPr>
                <a:spLocks/>
              </p:cNvSpPr>
              <p:nvPr/>
            </p:nvSpPr>
            <p:spPr bwMode="auto">
              <a:xfrm>
                <a:off x="2586" y="2355"/>
                <a:ext cx="456" cy="402"/>
              </a:xfrm>
              <a:custGeom>
                <a:avLst/>
                <a:gdLst/>
                <a:ahLst/>
                <a:cxnLst>
                  <a:cxn ang="0">
                    <a:pos x="41" y="1"/>
                  </a:cxn>
                  <a:cxn ang="0">
                    <a:pos x="44" y="10"/>
                  </a:cxn>
                  <a:cxn ang="0">
                    <a:pos x="43" y="13"/>
                  </a:cxn>
                  <a:cxn ang="0">
                    <a:pos x="39" y="22"/>
                  </a:cxn>
                  <a:cxn ang="0">
                    <a:pos x="63" y="33"/>
                  </a:cxn>
                  <a:cxn ang="0">
                    <a:pos x="63" y="40"/>
                  </a:cxn>
                  <a:cxn ang="0">
                    <a:pos x="62" y="45"/>
                  </a:cxn>
                  <a:cxn ang="0">
                    <a:pos x="57" y="44"/>
                  </a:cxn>
                  <a:cxn ang="0">
                    <a:pos x="56" y="49"/>
                  </a:cxn>
                  <a:cxn ang="0">
                    <a:pos x="61" y="48"/>
                  </a:cxn>
                  <a:cxn ang="0">
                    <a:pos x="65" y="47"/>
                  </a:cxn>
                  <a:cxn ang="0">
                    <a:pos x="64" y="50"/>
                  </a:cxn>
                  <a:cxn ang="0">
                    <a:pos x="66" y="51"/>
                  </a:cxn>
                  <a:cxn ang="0">
                    <a:pos x="71" y="48"/>
                  </a:cxn>
                  <a:cxn ang="0">
                    <a:pos x="73" y="48"/>
                  </a:cxn>
                  <a:cxn ang="0">
                    <a:pos x="73" y="51"/>
                  </a:cxn>
                  <a:cxn ang="0">
                    <a:pos x="67" y="56"/>
                  </a:cxn>
                  <a:cxn ang="0">
                    <a:pos x="71" y="61"/>
                  </a:cxn>
                  <a:cxn ang="0">
                    <a:pos x="76" y="65"/>
                  </a:cxn>
                  <a:cxn ang="0">
                    <a:pos x="71" y="63"/>
                  </a:cxn>
                  <a:cxn ang="0">
                    <a:pos x="63" y="59"/>
                  </a:cxn>
                  <a:cxn ang="0">
                    <a:pos x="61" y="62"/>
                  </a:cxn>
                  <a:cxn ang="0">
                    <a:pos x="59" y="65"/>
                  </a:cxn>
                  <a:cxn ang="0">
                    <a:pos x="56" y="63"/>
                  </a:cxn>
                  <a:cxn ang="0">
                    <a:pos x="53" y="63"/>
                  </a:cxn>
                  <a:cxn ang="0">
                    <a:pos x="48" y="65"/>
                  </a:cxn>
                  <a:cxn ang="0">
                    <a:pos x="40" y="59"/>
                  </a:cxn>
                  <a:cxn ang="0">
                    <a:pos x="37" y="57"/>
                  </a:cxn>
                  <a:cxn ang="0">
                    <a:pos x="37" y="56"/>
                  </a:cxn>
                  <a:cxn ang="0">
                    <a:pos x="34" y="55"/>
                  </a:cxn>
                  <a:cxn ang="0">
                    <a:pos x="32" y="54"/>
                  </a:cxn>
                  <a:cxn ang="0">
                    <a:pos x="30" y="59"/>
                  </a:cxn>
                  <a:cxn ang="0">
                    <a:pos x="14" y="56"/>
                  </a:cxn>
                  <a:cxn ang="0">
                    <a:pos x="3" y="55"/>
                  </a:cxn>
                  <a:cxn ang="0">
                    <a:pos x="5" y="53"/>
                  </a:cxn>
                  <a:cxn ang="0">
                    <a:pos x="5" y="46"/>
                  </a:cxn>
                  <a:cxn ang="0">
                    <a:pos x="6" y="42"/>
                  </a:cxn>
                  <a:cxn ang="0">
                    <a:pos x="8" y="37"/>
                  </a:cxn>
                  <a:cxn ang="0">
                    <a:pos x="6" y="30"/>
                  </a:cxn>
                  <a:cxn ang="0">
                    <a:pos x="5" y="28"/>
                  </a:cxn>
                  <a:cxn ang="0">
                    <a:pos x="3" y="25"/>
                  </a:cxn>
                  <a:cxn ang="0">
                    <a:pos x="1" y="19"/>
                  </a:cxn>
                </a:cxnLst>
                <a:rect l="0" t="0" r="r" b="b"/>
                <a:pathLst>
                  <a:path w="76" h="67">
                    <a:moveTo>
                      <a:pt x="0" y="1"/>
                    </a:moveTo>
                    <a:lnTo>
                      <a:pt x="41" y="0"/>
                    </a:lnTo>
                    <a:lnTo>
                      <a:pt x="41" y="1"/>
                    </a:lnTo>
                    <a:lnTo>
                      <a:pt x="43" y="5"/>
                    </a:lnTo>
                    <a:lnTo>
                      <a:pt x="43" y="8"/>
                    </a:lnTo>
                    <a:lnTo>
                      <a:pt x="44" y="10"/>
                    </a:lnTo>
                    <a:lnTo>
                      <a:pt x="45" y="11"/>
                    </a:lnTo>
                    <a:lnTo>
                      <a:pt x="45" y="12"/>
                    </a:lnTo>
                    <a:lnTo>
                      <a:pt x="43" y="13"/>
                    </a:lnTo>
                    <a:lnTo>
                      <a:pt x="42" y="14"/>
                    </a:lnTo>
                    <a:lnTo>
                      <a:pt x="41" y="17"/>
                    </a:lnTo>
                    <a:lnTo>
                      <a:pt x="39" y="22"/>
                    </a:lnTo>
                    <a:lnTo>
                      <a:pt x="36" y="29"/>
                    </a:lnTo>
                    <a:lnTo>
                      <a:pt x="36" y="34"/>
                    </a:lnTo>
                    <a:lnTo>
                      <a:pt x="63" y="33"/>
                    </a:lnTo>
                    <a:lnTo>
                      <a:pt x="63" y="34"/>
                    </a:lnTo>
                    <a:lnTo>
                      <a:pt x="63" y="36"/>
                    </a:lnTo>
                    <a:lnTo>
                      <a:pt x="63" y="40"/>
                    </a:lnTo>
                    <a:lnTo>
                      <a:pt x="66" y="43"/>
                    </a:lnTo>
                    <a:lnTo>
                      <a:pt x="66" y="46"/>
                    </a:lnTo>
                    <a:lnTo>
                      <a:pt x="62" y="45"/>
                    </a:lnTo>
                    <a:lnTo>
                      <a:pt x="59" y="44"/>
                    </a:lnTo>
                    <a:lnTo>
                      <a:pt x="58" y="43"/>
                    </a:lnTo>
                    <a:lnTo>
                      <a:pt x="57" y="44"/>
                    </a:lnTo>
                    <a:lnTo>
                      <a:pt x="55" y="46"/>
                    </a:lnTo>
                    <a:lnTo>
                      <a:pt x="54" y="48"/>
                    </a:lnTo>
                    <a:lnTo>
                      <a:pt x="56" y="49"/>
                    </a:lnTo>
                    <a:lnTo>
                      <a:pt x="57" y="49"/>
                    </a:lnTo>
                    <a:lnTo>
                      <a:pt x="60" y="49"/>
                    </a:lnTo>
                    <a:lnTo>
                      <a:pt x="61" y="48"/>
                    </a:lnTo>
                    <a:lnTo>
                      <a:pt x="62" y="47"/>
                    </a:lnTo>
                    <a:lnTo>
                      <a:pt x="64" y="47"/>
                    </a:lnTo>
                    <a:lnTo>
                      <a:pt x="65" y="47"/>
                    </a:lnTo>
                    <a:lnTo>
                      <a:pt x="65" y="48"/>
                    </a:lnTo>
                    <a:lnTo>
                      <a:pt x="65" y="49"/>
                    </a:lnTo>
                    <a:lnTo>
                      <a:pt x="64" y="50"/>
                    </a:lnTo>
                    <a:lnTo>
                      <a:pt x="64" y="51"/>
                    </a:lnTo>
                    <a:lnTo>
                      <a:pt x="65" y="51"/>
                    </a:lnTo>
                    <a:lnTo>
                      <a:pt x="66" y="51"/>
                    </a:lnTo>
                    <a:lnTo>
                      <a:pt x="67" y="51"/>
                    </a:lnTo>
                    <a:lnTo>
                      <a:pt x="68" y="49"/>
                    </a:lnTo>
                    <a:lnTo>
                      <a:pt x="71" y="48"/>
                    </a:lnTo>
                    <a:lnTo>
                      <a:pt x="72" y="47"/>
                    </a:lnTo>
                    <a:lnTo>
                      <a:pt x="72" y="47"/>
                    </a:lnTo>
                    <a:lnTo>
                      <a:pt x="73" y="48"/>
                    </a:lnTo>
                    <a:lnTo>
                      <a:pt x="73" y="49"/>
                    </a:lnTo>
                    <a:lnTo>
                      <a:pt x="73" y="50"/>
                    </a:lnTo>
                    <a:lnTo>
                      <a:pt x="73" y="51"/>
                    </a:lnTo>
                    <a:lnTo>
                      <a:pt x="71" y="52"/>
                    </a:lnTo>
                    <a:lnTo>
                      <a:pt x="69" y="54"/>
                    </a:lnTo>
                    <a:lnTo>
                      <a:pt x="67" y="56"/>
                    </a:lnTo>
                    <a:lnTo>
                      <a:pt x="67" y="58"/>
                    </a:lnTo>
                    <a:lnTo>
                      <a:pt x="68" y="59"/>
                    </a:lnTo>
                    <a:lnTo>
                      <a:pt x="71" y="61"/>
                    </a:lnTo>
                    <a:lnTo>
                      <a:pt x="76" y="63"/>
                    </a:lnTo>
                    <a:lnTo>
                      <a:pt x="76" y="64"/>
                    </a:lnTo>
                    <a:lnTo>
                      <a:pt x="76" y="65"/>
                    </a:lnTo>
                    <a:lnTo>
                      <a:pt x="75" y="65"/>
                    </a:lnTo>
                    <a:lnTo>
                      <a:pt x="71" y="67"/>
                    </a:lnTo>
                    <a:lnTo>
                      <a:pt x="71" y="63"/>
                    </a:lnTo>
                    <a:lnTo>
                      <a:pt x="68" y="62"/>
                    </a:lnTo>
                    <a:lnTo>
                      <a:pt x="64" y="61"/>
                    </a:lnTo>
                    <a:lnTo>
                      <a:pt x="63" y="59"/>
                    </a:lnTo>
                    <a:lnTo>
                      <a:pt x="63" y="59"/>
                    </a:lnTo>
                    <a:lnTo>
                      <a:pt x="61" y="59"/>
                    </a:lnTo>
                    <a:lnTo>
                      <a:pt x="61" y="62"/>
                    </a:lnTo>
                    <a:lnTo>
                      <a:pt x="61" y="63"/>
                    </a:lnTo>
                    <a:lnTo>
                      <a:pt x="61" y="63"/>
                    </a:lnTo>
                    <a:lnTo>
                      <a:pt x="59" y="65"/>
                    </a:lnTo>
                    <a:lnTo>
                      <a:pt x="58" y="65"/>
                    </a:lnTo>
                    <a:lnTo>
                      <a:pt x="57" y="63"/>
                    </a:lnTo>
                    <a:lnTo>
                      <a:pt x="56" y="63"/>
                    </a:lnTo>
                    <a:lnTo>
                      <a:pt x="55" y="64"/>
                    </a:lnTo>
                    <a:lnTo>
                      <a:pt x="54" y="63"/>
                    </a:lnTo>
                    <a:lnTo>
                      <a:pt x="53" y="63"/>
                    </a:lnTo>
                    <a:lnTo>
                      <a:pt x="51" y="65"/>
                    </a:lnTo>
                    <a:lnTo>
                      <a:pt x="49" y="65"/>
                    </a:lnTo>
                    <a:lnTo>
                      <a:pt x="48" y="65"/>
                    </a:lnTo>
                    <a:lnTo>
                      <a:pt x="46" y="64"/>
                    </a:lnTo>
                    <a:lnTo>
                      <a:pt x="42" y="60"/>
                    </a:lnTo>
                    <a:lnTo>
                      <a:pt x="40" y="59"/>
                    </a:lnTo>
                    <a:lnTo>
                      <a:pt x="38" y="58"/>
                    </a:lnTo>
                    <a:lnTo>
                      <a:pt x="38" y="57"/>
                    </a:lnTo>
                    <a:lnTo>
                      <a:pt x="37" y="57"/>
                    </a:lnTo>
                    <a:lnTo>
                      <a:pt x="37" y="57"/>
                    </a:lnTo>
                    <a:lnTo>
                      <a:pt x="37" y="56"/>
                    </a:lnTo>
                    <a:lnTo>
                      <a:pt x="37" y="56"/>
                    </a:lnTo>
                    <a:lnTo>
                      <a:pt x="36" y="55"/>
                    </a:lnTo>
                    <a:lnTo>
                      <a:pt x="35" y="56"/>
                    </a:lnTo>
                    <a:lnTo>
                      <a:pt x="34" y="55"/>
                    </a:lnTo>
                    <a:lnTo>
                      <a:pt x="33" y="55"/>
                    </a:lnTo>
                    <a:lnTo>
                      <a:pt x="33" y="54"/>
                    </a:lnTo>
                    <a:lnTo>
                      <a:pt x="32" y="54"/>
                    </a:lnTo>
                    <a:lnTo>
                      <a:pt x="29" y="57"/>
                    </a:lnTo>
                    <a:lnTo>
                      <a:pt x="31" y="58"/>
                    </a:lnTo>
                    <a:lnTo>
                      <a:pt x="30" y="59"/>
                    </a:lnTo>
                    <a:lnTo>
                      <a:pt x="26" y="59"/>
                    </a:lnTo>
                    <a:lnTo>
                      <a:pt x="18" y="57"/>
                    </a:lnTo>
                    <a:lnTo>
                      <a:pt x="14" y="56"/>
                    </a:lnTo>
                    <a:lnTo>
                      <a:pt x="4" y="57"/>
                    </a:lnTo>
                    <a:lnTo>
                      <a:pt x="3" y="57"/>
                    </a:lnTo>
                    <a:lnTo>
                      <a:pt x="3" y="55"/>
                    </a:lnTo>
                    <a:lnTo>
                      <a:pt x="3" y="55"/>
                    </a:lnTo>
                    <a:lnTo>
                      <a:pt x="4" y="54"/>
                    </a:lnTo>
                    <a:lnTo>
                      <a:pt x="5" y="53"/>
                    </a:lnTo>
                    <a:lnTo>
                      <a:pt x="6" y="49"/>
                    </a:lnTo>
                    <a:lnTo>
                      <a:pt x="5" y="47"/>
                    </a:lnTo>
                    <a:lnTo>
                      <a:pt x="5" y="46"/>
                    </a:lnTo>
                    <a:lnTo>
                      <a:pt x="5" y="45"/>
                    </a:lnTo>
                    <a:lnTo>
                      <a:pt x="5" y="44"/>
                    </a:lnTo>
                    <a:lnTo>
                      <a:pt x="6" y="42"/>
                    </a:lnTo>
                    <a:lnTo>
                      <a:pt x="7" y="41"/>
                    </a:lnTo>
                    <a:lnTo>
                      <a:pt x="7" y="40"/>
                    </a:lnTo>
                    <a:lnTo>
                      <a:pt x="8" y="37"/>
                    </a:lnTo>
                    <a:lnTo>
                      <a:pt x="8" y="35"/>
                    </a:lnTo>
                    <a:lnTo>
                      <a:pt x="7" y="32"/>
                    </a:lnTo>
                    <a:lnTo>
                      <a:pt x="6" y="30"/>
                    </a:lnTo>
                    <a:lnTo>
                      <a:pt x="6" y="30"/>
                    </a:lnTo>
                    <a:lnTo>
                      <a:pt x="6" y="29"/>
                    </a:lnTo>
                    <a:lnTo>
                      <a:pt x="5" y="28"/>
                    </a:lnTo>
                    <a:lnTo>
                      <a:pt x="5" y="27"/>
                    </a:lnTo>
                    <a:lnTo>
                      <a:pt x="4" y="26"/>
                    </a:lnTo>
                    <a:lnTo>
                      <a:pt x="3" y="25"/>
                    </a:lnTo>
                    <a:lnTo>
                      <a:pt x="4" y="24"/>
                    </a:lnTo>
                    <a:lnTo>
                      <a:pt x="3" y="21"/>
                    </a:lnTo>
                    <a:lnTo>
                      <a:pt x="1" y="19"/>
                    </a:lnTo>
                    <a:lnTo>
                      <a:pt x="0" y="18"/>
                    </a:lnTo>
                    <a:lnTo>
                      <a:pt x="0" y="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5" name="Freeform 24"/>
              <p:cNvSpPr>
                <a:spLocks/>
              </p:cNvSpPr>
              <p:nvPr/>
            </p:nvSpPr>
            <p:spPr bwMode="auto">
              <a:xfrm>
                <a:off x="2640" y="915"/>
                <a:ext cx="423" cy="456"/>
              </a:xfrm>
              <a:custGeom>
                <a:avLst/>
                <a:gdLst/>
                <a:ahLst/>
                <a:cxnLst>
                  <a:cxn ang="0">
                    <a:pos x="30" y="75"/>
                  </a:cxn>
                  <a:cxn ang="0">
                    <a:pos x="24" y="72"/>
                  </a:cxn>
                  <a:cxn ang="0">
                    <a:pos x="23" y="65"/>
                  </a:cxn>
                  <a:cxn ang="0">
                    <a:pos x="24" y="63"/>
                  </a:cxn>
                  <a:cxn ang="0">
                    <a:pos x="22" y="59"/>
                  </a:cxn>
                  <a:cxn ang="0">
                    <a:pos x="21" y="54"/>
                  </a:cxn>
                  <a:cxn ang="0">
                    <a:pos x="17" y="50"/>
                  </a:cxn>
                  <a:cxn ang="0">
                    <a:pos x="12" y="45"/>
                  </a:cxn>
                  <a:cxn ang="0">
                    <a:pos x="8" y="43"/>
                  </a:cxn>
                  <a:cxn ang="0">
                    <a:pos x="7" y="42"/>
                  </a:cxn>
                  <a:cxn ang="0">
                    <a:pos x="4" y="41"/>
                  </a:cxn>
                  <a:cxn ang="0">
                    <a:pos x="2" y="39"/>
                  </a:cxn>
                  <a:cxn ang="0">
                    <a:pos x="2" y="31"/>
                  </a:cxn>
                  <a:cxn ang="0">
                    <a:pos x="3" y="28"/>
                  </a:cxn>
                  <a:cxn ang="0">
                    <a:pos x="0" y="25"/>
                  </a:cxn>
                  <a:cxn ang="0">
                    <a:pos x="1" y="22"/>
                  </a:cxn>
                  <a:cxn ang="0">
                    <a:pos x="5" y="17"/>
                  </a:cxn>
                  <a:cxn ang="0">
                    <a:pos x="7" y="16"/>
                  </a:cxn>
                  <a:cxn ang="0">
                    <a:pos x="7" y="6"/>
                  </a:cxn>
                  <a:cxn ang="0">
                    <a:pos x="9" y="5"/>
                  </a:cxn>
                  <a:cxn ang="0">
                    <a:pos x="13" y="5"/>
                  </a:cxn>
                  <a:cxn ang="0">
                    <a:pos x="22" y="0"/>
                  </a:cxn>
                  <a:cxn ang="0">
                    <a:pos x="24" y="1"/>
                  </a:cxn>
                  <a:cxn ang="0">
                    <a:pos x="23" y="3"/>
                  </a:cxn>
                  <a:cxn ang="0">
                    <a:pos x="22" y="6"/>
                  </a:cxn>
                  <a:cxn ang="0">
                    <a:pos x="26" y="5"/>
                  </a:cxn>
                  <a:cxn ang="0">
                    <a:pos x="29" y="6"/>
                  </a:cxn>
                  <a:cxn ang="0">
                    <a:pos x="31" y="7"/>
                  </a:cxn>
                  <a:cxn ang="0">
                    <a:pos x="32" y="10"/>
                  </a:cxn>
                  <a:cxn ang="0">
                    <a:pos x="44" y="13"/>
                  </a:cxn>
                  <a:cxn ang="0">
                    <a:pos x="48" y="15"/>
                  </a:cxn>
                  <a:cxn ang="0">
                    <a:pos x="50" y="15"/>
                  </a:cxn>
                  <a:cxn ang="0">
                    <a:pos x="52" y="15"/>
                  </a:cxn>
                  <a:cxn ang="0">
                    <a:pos x="56" y="16"/>
                  </a:cxn>
                  <a:cxn ang="0">
                    <a:pos x="57" y="17"/>
                  </a:cxn>
                  <a:cxn ang="0">
                    <a:pos x="58" y="18"/>
                  </a:cxn>
                  <a:cxn ang="0">
                    <a:pos x="61" y="21"/>
                  </a:cxn>
                  <a:cxn ang="0">
                    <a:pos x="61" y="25"/>
                  </a:cxn>
                  <a:cxn ang="0">
                    <a:pos x="63" y="25"/>
                  </a:cxn>
                  <a:cxn ang="0">
                    <a:pos x="62" y="27"/>
                  </a:cxn>
                  <a:cxn ang="0">
                    <a:pos x="64" y="30"/>
                  </a:cxn>
                  <a:cxn ang="0">
                    <a:pos x="62" y="32"/>
                  </a:cxn>
                  <a:cxn ang="0">
                    <a:pos x="59" y="38"/>
                  </a:cxn>
                  <a:cxn ang="0">
                    <a:pos x="60" y="39"/>
                  </a:cxn>
                  <a:cxn ang="0">
                    <a:pos x="64" y="35"/>
                  </a:cxn>
                  <a:cxn ang="0">
                    <a:pos x="67" y="32"/>
                  </a:cxn>
                  <a:cxn ang="0">
                    <a:pos x="68" y="31"/>
                  </a:cxn>
                  <a:cxn ang="0">
                    <a:pos x="68" y="28"/>
                  </a:cxn>
                  <a:cxn ang="0">
                    <a:pos x="69" y="27"/>
                  </a:cxn>
                  <a:cxn ang="0">
                    <a:pos x="70" y="25"/>
                  </a:cxn>
                  <a:cxn ang="0">
                    <a:pos x="71" y="26"/>
                  </a:cxn>
                  <a:cxn ang="0">
                    <a:pos x="69" y="32"/>
                  </a:cxn>
                  <a:cxn ang="0">
                    <a:pos x="68" y="35"/>
                  </a:cxn>
                  <a:cxn ang="0">
                    <a:pos x="66" y="40"/>
                  </a:cxn>
                  <a:cxn ang="0">
                    <a:pos x="66" y="45"/>
                  </a:cxn>
                  <a:cxn ang="0">
                    <a:pos x="64" y="47"/>
                  </a:cxn>
                  <a:cxn ang="0">
                    <a:pos x="65" y="54"/>
                  </a:cxn>
                  <a:cxn ang="0">
                    <a:pos x="63" y="59"/>
                  </a:cxn>
                  <a:cxn ang="0">
                    <a:pos x="66" y="70"/>
                  </a:cxn>
                  <a:cxn ang="0">
                    <a:pos x="65" y="71"/>
                  </a:cxn>
                  <a:cxn ang="0">
                    <a:pos x="65" y="74"/>
                  </a:cxn>
                </a:cxnLst>
                <a:rect l="0" t="0" r="r" b="b"/>
                <a:pathLst>
                  <a:path w="71" h="76">
                    <a:moveTo>
                      <a:pt x="30" y="76"/>
                    </a:moveTo>
                    <a:lnTo>
                      <a:pt x="30" y="75"/>
                    </a:lnTo>
                    <a:lnTo>
                      <a:pt x="28" y="74"/>
                    </a:lnTo>
                    <a:lnTo>
                      <a:pt x="24" y="72"/>
                    </a:lnTo>
                    <a:lnTo>
                      <a:pt x="23" y="68"/>
                    </a:lnTo>
                    <a:lnTo>
                      <a:pt x="23" y="65"/>
                    </a:lnTo>
                    <a:lnTo>
                      <a:pt x="24" y="64"/>
                    </a:lnTo>
                    <a:lnTo>
                      <a:pt x="24" y="63"/>
                    </a:lnTo>
                    <a:lnTo>
                      <a:pt x="22" y="61"/>
                    </a:lnTo>
                    <a:lnTo>
                      <a:pt x="22" y="59"/>
                    </a:lnTo>
                    <a:lnTo>
                      <a:pt x="21" y="56"/>
                    </a:lnTo>
                    <a:lnTo>
                      <a:pt x="21" y="54"/>
                    </a:lnTo>
                    <a:lnTo>
                      <a:pt x="21" y="53"/>
                    </a:lnTo>
                    <a:lnTo>
                      <a:pt x="17" y="50"/>
                    </a:lnTo>
                    <a:lnTo>
                      <a:pt x="14" y="48"/>
                    </a:lnTo>
                    <a:lnTo>
                      <a:pt x="12" y="45"/>
                    </a:lnTo>
                    <a:lnTo>
                      <a:pt x="9" y="44"/>
                    </a:lnTo>
                    <a:lnTo>
                      <a:pt x="8" y="43"/>
                    </a:lnTo>
                    <a:lnTo>
                      <a:pt x="8" y="42"/>
                    </a:lnTo>
                    <a:lnTo>
                      <a:pt x="7" y="42"/>
                    </a:lnTo>
                    <a:lnTo>
                      <a:pt x="4" y="41"/>
                    </a:lnTo>
                    <a:lnTo>
                      <a:pt x="4" y="41"/>
                    </a:lnTo>
                    <a:lnTo>
                      <a:pt x="2" y="40"/>
                    </a:lnTo>
                    <a:lnTo>
                      <a:pt x="2" y="39"/>
                    </a:lnTo>
                    <a:lnTo>
                      <a:pt x="2" y="34"/>
                    </a:lnTo>
                    <a:lnTo>
                      <a:pt x="2" y="31"/>
                    </a:lnTo>
                    <a:lnTo>
                      <a:pt x="2" y="30"/>
                    </a:lnTo>
                    <a:lnTo>
                      <a:pt x="3" y="28"/>
                    </a:lnTo>
                    <a:lnTo>
                      <a:pt x="2" y="26"/>
                    </a:lnTo>
                    <a:lnTo>
                      <a:pt x="0" y="25"/>
                    </a:lnTo>
                    <a:lnTo>
                      <a:pt x="1" y="22"/>
                    </a:lnTo>
                    <a:lnTo>
                      <a:pt x="1" y="22"/>
                    </a:lnTo>
                    <a:lnTo>
                      <a:pt x="1" y="20"/>
                    </a:lnTo>
                    <a:lnTo>
                      <a:pt x="5" y="17"/>
                    </a:lnTo>
                    <a:lnTo>
                      <a:pt x="6" y="17"/>
                    </a:lnTo>
                    <a:lnTo>
                      <a:pt x="7" y="16"/>
                    </a:lnTo>
                    <a:lnTo>
                      <a:pt x="6" y="6"/>
                    </a:lnTo>
                    <a:lnTo>
                      <a:pt x="7" y="6"/>
                    </a:lnTo>
                    <a:lnTo>
                      <a:pt x="8" y="5"/>
                    </a:lnTo>
                    <a:lnTo>
                      <a:pt x="9" y="5"/>
                    </a:lnTo>
                    <a:lnTo>
                      <a:pt x="11" y="6"/>
                    </a:lnTo>
                    <a:lnTo>
                      <a:pt x="13" y="5"/>
                    </a:lnTo>
                    <a:lnTo>
                      <a:pt x="16" y="3"/>
                    </a:lnTo>
                    <a:lnTo>
                      <a:pt x="22" y="0"/>
                    </a:lnTo>
                    <a:lnTo>
                      <a:pt x="23" y="0"/>
                    </a:lnTo>
                    <a:lnTo>
                      <a:pt x="24" y="1"/>
                    </a:lnTo>
                    <a:lnTo>
                      <a:pt x="24" y="2"/>
                    </a:lnTo>
                    <a:lnTo>
                      <a:pt x="23" y="3"/>
                    </a:lnTo>
                    <a:lnTo>
                      <a:pt x="23" y="4"/>
                    </a:lnTo>
                    <a:lnTo>
                      <a:pt x="22" y="6"/>
                    </a:lnTo>
                    <a:lnTo>
                      <a:pt x="25" y="5"/>
                    </a:lnTo>
                    <a:lnTo>
                      <a:pt x="26" y="5"/>
                    </a:lnTo>
                    <a:lnTo>
                      <a:pt x="27" y="6"/>
                    </a:lnTo>
                    <a:lnTo>
                      <a:pt x="29" y="6"/>
                    </a:lnTo>
                    <a:lnTo>
                      <a:pt x="29" y="7"/>
                    </a:lnTo>
                    <a:lnTo>
                      <a:pt x="31" y="7"/>
                    </a:lnTo>
                    <a:lnTo>
                      <a:pt x="32" y="8"/>
                    </a:lnTo>
                    <a:lnTo>
                      <a:pt x="32" y="10"/>
                    </a:lnTo>
                    <a:lnTo>
                      <a:pt x="33" y="11"/>
                    </a:lnTo>
                    <a:lnTo>
                      <a:pt x="44" y="13"/>
                    </a:lnTo>
                    <a:lnTo>
                      <a:pt x="46" y="13"/>
                    </a:lnTo>
                    <a:lnTo>
                      <a:pt x="48" y="15"/>
                    </a:lnTo>
                    <a:lnTo>
                      <a:pt x="50" y="15"/>
                    </a:lnTo>
                    <a:lnTo>
                      <a:pt x="50" y="15"/>
                    </a:lnTo>
                    <a:lnTo>
                      <a:pt x="51" y="15"/>
                    </a:lnTo>
                    <a:lnTo>
                      <a:pt x="52" y="15"/>
                    </a:lnTo>
                    <a:lnTo>
                      <a:pt x="54" y="15"/>
                    </a:lnTo>
                    <a:lnTo>
                      <a:pt x="56" y="16"/>
                    </a:lnTo>
                    <a:lnTo>
                      <a:pt x="57" y="16"/>
                    </a:lnTo>
                    <a:lnTo>
                      <a:pt x="57" y="17"/>
                    </a:lnTo>
                    <a:lnTo>
                      <a:pt x="57" y="18"/>
                    </a:lnTo>
                    <a:lnTo>
                      <a:pt x="58" y="18"/>
                    </a:lnTo>
                    <a:lnTo>
                      <a:pt x="61" y="19"/>
                    </a:lnTo>
                    <a:lnTo>
                      <a:pt x="61" y="21"/>
                    </a:lnTo>
                    <a:lnTo>
                      <a:pt x="60" y="25"/>
                    </a:lnTo>
                    <a:lnTo>
                      <a:pt x="61" y="25"/>
                    </a:lnTo>
                    <a:lnTo>
                      <a:pt x="63" y="25"/>
                    </a:lnTo>
                    <a:lnTo>
                      <a:pt x="63" y="25"/>
                    </a:lnTo>
                    <a:lnTo>
                      <a:pt x="63" y="26"/>
                    </a:lnTo>
                    <a:lnTo>
                      <a:pt x="62" y="27"/>
                    </a:lnTo>
                    <a:lnTo>
                      <a:pt x="63" y="28"/>
                    </a:lnTo>
                    <a:lnTo>
                      <a:pt x="64" y="30"/>
                    </a:lnTo>
                    <a:lnTo>
                      <a:pt x="64" y="30"/>
                    </a:lnTo>
                    <a:lnTo>
                      <a:pt x="62" y="32"/>
                    </a:lnTo>
                    <a:lnTo>
                      <a:pt x="60" y="36"/>
                    </a:lnTo>
                    <a:lnTo>
                      <a:pt x="59" y="38"/>
                    </a:lnTo>
                    <a:lnTo>
                      <a:pt x="59" y="39"/>
                    </a:lnTo>
                    <a:lnTo>
                      <a:pt x="60" y="39"/>
                    </a:lnTo>
                    <a:lnTo>
                      <a:pt x="62" y="38"/>
                    </a:lnTo>
                    <a:lnTo>
                      <a:pt x="64" y="35"/>
                    </a:lnTo>
                    <a:lnTo>
                      <a:pt x="66" y="33"/>
                    </a:lnTo>
                    <a:lnTo>
                      <a:pt x="67" y="32"/>
                    </a:lnTo>
                    <a:lnTo>
                      <a:pt x="67" y="32"/>
                    </a:lnTo>
                    <a:lnTo>
                      <a:pt x="68" y="31"/>
                    </a:lnTo>
                    <a:lnTo>
                      <a:pt x="68" y="30"/>
                    </a:lnTo>
                    <a:lnTo>
                      <a:pt x="68" y="28"/>
                    </a:lnTo>
                    <a:lnTo>
                      <a:pt x="69" y="27"/>
                    </a:lnTo>
                    <a:lnTo>
                      <a:pt x="69" y="27"/>
                    </a:lnTo>
                    <a:lnTo>
                      <a:pt x="70" y="26"/>
                    </a:lnTo>
                    <a:lnTo>
                      <a:pt x="70" y="25"/>
                    </a:lnTo>
                    <a:lnTo>
                      <a:pt x="71" y="25"/>
                    </a:lnTo>
                    <a:lnTo>
                      <a:pt x="71" y="26"/>
                    </a:lnTo>
                    <a:lnTo>
                      <a:pt x="71" y="28"/>
                    </a:lnTo>
                    <a:lnTo>
                      <a:pt x="69" y="32"/>
                    </a:lnTo>
                    <a:lnTo>
                      <a:pt x="68" y="34"/>
                    </a:lnTo>
                    <a:lnTo>
                      <a:pt x="68" y="35"/>
                    </a:lnTo>
                    <a:lnTo>
                      <a:pt x="68" y="36"/>
                    </a:lnTo>
                    <a:lnTo>
                      <a:pt x="66" y="40"/>
                    </a:lnTo>
                    <a:lnTo>
                      <a:pt x="66" y="43"/>
                    </a:lnTo>
                    <a:lnTo>
                      <a:pt x="66" y="45"/>
                    </a:lnTo>
                    <a:lnTo>
                      <a:pt x="65" y="46"/>
                    </a:lnTo>
                    <a:lnTo>
                      <a:pt x="64" y="47"/>
                    </a:lnTo>
                    <a:lnTo>
                      <a:pt x="65" y="50"/>
                    </a:lnTo>
                    <a:lnTo>
                      <a:pt x="65" y="54"/>
                    </a:lnTo>
                    <a:lnTo>
                      <a:pt x="64" y="55"/>
                    </a:lnTo>
                    <a:lnTo>
                      <a:pt x="63" y="59"/>
                    </a:lnTo>
                    <a:lnTo>
                      <a:pt x="64" y="65"/>
                    </a:lnTo>
                    <a:lnTo>
                      <a:pt x="66" y="70"/>
                    </a:lnTo>
                    <a:lnTo>
                      <a:pt x="65" y="70"/>
                    </a:lnTo>
                    <a:lnTo>
                      <a:pt x="65" y="71"/>
                    </a:lnTo>
                    <a:lnTo>
                      <a:pt x="65" y="72"/>
                    </a:lnTo>
                    <a:lnTo>
                      <a:pt x="65" y="74"/>
                    </a:lnTo>
                    <a:lnTo>
                      <a:pt x="30" y="76"/>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6" name="Freeform 25"/>
              <p:cNvSpPr>
                <a:spLocks/>
              </p:cNvSpPr>
              <p:nvPr/>
            </p:nvSpPr>
            <p:spPr bwMode="auto">
              <a:xfrm>
                <a:off x="2766" y="1359"/>
                <a:ext cx="324" cy="576"/>
              </a:xfrm>
              <a:custGeom>
                <a:avLst/>
                <a:gdLst/>
                <a:ahLst/>
                <a:cxnLst>
                  <a:cxn ang="0">
                    <a:pos x="9" y="2"/>
                  </a:cxn>
                  <a:cxn ang="0">
                    <a:pos x="12" y="5"/>
                  </a:cxn>
                  <a:cxn ang="0">
                    <a:pos x="15" y="8"/>
                  </a:cxn>
                  <a:cxn ang="0">
                    <a:pos x="16" y="12"/>
                  </a:cxn>
                  <a:cxn ang="0">
                    <a:pos x="14" y="15"/>
                  </a:cxn>
                  <a:cxn ang="0">
                    <a:pos x="12" y="19"/>
                  </a:cxn>
                  <a:cxn ang="0">
                    <a:pos x="9" y="20"/>
                  </a:cxn>
                  <a:cxn ang="0">
                    <a:pos x="5" y="21"/>
                  </a:cxn>
                  <a:cxn ang="0">
                    <a:pos x="4" y="24"/>
                  </a:cxn>
                  <a:cxn ang="0">
                    <a:pos x="6" y="27"/>
                  </a:cxn>
                  <a:cxn ang="0">
                    <a:pos x="4" y="34"/>
                  </a:cxn>
                  <a:cxn ang="0">
                    <a:pos x="1" y="36"/>
                  </a:cxn>
                  <a:cxn ang="0">
                    <a:pos x="1" y="39"/>
                  </a:cxn>
                  <a:cxn ang="0">
                    <a:pos x="0" y="42"/>
                  </a:cxn>
                  <a:cxn ang="0">
                    <a:pos x="1" y="48"/>
                  </a:cxn>
                  <a:cxn ang="0">
                    <a:pos x="5" y="54"/>
                  </a:cxn>
                  <a:cxn ang="0">
                    <a:pos x="10" y="58"/>
                  </a:cxn>
                  <a:cxn ang="0">
                    <a:pos x="13" y="64"/>
                  </a:cxn>
                  <a:cxn ang="0">
                    <a:pos x="15" y="63"/>
                  </a:cxn>
                  <a:cxn ang="0">
                    <a:pos x="19" y="65"/>
                  </a:cxn>
                  <a:cxn ang="0">
                    <a:pos x="19" y="70"/>
                  </a:cxn>
                  <a:cxn ang="0">
                    <a:pos x="16" y="74"/>
                  </a:cxn>
                  <a:cxn ang="0">
                    <a:pos x="19" y="78"/>
                  </a:cxn>
                  <a:cxn ang="0">
                    <a:pos x="25" y="81"/>
                  </a:cxn>
                  <a:cxn ang="0">
                    <a:pos x="29" y="87"/>
                  </a:cxn>
                  <a:cxn ang="0">
                    <a:pos x="30" y="89"/>
                  </a:cxn>
                  <a:cxn ang="0">
                    <a:pos x="29" y="91"/>
                  </a:cxn>
                  <a:cxn ang="0">
                    <a:pos x="33" y="96"/>
                  </a:cxn>
                  <a:cxn ang="0">
                    <a:pos x="34" y="95"/>
                  </a:cxn>
                  <a:cxn ang="0">
                    <a:pos x="35" y="92"/>
                  </a:cxn>
                  <a:cxn ang="0">
                    <a:pos x="39" y="92"/>
                  </a:cxn>
                  <a:cxn ang="0">
                    <a:pos x="42" y="94"/>
                  </a:cxn>
                  <a:cxn ang="0">
                    <a:pos x="43" y="90"/>
                  </a:cxn>
                  <a:cxn ang="0">
                    <a:pos x="44" y="87"/>
                  </a:cxn>
                  <a:cxn ang="0">
                    <a:pos x="48" y="86"/>
                  </a:cxn>
                  <a:cxn ang="0">
                    <a:pos x="47" y="83"/>
                  </a:cxn>
                  <a:cxn ang="0">
                    <a:pos x="48" y="82"/>
                  </a:cxn>
                  <a:cxn ang="0">
                    <a:pos x="48" y="80"/>
                  </a:cxn>
                  <a:cxn ang="0">
                    <a:pos x="48" y="79"/>
                  </a:cxn>
                  <a:cxn ang="0">
                    <a:pos x="49" y="74"/>
                  </a:cxn>
                  <a:cxn ang="0">
                    <a:pos x="52" y="69"/>
                  </a:cxn>
                  <a:cxn ang="0">
                    <a:pos x="54" y="64"/>
                  </a:cxn>
                  <a:cxn ang="0">
                    <a:pos x="52" y="58"/>
                  </a:cxn>
                  <a:cxn ang="0">
                    <a:pos x="52" y="54"/>
                  </a:cxn>
                  <a:cxn ang="0">
                    <a:pos x="49" y="13"/>
                  </a:cxn>
                  <a:cxn ang="0">
                    <a:pos x="48" y="11"/>
                  </a:cxn>
                  <a:cxn ang="0">
                    <a:pos x="47" y="7"/>
                  </a:cxn>
                  <a:cxn ang="0">
                    <a:pos x="44" y="3"/>
                  </a:cxn>
                </a:cxnLst>
                <a:rect l="0" t="0" r="r" b="b"/>
                <a:pathLst>
                  <a:path w="54" h="96">
                    <a:moveTo>
                      <a:pt x="44" y="0"/>
                    </a:moveTo>
                    <a:lnTo>
                      <a:pt x="9" y="2"/>
                    </a:lnTo>
                    <a:lnTo>
                      <a:pt x="10" y="3"/>
                    </a:lnTo>
                    <a:lnTo>
                      <a:pt x="12" y="5"/>
                    </a:lnTo>
                    <a:lnTo>
                      <a:pt x="13" y="7"/>
                    </a:lnTo>
                    <a:lnTo>
                      <a:pt x="15" y="8"/>
                    </a:lnTo>
                    <a:lnTo>
                      <a:pt x="16" y="11"/>
                    </a:lnTo>
                    <a:lnTo>
                      <a:pt x="16" y="12"/>
                    </a:lnTo>
                    <a:lnTo>
                      <a:pt x="15" y="14"/>
                    </a:lnTo>
                    <a:lnTo>
                      <a:pt x="14" y="15"/>
                    </a:lnTo>
                    <a:lnTo>
                      <a:pt x="14" y="16"/>
                    </a:lnTo>
                    <a:lnTo>
                      <a:pt x="12" y="19"/>
                    </a:lnTo>
                    <a:lnTo>
                      <a:pt x="10" y="20"/>
                    </a:lnTo>
                    <a:lnTo>
                      <a:pt x="9" y="20"/>
                    </a:lnTo>
                    <a:lnTo>
                      <a:pt x="6" y="20"/>
                    </a:lnTo>
                    <a:lnTo>
                      <a:pt x="5" y="21"/>
                    </a:lnTo>
                    <a:lnTo>
                      <a:pt x="4" y="23"/>
                    </a:lnTo>
                    <a:lnTo>
                      <a:pt x="4" y="24"/>
                    </a:lnTo>
                    <a:lnTo>
                      <a:pt x="6" y="26"/>
                    </a:lnTo>
                    <a:lnTo>
                      <a:pt x="6" y="27"/>
                    </a:lnTo>
                    <a:lnTo>
                      <a:pt x="6" y="30"/>
                    </a:lnTo>
                    <a:lnTo>
                      <a:pt x="4" y="34"/>
                    </a:lnTo>
                    <a:lnTo>
                      <a:pt x="2" y="35"/>
                    </a:lnTo>
                    <a:lnTo>
                      <a:pt x="1" y="36"/>
                    </a:lnTo>
                    <a:lnTo>
                      <a:pt x="2" y="38"/>
                    </a:lnTo>
                    <a:lnTo>
                      <a:pt x="1" y="39"/>
                    </a:lnTo>
                    <a:lnTo>
                      <a:pt x="1" y="40"/>
                    </a:lnTo>
                    <a:lnTo>
                      <a:pt x="0" y="42"/>
                    </a:lnTo>
                    <a:lnTo>
                      <a:pt x="0" y="45"/>
                    </a:lnTo>
                    <a:lnTo>
                      <a:pt x="1" y="48"/>
                    </a:lnTo>
                    <a:lnTo>
                      <a:pt x="1" y="49"/>
                    </a:lnTo>
                    <a:lnTo>
                      <a:pt x="5" y="54"/>
                    </a:lnTo>
                    <a:lnTo>
                      <a:pt x="9" y="57"/>
                    </a:lnTo>
                    <a:lnTo>
                      <a:pt x="10" y="58"/>
                    </a:lnTo>
                    <a:lnTo>
                      <a:pt x="13" y="64"/>
                    </a:lnTo>
                    <a:lnTo>
                      <a:pt x="13" y="64"/>
                    </a:lnTo>
                    <a:lnTo>
                      <a:pt x="15" y="63"/>
                    </a:lnTo>
                    <a:lnTo>
                      <a:pt x="15" y="63"/>
                    </a:lnTo>
                    <a:lnTo>
                      <a:pt x="19" y="64"/>
                    </a:lnTo>
                    <a:lnTo>
                      <a:pt x="19" y="65"/>
                    </a:lnTo>
                    <a:lnTo>
                      <a:pt x="18" y="67"/>
                    </a:lnTo>
                    <a:lnTo>
                      <a:pt x="19" y="70"/>
                    </a:lnTo>
                    <a:lnTo>
                      <a:pt x="16" y="73"/>
                    </a:lnTo>
                    <a:lnTo>
                      <a:pt x="16" y="74"/>
                    </a:lnTo>
                    <a:lnTo>
                      <a:pt x="17" y="76"/>
                    </a:lnTo>
                    <a:lnTo>
                      <a:pt x="19" y="78"/>
                    </a:lnTo>
                    <a:lnTo>
                      <a:pt x="23" y="80"/>
                    </a:lnTo>
                    <a:lnTo>
                      <a:pt x="25" y="81"/>
                    </a:lnTo>
                    <a:lnTo>
                      <a:pt x="28" y="84"/>
                    </a:lnTo>
                    <a:lnTo>
                      <a:pt x="29" y="87"/>
                    </a:lnTo>
                    <a:lnTo>
                      <a:pt x="31" y="89"/>
                    </a:lnTo>
                    <a:lnTo>
                      <a:pt x="30" y="89"/>
                    </a:lnTo>
                    <a:lnTo>
                      <a:pt x="29" y="90"/>
                    </a:lnTo>
                    <a:lnTo>
                      <a:pt x="29" y="91"/>
                    </a:lnTo>
                    <a:lnTo>
                      <a:pt x="32" y="96"/>
                    </a:lnTo>
                    <a:lnTo>
                      <a:pt x="33" y="96"/>
                    </a:lnTo>
                    <a:lnTo>
                      <a:pt x="33" y="95"/>
                    </a:lnTo>
                    <a:lnTo>
                      <a:pt x="34" y="95"/>
                    </a:lnTo>
                    <a:lnTo>
                      <a:pt x="34" y="95"/>
                    </a:lnTo>
                    <a:lnTo>
                      <a:pt x="35" y="92"/>
                    </a:lnTo>
                    <a:lnTo>
                      <a:pt x="36" y="91"/>
                    </a:lnTo>
                    <a:lnTo>
                      <a:pt x="39" y="92"/>
                    </a:lnTo>
                    <a:lnTo>
                      <a:pt x="40" y="93"/>
                    </a:lnTo>
                    <a:lnTo>
                      <a:pt x="42" y="94"/>
                    </a:lnTo>
                    <a:lnTo>
                      <a:pt x="44" y="93"/>
                    </a:lnTo>
                    <a:lnTo>
                      <a:pt x="43" y="90"/>
                    </a:lnTo>
                    <a:lnTo>
                      <a:pt x="43" y="88"/>
                    </a:lnTo>
                    <a:lnTo>
                      <a:pt x="44" y="87"/>
                    </a:lnTo>
                    <a:lnTo>
                      <a:pt x="48" y="86"/>
                    </a:lnTo>
                    <a:lnTo>
                      <a:pt x="48" y="86"/>
                    </a:lnTo>
                    <a:lnTo>
                      <a:pt x="47" y="84"/>
                    </a:lnTo>
                    <a:lnTo>
                      <a:pt x="47" y="83"/>
                    </a:lnTo>
                    <a:lnTo>
                      <a:pt x="47" y="83"/>
                    </a:lnTo>
                    <a:lnTo>
                      <a:pt x="48" y="82"/>
                    </a:lnTo>
                    <a:lnTo>
                      <a:pt x="48" y="81"/>
                    </a:lnTo>
                    <a:lnTo>
                      <a:pt x="48" y="80"/>
                    </a:lnTo>
                    <a:lnTo>
                      <a:pt x="48" y="80"/>
                    </a:lnTo>
                    <a:lnTo>
                      <a:pt x="48" y="79"/>
                    </a:lnTo>
                    <a:lnTo>
                      <a:pt x="49" y="76"/>
                    </a:lnTo>
                    <a:lnTo>
                      <a:pt x="49" y="74"/>
                    </a:lnTo>
                    <a:lnTo>
                      <a:pt x="51" y="72"/>
                    </a:lnTo>
                    <a:lnTo>
                      <a:pt x="52" y="69"/>
                    </a:lnTo>
                    <a:lnTo>
                      <a:pt x="52" y="68"/>
                    </a:lnTo>
                    <a:lnTo>
                      <a:pt x="54" y="64"/>
                    </a:lnTo>
                    <a:lnTo>
                      <a:pt x="53" y="61"/>
                    </a:lnTo>
                    <a:lnTo>
                      <a:pt x="52" y="58"/>
                    </a:lnTo>
                    <a:lnTo>
                      <a:pt x="52" y="56"/>
                    </a:lnTo>
                    <a:lnTo>
                      <a:pt x="52" y="54"/>
                    </a:lnTo>
                    <a:lnTo>
                      <a:pt x="53" y="53"/>
                    </a:lnTo>
                    <a:lnTo>
                      <a:pt x="49" y="13"/>
                    </a:lnTo>
                    <a:lnTo>
                      <a:pt x="49" y="12"/>
                    </a:lnTo>
                    <a:lnTo>
                      <a:pt x="48" y="11"/>
                    </a:lnTo>
                    <a:lnTo>
                      <a:pt x="47" y="8"/>
                    </a:lnTo>
                    <a:lnTo>
                      <a:pt x="47" y="7"/>
                    </a:lnTo>
                    <a:lnTo>
                      <a:pt x="46" y="5"/>
                    </a:lnTo>
                    <a:lnTo>
                      <a:pt x="44" y="3"/>
                    </a:lnTo>
                    <a:lnTo>
                      <a:pt x="44"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7" name="Freeform 26"/>
              <p:cNvSpPr>
                <a:spLocks/>
              </p:cNvSpPr>
              <p:nvPr/>
            </p:nvSpPr>
            <p:spPr bwMode="auto">
              <a:xfrm>
                <a:off x="3108" y="999"/>
                <a:ext cx="318" cy="432"/>
              </a:xfrm>
              <a:custGeom>
                <a:avLst/>
                <a:gdLst/>
                <a:ahLst/>
                <a:cxnLst>
                  <a:cxn ang="0">
                    <a:pos x="27" y="68"/>
                  </a:cxn>
                  <a:cxn ang="0">
                    <a:pos x="43" y="67"/>
                  </a:cxn>
                  <a:cxn ang="0">
                    <a:pos x="45" y="62"/>
                  </a:cxn>
                  <a:cxn ang="0">
                    <a:pos x="46" y="59"/>
                  </a:cxn>
                  <a:cxn ang="0">
                    <a:pos x="49" y="55"/>
                  </a:cxn>
                  <a:cxn ang="0">
                    <a:pos x="49" y="52"/>
                  </a:cxn>
                  <a:cxn ang="0">
                    <a:pos x="50" y="50"/>
                  </a:cxn>
                  <a:cxn ang="0">
                    <a:pos x="51" y="51"/>
                  </a:cxn>
                  <a:cxn ang="0">
                    <a:pos x="53" y="50"/>
                  </a:cxn>
                  <a:cxn ang="0">
                    <a:pos x="52" y="47"/>
                  </a:cxn>
                  <a:cxn ang="0">
                    <a:pos x="52" y="42"/>
                  </a:cxn>
                  <a:cxn ang="0">
                    <a:pos x="48" y="28"/>
                  </a:cxn>
                  <a:cxn ang="0">
                    <a:pos x="42" y="28"/>
                  </a:cxn>
                  <a:cxn ang="0">
                    <a:pos x="36" y="36"/>
                  </a:cxn>
                  <a:cxn ang="0">
                    <a:pos x="36" y="36"/>
                  </a:cxn>
                  <a:cxn ang="0">
                    <a:pos x="33" y="34"/>
                  </a:cxn>
                  <a:cxn ang="0">
                    <a:pos x="33" y="30"/>
                  </a:cxn>
                  <a:cxn ang="0">
                    <a:pos x="36" y="28"/>
                  </a:cxn>
                  <a:cxn ang="0">
                    <a:pos x="37" y="26"/>
                  </a:cxn>
                  <a:cxn ang="0">
                    <a:pos x="38" y="24"/>
                  </a:cxn>
                  <a:cxn ang="0">
                    <a:pos x="39" y="17"/>
                  </a:cxn>
                  <a:cxn ang="0">
                    <a:pos x="38" y="14"/>
                  </a:cxn>
                  <a:cxn ang="0">
                    <a:pos x="36" y="12"/>
                  </a:cxn>
                  <a:cxn ang="0">
                    <a:pos x="38" y="10"/>
                  </a:cxn>
                  <a:cxn ang="0">
                    <a:pos x="36" y="6"/>
                  </a:cxn>
                  <a:cxn ang="0">
                    <a:pos x="30" y="4"/>
                  </a:cxn>
                  <a:cxn ang="0">
                    <a:pos x="26" y="2"/>
                  </a:cxn>
                  <a:cxn ang="0">
                    <a:pos x="21" y="1"/>
                  </a:cxn>
                  <a:cxn ang="0">
                    <a:pos x="18" y="1"/>
                  </a:cxn>
                  <a:cxn ang="0">
                    <a:pos x="16" y="3"/>
                  </a:cxn>
                  <a:cxn ang="0">
                    <a:pos x="16" y="6"/>
                  </a:cxn>
                  <a:cxn ang="0">
                    <a:pos x="17" y="7"/>
                  </a:cxn>
                  <a:cxn ang="0">
                    <a:pos x="15" y="8"/>
                  </a:cxn>
                  <a:cxn ang="0">
                    <a:pos x="13" y="10"/>
                  </a:cxn>
                  <a:cxn ang="0">
                    <a:pos x="13" y="13"/>
                  </a:cxn>
                  <a:cxn ang="0">
                    <a:pos x="12" y="17"/>
                  </a:cxn>
                  <a:cxn ang="0">
                    <a:pos x="10" y="16"/>
                  </a:cxn>
                  <a:cxn ang="0">
                    <a:pos x="10" y="13"/>
                  </a:cxn>
                  <a:cxn ang="0">
                    <a:pos x="10" y="11"/>
                  </a:cxn>
                  <a:cxn ang="0">
                    <a:pos x="9" y="13"/>
                  </a:cxn>
                  <a:cxn ang="0">
                    <a:pos x="8" y="16"/>
                  </a:cxn>
                  <a:cxn ang="0">
                    <a:pos x="6" y="17"/>
                  </a:cxn>
                  <a:cxn ang="0">
                    <a:pos x="5" y="19"/>
                  </a:cxn>
                  <a:cxn ang="0">
                    <a:pos x="3" y="23"/>
                  </a:cxn>
                  <a:cxn ang="0">
                    <a:pos x="3" y="28"/>
                  </a:cxn>
                  <a:cxn ang="0">
                    <a:pos x="1" y="32"/>
                  </a:cxn>
                  <a:cxn ang="0">
                    <a:pos x="2" y="37"/>
                  </a:cxn>
                  <a:cxn ang="0">
                    <a:pos x="2" y="41"/>
                  </a:cxn>
                  <a:cxn ang="0">
                    <a:pos x="7" y="50"/>
                  </a:cxn>
                  <a:cxn ang="0">
                    <a:pos x="7" y="55"/>
                  </a:cxn>
                  <a:cxn ang="0">
                    <a:pos x="7" y="56"/>
                  </a:cxn>
                  <a:cxn ang="0">
                    <a:pos x="6" y="62"/>
                  </a:cxn>
                  <a:cxn ang="0">
                    <a:pos x="3" y="69"/>
                  </a:cxn>
                  <a:cxn ang="0">
                    <a:pos x="0" y="72"/>
                  </a:cxn>
                </a:cxnLst>
                <a:rect l="0" t="0" r="r" b="b"/>
                <a:pathLst>
                  <a:path w="53" h="72">
                    <a:moveTo>
                      <a:pt x="0" y="72"/>
                    </a:moveTo>
                    <a:lnTo>
                      <a:pt x="27" y="68"/>
                    </a:lnTo>
                    <a:lnTo>
                      <a:pt x="27" y="69"/>
                    </a:lnTo>
                    <a:lnTo>
                      <a:pt x="43" y="67"/>
                    </a:lnTo>
                    <a:lnTo>
                      <a:pt x="43" y="66"/>
                    </a:lnTo>
                    <a:lnTo>
                      <a:pt x="45" y="62"/>
                    </a:lnTo>
                    <a:lnTo>
                      <a:pt x="46" y="61"/>
                    </a:lnTo>
                    <a:lnTo>
                      <a:pt x="46" y="59"/>
                    </a:lnTo>
                    <a:lnTo>
                      <a:pt x="47" y="56"/>
                    </a:lnTo>
                    <a:lnTo>
                      <a:pt x="49" y="55"/>
                    </a:lnTo>
                    <a:lnTo>
                      <a:pt x="49" y="52"/>
                    </a:lnTo>
                    <a:lnTo>
                      <a:pt x="49" y="52"/>
                    </a:lnTo>
                    <a:lnTo>
                      <a:pt x="49" y="51"/>
                    </a:lnTo>
                    <a:lnTo>
                      <a:pt x="50" y="50"/>
                    </a:lnTo>
                    <a:lnTo>
                      <a:pt x="51" y="51"/>
                    </a:lnTo>
                    <a:lnTo>
                      <a:pt x="51" y="51"/>
                    </a:lnTo>
                    <a:lnTo>
                      <a:pt x="52" y="51"/>
                    </a:lnTo>
                    <a:lnTo>
                      <a:pt x="53" y="50"/>
                    </a:lnTo>
                    <a:lnTo>
                      <a:pt x="53" y="49"/>
                    </a:lnTo>
                    <a:lnTo>
                      <a:pt x="52" y="47"/>
                    </a:lnTo>
                    <a:lnTo>
                      <a:pt x="53" y="44"/>
                    </a:lnTo>
                    <a:lnTo>
                      <a:pt x="52" y="42"/>
                    </a:lnTo>
                    <a:lnTo>
                      <a:pt x="51" y="37"/>
                    </a:lnTo>
                    <a:lnTo>
                      <a:pt x="48" y="28"/>
                    </a:lnTo>
                    <a:lnTo>
                      <a:pt x="44" y="27"/>
                    </a:lnTo>
                    <a:lnTo>
                      <a:pt x="42" y="28"/>
                    </a:lnTo>
                    <a:lnTo>
                      <a:pt x="41" y="29"/>
                    </a:lnTo>
                    <a:lnTo>
                      <a:pt x="36" y="36"/>
                    </a:lnTo>
                    <a:lnTo>
                      <a:pt x="36" y="36"/>
                    </a:lnTo>
                    <a:lnTo>
                      <a:pt x="36" y="36"/>
                    </a:lnTo>
                    <a:lnTo>
                      <a:pt x="34" y="35"/>
                    </a:lnTo>
                    <a:lnTo>
                      <a:pt x="33" y="34"/>
                    </a:lnTo>
                    <a:lnTo>
                      <a:pt x="33" y="33"/>
                    </a:lnTo>
                    <a:lnTo>
                      <a:pt x="33" y="30"/>
                    </a:lnTo>
                    <a:lnTo>
                      <a:pt x="34" y="29"/>
                    </a:lnTo>
                    <a:lnTo>
                      <a:pt x="36" y="28"/>
                    </a:lnTo>
                    <a:lnTo>
                      <a:pt x="37" y="26"/>
                    </a:lnTo>
                    <a:lnTo>
                      <a:pt x="37" y="26"/>
                    </a:lnTo>
                    <a:lnTo>
                      <a:pt x="37" y="24"/>
                    </a:lnTo>
                    <a:lnTo>
                      <a:pt x="38" y="24"/>
                    </a:lnTo>
                    <a:lnTo>
                      <a:pt x="39" y="22"/>
                    </a:lnTo>
                    <a:lnTo>
                      <a:pt x="39" y="17"/>
                    </a:lnTo>
                    <a:lnTo>
                      <a:pt x="38" y="15"/>
                    </a:lnTo>
                    <a:lnTo>
                      <a:pt x="38" y="14"/>
                    </a:lnTo>
                    <a:lnTo>
                      <a:pt x="36" y="12"/>
                    </a:lnTo>
                    <a:lnTo>
                      <a:pt x="36" y="12"/>
                    </a:lnTo>
                    <a:lnTo>
                      <a:pt x="36" y="11"/>
                    </a:lnTo>
                    <a:lnTo>
                      <a:pt x="38" y="10"/>
                    </a:lnTo>
                    <a:lnTo>
                      <a:pt x="38" y="10"/>
                    </a:lnTo>
                    <a:lnTo>
                      <a:pt x="36" y="6"/>
                    </a:lnTo>
                    <a:lnTo>
                      <a:pt x="35" y="6"/>
                    </a:lnTo>
                    <a:lnTo>
                      <a:pt x="30" y="4"/>
                    </a:lnTo>
                    <a:lnTo>
                      <a:pt x="27" y="3"/>
                    </a:lnTo>
                    <a:lnTo>
                      <a:pt x="26" y="2"/>
                    </a:lnTo>
                    <a:lnTo>
                      <a:pt x="23" y="2"/>
                    </a:lnTo>
                    <a:lnTo>
                      <a:pt x="21" y="1"/>
                    </a:lnTo>
                    <a:lnTo>
                      <a:pt x="19" y="0"/>
                    </a:lnTo>
                    <a:lnTo>
                      <a:pt x="18" y="1"/>
                    </a:lnTo>
                    <a:lnTo>
                      <a:pt x="17" y="1"/>
                    </a:lnTo>
                    <a:lnTo>
                      <a:pt x="16" y="3"/>
                    </a:lnTo>
                    <a:lnTo>
                      <a:pt x="16" y="5"/>
                    </a:lnTo>
                    <a:lnTo>
                      <a:pt x="16" y="6"/>
                    </a:lnTo>
                    <a:lnTo>
                      <a:pt x="16" y="6"/>
                    </a:lnTo>
                    <a:lnTo>
                      <a:pt x="17" y="7"/>
                    </a:lnTo>
                    <a:lnTo>
                      <a:pt x="16" y="7"/>
                    </a:lnTo>
                    <a:lnTo>
                      <a:pt x="15" y="8"/>
                    </a:lnTo>
                    <a:lnTo>
                      <a:pt x="14" y="8"/>
                    </a:lnTo>
                    <a:lnTo>
                      <a:pt x="13" y="10"/>
                    </a:lnTo>
                    <a:lnTo>
                      <a:pt x="12" y="11"/>
                    </a:lnTo>
                    <a:lnTo>
                      <a:pt x="13" y="13"/>
                    </a:lnTo>
                    <a:lnTo>
                      <a:pt x="13" y="15"/>
                    </a:lnTo>
                    <a:lnTo>
                      <a:pt x="12" y="17"/>
                    </a:lnTo>
                    <a:lnTo>
                      <a:pt x="10" y="18"/>
                    </a:lnTo>
                    <a:lnTo>
                      <a:pt x="10" y="16"/>
                    </a:lnTo>
                    <a:lnTo>
                      <a:pt x="11" y="14"/>
                    </a:lnTo>
                    <a:lnTo>
                      <a:pt x="10" y="13"/>
                    </a:lnTo>
                    <a:lnTo>
                      <a:pt x="11" y="12"/>
                    </a:lnTo>
                    <a:lnTo>
                      <a:pt x="10" y="11"/>
                    </a:lnTo>
                    <a:lnTo>
                      <a:pt x="10" y="12"/>
                    </a:lnTo>
                    <a:lnTo>
                      <a:pt x="9" y="13"/>
                    </a:lnTo>
                    <a:lnTo>
                      <a:pt x="9" y="15"/>
                    </a:lnTo>
                    <a:lnTo>
                      <a:pt x="8" y="16"/>
                    </a:lnTo>
                    <a:lnTo>
                      <a:pt x="7" y="16"/>
                    </a:lnTo>
                    <a:lnTo>
                      <a:pt x="6" y="17"/>
                    </a:lnTo>
                    <a:lnTo>
                      <a:pt x="5" y="18"/>
                    </a:lnTo>
                    <a:lnTo>
                      <a:pt x="5" y="19"/>
                    </a:lnTo>
                    <a:lnTo>
                      <a:pt x="3" y="21"/>
                    </a:lnTo>
                    <a:lnTo>
                      <a:pt x="3" y="23"/>
                    </a:lnTo>
                    <a:lnTo>
                      <a:pt x="3" y="26"/>
                    </a:lnTo>
                    <a:lnTo>
                      <a:pt x="3" y="28"/>
                    </a:lnTo>
                    <a:lnTo>
                      <a:pt x="2" y="31"/>
                    </a:lnTo>
                    <a:lnTo>
                      <a:pt x="1" y="32"/>
                    </a:lnTo>
                    <a:lnTo>
                      <a:pt x="1" y="33"/>
                    </a:lnTo>
                    <a:lnTo>
                      <a:pt x="2" y="37"/>
                    </a:lnTo>
                    <a:lnTo>
                      <a:pt x="2" y="39"/>
                    </a:lnTo>
                    <a:lnTo>
                      <a:pt x="2" y="41"/>
                    </a:lnTo>
                    <a:lnTo>
                      <a:pt x="5" y="46"/>
                    </a:lnTo>
                    <a:lnTo>
                      <a:pt x="7" y="50"/>
                    </a:lnTo>
                    <a:lnTo>
                      <a:pt x="7" y="54"/>
                    </a:lnTo>
                    <a:lnTo>
                      <a:pt x="7" y="55"/>
                    </a:lnTo>
                    <a:lnTo>
                      <a:pt x="7" y="55"/>
                    </a:lnTo>
                    <a:lnTo>
                      <a:pt x="7" y="56"/>
                    </a:lnTo>
                    <a:lnTo>
                      <a:pt x="7" y="59"/>
                    </a:lnTo>
                    <a:lnTo>
                      <a:pt x="6" y="62"/>
                    </a:lnTo>
                    <a:lnTo>
                      <a:pt x="5" y="65"/>
                    </a:lnTo>
                    <a:lnTo>
                      <a:pt x="3" y="69"/>
                    </a:lnTo>
                    <a:lnTo>
                      <a:pt x="1" y="71"/>
                    </a:lnTo>
                    <a:lnTo>
                      <a:pt x="0" y="7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8" name="Freeform 27"/>
              <p:cNvSpPr>
                <a:spLocks/>
              </p:cNvSpPr>
              <p:nvPr/>
            </p:nvSpPr>
            <p:spPr bwMode="auto">
              <a:xfrm>
                <a:off x="2814" y="849"/>
                <a:ext cx="492" cy="243"/>
              </a:xfrm>
              <a:custGeom>
                <a:avLst/>
                <a:gdLst/>
                <a:ahLst/>
                <a:cxnLst>
                  <a:cxn ang="0">
                    <a:pos x="3" y="16"/>
                  </a:cxn>
                  <a:cxn ang="0">
                    <a:pos x="7" y="13"/>
                  </a:cxn>
                  <a:cxn ang="0">
                    <a:pos x="19" y="6"/>
                  </a:cxn>
                  <a:cxn ang="0">
                    <a:pos x="25" y="1"/>
                  </a:cxn>
                  <a:cxn ang="0">
                    <a:pos x="30" y="1"/>
                  </a:cxn>
                  <a:cxn ang="0">
                    <a:pos x="27" y="4"/>
                  </a:cxn>
                  <a:cxn ang="0">
                    <a:pos x="23" y="8"/>
                  </a:cxn>
                  <a:cxn ang="0">
                    <a:pos x="23" y="12"/>
                  </a:cxn>
                  <a:cxn ang="0">
                    <a:pos x="27" y="10"/>
                  </a:cxn>
                  <a:cxn ang="0">
                    <a:pos x="39" y="15"/>
                  </a:cxn>
                  <a:cxn ang="0">
                    <a:pos x="42" y="16"/>
                  </a:cxn>
                  <a:cxn ang="0">
                    <a:pos x="44" y="17"/>
                  </a:cxn>
                  <a:cxn ang="0">
                    <a:pos x="48" y="13"/>
                  </a:cxn>
                  <a:cxn ang="0">
                    <a:pos x="63" y="8"/>
                  </a:cxn>
                  <a:cxn ang="0">
                    <a:pos x="63" y="11"/>
                  </a:cxn>
                  <a:cxn ang="0">
                    <a:pos x="65" y="14"/>
                  </a:cxn>
                  <a:cxn ang="0">
                    <a:pos x="71" y="13"/>
                  </a:cxn>
                  <a:cxn ang="0">
                    <a:pos x="75" y="18"/>
                  </a:cxn>
                  <a:cxn ang="0">
                    <a:pos x="81" y="18"/>
                  </a:cxn>
                  <a:cxn ang="0">
                    <a:pos x="81" y="21"/>
                  </a:cxn>
                  <a:cxn ang="0">
                    <a:pos x="78" y="20"/>
                  </a:cxn>
                  <a:cxn ang="0">
                    <a:pos x="75" y="21"/>
                  </a:cxn>
                  <a:cxn ang="0">
                    <a:pos x="69" y="21"/>
                  </a:cxn>
                  <a:cxn ang="0">
                    <a:pos x="68" y="24"/>
                  </a:cxn>
                  <a:cxn ang="0">
                    <a:pos x="61" y="21"/>
                  </a:cxn>
                  <a:cxn ang="0">
                    <a:pos x="56" y="23"/>
                  </a:cxn>
                  <a:cxn ang="0">
                    <a:pos x="54" y="25"/>
                  </a:cxn>
                  <a:cxn ang="0">
                    <a:pos x="50" y="25"/>
                  </a:cxn>
                  <a:cxn ang="0">
                    <a:pos x="45" y="30"/>
                  </a:cxn>
                  <a:cxn ang="0">
                    <a:pos x="46" y="27"/>
                  </a:cxn>
                  <a:cxn ang="0">
                    <a:pos x="43" y="28"/>
                  </a:cxn>
                  <a:cxn ang="0">
                    <a:pos x="41" y="27"/>
                  </a:cxn>
                  <a:cxn ang="0">
                    <a:pos x="39" y="31"/>
                  </a:cxn>
                  <a:cxn ang="0">
                    <a:pos x="36" y="38"/>
                  </a:cxn>
                  <a:cxn ang="0">
                    <a:pos x="34" y="39"/>
                  </a:cxn>
                  <a:cxn ang="0">
                    <a:pos x="34" y="36"/>
                  </a:cxn>
                  <a:cxn ang="0">
                    <a:pos x="31" y="36"/>
                  </a:cxn>
                  <a:cxn ang="0">
                    <a:pos x="29" y="29"/>
                  </a:cxn>
                  <a:cxn ang="0">
                    <a:pos x="28" y="27"/>
                  </a:cxn>
                  <a:cxn ang="0">
                    <a:pos x="23" y="26"/>
                  </a:cxn>
                  <a:cxn ang="0">
                    <a:pos x="21" y="26"/>
                  </a:cxn>
                  <a:cxn ang="0">
                    <a:pos x="15" y="24"/>
                  </a:cxn>
                  <a:cxn ang="0">
                    <a:pos x="3" y="19"/>
                  </a:cxn>
                  <a:cxn ang="0">
                    <a:pos x="0" y="17"/>
                  </a:cxn>
                </a:cxnLst>
                <a:rect l="0" t="0" r="r" b="b"/>
                <a:pathLst>
                  <a:path w="82" h="41">
                    <a:moveTo>
                      <a:pt x="0" y="17"/>
                    </a:moveTo>
                    <a:lnTo>
                      <a:pt x="2" y="17"/>
                    </a:lnTo>
                    <a:lnTo>
                      <a:pt x="3" y="16"/>
                    </a:lnTo>
                    <a:lnTo>
                      <a:pt x="6" y="14"/>
                    </a:lnTo>
                    <a:lnTo>
                      <a:pt x="6" y="13"/>
                    </a:lnTo>
                    <a:lnTo>
                      <a:pt x="7" y="13"/>
                    </a:lnTo>
                    <a:lnTo>
                      <a:pt x="12" y="11"/>
                    </a:lnTo>
                    <a:lnTo>
                      <a:pt x="15" y="9"/>
                    </a:lnTo>
                    <a:lnTo>
                      <a:pt x="19" y="6"/>
                    </a:lnTo>
                    <a:lnTo>
                      <a:pt x="20" y="5"/>
                    </a:lnTo>
                    <a:lnTo>
                      <a:pt x="23" y="2"/>
                    </a:lnTo>
                    <a:lnTo>
                      <a:pt x="25" y="1"/>
                    </a:lnTo>
                    <a:lnTo>
                      <a:pt x="29" y="0"/>
                    </a:lnTo>
                    <a:lnTo>
                      <a:pt x="30" y="0"/>
                    </a:lnTo>
                    <a:lnTo>
                      <a:pt x="30" y="1"/>
                    </a:lnTo>
                    <a:lnTo>
                      <a:pt x="28" y="2"/>
                    </a:lnTo>
                    <a:lnTo>
                      <a:pt x="28" y="2"/>
                    </a:lnTo>
                    <a:lnTo>
                      <a:pt x="27" y="4"/>
                    </a:lnTo>
                    <a:lnTo>
                      <a:pt x="24" y="7"/>
                    </a:lnTo>
                    <a:lnTo>
                      <a:pt x="23" y="8"/>
                    </a:lnTo>
                    <a:lnTo>
                      <a:pt x="23" y="8"/>
                    </a:lnTo>
                    <a:lnTo>
                      <a:pt x="22" y="11"/>
                    </a:lnTo>
                    <a:lnTo>
                      <a:pt x="22" y="13"/>
                    </a:lnTo>
                    <a:lnTo>
                      <a:pt x="23" y="12"/>
                    </a:lnTo>
                    <a:lnTo>
                      <a:pt x="25" y="10"/>
                    </a:lnTo>
                    <a:lnTo>
                      <a:pt x="26" y="10"/>
                    </a:lnTo>
                    <a:lnTo>
                      <a:pt x="27" y="10"/>
                    </a:lnTo>
                    <a:lnTo>
                      <a:pt x="32" y="12"/>
                    </a:lnTo>
                    <a:lnTo>
                      <a:pt x="36" y="16"/>
                    </a:lnTo>
                    <a:lnTo>
                      <a:pt x="39" y="15"/>
                    </a:lnTo>
                    <a:lnTo>
                      <a:pt x="40" y="16"/>
                    </a:lnTo>
                    <a:lnTo>
                      <a:pt x="41" y="16"/>
                    </a:lnTo>
                    <a:lnTo>
                      <a:pt x="42" y="16"/>
                    </a:lnTo>
                    <a:lnTo>
                      <a:pt x="43" y="16"/>
                    </a:lnTo>
                    <a:lnTo>
                      <a:pt x="44" y="16"/>
                    </a:lnTo>
                    <a:lnTo>
                      <a:pt x="44" y="17"/>
                    </a:lnTo>
                    <a:lnTo>
                      <a:pt x="44" y="17"/>
                    </a:lnTo>
                    <a:lnTo>
                      <a:pt x="45" y="15"/>
                    </a:lnTo>
                    <a:lnTo>
                      <a:pt x="48" y="13"/>
                    </a:lnTo>
                    <a:lnTo>
                      <a:pt x="59" y="10"/>
                    </a:lnTo>
                    <a:lnTo>
                      <a:pt x="62" y="9"/>
                    </a:lnTo>
                    <a:lnTo>
                      <a:pt x="63" y="8"/>
                    </a:lnTo>
                    <a:lnTo>
                      <a:pt x="64" y="9"/>
                    </a:lnTo>
                    <a:lnTo>
                      <a:pt x="63" y="10"/>
                    </a:lnTo>
                    <a:lnTo>
                      <a:pt x="63" y="11"/>
                    </a:lnTo>
                    <a:lnTo>
                      <a:pt x="64" y="14"/>
                    </a:lnTo>
                    <a:lnTo>
                      <a:pt x="65" y="14"/>
                    </a:lnTo>
                    <a:lnTo>
                      <a:pt x="65" y="14"/>
                    </a:lnTo>
                    <a:lnTo>
                      <a:pt x="67" y="14"/>
                    </a:lnTo>
                    <a:lnTo>
                      <a:pt x="68" y="13"/>
                    </a:lnTo>
                    <a:lnTo>
                      <a:pt x="71" y="13"/>
                    </a:lnTo>
                    <a:lnTo>
                      <a:pt x="73" y="14"/>
                    </a:lnTo>
                    <a:lnTo>
                      <a:pt x="74" y="17"/>
                    </a:lnTo>
                    <a:lnTo>
                      <a:pt x="75" y="18"/>
                    </a:lnTo>
                    <a:lnTo>
                      <a:pt x="78" y="19"/>
                    </a:lnTo>
                    <a:lnTo>
                      <a:pt x="81" y="18"/>
                    </a:lnTo>
                    <a:lnTo>
                      <a:pt x="81" y="18"/>
                    </a:lnTo>
                    <a:lnTo>
                      <a:pt x="82" y="19"/>
                    </a:lnTo>
                    <a:lnTo>
                      <a:pt x="82" y="20"/>
                    </a:lnTo>
                    <a:lnTo>
                      <a:pt x="81" y="21"/>
                    </a:lnTo>
                    <a:lnTo>
                      <a:pt x="79" y="21"/>
                    </a:lnTo>
                    <a:lnTo>
                      <a:pt x="78" y="21"/>
                    </a:lnTo>
                    <a:lnTo>
                      <a:pt x="78" y="20"/>
                    </a:lnTo>
                    <a:lnTo>
                      <a:pt x="78" y="20"/>
                    </a:lnTo>
                    <a:lnTo>
                      <a:pt x="76" y="21"/>
                    </a:lnTo>
                    <a:lnTo>
                      <a:pt x="75" y="21"/>
                    </a:lnTo>
                    <a:lnTo>
                      <a:pt x="74" y="21"/>
                    </a:lnTo>
                    <a:lnTo>
                      <a:pt x="71" y="21"/>
                    </a:lnTo>
                    <a:lnTo>
                      <a:pt x="69" y="21"/>
                    </a:lnTo>
                    <a:lnTo>
                      <a:pt x="68" y="21"/>
                    </a:lnTo>
                    <a:lnTo>
                      <a:pt x="69" y="23"/>
                    </a:lnTo>
                    <a:lnTo>
                      <a:pt x="68" y="24"/>
                    </a:lnTo>
                    <a:lnTo>
                      <a:pt x="68" y="23"/>
                    </a:lnTo>
                    <a:lnTo>
                      <a:pt x="66" y="22"/>
                    </a:lnTo>
                    <a:lnTo>
                      <a:pt x="61" y="21"/>
                    </a:lnTo>
                    <a:lnTo>
                      <a:pt x="60" y="21"/>
                    </a:lnTo>
                    <a:lnTo>
                      <a:pt x="59" y="21"/>
                    </a:lnTo>
                    <a:lnTo>
                      <a:pt x="56" y="23"/>
                    </a:lnTo>
                    <a:lnTo>
                      <a:pt x="56" y="23"/>
                    </a:lnTo>
                    <a:lnTo>
                      <a:pt x="54" y="24"/>
                    </a:lnTo>
                    <a:lnTo>
                      <a:pt x="54" y="25"/>
                    </a:lnTo>
                    <a:lnTo>
                      <a:pt x="53" y="25"/>
                    </a:lnTo>
                    <a:lnTo>
                      <a:pt x="52" y="24"/>
                    </a:lnTo>
                    <a:lnTo>
                      <a:pt x="50" y="25"/>
                    </a:lnTo>
                    <a:lnTo>
                      <a:pt x="50" y="26"/>
                    </a:lnTo>
                    <a:lnTo>
                      <a:pt x="49" y="27"/>
                    </a:lnTo>
                    <a:lnTo>
                      <a:pt x="45" y="30"/>
                    </a:lnTo>
                    <a:lnTo>
                      <a:pt x="45" y="30"/>
                    </a:lnTo>
                    <a:lnTo>
                      <a:pt x="44" y="30"/>
                    </a:lnTo>
                    <a:lnTo>
                      <a:pt x="46" y="27"/>
                    </a:lnTo>
                    <a:lnTo>
                      <a:pt x="46" y="26"/>
                    </a:lnTo>
                    <a:lnTo>
                      <a:pt x="44" y="26"/>
                    </a:lnTo>
                    <a:lnTo>
                      <a:pt x="43" y="28"/>
                    </a:lnTo>
                    <a:lnTo>
                      <a:pt x="42" y="29"/>
                    </a:lnTo>
                    <a:lnTo>
                      <a:pt x="41" y="28"/>
                    </a:lnTo>
                    <a:lnTo>
                      <a:pt x="41" y="27"/>
                    </a:lnTo>
                    <a:lnTo>
                      <a:pt x="41" y="27"/>
                    </a:lnTo>
                    <a:lnTo>
                      <a:pt x="40" y="29"/>
                    </a:lnTo>
                    <a:lnTo>
                      <a:pt x="39" y="31"/>
                    </a:lnTo>
                    <a:lnTo>
                      <a:pt x="38" y="34"/>
                    </a:lnTo>
                    <a:lnTo>
                      <a:pt x="37" y="35"/>
                    </a:lnTo>
                    <a:lnTo>
                      <a:pt x="36" y="38"/>
                    </a:lnTo>
                    <a:lnTo>
                      <a:pt x="36" y="40"/>
                    </a:lnTo>
                    <a:lnTo>
                      <a:pt x="35" y="41"/>
                    </a:lnTo>
                    <a:lnTo>
                      <a:pt x="34" y="39"/>
                    </a:lnTo>
                    <a:lnTo>
                      <a:pt x="33" y="38"/>
                    </a:lnTo>
                    <a:lnTo>
                      <a:pt x="34" y="37"/>
                    </a:lnTo>
                    <a:lnTo>
                      <a:pt x="34" y="36"/>
                    </a:lnTo>
                    <a:lnTo>
                      <a:pt x="34" y="36"/>
                    </a:lnTo>
                    <a:lnTo>
                      <a:pt x="32" y="36"/>
                    </a:lnTo>
                    <a:lnTo>
                      <a:pt x="31" y="36"/>
                    </a:lnTo>
                    <a:lnTo>
                      <a:pt x="32" y="32"/>
                    </a:lnTo>
                    <a:lnTo>
                      <a:pt x="32" y="30"/>
                    </a:lnTo>
                    <a:lnTo>
                      <a:pt x="29" y="29"/>
                    </a:lnTo>
                    <a:lnTo>
                      <a:pt x="28" y="29"/>
                    </a:lnTo>
                    <a:lnTo>
                      <a:pt x="28" y="28"/>
                    </a:lnTo>
                    <a:lnTo>
                      <a:pt x="28" y="27"/>
                    </a:lnTo>
                    <a:lnTo>
                      <a:pt x="27" y="27"/>
                    </a:lnTo>
                    <a:lnTo>
                      <a:pt x="25" y="26"/>
                    </a:lnTo>
                    <a:lnTo>
                      <a:pt x="23" y="26"/>
                    </a:lnTo>
                    <a:lnTo>
                      <a:pt x="22" y="26"/>
                    </a:lnTo>
                    <a:lnTo>
                      <a:pt x="21" y="26"/>
                    </a:lnTo>
                    <a:lnTo>
                      <a:pt x="21" y="26"/>
                    </a:lnTo>
                    <a:lnTo>
                      <a:pt x="19" y="26"/>
                    </a:lnTo>
                    <a:lnTo>
                      <a:pt x="17" y="24"/>
                    </a:lnTo>
                    <a:lnTo>
                      <a:pt x="15" y="24"/>
                    </a:lnTo>
                    <a:lnTo>
                      <a:pt x="4" y="22"/>
                    </a:lnTo>
                    <a:lnTo>
                      <a:pt x="3" y="21"/>
                    </a:lnTo>
                    <a:lnTo>
                      <a:pt x="3" y="19"/>
                    </a:lnTo>
                    <a:lnTo>
                      <a:pt x="2" y="18"/>
                    </a:lnTo>
                    <a:lnTo>
                      <a:pt x="0" y="18"/>
                    </a:lnTo>
                    <a:lnTo>
                      <a:pt x="0" y="17"/>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29" name="Freeform 28"/>
              <p:cNvSpPr>
                <a:spLocks/>
              </p:cNvSpPr>
              <p:nvPr/>
            </p:nvSpPr>
            <p:spPr bwMode="auto">
              <a:xfrm>
                <a:off x="3054" y="1407"/>
                <a:ext cx="246" cy="437"/>
              </a:xfrm>
              <a:custGeom>
                <a:avLst/>
                <a:gdLst/>
                <a:ahLst/>
                <a:cxnLst>
                  <a:cxn ang="0">
                    <a:pos x="1" y="5"/>
                  </a:cxn>
                  <a:cxn ang="0">
                    <a:pos x="5" y="45"/>
                  </a:cxn>
                  <a:cxn ang="0">
                    <a:pos x="4" y="46"/>
                  </a:cxn>
                  <a:cxn ang="0">
                    <a:pos x="4" y="48"/>
                  </a:cxn>
                  <a:cxn ang="0">
                    <a:pos x="4" y="50"/>
                  </a:cxn>
                  <a:cxn ang="0">
                    <a:pos x="5" y="53"/>
                  </a:cxn>
                  <a:cxn ang="0">
                    <a:pos x="6" y="56"/>
                  </a:cxn>
                  <a:cxn ang="0">
                    <a:pos x="4" y="60"/>
                  </a:cxn>
                  <a:cxn ang="0">
                    <a:pos x="4" y="61"/>
                  </a:cxn>
                  <a:cxn ang="0">
                    <a:pos x="3" y="64"/>
                  </a:cxn>
                  <a:cxn ang="0">
                    <a:pos x="1" y="66"/>
                  </a:cxn>
                  <a:cxn ang="0">
                    <a:pos x="1" y="68"/>
                  </a:cxn>
                  <a:cxn ang="0">
                    <a:pos x="0" y="71"/>
                  </a:cxn>
                  <a:cxn ang="0">
                    <a:pos x="0" y="72"/>
                  </a:cxn>
                  <a:cxn ang="0">
                    <a:pos x="0" y="72"/>
                  </a:cxn>
                  <a:cxn ang="0">
                    <a:pos x="0" y="72"/>
                  </a:cxn>
                  <a:cxn ang="0">
                    <a:pos x="1" y="73"/>
                  </a:cxn>
                  <a:cxn ang="0">
                    <a:pos x="2" y="72"/>
                  </a:cxn>
                  <a:cxn ang="0">
                    <a:pos x="2" y="72"/>
                  </a:cxn>
                  <a:cxn ang="0">
                    <a:pos x="3" y="71"/>
                  </a:cxn>
                  <a:cxn ang="0">
                    <a:pos x="5" y="71"/>
                  </a:cxn>
                  <a:cxn ang="0">
                    <a:pos x="8" y="69"/>
                  </a:cxn>
                  <a:cxn ang="0">
                    <a:pos x="12" y="71"/>
                  </a:cxn>
                  <a:cxn ang="0">
                    <a:pos x="13" y="72"/>
                  </a:cxn>
                  <a:cxn ang="0">
                    <a:pos x="13" y="71"/>
                  </a:cxn>
                  <a:cxn ang="0">
                    <a:pos x="14" y="69"/>
                  </a:cxn>
                  <a:cxn ang="0">
                    <a:pos x="16" y="68"/>
                  </a:cxn>
                  <a:cxn ang="0">
                    <a:pos x="17" y="69"/>
                  </a:cxn>
                  <a:cxn ang="0">
                    <a:pos x="19" y="70"/>
                  </a:cxn>
                  <a:cxn ang="0">
                    <a:pos x="20" y="69"/>
                  </a:cxn>
                  <a:cxn ang="0">
                    <a:pos x="21" y="66"/>
                  </a:cxn>
                  <a:cxn ang="0">
                    <a:pos x="22" y="65"/>
                  </a:cxn>
                  <a:cxn ang="0">
                    <a:pos x="23" y="65"/>
                  </a:cxn>
                  <a:cxn ang="0">
                    <a:pos x="24" y="67"/>
                  </a:cxn>
                  <a:cxn ang="0">
                    <a:pos x="28" y="66"/>
                  </a:cxn>
                  <a:cxn ang="0">
                    <a:pos x="28" y="63"/>
                  </a:cxn>
                  <a:cxn ang="0">
                    <a:pos x="34" y="56"/>
                  </a:cxn>
                  <a:cxn ang="0">
                    <a:pos x="34" y="54"/>
                  </a:cxn>
                  <a:cxn ang="0">
                    <a:pos x="35" y="53"/>
                  </a:cxn>
                  <a:cxn ang="0">
                    <a:pos x="37" y="53"/>
                  </a:cxn>
                  <a:cxn ang="0">
                    <a:pos x="39" y="52"/>
                  </a:cxn>
                  <a:cxn ang="0">
                    <a:pos x="40" y="52"/>
                  </a:cxn>
                  <a:cxn ang="0">
                    <a:pos x="41" y="51"/>
                  </a:cxn>
                  <a:cxn ang="0">
                    <a:pos x="40" y="48"/>
                  </a:cxn>
                  <a:cxn ang="0">
                    <a:pos x="40" y="47"/>
                  </a:cxn>
                  <a:cxn ang="0">
                    <a:pos x="41" y="46"/>
                  </a:cxn>
                  <a:cxn ang="0">
                    <a:pos x="36" y="1"/>
                  </a:cxn>
                  <a:cxn ang="0">
                    <a:pos x="36" y="0"/>
                  </a:cxn>
                  <a:cxn ang="0">
                    <a:pos x="9" y="4"/>
                  </a:cxn>
                  <a:cxn ang="0">
                    <a:pos x="8" y="4"/>
                  </a:cxn>
                  <a:cxn ang="0">
                    <a:pos x="7" y="5"/>
                  </a:cxn>
                  <a:cxn ang="0">
                    <a:pos x="5" y="6"/>
                  </a:cxn>
                  <a:cxn ang="0">
                    <a:pos x="3" y="6"/>
                  </a:cxn>
                  <a:cxn ang="0">
                    <a:pos x="1" y="5"/>
                  </a:cxn>
                </a:cxnLst>
                <a:rect l="0" t="0" r="r" b="b"/>
                <a:pathLst>
                  <a:path w="41" h="73">
                    <a:moveTo>
                      <a:pt x="1" y="5"/>
                    </a:moveTo>
                    <a:lnTo>
                      <a:pt x="5" y="45"/>
                    </a:lnTo>
                    <a:lnTo>
                      <a:pt x="4" y="46"/>
                    </a:lnTo>
                    <a:lnTo>
                      <a:pt x="4" y="48"/>
                    </a:lnTo>
                    <a:lnTo>
                      <a:pt x="4" y="50"/>
                    </a:lnTo>
                    <a:lnTo>
                      <a:pt x="5" y="53"/>
                    </a:lnTo>
                    <a:lnTo>
                      <a:pt x="6" y="56"/>
                    </a:lnTo>
                    <a:lnTo>
                      <a:pt x="4" y="60"/>
                    </a:lnTo>
                    <a:lnTo>
                      <a:pt x="4" y="61"/>
                    </a:lnTo>
                    <a:lnTo>
                      <a:pt x="3" y="64"/>
                    </a:lnTo>
                    <a:lnTo>
                      <a:pt x="1" y="66"/>
                    </a:lnTo>
                    <a:lnTo>
                      <a:pt x="1" y="68"/>
                    </a:lnTo>
                    <a:lnTo>
                      <a:pt x="0" y="71"/>
                    </a:lnTo>
                    <a:lnTo>
                      <a:pt x="0" y="72"/>
                    </a:lnTo>
                    <a:lnTo>
                      <a:pt x="0" y="72"/>
                    </a:lnTo>
                    <a:lnTo>
                      <a:pt x="0" y="72"/>
                    </a:lnTo>
                    <a:lnTo>
                      <a:pt x="1" y="73"/>
                    </a:lnTo>
                    <a:lnTo>
                      <a:pt x="2" y="72"/>
                    </a:lnTo>
                    <a:lnTo>
                      <a:pt x="2" y="72"/>
                    </a:lnTo>
                    <a:lnTo>
                      <a:pt x="3" y="71"/>
                    </a:lnTo>
                    <a:lnTo>
                      <a:pt x="5" y="71"/>
                    </a:lnTo>
                    <a:lnTo>
                      <a:pt x="8" y="69"/>
                    </a:lnTo>
                    <a:lnTo>
                      <a:pt x="12" y="71"/>
                    </a:lnTo>
                    <a:lnTo>
                      <a:pt x="13" y="72"/>
                    </a:lnTo>
                    <a:lnTo>
                      <a:pt x="13" y="71"/>
                    </a:lnTo>
                    <a:lnTo>
                      <a:pt x="14" y="69"/>
                    </a:lnTo>
                    <a:lnTo>
                      <a:pt x="16" y="68"/>
                    </a:lnTo>
                    <a:lnTo>
                      <a:pt x="17" y="69"/>
                    </a:lnTo>
                    <a:lnTo>
                      <a:pt x="19" y="70"/>
                    </a:lnTo>
                    <a:lnTo>
                      <a:pt x="20" y="69"/>
                    </a:lnTo>
                    <a:lnTo>
                      <a:pt x="21" y="66"/>
                    </a:lnTo>
                    <a:lnTo>
                      <a:pt x="22" y="65"/>
                    </a:lnTo>
                    <a:lnTo>
                      <a:pt x="23" y="65"/>
                    </a:lnTo>
                    <a:lnTo>
                      <a:pt x="24" y="67"/>
                    </a:lnTo>
                    <a:lnTo>
                      <a:pt x="28" y="66"/>
                    </a:lnTo>
                    <a:lnTo>
                      <a:pt x="28" y="63"/>
                    </a:lnTo>
                    <a:lnTo>
                      <a:pt x="34" y="56"/>
                    </a:lnTo>
                    <a:lnTo>
                      <a:pt x="34" y="54"/>
                    </a:lnTo>
                    <a:lnTo>
                      <a:pt x="35" y="53"/>
                    </a:lnTo>
                    <a:lnTo>
                      <a:pt x="37" y="53"/>
                    </a:lnTo>
                    <a:lnTo>
                      <a:pt x="39" y="52"/>
                    </a:lnTo>
                    <a:lnTo>
                      <a:pt x="40" y="52"/>
                    </a:lnTo>
                    <a:lnTo>
                      <a:pt x="41" y="51"/>
                    </a:lnTo>
                    <a:lnTo>
                      <a:pt x="40" y="48"/>
                    </a:lnTo>
                    <a:lnTo>
                      <a:pt x="40" y="47"/>
                    </a:lnTo>
                    <a:lnTo>
                      <a:pt x="41" y="46"/>
                    </a:lnTo>
                    <a:lnTo>
                      <a:pt x="36" y="1"/>
                    </a:lnTo>
                    <a:lnTo>
                      <a:pt x="36" y="0"/>
                    </a:lnTo>
                    <a:lnTo>
                      <a:pt x="9" y="4"/>
                    </a:lnTo>
                    <a:lnTo>
                      <a:pt x="8" y="4"/>
                    </a:lnTo>
                    <a:lnTo>
                      <a:pt x="7" y="5"/>
                    </a:lnTo>
                    <a:lnTo>
                      <a:pt x="5" y="6"/>
                    </a:lnTo>
                    <a:lnTo>
                      <a:pt x="3" y="6"/>
                    </a:lnTo>
                    <a:lnTo>
                      <a:pt x="1" y="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0" name="Freeform 29"/>
              <p:cNvSpPr>
                <a:spLocks/>
              </p:cNvSpPr>
              <p:nvPr/>
            </p:nvSpPr>
            <p:spPr bwMode="auto">
              <a:xfrm>
                <a:off x="2946" y="1677"/>
                <a:ext cx="600" cy="306"/>
              </a:xfrm>
              <a:custGeom>
                <a:avLst/>
                <a:gdLst/>
                <a:ahLst/>
                <a:cxnLst>
                  <a:cxn ang="0">
                    <a:pos x="20" y="50"/>
                  </a:cxn>
                  <a:cxn ang="0">
                    <a:pos x="20" y="47"/>
                  </a:cxn>
                  <a:cxn ang="0">
                    <a:pos x="23" y="48"/>
                  </a:cxn>
                  <a:cxn ang="0">
                    <a:pos x="80" y="42"/>
                  </a:cxn>
                  <a:cxn ang="0">
                    <a:pos x="86" y="38"/>
                  </a:cxn>
                  <a:cxn ang="0">
                    <a:pos x="89" y="35"/>
                  </a:cxn>
                  <a:cxn ang="0">
                    <a:pos x="90" y="33"/>
                  </a:cxn>
                  <a:cxn ang="0">
                    <a:pos x="91" y="31"/>
                  </a:cxn>
                  <a:cxn ang="0">
                    <a:pos x="99" y="24"/>
                  </a:cxn>
                  <a:cxn ang="0">
                    <a:pos x="99" y="23"/>
                  </a:cxn>
                  <a:cxn ang="0">
                    <a:pos x="97" y="22"/>
                  </a:cxn>
                  <a:cxn ang="0">
                    <a:pos x="96" y="21"/>
                  </a:cxn>
                  <a:cxn ang="0">
                    <a:pos x="95" y="21"/>
                  </a:cxn>
                  <a:cxn ang="0">
                    <a:pos x="90" y="14"/>
                  </a:cxn>
                  <a:cxn ang="0">
                    <a:pos x="90" y="12"/>
                  </a:cxn>
                  <a:cxn ang="0">
                    <a:pos x="90" y="9"/>
                  </a:cxn>
                  <a:cxn ang="0">
                    <a:pos x="88" y="7"/>
                  </a:cxn>
                  <a:cxn ang="0">
                    <a:pos x="85" y="5"/>
                  </a:cxn>
                  <a:cxn ang="0">
                    <a:pos x="82" y="5"/>
                  </a:cxn>
                  <a:cxn ang="0">
                    <a:pos x="81" y="6"/>
                  </a:cxn>
                  <a:cxn ang="0">
                    <a:pos x="79" y="7"/>
                  </a:cxn>
                  <a:cxn ang="0">
                    <a:pos x="76" y="6"/>
                  </a:cxn>
                  <a:cxn ang="0">
                    <a:pos x="72" y="5"/>
                  </a:cxn>
                  <a:cxn ang="0">
                    <a:pos x="67" y="5"/>
                  </a:cxn>
                  <a:cxn ang="0">
                    <a:pos x="63" y="0"/>
                  </a:cxn>
                  <a:cxn ang="0">
                    <a:pos x="61" y="1"/>
                  </a:cxn>
                  <a:cxn ang="0">
                    <a:pos x="59" y="1"/>
                  </a:cxn>
                  <a:cxn ang="0">
                    <a:pos x="58" y="3"/>
                  </a:cxn>
                  <a:cxn ang="0">
                    <a:pos x="58" y="7"/>
                  </a:cxn>
                  <a:cxn ang="0">
                    <a:pos x="55" y="8"/>
                  </a:cxn>
                  <a:cxn ang="0">
                    <a:pos x="52" y="9"/>
                  </a:cxn>
                  <a:cxn ang="0">
                    <a:pos x="46" y="18"/>
                  </a:cxn>
                  <a:cxn ang="0">
                    <a:pos x="42" y="22"/>
                  </a:cxn>
                  <a:cxn ang="0">
                    <a:pos x="40" y="20"/>
                  </a:cxn>
                  <a:cxn ang="0">
                    <a:pos x="38" y="24"/>
                  </a:cxn>
                  <a:cxn ang="0">
                    <a:pos x="35" y="24"/>
                  </a:cxn>
                  <a:cxn ang="0">
                    <a:pos x="32" y="24"/>
                  </a:cxn>
                  <a:cxn ang="0">
                    <a:pos x="31" y="27"/>
                  </a:cxn>
                  <a:cxn ang="0">
                    <a:pos x="26" y="24"/>
                  </a:cxn>
                  <a:cxn ang="0">
                    <a:pos x="21" y="26"/>
                  </a:cxn>
                  <a:cxn ang="0">
                    <a:pos x="20" y="27"/>
                  </a:cxn>
                  <a:cxn ang="0">
                    <a:pos x="18" y="27"/>
                  </a:cxn>
                  <a:cxn ang="0">
                    <a:pos x="18" y="28"/>
                  </a:cxn>
                  <a:cxn ang="0">
                    <a:pos x="17" y="30"/>
                  </a:cxn>
                  <a:cxn ang="0">
                    <a:pos x="17" y="31"/>
                  </a:cxn>
                  <a:cxn ang="0">
                    <a:pos x="18" y="33"/>
                  </a:cxn>
                  <a:cxn ang="0">
                    <a:pos x="13" y="35"/>
                  </a:cxn>
                  <a:cxn ang="0">
                    <a:pos x="14" y="40"/>
                  </a:cxn>
                  <a:cxn ang="0">
                    <a:pos x="10" y="40"/>
                  </a:cxn>
                  <a:cxn ang="0">
                    <a:pos x="6" y="38"/>
                  </a:cxn>
                  <a:cxn ang="0">
                    <a:pos x="4" y="42"/>
                  </a:cxn>
                  <a:cxn ang="0">
                    <a:pos x="5" y="43"/>
                  </a:cxn>
                  <a:cxn ang="0">
                    <a:pos x="6" y="45"/>
                  </a:cxn>
                  <a:cxn ang="0">
                    <a:pos x="4" y="50"/>
                  </a:cxn>
                  <a:cxn ang="0">
                    <a:pos x="1" y="50"/>
                  </a:cxn>
                </a:cxnLst>
                <a:rect l="0" t="0" r="r" b="b"/>
                <a:pathLst>
                  <a:path w="100" h="51">
                    <a:moveTo>
                      <a:pt x="0" y="51"/>
                    </a:moveTo>
                    <a:lnTo>
                      <a:pt x="20" y="50"/>
                    </a:lnTo>
                    <a:lnTo>
                      <a:pt x="20" y="48"/>
                    </a:lnTo>
                    <a:lnTo>
                      <a:pt x="20" y="47"/>
                    </a:lnTo>
                    <a:lnTo>
                      <a:pt x="22" y="47"/>
                    </a:lnTo>
                    <a:lnTo>
                      <a:pt x="23" y="48"/>
                    </a:lnTo>
                    <a:lnTo>
                      <a:pt x="79" y="42"/>
                    </a:lnTo>
                    <a:lnTo>
                      <a:pt x="80" y="42"/>
                    </a:lnTo>
                    <a:lnTo>
                      <a:pt x="81" y="41"/>
                    </a:lnTo>
                    <a:lnTo>
                      <a:pt x="86" y="38"/>
                    </a:lnTo>
                    <a:lnTo>
                      <a:pt x="87" y="37"/>
                    </a:lnTo>
                    <a:lnTo>
                      <a:pt x="89" y="35"/>
                    </a:lnTo>
                    <a:lnTo>
                      <a:pt x="89" y="34"/>
                    </a:lnTo>
                    <a:lnTo>
                      <a:pt x="90" y="33"/>
                    </a:lnTo>
                    <a:lnTo>
                      <a:pt x="91" y="33"/>
                    </a:lnTo>
                    <a:lnTo>
                      <a:pt x="91" y="31"/>
                    </a:lnTo>
                    <a:lnTo>
                      <a:pt x="92" y="30"/>
                    </a:lnTo>
                    <a:lnTo>
                      <a:pt x="99" y="24"/>
                    </a:lnTo>
                    <a:lnTo>
                      <a:pt x="100" y="23"/>
                    </a:lnTo>
                    <a:lnTo>
                      <a:pt x="99" y="23"/>
                    </a:lnTo>
                    <a:lnTo>
                      <a:pt x="98" y="22"/>
                    </a:lnTo>
                    <a:lnTo>
                      <a:pt x="97" y="22"/>
                    </a:lnTo>
                    <a:lnTo>
                      <a:pt x="97" y="21"/>
                    </a:lnTo>
                    <a:lnTo>
                      <a:pt x="96" y="21"/>
                    </a:lnTo>
                    <a:lnTo>
                      <a:pt x="95" y="21"/>
                    </a:lnTo>
                    <a:lnTo>
                      <a:pt x="95" y="21"/>
                    </a:lnTo>
                    <a:lnTo>
                      <a:pt x="93" y="18"/>
                    </a:lnTo>
                    <a:lnTo>
                      <a:pt x="90" y="14"/>
                    </a:lnTo>
                    <a:lnTo>
                      <a:pt x="90" y="13"/>
                    </a:lnTo>
                    <a:lnTo>
                      <a:pt x="90" y="12"/>
                    </a:lnTo>
                    <a:lnTo>
                      <a:pt x="90" y="11"/>
                    </a:lnTo>
                    <a:lnTo>
                      <a:pt x="90" y="9"/>
                    </a:lnTo>
                    <a:lnTo>
                      <a:pt x="89" y="8"/>
                    </a:lnTo>
                    <a:lnTo>
                      <a:pt x="88" y="7"/>
                    </a:lnTo>
                    <a:lnTo>
                      <a:pt x="86" y="7"/>
                    </a:lnTo>
                    <a:lnTo>
                      <a:pt x="85" y="5"/>
                    </a:lnTo>
                    <a:lnTo>
                      <a:pt x="84" y="4"/>
                    </a:lnTo>
                    <a:lnTo>
                      <a:pt x="82" y="5"/>
                    </a:lnTo>
                    <a:lnTo>
                      <a:pt x="82" y="6"/>
                    </a:lnTo>
                    <a:lnTo>
                      <a:pt x="81" y="6"/>
                    </a:lnTo>
                    <a:lnTo>
                      <a:pt x="81" y="6"/>
                    </a:lnTo>
                    <a:lnTo>
                      <a:pt x="79" y="7"/>
                    </a:lnTo>
                    <a:lnTo>
                      <a:pt x="77" y="6"/>
                    </a:lnTo>
                    <a:lnTo>
                      <a:pt x="76" y="6"/>
                    </a:lnTo>
                    <a:lnTo>
                      <a:pt x="75" y="7"/>
                    </a:lnTo>
                    <a:lnTo>
                      <a:pt x="72" y="5"/>
                    </a:lnTo>
                    <a:lnTo>
                      <a:pt x="69" y="6"/>
                    </a:lnTo>
                    <a:lnTo>
                      <a:pt x="67" y="5"/>
                    </a:lnTo>
                    <a:lnTo>
                      <a:pt x="66" y="2"/>
                    </a:lnTo>
                    <a:lnTo>
                      <a:pt x="63" y="0"/>
                    </a:lnTo>
                    <a:lnTo>
                      <a:pt x="62" y="1"/>
                    </a:lnTo>
                    <a:lnTo>
                      <a:pt x="61" y="1"/>
                    </a:lnTo>
                    <a:lnTo>
                      <a:pt x="60" y="0"/>
                    </a:lnTo>
                    <a:lnTo>
                      <a:pt x="59" y="1"/>
                    </a:lnTo>
                    <a:lnTo>
                      <a:pt x="58" y="2"/>
                    </a:lnTo>
                    <a:lnTo>
                      <a:pt x="58" y="3"/>
                    </a:lnTo>
                    <a:lnTo>
                      <a:pt x="59" y="6"/>
                    </a:lnTo>
                    <a:lnTo>
                      <a:pt x="58" y="7"/>
                    </a:lnTo>
                    <a:lnTo>
                      <a:pt x="57" y="7"/>
                    </a:lnTo>
                    <a:lnTo>
                      <a:pt x="55" y="8"/>
                    </a:lnTo>
                    <a:lnTo>
                      <a:pt x="53" y="8"/>
                    </a:lnTo>
                    <a:lnTo>
                      <a:pt x="52" y="9"/>
                    </a:lnTo>
                    <a:lnTo>
                      <a:pt x="52" y="11"/>
                    </a:lnTo>
                    <a:lnTo>
                      <a:pt x="46" y="18"/>
                    </a:lnTo>
                    <a:lnTo>
                      <a:pt x="46" y="21"/>
                    </a:lnTo>
                    <a:lnTo>
                      <a:pt x="42" y="22"/>
                    </a:lnTo>
                    <a:lnTo>
                      <a:pt x="41" y="20"/>
                    </a:lnTo>
                    <a:lnTo>
                      <a:pt x="40" y="20"/>
                    </a:lnTo>
                    <a:lnTo>
                      <a:pt x="39" y="21"/>
                    </a:lnTo>
                    <a:lnTo>
                      <a:pt x="38" y="24"/>
                    </a:lnTo>
                    <a:lnTo>
                      <a:pt x="37" y="25"/>
                    </a:lnTo>
                    <a:lnTo>
                      <a:pt x="35" y="24"/>
                    </a:lnTo>
                    <a:lnTo>
                      <a:pt x="34" y="23"/>
                    </a:lnTo>
                    <a:lnTo>
                      <a:pt x="32" y="24"/>
                    </a:lnTo>
                    <a:lnTo>
                      <a:pt x="31" y="26"/>
                    </a:lnTo>
                    <a:lnTo>
                      <a:pt x="31" y="27"/>
                    </a:lnTo>
                    <a:lnTo>
                      <a:pt x="30" y="26"/>
                    </a:lnTo>
                    <a:lnTo>
                      <a:pt x="26" y="24"/>
                    </a:lnTo>
                    <a:lnTo>
                      <a:pt x="23" y="26"/>
                    </a:lnTo>
                    <a:lnTo>
                      <a:pt x="21" y="26"/>
                    </a:lnTo>
                    <a:lnTo>
                      <a:pt x="20" y="27"/>
                    </a:lnTo>
                    <a:lnTo>
                      <a:pt x="20" y="27"/>
                    </a:lnTo>
                    <a:lnTo>
                      <a:pt x="19" y="28"/>
                    </a:lnTo>
                    <a:lnTo>
                      <a:pt x="18" y="27"/>
                    </a:lnTo>
                    <a:lnTo>
                      <a:pt x="18" y="27"/>
                    </a:lnTo>
                    <a:lnTo>
                      <a:pt x="18" y="28"/>
                    </a:lnTo>
                    <a:lnTo>
                      <a:pt x="18" y="29"/>
                    </a:lnTo>
                    <a:lnTo>
                      <a:pt x="17" y="30"/>
                    </a:lnTo>
                    <a:lnTo>
                      <a:pt x="17" y="30"/>
                    </a:lnTo>
                    <a:lnTo>
                      <a:pt x="17" y="31"/>
                    </a:lnTo>
                    <a:lnTo>
                      <a:pt x="18" y="33"/>
                    </a:lnTo>
                    <a:lnTo>
                      <a:pt x="18" y="33"/>
                    </a:lnTo>
                    <a:lnTo>
                      <a:pt x="14" y="34"/>
                    </a:lnTo>
                    <a:lnTo>
                      <a:pt x="13" y="35"/>
                    </a:lnTo>
                    <a:lnTo>
                      <a:pt x="13" y="37"/>
                    </a:lnTo>
                    <a:lnTo>
                      <a:pt x="14" y="40"/>
                    </a:lnTo>
                    <a:lnTo>
                      <a:pt x="12" y="41"/>
                    </a:lnTo>
                    <a:lnTo>
                      <a:pt x="10" y="40"/>
                    </a:lnTo>
                    <a:lnTo>
                      <a:pt x="9" y="39"/>
                    </a:lnTo>
                    <a:lnTo>
                      <a:pt x="6" y="38"/>
                    </a:lnTo>
                    <a:lnTo>
                      <a:pt x="5" y="39"/>
                    </a:lnTo>
                    <a:lnTo>
                      <a:pt x="4" y="42"/>
                    </a:lnTo>
                    <a:lnTo>
                      <a:pt x="4" y="43"/>
                    </a:lnTo>
                    <a:lnTo>
                      <a:pt x="5" y="43"/>
                    </a:lnTo>
                    <a:lnTo>
                      <a:pt x="5" y="43"/>
                    </a:lnTo>
                    <a:lnTo>
                      <a:pt x="6" y="45"/>
                    </a:lnTo>
                    <a:lnTo>
                      <a:pt x="4" y="49"/>
                    </a:lnTo>
                    <a:lnTo>
                      <a:pt x="4" y="50"/>
                    </a:lnTo>
                    <a:lnTo>
                      <a:pt x="3" y="49"/>
                    </a:lnTo>
                    <a:lnTo>
                      <a:pt x="1" y="50"/>
                    </a:lnTo>
                    <a:lnTo>
                      <a:pt x="0" y="5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1" name="Freeform 30"/>
              <p:cNvSpPr>
                <a:spLocks/>
              </p:cNvSpPr>
              <p:nvPr/>
            </p:nvSpPr>
            <p:spPr bwMode="auto">
              <a:xfrm>
                <a:off x="2898" y="1911"/>
                <a:ext cx="666" cy="232"/>
              </a:xfrm>
              <a:custGeom>
                <a:avLst/>
                <a:gdLst/>
                <a:ahLst/>
                <a:cxnLst>
                  <a:cxn ang="0">
                    <a:pos x="111" y="0"/>
                  </a:cxn>
                  <a:cxn ang="0">
                    <a:pos x="88" y="3"/>
                  </a:cxn>
                  <a:cxn ang="0">
                    <a:pos x="87" y="3"/>
                  </a:cxn>
                  <a:cxn ang="0">
                    <a:pos x="31" y="9"/>
                  </a:cxn>
                  <a:cxn ang="0">
                    <a:pos x="30" y="8"/>
                  </a:cxn>
                  <a:cxn ang="0">
                    <a:pos x="28" y="8"/>
                  </a:cxn>
                  <a:cxn ang="0">
                    <a:pos x="28" y="9"/>
                  </a:cxn>
                  <a:cxn ang="0">
                    <a:pos x="28" y="11"/>
                  </a:cxn>
                  <a:cxn ang="0">
                    <a:pos x="8" y="12"/>
                  </a:cxn>
                  <a:cxn ang="0">
                    <a:pos x="7" y="15"/>
                  </a:cxn>
                  <a:cxn ang="0">
                    <a:pos x="7" y="18"/>
                  </a:cxn>
                  <a:cxn ang="0">
                    <a:pos x="7" y="19"/>
                  </a:cxn>
                  <a:cxn ang="0">
                    <a:pos x="6" y="21"/>
                  </a:cxn>
                  <a:cxn ang="0">
                    <a:pos x="6" y="22"/>
                  </a:cxn>
                  <a:cxn ang="0">
                    <a:pos x="6" y="23"/>
                  </a:cxn>
                  <a:cxn ang="0">
                    <a:pos x="5" y="24"/>
                  </a:cxn>
                  <a:cxn ang="0">
                    <a:pos x="4" y="26"/>
                  </a:cxn>
                  <a:cxn ang="0">
                    <a:pos x="3" y="30"/>
                  </a:cxn>
                  <a:cxn ang="0">
                    <a:pos x="1" y="32"/>
                  </a:cxn>
                  <a:cxn ang="0">
                    <a:pos x="2" y="34"/>
                  </a:cxn>
                  <a:cxn ang="0">
                    <a:pos x="2" y="37"/>
                  </a:cxn>
                  <a:cxn ang="0">
                    <a:pos x="1" y="37"/>
                  </a:cxn>
                  <a:cxn ang="0">
                    <a:pos x="0" y="39"/>
                  </a:cxn>
                  <a:cxn ang="0">
                    <a:pos x="28" y="37"/>
                  </a:cxn>
                  <a:cxn ang="0">
                    <a:pos x="64" y="34"/>
                  </a:cxn>
                  <a:cxn ang="0">
                    <a:pos x="78" y="32"/>
                  </a:cxn>
                  <a:cxn ang="0">
                    <a:pos x="78" y="28"/>
                  </a:cxn>
                  <a:cxn ang="0">
                    <a:pos x="79" y="28"/>
                  </a:cxn>
                  <a:cxn ang="0">
                    <a:pos x="80" y="28"/>
                  </a:cxn>
                  <a:cxn ang="0">
                    <a:pos x="81" y="27"/>
                  </a:cxn>
                  <a:cxn ang="0">
                    <a:pos x="81" y="26"/>
                  </a:cxn>
                  <a:cxn ang="0">
                    <a:pos x="81" y="25"/>
                  </a:cxn>
                  <a:cxn ang="0">
                    <a:pos x="81" y="24"/>
                  </a:cxn>
                  <a:cxn ang="0">
                    <a:pos x="83" y="23"/>
                  </a:cxn>
                  <a:cxn ang="0">
                    <a:pos x="85" y="22"/>
                  </a:cxn>
                  <a:cxn ang="0">
                    <a:pos x="89" y="21"/>
                  </a:cxn>
                  <a:cxn ang="0">
                    <a:pos x="92" y="18"/>
                  </a:cxn>
                  <a:cxn ang="0">
                    <a:pos x="93" y="17"/>
                  </a:cxn>
                  <a:cxn ang="0">
                    <a:pos x="95" y="16"/>
                  </a:cxn>
                  <a:cxn ang="0">
                    <a:pos x="95" y="14"/>
                  </a:cxn>
                  <a:cxn ang="0">
                    <a:pos x="96" y="14"/>
                  </a:cxn>
                  <a:cxn ang="0">
                    <a:pos x="97" y="14"/>
                  </a:cxn>
                  <a:cxn ang="0">
                    <a:pos x="97" y="13"/>
                  </a:cxn>
                  <a:cxn ang="0">
                    <a:pos x="97" y="13"/>
                  </a:cxn>
                  <a:cxn ang="0">
                    <a:pos x="98" y="12"/>
                  </a:cxn>
                  <a:cxn ang="0">
                    <a:pos x="99" y="12"/>
                  </a:cxn>
                  <a:cxn ang="0">
                    <a:pos x="100" y="12"/>
                  </a:cxn>
                  <a:cxn ang="0">
                    <a:pos x="101" y="12"/>
                  </a:cxn>
                  <a:cxn ang="0">
                    <a:pos x="101" y="11"/>
                  </a:cxn>
                  <a:cxn ang="0">
                    <a:pos x="103" y="10"/>
                  </a:cxn>
                  <a:cxn ang="0">
                    <a:pos x="104" y="9"/>
                  </a:cxn>
                  <a:cxn ang="0">
                    <a:pos x="106" y="9"/>
                  </a:cxn>
                  <a:cxn ang="0">
                    <a:pos x="108" y="6"/>
                  </a:cxn>
                  <a:cxn ang="0">
                    <a:pos x="110" y="4"/>
                  </a:cxn>
                  <a:cxn ang="0">
                    <a:pos x="110" y="3"/>
                  </a:cxn>
                  <a:cxn ang="0">
                    <a:pos x="111" y="2"/>
                  </a:cxn>
                  <a:cxn ang="0">
                    <a:pos x="110" y="1"/>
                  </a:cxn>
                  <a:cxn ang="0">
                    <a:pos x="111" y="0"/>
                  </a:cxn>
                </a:cxnLst>
                <a:rect l="0" t="0" r="r" b="b"/>
                <a:pathLst>
                  <a:path w="111" h="39">
                    <a:moveTo>
                      <a:pt x="111" y="0"/>
                    </a:moveTo>
                    <a:lnTo>
                      <a:pt x="88" y="3"/>
                    </a:lnTo>
                    <a:lnTo>
                      <a:pt x="87" y="3"/>
                    </a:lnTo>
                    <a:lnTo>
                      <a:pt x="31" y="9"/>
                    </a:lnTo>
                    <a:lnTo>
                      <a:pt x="30" y="8"/>
                    </a:lnTo>
                    <a:lnTo>
                      <a:pt x="28" y="8"/>
                    </a:lnTo>
                    <a:lnTo>
                      <a:pt x="28" y="9"/>
                    </a:lnTo>
                    <a:lnTo>
                      <a:pt x="28" y="11"/>
                    </a:lnTo>
                    <a:lnTo>
                      <a:pt x="8" y="12"/>
                    </a:lnTo>
                    <a:lnTo>
                      <a:pt x="7" y="15"/>
                    </a:lnTo>
                    <a:lnTo>
                      <a:pt x="7" y="18"/>
                    </a:lnTo>
                    <a:lnTo>
                      <a:pt x="7" y="19"/>
                    </a:lnTo>
                    <a:lnTo>
                      <a:pt x="6" y="21"/>
                    </a:lnTo>
                    <a:lnTo>
                      <a:pt x="6" y="22"/>
                    </a:lnTo>
                    <a:lnTo>
                      <a:pt x="6" y="23"/>
                    </a:lnTo>
                    <a:lnTo>
                      <a:pt x="5" y="24"/>
                    </a:lnTo>
                    <a:lnTo>
                      <a:pt x="4" y="26"/>
                    </a:lnTo>
                    <a:lnTo>
                      <a:pt x="3" y="30"/>
                    </a:lnTo>
                    <a:lnTo>
                      <a:pt x="1" y="32"/>
                    </a:lnTo>
                    <a:lnTo>
                      <a:pt x="2" y="34"/>
                    </a:lnTo>
                    <a:lnTo>
                      <a:pt x="2" y="37"/>
                    </a:lnTo>
                    <a:lnTo>
                      <a:pt x="1" y="37"/>
                    </a:lnTo>
                    <a:lnTo>
                      <a:pt x="0" y="39"/>
                    </a:lnTo>
                    <a:lnTo>
                      <a:pt x="28" y="37"/>
                    </a:lnTo>
                    <a:lnTo>
                      <a:pt x="64" y="34"/>
                    </a:lnTo>
                    <a:lnTo>
                      <a:pt x="78" y="32"/>
                    </a:lnTo>
                    <a:lnTo>
                      <a:pt x="78" y="28"/>
                    </a:lnTo>
                    <a:lnTo>
                      <a:pt x="79" y="28"/>
                    </a:lnTo>
                    <a:lnTo>
                      <a:pt x="80" y="28"/>
                    </a:lnTo>
                    <a:lnTo>
                      <a:pt x="81" y="27"/>
                    </a:lnTo>
                    <a:lnTo>
                      <a:pt x="81" y="26"/>
                    </a:lnTo>
                    <a:lnTo>
                      <a:pt x="81" y="25"/>
                    </a:lnTo>
                    <a:lnTo>
                      <a:pt x="81" y="24"/>
                    </a:lnTo>
                    <a:lnTo>
                      <a:pt x="83" y="23"/>
                    </a:lnTo>
                    <a:lnTo>
                      <a:pt x="85" y="22"/>
                    </a:lnTo>
                    <a:lnTo>
                      <a:pt x="89" y="21"/>
                    </a:lnTo>
                    <a:lnTo>
                      <a:pt x="92" y="18"/>
                    </a:lnTo>
                    <a:lnTo>
                      <a:pt x="93" y="17"/>
                    </a:lnTo>
                    <a:lnTo>
                      <a:pt x="95" y="16"/>
                    </a:lnTo>
                    <a:lnTo>
                      <a:pt x="95" y="14"/>
                    </a:lnTo>
                    <a:lnTo>
                      <a:pt x="96" y="14"/>
                    </a:lnTo>
                    <a:lnTo>
                      <a:pt x="97" y="14"/>
                    </a:lnTo>
                    <a:lnTo>
                      <a:pt x="97" y="13"/>
                    </a:lnTo>
                    <a:lnTo>
                      <a:pt x="97" y="13"/>
                    </a:lnTo>
                    <a:lnTo>
                      <a:pt x="98" y="12"/>
                    </a:lnTo>
                    <a:lnTo>
                      <a:pt x="99" y="12"/>
                    </a:lnTo>
                    <a:lnTo>
                      <a:pt x="100" y="12"/>
                    </a:lnTo>
                    <a:lnTo>
                      <a:pt x="101" y="12"/>
                    </a:lnTo>
                    <a:lnTo>
                      <a:pt x="101" y="11"/>
                    </a:lnTo>
                    <a:lnTo>
                      <a:pt x="103" y="10"/>
                    </a:lnTo>
                    <a:lnTo>
                      <a:pt x="104" y="9"/>
                    </a:lnTo>
                    <a:lnTo>
                      <a:pt x="106" y="9"/>
                    </a:lnTo>
                    <a:lnTo>
                      <a:pt x="108" y="6"/>
                    </a:lnTo>
                    <a:lnTo>
                      <a:pt x="110" y="4"/>
                    </a:lnTo>
                    <a:lnTo>
                      <a:pt x="110" y="3"/>
                    </a:lnTo>
                    <a:lnTo>
                      <a:pt x="111" y="2"/>
                    </a:lnTo>
                    <a:lnTo>
                      <a:pt x="110" y="1"/>
                    </a:lnTo>
                    <a:lnTo>
                      <a:pt x="111"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2" name="Freeform 31"/>
              <p:cNvSpPr>
                <a:spLocks/>
              </p:cNvSpPr>
              <p:nvPr/>
            </p:nvSpPr>
            <p:spPr bwMode="auto">
              <a:xfrm>
                <a:off x="2802" y="2133"/>
                <a:ext cx="288" cy="498"/>
              </a:xfrm>
              <a:custGeom>
                <a:avLst/>
                <a:gdLst/>
                <a:ahLst/>
                <a:cxnLst>
                  <a:cxn ang="0">
                    <a:pos x="44" y="0"/>
                  </a:cxn>
                  <a:cxn ang="0">
                    <a:pos x="16" y="2"/>
                  </a:cxn>
                  <a:cxn ang="0">
                    <a:pos x="15" y="3"/>
                  </a:cxn>
                  <a:cxn ang="0">
                    <a:pos x="13" y="5"/>
                  </a:cxn>
                  <a:cxn ang="0">
                    <a:pos x="12" y="8"/>
                  </a:cxn>
                  <a:cxn ang="0">
                    <a:pos x="12" y="10"/>
                  </a:cxn>
                  <a:cxn ang="0">
                    <a:pos x="12" y="12"/>
                  </a:cxn>
                  <a:cxn ang="0">
                    <a:pos x="9" y="14"/>
                  </a:cxn>
                  <a:cxn ang="0">
                    <a:pos x="7" y="16"/>
                  </a:cxn>
                  <a:cxn ang="0">
                    <a:pos x="7" y="17"/>
                  </a:cxn>
                  <a:cxn ang="0">
                    <a:pos x="7" y="19"/>
                  </a:cxn>
                  <a:cxn ang="0">
                    <a:pos x="5" y="21"/>
                  </a:cxn>
                  <a:cxn ang="0">
                    <a:pos x="5" y="22"/>
                  </a:cxn>
                  <a:cxn ang="0">
                    <a:pos x="5" y="24"/>
                  </a:cxn>
                  <a:cxn ang="0">
                    <a:pos x="3" y="27"/>
                  </a:cxn>
                  <a:cxn ang="0">
                    <a:pos x="4" y="29"/>
                  </a:cxn>
                  <a:cxn ang="0">
                    <a:pos x="5" y="31"/>
                  </a:cxn>
                  <a:cxn ang="0">
                    <a:pos x="5" y="32"/>
                  </a:cxn>
                  <a:cxn ang="0">
                    <a:pos x="6" y="33"/>
                  </a:cxn>
                  <a:cxn ang="0">
                    <a:pos x="6" y="34"/>
                  </a:cxn>
                  <a:cxn ang="0">
                    <a:pos x="5" y="34"/>
                  </a:cxn>
                  <a:cxn ang="0">
                    <a:pos x="5" y="36"/>
                  </a:cxn>
                  <a:cxn ang="0">
                    <a:pos x="5" y="37"/>
                  </a:cxn>
                  <a:cxn ang="0">
                    <a:pos x="5" y="38"/>
                  </a:cxn>
                  <a:cxn ang="0">
                    <a:pos x="7" y="42"/>
                  </a:cxn>
                  <a:cxn ang="0">
                    <a:pos x="7" y="45"/>
                  </a:cxn>
                  <a:cxn ang="0">
                    <a:pos x="8" y="47"/>
                  </a:cxn>
                  <a:cxn ang="0">
                    <a:pos x="9" y="48"/>
                  </a:cxn>
                  <a:cxn ang="0">
                    <a:pos x="9" y="49"/>
                  </a:cxn>
                  <a:cxn ang="0">
                    <a:pos x="7" y="50"/>
                  </a:cxn>
                  <a:cxn ang="0">
                    <a:pos x="6" y="51"/>
                  </a:cxn>
                  <a:cxn ang="0">
                    <a:pos x="5" y="54"/>
                  </a:cxn>
                  <a:cxn ang="0">
                    <a:pos x="3" y="59"/>
                  </a:cxn>
                  <a:cxn ang="0">
                    <a:pos x="0" y="66"/>
                  </a:cxn>
                  <a:cxn ang="0">
                    <a:pos x="0" y="71"/>
                  </a:cxn>
                  <a:cxn ang="0">
                    <a:pos x="27" y="70"/>
                  </a:cxn>
                  <a:cxn ang="0">
                    <a:pos x="27" y="71"/>
                  </a:cxn>
                  <a:cxn ang="0">
                    <a:pos x="27" y="73"/>
                  </a:cxn>
                  <a:cxn ang="0">
                    <a:pos x="27" y="77"/>
                  </a:cxn>
                  <a:cxn ang="0">
                    <a:pos x="30" y="80"/>
                  </a:cxn>
                  <a:cxn ang="0">
                    <a:pos x="30" y="83"/>
                  </a:cxn>
                  <a:cxn ang="0">
                    <a:pos x="32" y="83"/>
                  </a:cxn>
                  <a:cxn ang="0">
                    <a:pos x="35" y="81"/>
                  </a:cxn>
                  <a:cxn ang="0">
                    <a:pos x="42" y="79"/>
                  </a:cxn>
                  <a:cxn ang="0">
                    <a:pos x="43" y="79"/>
                  </a:cxn>
                  <a:cxn ang="0">
                    <a:pos x="45" y="79"/>
                  </a:cxn>
                  <a:cxn ang="0">
                    <a:pos x="46" y="79"/>
                  </a:cxn>
                  <a:cxn ang="0">
                    <a:pos x="47" y="80"/>
                  </a:cxn>
                  <a:cxn ang="0">
                    <a:pos x="48" y="79"/>
                  </a:cxn>
                  <a:cxn ang="0">
                    <a:pos x="45" y="54"/>
                  </a:cxn>
                  <a:cxn ang="0">
                    <a:pos x="45" y="52"/>
                  </a:cxn>
                  <a:cxn ang="0">
                    <a:pos x="45" y="1"/>
                  </a:cxn>
                  <a:cxn ang="0">
                    <a:pos x="44" y="0"/>
                  </a:cxn>
                </a:cxnLst>
                <a:rect l="0" t="0" r="r" b="b"/>
                <a:pathLst>
                  <a:path w="48" h="83">
                    <a:moveTo>
                      <a:pt x="44" y="0"/>
                    </a:moveTo>
                    <a:lnTo>
                      <a:pt x="16" y="2"/>
                    </a:lnTo>
                    <a:lnTo>
                      <a:pt x="15" y="3"/>
                    </a:lnTo>
                    <a:lnTo>
                      <a:pt x="13" y="5"/>
                    </a:lnTo>
                    <a:lnTo>
                      <a:pt x="12" y="8"/>
                    </a:lnTo>
                    <a:lnTo>
                      <a:pt x="12" y="10"/>
                    </a:lnTo>
                    <a:lnTo>
                      <a:pt x="12" y="12"/>
                    </a:lnTo>
                    <a:lnTo>
                      <a:pt x="9" y="14"/>
                    </a:lnTo>
                    <a:lnTo>
                      <a:pt x="7" y="16"/>
                    </a:lnTo>
                    <a:lnTo>
                      <a:pt x="7" y="17"/>
                    </a:lnTo>
                    <a:lnTo>
                      <a:pt x="7" y="19"/>
                    </a:lnTo>
                    <a:lnTo>
                      <a:pt x="5" y="21"/>
                    </a:lnTo>
                    <a:lnTo>
                      <a:pt x="5" y="22"/>
                    </a:lnTo>
                    <a:lnTo>
                      <a:pt x="5" y="24"/>
                    </a:lnTo>
                    <a:lnTo>
                      <a:pt x="3" y="27"/>
                    </a:lnTo>
                    <a:lnTo>
                      <a:pt x="4" y="29"/>
                    </a:lnTo>
                    <a:lnTo>
                      <a:pt x="5" y="31"/>
                    </a:lnTo>
                    <a:lnTo>
                      <a:pt x="5" y="32"/>
                    </a:lnTo>
                    <a:lnTo>
                      <a:pt x="6" y="33"/>
                    </a:lnTo>
                    <a:lnTo>
                      <a:pt x="6" y="34"/>
                    </a:lnTo>
                    <a:lnTo>
                      <a:pt x="5" y="34"/>
                    </a:lnTo>
                    <a:lnTo>
                      <a:pt x="5" y="36"/>
                    </a:lnTo>
                    <a:lnTo>
                      <a:pt x="5" y="37"/>
                    </a:lnTo>
                    <a:lnTo>
                      <a:pt x="5" y="38"/>
                    </a:lnTo>
                    <a:lnTo>
                      <a:pt x="7" y="42"/>
                    </a:lnTo>
                    <a:lnTo>
                      <a:pt x="7" y="45"/>
                    </a:lnTo>
                    <a:lnTo>
                      <a:pt x="8" y="47"/>
                    </a:lnTo>
                    <a:lnTo>
                      <a:pt x="9" y="48"/>
                    </a:lnTo>
                    <a:lnTo>
                      <a:pt x="9" y="49"/>
                    </a:lnTo>
                    <a:lnTo>
                      <a:pt x="7" y="50"/>
                    </a:lnTo>
                    <a:lnTo>
                      <a:pt x="6" y="51"/>
                    </a:lnTo>
                    <a:lnTo>
                      <a:pt x="5" y="54"/>
                    </a:lnTo>
                    <a:lnTo>
                      <a:pt x="3" y="59"/>
                    </a:lnTo>
                    <a:lnTo>
                      <a:pt x="0" y="66"/>
                    </a:lnTo>
                    <a:lnTo>
                      <a:pt x="0" y="71"/>
                    </a:lnTo>
                    <a:lnTo>
                      <a:pt x="27" y="70"/>
                    </a:lnTo>
                    <a:lnTo>
                      <a:pt x="27" y="71"/>
                    </a:lnTo>
                    <a:lnTo>
                      <a:pt x="27" y="73"/>
                    </a:lnTo>
                    <a:lnTo>
                      <a:pt x="27" y="77"/>
                    </a:lnTo>
                    <a:lnTo>
                      <a:pt x="30" y="80"/>
                    </a:lnTo>
                    <a:lnTo>
                      <a:pt x="30" y="83"/>
                    </a:lnTo>
                    <a:lnTo>
                      <a:pt x="32" y="83"/>
                    </a:lnTo>
                    <a:lnTo>
                      <a:pt x="35" y="81"/>
                    </a:lnTo>
                    <a:lnTo>
                      <a:pt x="42" y="79"/>
                    </a:lnTo>
                    <a:lnTo>
                      <a:pt x="43" y="79"/>
                    </a:lnTo>
                    <a:lnTo>
                      <a:pt x="45" y="79"/>
                    </a:lnTo>
                    <a:lnTo>
                      <a:pt x="46" y="79"/>
                    </a:lnTo>
                    <a:lnTo>
                      <a:pt x="47" y="80"/>
                    </a:lnTo>
                    <a:lnTo>
                      <a:pt x="48" y="79"/>
                    </a:lnTo>
                    <a:lnTo>
                      <a:pt x="45" y="54"/>
                    </a:lnTo>
                    <a:lnTo>
                      <a:pt x="45" y="52"/>
                    </a:lnTo>
                    <a:lnTo>
                      <a:pt x="45" y="1"/>
                    </a:lnTo>
                    <a:lnTo>
                      <a:pt x="44"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3" name="Freeform 32"/>
              <p:cNvSpPr>
                <a:spLocks/>
              </p:cNvSpPr>
              <p:nvPr/>
            </p:nvSpPr>
            <p:spPr bwMode="auto">
              <a:xfrm>
                <a:off x="3066" y="2114"/>
                <a:ext cx="312" cy="499"/>
              </a:xfrm>
              <a:custGeom>
                <a:avLst/>
                <a:gdLst/>
                <a:ahLst/>
                <a:cxnLst>
                  <a:cxn ang="0">
                    <a:pos x="0" y="3"/>
                  </a:cxn>
                  <a:cxn ang="0">
                    <a:pos x="1" y="4"/>
                  </a:cxn>
                  <a:cxn ang="0">
                    <a:pos x="1" y="55"/>
                  </a:cxn>
                  <a:cxn ang="0">
                    <a:pos x="1" y="57"/>
                  </a:cxn>
                  <a:cxn ang="0">
                    <a:pos x="4" y="82"/>
                  </a:cxn>
                  <a:cxn ang="0">
                    <a:pos x="4" y="82"/>
                  </a:cxn>
                  <a:cxn ang="0">
                    <a:pos x="5" y="81"/>
                  </a:cxn>
                  <a:cxn ang="0">
                    <a:pos x="8" y="82"/>
                  </a:cxn>
                  <a:cxn ang="0">
                    <a:pos x="8" y="81"/>
                  </a:cxn>
                  <a:cxn ang="0">
                    <a:pos x="9" y="77"/>
                  </a:cxn>
                  <a:cxn ang="0">
                    <a:pos x="9" y="75"/>
                  </a:cxn>
                  <a:cxn ang="0">
                    <a:pos x="11" y="77"/>
                  </a:cxn>
                  <a:cxn ang="0">
                    <a:pos x="11" y="78"/>
                  </a:cxn>
                  <a:cxn ang="0">
                    <a:pos x="11" y="80"/>
                  </a:cxn>
                  <a:cxn ang="0">
                    <a:pos x="13" y="83"/>
                  </a:cxn>
                  <a:cxn ang="0">
                    <a:pos x="14" y="83"/>
                  </a:cxn>
                  <a:cxn ang="0">
                    <a:pos x="16" y="83"/>
                  </a:cxn>
                  <a:cxn ang="0">
                    <a:pos x="17" y="81"/>
                  </a:cxn>
                  <a:cxn ang="0">
                    <a:pos x="18" y="81"/>
                  </a:cxn>
                  <a:cxn ang="0">
                    <a:pos x="19" y="80"/>
                  </a:cxn>
                  <a:cxn ang="0">
                    <a:pos x="19" y="80"/>
                  </a:cxn>
                  <a:cxn ang="0">
                    <a:pos x="18" y="79"/>
                  </a:cxn>
                  <a:cxn ang="0">
                    <a:pos x="18" y="79"/>
                  </a:cxn>
                  <a:cxn ang="0">
                    <a:pos x="18" y="78"/>
                  </a:cxn>
                  <a:cxn ang="0">
                    <a:pos x="18" y="77"/>
                  </a:cxn>
                  <a:cxn ang="0">
                    <a:pos x="18" y="76"/>
                  </a:cxn>
                  <a:cxn ang="0">
                    <a:pos x="17" y="75"/>
                  </a:cxn>
                  <a:cxn ang="0">
                    <a:pos x="16" y="75"/>
                  </a:cxn>
                  <a:cxn ang="0">
                    <a:pos x="16" y="75"/>
                  </a:cxn>
                  <a:cxn ang="0">
                    <a:pos x="15" y="73"/>
                  </a:cxn>
                  <a:cxn ang="0">
                    <a:pos x="14" y="72"/>
                  </a:cxn>
                  <a:cxn ang="0">
                    <a:pos x="15" y="71"/>
                  </a:cxn>
                  <a:cxn ang="0">
                    <a:pos x="15" y="71"/>
                  </a:cxn>
                  <a:cxn ang="0">
                    <a:pos x="15" y="70"/>
                  </a:cxn>
                  <a:cxn ang="0">
                    <a:pos x="52" y="67"/>
                  </a:cxn>
                  <a:cxn ang="0">
                    <a:pos x="52" y="65"/>
                  </a:cxn>
                  <a:cxn ang="0">
                    <a:pos x="50" y="63"/>
                  </a:cxn>
                  <a:cxn ang="0">
                    <a:pos x="51" y="58"/>
                  </a:cxn>
                  <a:cxn ang="0">
                    <a:pos x="49" y="55"/>
                  </a:cxn>
                  <a:cxn ang="0">
                    <a:pos x="49" y="52"/>
                  </a:cxn>
                  <a:cxn ang="0">
                    <a:pos x="50" y="50"/>
                  </a:cxn>
                  <a:cxn ang="0">
                    <a:pos x="50" y="47"/>
                  </a:cxn>
                  <a:cxn ang="0">
                    <a:pos x="51" y="45"/>
                  </a:cxn>
                  <a:cxn ang="0">
                    <a:pos x="51" y="45"/>
                  </a:cxn>
                  <a:cxn ang="0">
                    <a:pos x="50" y="43"/>
                  </a:cxn>
                  <a:cxn ang="0">
                    <a:pos x="50" y="42"/>
                  </a:cxn>
                  <a:cxn ang="0">
                    <a:pos x="49" y="41"/>
                  </a:cxn>
                  <a:cxn ang="0">
                    <a:pos x="48" y="40"/>
                  </a:cxn>
                  <a:cxn ang="0">
                    <a:pos x="48" y="39"/>
                  </a:cxn>
                  <a:cxn ang="0">
                    <a:pos x="47" y="36"/>
                  </a:cxn>
                  <a:cxn ang="0">
                    <a:pos x="46" y="36"/>
                  </a:cxn>
                  <a:cxn ang="0">
                    <a:pos x="36" y="0"/>
                  </a:cxn>
                  <a:cxn ang="0">
                    <a:pos x="0" y="3"/>
                  </a:cxn>
                </a:cxnLst>
                <a:rect l="0" t="0" r="r" b="b"/>
                <a:pathLst>
                  <a:path w="52" h="83">
                    <a:moveTo>
                      <a:pt x="0" y="3"/>
                    </a:moveTo>
                    <a:lnTo>
                      <a:pt x="1" y="4"/>
                    </a:lnTo>
                    <a:lnTo>
                      <a:pt x="1" y="55"/>
                    </a:lnTo>
                    <a:lnTo>
                      <a:pt x="1" y="57"/>
                    </a:lnTo>
                    <a:lnTo>
                      <a:pt x="4" y="82"/>
                    </a:lnTo>
                    <a:lnTo>
                      <a:pt x="4" y="82"/>
                    </a:lnTo>
                    <a:lnTo>
                      <a:pt x="5" y="81"/>
                    </a:lnTo>
                    <a:lnTo>
                      <a:pt x="8" y="82"/>
                    </a:lnTo>
                    <a:lnTo>
                      <a:pt x="8" y="81"/>
                    </a:lnTo>
                    <a:lnTo>
                      <a:pt x="9" y="77"/>
                    </a:lnTo>
                    <a:lnTo>
                      <a:pt x="9" y="75"/>
                    </a:lnTo>
                    <a:lnTo>
                      <a:pt x="11" y="77"/>
                    </a:lnTo>
                    <a:lnTo>
                      <a:pt x="11" y="78"/>
                    </a:lnTo>
                    <a:lnTo>
                      <a:pt x="11" y="80"/>
                    </a:lnTo>
                    <a:lnTo>
                      <a:pt x="13" y="83"/>
                    </a:lnTo>
                    <a:lnTo>
                      <a:pt x="14" y="83"/>
                    </a:lnTo>
                    <a:lnTo>
                      <a:pt x="16" y="83"/>
                    </a:lnTo>
                    <a:lnTo>
                      <a:pt x="17" y="81"/>
                    </a:lnTo>
                    <a:lnTo>
                      <a:pt x="18" y="81"/>
                    </a:lnTo>
                    <a:lnTo>
                      <a:pt x="19" y="80"/>
                    </a:lnTo>
                    <a:lnTo>
                      <a:pt x="19" y="80"/>
                    </a:lnTo>
                    <a:lnTo>
                      <a:pt x="18" y="79"/>
                    </a:lnTo>
                    <a:lnTo>
                      <a:pt x="18" y="79"/>
                    </a:lnTo>
                    <a:lnTo>
                      <a:pt x="18" y="78"/>
                    </a:lnTo>
                    <a:lnTo>
                      <a:pt x="18" y="77"/>
                    </a:lnTo>
                    <a:lnTo>
                      <a:pt x="18" y="76"/>
                    </a:lnTo>
                    <a:lnTo>
                      <a:pt x="17" y="75"/>
                    </a:lnTo>
                    <a:lnTo>
                      <a:pt x="16" y="75"/>
                    </a:lnTo>
                    <a:lnTo>
                      <a:pt x="16" y="75"/>
                    </a:lnTo>
                    <a:lnTo>
                      <a:pt x="15" y="73"/>
                    </a:lnTo>
                    <a:lnTo>
                      <a:pt x="14" y="72"/>
                    </a:lnTo>
                    <a:lnTo>
                      <a:pt x="15" y="71"/>
                    </a:lnTo>
                    <a:lnTo>
                      <a:pt x="15" y="71"/>
                    </a:lnTo>
                    <a:lnTo>
                      <a:pt x="15" y="70"/>
                    </a:lnTo>
                    <a:lnTo>
                      <a:pt x="52" y="67"/>
                    </a:lnTo>
                    <a:lnTo>
                      <a:pt x="52" y="65"/>
                    </a:lnTo>
                    <a:lnTo>
                      <a:pt x="50" y="63"/>
                    </a:lnTo>
                    <a:lnTo>
                      <a:pt x="51" y="58"/>
                    </a:lnTo>
                    <a:lnTo>
                      <a:pt x="49" y="55"/>
                    </a:lnTo>
                    <a:lnTo>
                      <a:pt x="49" y="52"/>
                    </a:lnTo>
                    <a:lnTo>
                      <a:pt x="50" y="50"/>
                    </a:lnTo>
                    <a:lnTo>
                      <a:pt x="50" y="47"/>
                    </a:lnTo>
                    <a:lnTo>
                      <a:pt x="51" y="45"/>
                    </a:lnTo>
                    <a:lnTo>
                      <a:pt x="51" y="45"/>
                    </a:lnTo>
                    <a:lnTo>
                      <a:pt x="50" y="43"/>
                    </a:lnTo>
                    <a:lnTo>
                      <a:pt x="50" y="42"/>
                    </a:lnTo>
                    <a:lnTo>
                      <a:pt x="49" y="41"/>
                    </a:lnTo>
                    <a:lnTo>
                      <a:pt x="48" y="40"/>
                    </a:lnTo>
                    <a:lnTo>
                      <a:pt x="48" y="39"/>
                    </a:lnTo>
                    <a:lnTo>
                      <a:pt x="47" y="36"/>
                    </a:lnTo>
                    <a:lnTo>
                      <a:pt x="46" y="36"/>
                    </a:lnTo>
                    <a:lnTo>
                      <a:pt x="36" y="0"/>
                    </a:lnTo>
                    <a:lnTo>
                      <a:pt x="0" y="3"/>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4" name="Freeform 33"/>
              <p:cNvSpPr>
                <a:spLocks/>
              </p:cNvSpPr>
              <p:nvPr/>
            </p:nvSpPr>
            <p:spPr bwMode="auto">
              <a:xfrm>
                <a:off x="3270" y="1347"/>
                <a:ext cx="336" cy="384"/>
              </a:xfrm>
              <a:custGeom>
                <a:avLst/>
                <a:gdLst/>
                <a:ahLst/>
                <a:cxnLst>
                  <a:cxn ang="0">
                    <a:pos x="5" y="56"/>
                  </a:cxn>
                  <a:cxn ang="0">
                    <a:pos x="7" y="56"/>
                  </a:cxn>
                  <a:cxn ang="0">
                    <a:pos x="9" y="55"/>
                  </a:cxn>
                  <a:cxn ang="0">
                    <a:pos x="13" y="60"/>
                  </a:cxn>
                  <a:cxn ang="0">
                    <a:pos x="18" y="60"/>
                  </a:cxn>
                  <a:cxn ang="0">
                    <a:pos x="22" y="61"/>
                  </a:cxn>
                  <a:cxn ang="0">
                    <a:pos x="25" y="62"/>
                  </a:cxn>
                  <a:cxn ang="0">
                    <a:pos x="27" y="61"/>
                  </a:cxn>
                  <a:cxn ang="0">
                    <a:pos x="28" y="60"/>
                  </a:cxn>
                  <a:cxn ang="0">
                    <a:pos x="31" y="60"/>
                  </a:cxn>
                  <a:cxn ang="0">
                    <a:pos x="34" y="62"/>
                  </a:cxn>
                  <a:cxn ang="0">
                    <a:pos x="36" y="64"/>
                  </a:cxn>
                  <a:cxn ang="0">
                    <a:pos x="39" y="61"/>
                  </a:cxn>
                  <a:cxn ang="0">
                    <a:pos x="40" y="59"/>
                  </a:cxn>
                  <a:cxn ang="0">
                    <a:pos x="41" y="53"/>
                  </a:cxn>
                  <a:cxn ang="0">
                    <a:pos x="43" y="55"/>
                  </a:cxn>
                  <a:cxn ang="0">
                    <a:pos x="44" y="51"/>
                  </a:cxn>
                  <a:cxn ang="0">
                    <a:pos x="47" y="47"/>
                  </a:cxn>
                  <a:cxn ang="0">
                    <a:pos x="48" y="45"/>
                  </a:cxn>
                  <a:cxn ang="0">
                    <a:pos x="50" y="45"/>
                  </a:cxn>
                  <a:cxn ang="0">
                    <a:pos x="53" y="41"/>
                  </a:cxn>
                  <a:cxn ang="0">
                    <a:pos x="55" y="40"/>
                  </a:cxn>
                  <a:cxn ang="0">
                    <a:pos x="55" y="37"/>
                  </a:cxn>
                  <a:cxn ang="0">
                    <a:pos x="55" y="34"/>
                  </a:cxn>
                  <a:cxn ang="0">
                    <a:pos x="54" y="26"/>
                  </a:cxn>
                  <a:cxn ang="0">
                    <a:pos x="55" y="23"/>
                  </a:cxn>
                  <a:cxn ang="0">
                    <a:pos x="56" y="23"/>
                  </a:cxn>
                  <a:cxn ang="0">
                    <a:pos x="46" y="3"/>
                  </a:cxn>
                  <a:cxn ang="0">
                    <a:pos x="42" y="6"/>
                  </a:cxn>
                  <a:cxn ang="0">
                    <a:pos x="37" y="10"/>
                  </a:cxn>
                  <a:cxn ang="0">
                    <a:pos x="34" y="10"/>
                  </a:cxn>
                  <a:cxn ang="0">
                    <a:pos x="30" y="13"/>
                  </a:cxn>
                  <a:cxn ang="0">
                    <a:pos x="26" y="12"/>
                  </a:cxn>
                  <a:cxn ang="0">
                    <a:pos x="25" y="12"/>
                  </a:cxn>
                  <a:cxn ang="0">
                    <a:pos x="25" y="11"/>
                  </a:cxn>
                  <a:cxn ang="0">
                    <a:pos x="19" y="10"/>
                  </a:cxn>
                  <a:cxn ang="0">
                    <a:pos x="16" y="10"/>
                  </a:cxn>
                  <a:cxn ang="0">
                    <a:pos x="0" y="11"/>
                  </a:cxn>
                </a:cxnLst>
                <a:rect l="0" t="0" r="r" b="b"/>
                <a:pathLst>
                  <a:path w="56" h="64">
                    <a:moveTo>
                      <a:pt x="0" y="11"/>
                    </a:moveTo>
                    <a:lnTo>
                      <a:pt x="5" y="56"/>
                    </a:lnTo>
                    <a:lnTo>
                      <a:pt x="6" y="55"/>
                    </a:lnTo>
                    <a:lnTo>
                      <a:pt x="7" y="56"/>
                    </a:lnTo>
                    <a:lnTo>
                      <a:pt x="8" y="56"/>
                    </a:lnTo>
                    <a:lnTo>
                      <a:pt x="9" y="55"/>
                    </a:lnTo>
                    <a:lnTo>
                      <a:pt x="12" y="57"/>
                    </a:lnTo>
                    <a:lnTo>
                      <a:pt x="13" y="60"/>
                    </a:lnTo>
                    <a:lnTo>
                      <a:pt x="15" y="61"/>
                    </a:lnTo>
                    <a:lnTo>
                      <a:pt x="18" y="60"/>
                    </a:lnTo>
                    <a:lnTo>
                      <a:pt x="21" y="62"/>
                    </a:lnTo>
                    <a:lnTo>
                      <a:pt x="22" y="61"/>
                    </a:lnTo>
                    <a:lnTo>
                      <a:pt x="23" y="61"/>
                    </a:lnTo>
                    <a:lnTo>
                      <a:pt x="25" y="62"/>
                    </a:lnTo>
                    <a:lnTo>
                      <a:pt x="27" y="61"/>
                    </a:lnTo>
                    <a:lnTo>
                      <a:pt x="27" y="61"/>
                    </a:lnTo>
                    <a:lnTo>
                      <a:pt x="28" y="61"/>
                    </a:lnTo>
                    <a:lnTo>
                      <a:pt x="28" y="60"/>
                    </a:lnTo>
                    <a:lnTo>
                      <a:pt x="30" y="59"/>
                    </a:lnTo>
                    <a:lnTo>
                      <a:pt x="31" y="60"/>
                    </a:lnTo>
                    <a:lnTo>
                      <a:pt x="32" y="62"/>
                    </a:lnTo>
                    <a:lnTo>
                      <a:pt x="34" y="62"/>
                    </a:lnTo>
                    <a:lnTo>
                      <a:pt x="35" y="63"/>
                    </a:lnTo>
                    <a:lnTo>
                      <a:pt x="36" y="64"/>
                    </a:lnTo>
                    <a:lnTo>
                      <a:pt x="37" y="63"/>
                    </a:lnTo>
                    <a:lnTo>
                      <a:pt x="39" y="61"/>
                    </a:lnTo>
                    <a:lnTo>
                      <a:pt x="40" y="60"/>
                    </a:lnTo>
                    <a:lnTo>
                      <a:pt x="40" y="59"/>
                    </a:lnTo>
                    <a:lnTo>
                      <a:pt x="40" y="57"/>
                    </a:lnTo>
                    <a:lnTo>
                      <a:pt x="41" y="53"/>
                    </a:lnTo>
                    <a:lnTo>
                      <a:pt x="42" y="53"/>
                    </a:lnTo>
                    <a:lnTo>
                      <a:pt x="43" y="55"/>
                    </a:lnTo>
                    <a:lnTo>
                      <a:pt x="45" y="53"/>
                    </a:lnTo>
                    <a:lnTo>
                      <a:pt x="44" y="51"/>
                    </a:lnTo>
                    <a:lnTo>
                      <a:pt x="46" y="48"/>
                    </a:lnTo>
                    <a:lnTo>
                      <a:pt x="47" y="47"/>
                    </a:lnTo>
                    <a:lnTo>
                      <a:pt x="47" y="46"/>
                    </a:lnTo>
                    <a:lnTo>
                      <a:pt x="48" y="45"/>
                    </a:lnTo>
                    <a:lnTo>
                      <a:pt x="49" y="45"/>
                    </a:lnTo>
                    <a:lnTo>
                      <a:pt x="50" y="45"/>
                    </a:lnTo>
                    <a:lnTo>
                      <a:pt x="51" y="44"/>
                    </a:lnTo>
                    <a:lnTo>
                      <a:pt x="53" y="41"/>
                    </a:lnTo>
                    <a:lnTo>
                      <a:pt x="54" y="41"/>
                    </a:lnTo>
                    <a:lnTo>
                      <a:pt x="55" y="40"/>
                    </a:lnTo>
                    <a:lnTo>
                      <a:pt x="55" y="38"/>
                    </a:lnTo>
                    <a:lnTo>
                      <a:pt x="55" y="37"/>
                    </a:lnTo>
                    <a:lnTo>
                      <a:pt x="55" y="35"/>
                    </a:lnTo>
                    <a:lnTo>
                      <a:pt x="55" y="34"/>
                    </a:lnTo>
                    <a:lnTo>
                      <a:pt x="56" y="28"/>
                    </a:lnTo>
                    <a:lnTo>
                      <a:pt x="54" y="26"/>
                    </a:lnTo>
                    <a:lnTo>
                      <a:pt x="56" y="25"/>
                    </a:lnTo>
                    <a:lnTo>
                      <a:pt x="55" y="23"/>
                    </a:lnTo>
                    <a:lnTo>
                      <a:pt x="56" y="22"/>
                    </a:lnTo>
                    <a:lnTo>
                      <a:pt x="56" y="23"/>
                    </a:lnTo>
                    <a:lnTo>
                      <a:pt x="52" y="0"/>
                    </a:lnTo>
                    <a:lnTo>
                      <a:pt x="46" y="3"/>
                    </a:lnTo>
                    <a:lnTo>
                      <a:pt x="43" y="5"/>
                    </a:lnTo>
                    <a:lnTo>
                      <a:pt x="42" y="6"/>
                    </a:lnTo>
                    <a:lnTo>
                      <a:pt x="38" y="10"/>
                    </a:lnTo>
                    <a:lnTo>
                      <a:pt x="37" y="10"/>
                    </a:lnTo>
                    <a:lnTo>
                      <a:pt x="36" y="10"/>
                    </a:lnTo>
                    <a:lnTo>
                      <a:pt x="34" y="10"/>
                    </a:lnTo>
                    <a:lnTo>
                      <a:pt x="33" y="11"/>
                    </a:lnTo>
                    <a:lnTo>
                      <a:pt x="30" y="13"/>
                    </a:lnTo>
                    <a:lnTo>
                      <a:pt x="29" y="13"/>
                    </a:lnTo>
                    <a:lnTo>
                      <a:pt x="26" y="12"/>
                    </a:lnTo>
                    <a:lnTo>
                      <a:pt x="25" y="13"/>
                    </a:lnTo>
                    <a:lnTo>
                      <a:pt x="25" y="12"/>
                    </a:lnTo>
                    <a:lnTo>
                      <a:pt x="25" y="11"/>
                    </a:lnTo>
                    <a:lnTo>
                      <a:pt x="25" y="11"/>
                    </a:lnTo>
                    <a:lnTo>
                      <a:pt x="23" y="11"/>
                    </a:lnTo>
                    <a:lnTo>
                      <a:pt x="19" y="10"/>
                    </a:lnTo>
                    <a:lnTo>
                      <a:pt x="18" y="9"/>
                    </a:lnTo>
                    <a:lnTo>
                      <a:pt x="16" y="10"/>
                    </a:lnTo>
                    <a:lnTo>
                      <a:pt x="16" y="9"/>
                    </a:lnTo>
                    <a:lnTo>
                      <a:pt x="0" y="1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5" name="Freeform 34"/>
              <p:cNvSpPr>
                <a:spLocks/>
              </p:cNvSpPr>
              <p:nvPr/>
            </p:nvSpPr>
            <p:spPr bwMode="auto">
              <a:xfrm>
                <a:off x="3636" y="933"/>
                <a:ext cx="612" cy="469"/>
              </a:xfrm>
              <a:custGeom>
                <a:avLst/>
                <a:gdLst/>
                <a:ahLst/>
                <a:cxnLst>
                  <a:cxn ang="0">
                    <a:pos x="78" y="70"/>
                  </a:cxn>
                  <a:cxn ang="0">
                    <a:pos x="76" y="73"/>
                  </a:cxn>
                  <a:cxn ang="0">
                    <a:pos x="75" y="75"/>
                  </a:cxn>
                  <a:cxn ang="0">
                    <a:pos x="74"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3"/>
                  </a:cxn>
                  <a:cxn ang="0">
                    <a:pos x="86" y="68"/>
                  </a:cxn>
                  <a:cxn ang="0">
                    <a:pos x="80" y="72"/>
                  </a:cxn>
                  <a:cxn ang="0">
                    <a:pos x="79" y="68"/>
                  </a:cxn>
                  <a:cxn ang="0">
                    <a:pos x="81" y="64"/>
                  </a:cxn>
                  <a:cxn ang="0">
                    <a:pos x="79" y="50"/>
                  </a:cxn>
                  <a:cxn ang="0">
                    <a:pos x="77" y="34"/>
                  </a:cxn>
                  <a:cxn ang="0">
                    <a:pos x="75" y="25"/>
                  </a:cxn>
                  <a:cxn ang="0">
                    <a:pos x="73" y="24"/>
                  </a:cxn>
                  <a:cxn ang="0">
                    <a:pos x="73" y="21"/>
                  </a:cxn>
                  <a:cxn ang="0">
                    <a:pos x="71" y="12"/>
                  </a:cxn>
                  <a:cxn ang="0">
                    <a:pos x="69" y="3"/>
                  </a:cxn>
                  <a:cxn ang="0">
                    <a:pos x="68" y="0"/>
                  </a:cxn>
                  <a:cxn ang="0">
                    <a:pos x="51" y="4"/>
                  </a:cxn>
                  <a:cxn ang="0">
                    <a:pos x="45" y="8"/>
                  </a:cxn>
                  <a:cxn ang="0">
                    <a:pos x="41" y="16"/>
                  </a:cxn>
                  <a:cxn ang="0">
                    <a:pos x="36" y="22"/>
                  </a:cxn>
                  <a:cxn ang="0">
                    <a:pos x="36" y="25"/>
                  </a:cxn>
                  <a:cxn ang="0">
                    <a:pos x="38" y="26"/>
                  </a:cxn>
                  <a:cxn ang="0">
                    <a:pos x="39" y="30"/>
                  </a:cxn>
                  <a:cxn ang="0">
                    <a:pos x="32" y="38"/>
                  </a:cxn>
                  <a:cxn ang="0">
                    <a:pos x="21" y="40"/>
                  </a:cxn>
                  <a:cxn ang="0">
                    <a:pos x="12" y="40"/>
                  </a:cxn>
                  <a:cxn ang="0">
                    <a:pos x="6" y="45"/>
                  </a:cxn>
                  <a:cxn ang="0">
                    <a:pos x="9" y="51"/>
                  </a:cxn>
                  <a:cxn ang="0">
                    <a:pos x="7" y="55"/>
                  </a:cxn>
                  <a:cxn ang="0">
                    <a:pos x="1" y="66"/>
                  </a:cxn>
                  <a:cxn ang="0">
                    <a:pos x="57" y="57"/>
                  </a:cxn>
                  <a:cxn ang="0">
                    <a:pos x="58" y="58"/>
                  </a:cxn>
                  <a:cxn ang="0">
                    <a:pos x="61" y="62"/>
                  </a:cxn>
                  <a:cxn ang="0">
                    <a:pos x="65" y="64"/>
                  </a:cxn>
                </a:cxnLst>
                <a:rect l="0" t="0" r="r" b="b"/>
                <a:pathLst>
                  <a:path w="102" h="78">
                    <a:moveTo>
                      <a:pt x="66" y="65"/>
                    </a:moveTo>
                    <a:lnTo>
                      <a:pt x="77" y="68"/>
                    </a:lnTo>
                    <a:lnTo>
                      <a:pt x="78" y="70"/>
                    </a:lnTo>
                    <a:lnTo>
                      <a:pt x="77" y="71"/>
                    </a:lnTo>
                    <a:lnTo>
                      <a:pt x="77" y="72"/>
                    </a:lnTo>
                    <a:lnTo>
                      <a:pt x="76" y="73"/>
                    </a:lnTo>
                    <a:lnTo>
                      <a:pt x="76" y="75"/>
                    </a:lnTo>
                    <a:lnTo>
                      <a:pt x="76" y="75"/>
                    </a:lnTo>
                    <a:lnTo>
                      <a:pt x="75" y="75"/>
                    </a:lnTo>
                    <a:lnTo>
                      <a:pt x="74" y="77"/>
                    </a:lnTo>
                    <a:lnTo>
                      <a:pt x="74" y="78"/>
                    </a:lnTo>
                    <a:lnTo>
                      <a:pt x="74" y="78"/>
                    </a:lnTo>
                    <a:lnTo>
                      <a:pt x="75" y="78"/>
                    </a:lnTo>
                    <a:lnTo>
                      <a:pt x="75" y="77"/>
                    </a:lnTo>
                    <a:lnTo>
                      <a:pt x="77" y="76"/>
                    </a:lnTo>
                    <a:lnTo>
                      <a:pt x="78" y="76"/>
                    </a:lnTo>
                    <a:lnTo>
                      <a:pt x="80" y="76"/>
                    </a:lnTo>
                    <a:lnTo>
                      <a:pt x="81" y="75"/>
                    </a:lnTo>
                    <a:lnTo>
                      <a:pt x="84" y="75"/>
                    </a:lnTo>
                    <a:lnTo>
                      <a:pt x="85" y="74"/>
                    </a:lnTo>
                    <a:lnTo>
                      <a:pt x="87" y="73"/>
                    </a:lnTo>
                    <a:lnTo>
                      <a:pt x="88" y="72"/>
                    </a:lnTo>
                    <a:lnTo>
                      <a:pt x="94" y="68"/>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4" y="66"/>
                    </a:lnTo>
                    <a:lnTo>
                      <a:pt x="94" y="65"/>
                    </a:lnTo>
                    <a:lnTo>
                      <a:pt x="95" y="64"/>
                    </a:lnTo>
                    <a:lnTo>
                      <a:pt x="96" y="63"/>
                    </a:lnTo>
                    <a:lnTo>
                      <a:pt x="97" y="61"/>
                    </a:lnTo>
                    <a:lnTo>
                      <a:pt x="97" y="60"/>
                    </a:lnTo>
                    <a:lnTo>
                      <a:pt x="95" y="61"/>
                    </a:lnTo>
                    <a:lnTo>
                      <a:pt x="95" y="63"/>
                    </a:lnTo>
                    <a:lnTo>
                      <a:pt x="94" y="63"/>
                    </a:lnTo>
                    <a:lnTo>
                      <a:pt x="90" y="65"/>
                    </a:lnTo>
                    <a:lnTo>
                      <a:pt x="86" y="68"/>
                    </a:lnTo>
                    <a:lnTo>
                      <a:pt x="82" y="69"/>
                    </a:lnTo>
                    <a:lnTo>
                      <a:pt x="81" y="70"/>
                    </a:lnTo>
                    <a:lnTo>
                      <a:pt x="80" y="72"/>
                    </a:lnTo>
                    <a:lnTo>
                      <a:pt x="79" y="71"/>
                    </a:lnTo>
                    <a:lnTo>
                      <a:pt x="79" y="70"/>
                    </a:lnTo>
                    <a:lnTo>
                      <a:pt x="79" y="68"/>
                    </a:lnTo>
                    <a:lnTo>
                      <a:pt x="80" y="68"/>
                    </a:lnTo>
                    <a:lnTo>
                      <a:pt x="79" y="66"/>
                    </a:lnTo>
                    <a:lnTo>
                      <a:pt x="81" y="64"/>
                    </a:lnTo>
                    <a:lnTo>
                      <a:pt x="81" y="63"/>
                    </a:lnTo>
                    <a:lnTo>
                      <a:pt x="80" y="62"/>
                    </a:lnTo>
                    <a:lnTo>
                      <a:pt x="79" y="50"/>
                    </a:lnTo>
                    <a:lnTo>
                      <a:pt x="78" y="49"/>
                    </a:lnTo>
                    <a:lnTo>
                      <a:pt x="78" y="37"/>
                    </a:lnTo>
                    <a:lnTo>
                      <a:pt x="77" y="34"/>
                    </a:lnTo>
                    <a:lnTo>
                      <a:pt x="76" y="32"/>
                    </a:lnTo>
                    <a:lnTo>
                      <a:pt x="76" y="29"/>
                    </a:lnTo>
                    <a:lnTo>
                      <a:pt x="75" y="25"/>
                    </a:lnTo>
                    <a:lnTo>
                      <a:pt x="74" y="23"/>
                    </a:lnTo>
                    <a:lnTo>
                      <a:pt x="73" y="23"/>
                    </a:lnTo>
                    <a:lnTo>
                      <a:pt x="73" y="24"/>
                    </a:lnTo>
                    <a:lnTo>
                      <a:pt x="73" y="24"/>
                    </a:lnTo>
                    <a:lnTo>
                      <a:pt x="73" y="23"/>
                    </a:lnTo>
                    <a:lnTo>
                      <a:pt x="73" y="21"/>
                    </a:lnTo>
                    <a:lnTo>
                      <a:pt x="71" y="16"/>
                    </a:lnTo>
                    <a:lnTo>
                      <a:pt x="71" y="14"/>
                    </a:lnTo>
                    <a:lnTo>
                      <a:pt x="71" y="12"/>
                    </a:lnTo>
                    <a:lnTo>
                      <a:pt x="71" y="9"/>
                    </a:lnTo>
                    <a:lnTo>
                      <a:pt x="69" y="4"/>
                    </a:lnTo>
                    <a:lnTo>
                      <a:pt x="69" y="3"/>
                    </a:lnTo>
                    <a:lnTo>
                      <a:pt x="68" y="3"/>
                    </a:lnTo>
                    <a:lnTo>
                      <a:pt x="68" y="2"/>
                    </a:lnTo>
                    <a:lnTo>
                      <a:pt x="68" y="0"/>
                    </a:lnTo>
                    <a:lnTo>
                      <a:pt x="68" y="0"/>
                    </a:lnTo>
                    <a:lnTo>
                      <a:pt x="51" y="4"/>
                    </a:lnTo>
                    <a:lnTo>
                      <a:pt x="51" y="4"/>
                    </a:lnTo>
                    <a:lnTo>
                      <a:pt x="51" y="4"/>
                    </a:lnTo>
                    <a:lnTo>
                      <a:pt x="49" y="4"/>
                    </a:lnTo>
                    <a:lnTo>
                      <a:pt x="45" y="8"/>
                    </a:lnTo>
                    <a:lnTo>
                      <a:pt x="42" y="14"/>
                    </a:lnTo>
                    <a:lnTo>
                      <a:pt x="41" y="15"/>
                    </a:lnTo>
                    <a:lnTo>
                      <a:pt x="41" y="16"/>
                    </a:lnTo>
                    <a:lnTo>
                      <a:pt x="41" y="18"/>
                    </a:lnTo>
                    <a:lnTo>
                      <a:pt x="40" y="19"/>
                    </a:lnTo>
                    <a:lnTo>
                      <a:pt x="36" y="22"/>
                    </a:lnTo>
                    <a:lnTo>
                      <a:pt x="35" y="23"/>
                    </a:lnTo>
                    <a:lnTo>
                      <a:pt x="36" y="25"/>
                    </a:lnTo>
                    <a:lnTo>
                      <a:pt x="36" y="25"/>
                    </a:lnTo>
                    <a:lnTo>
                      <a:pt x="37" y="25"/>
                    </a:lnTo>
                    <a:lnTo>
                      <a:pt x="38" y="26"/>
                    </a:lnTo>
                    <a:lnTo>
                      <a:pt x="38" y="26"/>
                    </a:lnTo>
                    <a:lnTo>
                      <a:pt x="38" y="27"/>
                    </a:lnTo>
                    <a:lnTo>
                      <a:pt x="38" y="29"/>
                    </a:lnTo>
                    <a:lnTo>
                      <a:pt x="39" y="30"/>
                    </a:lnTo>
                    <a:lnTo>
                      <a:pt x="39" y="32"/>
                    </a:lnTo>
                    <a:lnTo>
                      <a:pt x="36" y="34"/>
                    </a:lnTo>
                    <a:lnTo>
                      <a:pt x="32" y="38"/>
                    </a:lnTo>
                    <a:lnTo>
                      <a:pt x="30" y="39"/>
                    </a:lnTo>
                    <a:lnTo>
                      <a:pt x="23" y="40"/>
                    </a:lnTo>
                    <a:lnTo>
                      <a:pt x="21" y="40"/>
                    </a:lnTo>
                    <a:lnTo>
                      <a:pt x="19" y="39"/>
                    </a:lnTo>
                    <a:lnTo>
                      <a:pt x="16" y="40"/>
                    </a:lnTo>
                    <a:lnTo>
                      <a:pt x="12" y="40"/>
                    </a:lnTo>
                    <a:lnTo>
                      <a:pt x="8" y="42"/>
                    </a:lnTo>
                    <a:lnTo>
                      <a:pt x="7" y="43"/>
                    </a:lnTo>
                    <a:lnTo>
                      <a:pt x="6" y="45"/>
                    </a:lnTo>
                    <a:lnTo>
                      <a:pt x="6" y="46"/>
                    </a:lnTo>
                    <a:lnTo>
                      <a:pt x="9" y="50"/>
                    </a:lnTo>
                    <a:lnTo>
                      <a:pt x="9" y="51"/>
                    </a:lnTo>
                    <a:lnTo>
                      <a:pt x="9" y="52"/>
                    </a:lnTo>
                    <a:lnTo>
                      <a:pt x="8" y="53"/>
                    </a:lnTo>
                    <a:lnTo>
                      <a:pt x="7" y="55"/>
                    </a:lnTo>
                    <a:lnTo>
                      <a:pt x="2" y="60"/>
                    </a:lnTo>
                    <a:lnTo>
                      <a:pt x="0" y="62"/>
                    </a:lnTo>
                    <a:lnTo>
                      <a:pt x="1" y="66"/>
                    </a:lnTo>
                    <a:lnTo>
                      <a:pt x="56" y="55"/>
                    </a:lnTo>
                    <a:lnTo>
                      <a:pt x="56" y="56"/>
                    </a:lnTo>
                    <a:lnTo>
                      <a:pt x="57" y="57"/>
                    </a:lnTo>
                    <a:lnTo>
                      <a:pt x="57" y="57"/>
                    </a:lnTo>
                    <a:lnTo>
                      <a:pt x="58" y="57"/>
                    </a:lnTo>
                    <a:lnTo>
                      <a:pt x="58" y="58"/>
                    </a:lnTo>
                    <a:lnTo>
                      <a:pt x="59" y="58"/>
                    </a:lnTo>
                    <a:lnTo>
                      <a:pt x="61" y="61"/>
                    </a:lnTo>
                    <a:lnTo>
                      <a:pt x="61" y="62"/>
                    </a:lnTo>
                    <a:lnTo>
                      <a:pt x="62" y="63"/>
                    </a:lnTo>
                    <a:lnTo>
                      <a:pt x="62" y="63"/>
                    </a:lnTo>
                    <a:lnTo>
                      <a:pt x="65" y="64"/>
                    </a:lnTo>
                    <a:lnTo>
                      <a:pt x="66" y="6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6" name="Freeform 35"/>
              <p:cNvSpPr>
                <a:spLocks/>
              </p:cNvSpPr>
              <p:nvPr/>
            </p:nvSpPr>
            <p:spPr bwMode="auto">
              <a:xfrm>
                <a:off x="3582" y="1263"/>
                <a:ext cx="480" cy="311"/>
              </a:xfrm>
              <a:custGeom>
                <a:avLst/>
                <a:gdLst/>
                <a:ahLst/>
                <a:cxnLst>
                  <a:cxn ang="0">
                    <a:pos x="20" y="49"/>
                  </a:cxn>
                  <a:cxn ang="0">
                    <a:pos x="56" y="42"/>
                  </a:cxn>
                  <a:cxn ang="0">
                    <a:pos x="67" y="40"/>
                  </a:cxn>
                  <a:cxn ang="0">
                    <a:pos x="67" y="40"/>
                  </a:cxn>
                  <a:cxn ang="0">
                    <a:pos x="68" y="40"/>
                  </a:cxn>
                  <a:cxn ang="0">
                    <a:pos x="68" y="39"/>
                  </a:cxn>
                  <a:cxn ang="0">
                    <a:pos x="69" y="37"/>
                  </a:cxn>
                  <a:cxn ang="0">
                    <a:pos x="70" y="37"/>
                  </a:cxn>
                  <a:cxn ang="0">
                    <a:pos x="72" y="37"/>
                  </a:cxn>
                  <a:cxn ang="0">
                    <a:pos x="75" y="35"/>
                  </a:cxn>
                  <a:cxn ang="0">
                    <a:pos x="75" y="33"/>
                  </a:cxn>
                  <a:cxn ang="0">
                    <a:pos x="77" y="31"/>
                  </a:cxn>
                  <a:cxn ang="0">
                    <a:pos x="79" y="30"/>
                  </a:cxn>
                  <a:cxn ang="0">
                    <a:pos x="80" y="30"/>
                  </a:cxn>
                  <a:cxn ang="0">
                    <a:pos x="78" y="28"/>
                  </a:cxn>
                  <a:cxn ang="0">
                    <a:pos x="77" y="27"/>
                  </a:cxn>
                  <a:cxn ang="0">
                    <a:pos x="76" y="27"/>
                  </a:cxn>
                  <a:cxn ang="0">
                    <a:pos x="76" y="27"/>
                  </a:cxn>
                  <a:cxn ang="0">
                    <a:pos x="74" y="26"/>
                  </a:cxn>
                  <a:cxn ang="0">
                    <a:pos x="74" y="24"/>
                  </a:cxn>
                  <a:cxn ang="0">
                    <a:pos x="72" y="24"/>
                  </a:cxn>
                  <a:cxn ang="0">
                    <a:pos x="72" y="24"/>
                  </a:cxn>
                  <a:cxn ang="0">
                    <a:pos x="71" y="21"/>
                  </a:cxn>
                  <a:cxn ang="0">
                    <a:pos x="72" y="20"/>
                  </a:cxn>
                  <a:cxn ang="0">
                    <a:pos x="72" y="18"/>
                  </a:cxn>
                  <a:cxn ang="0">
                    <a:pos x="71" y="17"/>
                  </a:cxn>
                  <a:cxn ang="0">
                    <a:pos x="71" y="17"/>
                  </a:cxn>
                  <a:cxn ang="0">
                    <a:pos x="71" y="16"/>
                  </a:cxn>
                  <a:cxn ang="0">
                    <a:pos x="73" y="15"/>
                  </a:cxn>
                  <a:cxn ang="0">
                    <a:pos x="73" y="12"/>
                  </a:cxn>
                  <a:cxn ang="0">
                    <a:pos x="73" y="11"/>
                  </a:cxn>
                  <a:cxn ang="0">
                    <a:pos x="74" y="10"/>
                  </a:cxn>
                  <a:cxn ang="0">
                    <a:pos x="75" y="10"/>
                  </a:cxn>
                  <a:cxn ang="0">
                    <a:pos x="74" y="9"/>
                  </a:cxn>
                  <a:cxn ang="0">
                    <a:pos x="71" y="8"/>
                  </a:cxn>
                  <a:cxn ang="0">
                    <a:pos x="71" y="8"/>
                  </a:cxn>
                  <a:cxn ang="0">
                    <a:pos x="70" y="7"/>
                  </a:cxn>
                  <a:cxn ang="0">
                    <a:pos x="70" y="6"/>
                  </a:cxn>
                  <a:cxn ang="0">
                    <a:pos x="68" y="3"/>
                  </a:cxn>
                  <a:cxn ang="0">
                    <a:pos x="67" y="3"/>
                  </a:cxn>
                  <a:cxn ang="0">
                    <a:pos x="67" y="2"/>
                  </a:cxn>
                  <a:cxn ang="0">
                    <a:pos x="66" y="2"/>
                  </a:cxn>
                  <a:cxn ang="0">
                    <a:pos x="66" y="2"/>
                  </a:cxn>
                  <a:cxn ang="0">
                    <a:pos x="65" y="1"/>
                  </a:cxn>
                  <a:cxn ang="0">
                    <a:pos x="65" y="0"/>
                  </a:cxn>
                  <a:cxn ang="0">
                    <a:pos x="10" y="11"/>
                  </a:cxn>
                  <a:cxn ang="0">
                    <a:pos x="9" y="7"/>
                  </a:cxn>
                  <a:cxn ang="0">
                    <a:pos x="6" y="10"/>
                  </a:cxn>
                  <a:cxn ang="0">
                    <a:pos x="5" y="10"/>
                  </a:cxn>
                  <a:cxn ang="0">
                    <a:pos x="5" y="10"/>
                  </a:cxn>
                  <a:cxn ang="0">
                    <a:pos x="5" y="10"/>
                  </a:cxn>
                  <a:cxn ang="0">
                    <a:pos x="4" y="11"/>
                  </a:cxn>
                  <a:cxn ang="0">
                    <a:pos x="1" y="13"/>
                  </a:cxn>
                  <a:cxn ang="0">
                    <a:pos x="0" y="14"/>
                  </a:cxn>
                  <a:cxn ang="0">
                    <a:pos x="4" y="37"/>
                  </a:cxn>
                  <a:cxn ang="0">
                    <a:pos x="7" y="52"/>
                  </a:cxn>
                  <a:cxn ang="0">
                    <a:pos x="20" y="49"/>
                  </a:cxn>
                </a:cxnLst>
                <a:rect l="0" t="0" r="r" b="b"/>
                <a:pathLst>
                  <a:path w="80" h="52">
                    <a:moveTo>
                      <a:pt x="20" y="49"/>
                    </a:moveTo>
                    <a:lnTo>
                      <a:pt x="56" y="42"/>
                    </a:lnTo>
                    <a:lnTo>
                      <a:pt x="67" y="40"/>
                    </a:lnTo>
                    <a:lnTo>
                      <a:pt x="67" y="40"/>
                    </a:lnTo>
                    <a:lnTo>
                      <a:pt x="68" y="40"/>
                    </a:lnTo>
                    <a:lnTo>
                      <a:pt x="68" y="39"/>
                    </a:lnTo>
                    <a:lnTo>
                      <a:pt x="69" y="37"/>
                    </a:lnTo>
                    <a:lnTo>
                      <a:pt x="70" y="37"/>
                    </a:lnTo>
                    <a:lnTo>
                      <a:pt x="72" y="37"/>
                    </a:lnTo>
                    <a:lnTo>
                      <a:pt x="75" y="35"/>
                    </a:lnTo>
                    <a:lnTo>
                      <a:pt x="75" y="33"/>
                    </a:lnTo>
                    <a:lnTo>
                      <a:pt x="77" y="31"/>
                    </a:lnTo>
                    <a:lnTo>
                      <a:pt x="79" y="30"/>
                    </a:lnTo>
                    <a:lnTo>
                      <a:pt x="80" y="30"/>
                    </a:lnTo>
                    <a:lnTo>
                      <a:pt x="78" y="28"/>
                    </a:lnTo>
                    <a:lnTo>
                      <a:pt x="77" y="27"/>
                    </a:lnTo>
                    <a:lnTo>
                      <a:pt x="76" y="27"/>
                    </a:lnTo>
                    <a:lnTo>
                      <a:pt x="76" y="27"/>
                    </a:lnTo>
                    <a:lnTo>
                      <a:pt x="74" y="26"/>
                    </a:lnTo>
                    <a:lnTo>
                      <a:pt x="74" y="24"/>
                    </a:lnTo>
                    <a:lnTo>
                      <a:pt x="72" y="24"/>
                    </a:lnTo>
                    <a:lnTo>
                      <a:pt x="72" y="24"/>
                    </a:lnTo>
                    <a:lnTo>
                      <a:pt x="71" y="21"/>
                    </a:lnTo>
                    <a:lnTo>
                      <a:pt x="72" y="20"/>
                    </a:lnTo>
                    <a:lnTo>
                      <a:pt x="72" y="18"/>
                    </a:lnTo>
                    <a:lnTo>
                      <a:pt x="71" y="17"/>
                    </a:lnTo>
                    <a:lnTo>
                      <a:pt x="71" y="17"/>
                    </a:lnTo>
                    <a:lnTo>
                      <a:pt x="71" y="16"/>
                    </a:lnTo>
                    <a:lnTo>
                      <a:pt x="73" y="15"/>
                    </a:lnTo>
                    <a:lnTo>
                      <a:pt x="73" y="12"/>
                    </a:lnTo>
                    <a:lnTo>
                      <a:pt x="73" y="11"/>
                    </a:lnTo>
                    <a:lnTo>
                      <a:pt x="74" y="10"/>
                    </a:lnTo>
                    <a:lnTo>
                      <a:pt x="75" y="10"/>
                    </a:lnTo>
                    <a:lnTo>
                      <a:pt x="74" y="9"/>
                    </a:lnTo>
                    <a:lnTo>
                      <a:pt x="71" y="8"/>
                    </a:lnTo>
                    <a:lnTo>
                      <a:pt x="71" y="8"/>
                    </a:lnTo>
                    <a:lnTo>
                      <a:pt x="70" y="7"/>
                    </a:lnTo>
                    <a:lnTo>
                      <a:pt x="70" y="6"/>
                    </a:lnTo>
                    <a:lnTo>
                      <a:pt x="68" y="3"/>
                    </a:lnTo>
                    <a:lnTo>
                      <a:pt x="67" y="3"/>
                    </a:lnTo>
                    <a:lnTo>
                      <a:pt x="67" y="2"/>
                    </a:lnTo>
                    <a:lnTo>
                      <a:pt x="66" y="2"/>
                    </a:lnTo>
                    <a:lnTo>
                      <a:pt x="66" y="2"/>
                    </a:lnTo>
                    <a:lnTo>
                      <a:pt x="65" y="1"/>
                    </a:lnTo>
                    <a:lnTo>
                      <a:pt x="65" y="0"/>
                    </a:lnTo>
                    <a:lnTo>
                      <a:pt x="10" y="11"/>
                    </a:lnTo>
                    <a:lnTo>
                      <a:pt x="9" y="7"/>
                    </a:lnTo>
                    <a:lnTo>
                      <a:pt x="6" y="10"/>
                    </a:lnTo>
                    <a:lnTo>
                      <a:pt x="5" y="10"/>
                    </a:lnTo>
                    <a:lnTo>
                      <a:pt x="5" y="10"/>
                    </a:lnTo>
                    <a:lnTo>
                      <a:pt x="5" y="10"/>
                    </a:lnTo>
                    <a:lnTo>
                      <a:pt x="4" y="11"/>
                    </a:lnTo>
                    <a:lnTo>
                      <a:pt x="1" y="13"/>
                    </a:lnTo>
                    <a:lnTo>
                      <a:pt x="0" y="14"/>
                    </a:lnTo>
                    <a:lnTo>
                      <a:pt x="4" y="37"/>
                    </a:lnTo>
                    <a:lnTo>
                      <a:pt x="7" y="52"/>
                    </a:lnTo>
                    <a:lnTo>
                      <a:pt x="20" y="49"/>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7" name="Freeform 36"/>
              <p:cNvSpPr>
                <a:spLocks/>
              </p:cNvSpPr>
              <p:nvPr/>
            </p:nvSpPr>
            <p:spPr bwMode="auto">
              <a:xfrm>
                <a:off x="3426" y="1569"/>
                <a:ext cx="618" cy="360"/>
              </a:xfrm>
              <a:custGeom>
                <a:avLst/>
                <a:gdLst/>
                <a:ahLst/>
                <a:cxnLst>
                  <a:cxn ang="0">
                    <a:pos x="32" y="56"/>
                  </a:cxn>
                  <a:cxn ang="0">
                    <a:pos x="26" y="56"/>
                  </a:cxn>
                  <a:cxn ang="0">
                    <a:pos x="23" y="57"/>
                  </a:cxn>
                  <a:cxn ang="0">
                    <a:pos x="6" y="56"/>
                  </a:cxn>
                  <a:cxn ang="0">
                    <a:pos x="9" y="52"/>
                  </a:cxn>
                  <a:cxn ang="0">
                    <a:pos x="11" y="49"/>
                  </a:cxn>
                  <a:cxn ang="0">
                    <a:pos x="20" y="41"/>
                  </a:cxn>
                  <a:cxn ang="0">
                    <a:pos x="22" y="44"/>
                  </a:cxn>
                  <a:cxn ang="0">
                    <a:pos x="28" y="44"/>
                  </a:cxn>
                  <a:cxn ang="0">
                    <a:pos x="30" y="44"/>
                  </a:cxn>
                  <a:cxn ang="0">
                    <a:pos x="35" y="42"/>
                  </a:cxn>
                  <a:cxn ang="0">
                    <a:pos x="37" y="41"/>
                  </a:cxn>
                  <a:cxn ang="0">
                    <a:pos x="43" y="36"/>
                  </a:cxn>
                  <a:cxn ang="0">
                    <a:pos x="45" y="29"/>
                  </a:cxn>
                  <a:cxn ang="0">
                    <a:pos x="50" y="19"/>
                  </a:cxn>
                  <a:cxn ang="0">
                    <a:pos x="53" y="20"/>
                  </a:cxn>
                  <a:cxn ang="0">
                    <a:pos x="56" y="12"/>
                  </a:cxn>
                  <a:cxn ang="0">
                    <a:pos x="59" y="10"/>
                  </a:cxn>
                  <a:cxn ang="0">
                    <a:pos x="62" y="6"/>
                  </a:cxn>
                  <a:cxn ang="0">
                    <a:pos x="62" y="1"/>
                  </a:cxn>
                  <a:cxn ang="0">
                    <a:pos x="69" y="4"/>
                  </a:cxn>
                  <a:cxn ang="0">
                    <a:pos x="70" y="1"/>
                  </a:cxn>
                  <a:cxn ang="0">
                    <a:pos x="74" y="2"/>
                  </a:cxn>
                  <a:cxn ang="0">
                    <a:pos x="77" y="5"/>
                  </a:cxn>
                  <a:cxn ang="0">
                    <a:pos x="81" y="8"/>
                  </a:cxn>
                  <a:cxn ang="0">
                    <a:pos x="78" y="14"/>
                  </a:cxn>
                  <a:cxn ang="0">
                    <a:pos x="82" y="15"/>
                  </a:cxn>
                  <a:cxn ang="0">
                    <a:pos x="85" y="18"/>
                  </a:cxn>
                  <a:cxn ang="0">
                    <a:pos x="88" y="18"/>
                  </a:cxn>
                  <a:cxn ang="0">
                    <a:pos x="93" y="20"/>
                  </a:cxn>
                  <a:cxn ang="0">
                    <a:pos x="94" y="23"/>
                  </a:cxn>
                  <a:cxn ang="0">
                    <a:pos x="93" y="26"/>
                  </a:cxn>
                  <a:cxn ang="0">
                    <a:pos x="96" y="29"/>
                  </a:cxn>
                  <a:cxn ang="0">
                    <a:pos x="94" y="30"/>
                  </a:cxn>
                  <a:cxn ang="0">
                    <a:pos x="94" y="31"/>
                  </a:cxn>
                  <a:cxn ang="0">
                    <a:pos x="93" y="32"/>
                  </a:cxn>
                  <a:cxn ang="0">
                    <a:pos x="95" y="34"/>
                  </a:cxn>
                  <a:cxn ang="0">
                    <a:pos x="95" y="37"/>
                  </a:cxn>
                  <a:cxn ang="0">
                    <a:pos x="93" y="37"/>
                  </a:cxn>
                  <a:cxn ang="0">
                    <a:pos x="96" y="38"/>
                  </a:cxn>
                  <a:cxn ang="0">
                    <a:pos x="101" y="37"/>
                  </a:cxn>
                  <a:cxn ang="0">
                    <a:pos x="102" y="43"/>
                  </a:cxn>
                </a:cxnLst>
                <a:rect l="0" t="0" r="r" b="b"/>
                <a:pathLst>
                  <a:path w="103" h="60">
                    <a:moveTo>
                      <a:pt x="102" y="44"/>
                    </a:moveTo>
                    <a:lnTo>
                      <a:pt x="68" y="50"/>
                    </a:lnTo>
                    <a:lnTo>
                      <a:pt x="32" y="56"/>
                    </a:lnTo>
                    <a:lnTo>
                      <a:pt x="31" y="56"/>
                    </a:lnTo>
                    <a:lnTo>
                      <a:pt x="30" y="56"/>
                    </a:lnTo>
                    <a:lnTo>
                      <a:pt x="26" y="56"/>
                    </a:lnTo>
                    <a:lnTo>
                      <a:pt x="26" y="56"/>
                    </a:lnTo>
                    <a:lnTo>
                      <a:pt x="23" y="56"/>
                    </a:lnTo>
                    <a:lnTo>
                      <a:pt x="23" y="57"/>
                    </a:lnTo>
                    <a:lnTo>
                      <a:pt x="0" y="60"/>
                    </a:lnTo>
                    <a:lnTo>
                      <a:pt x="1" y="59"/>
                    </a:lnTo>
                    <a:lnTo>
                      <a:pt x="6" y="56"/>
                    </a:lnTo>
                    <a:lnTo>
                      <a:pt x="7" y="55"/>
                    </a:lnTo>
                    <a:lnTo>
                      <a:pt x="9" y="53"/>
                    </a:lnTo>
                    <a:lnTo>
                      <a:pt x="9" y="52"/>
                    </a:lnTo>
                    <a:lnTo>
                      <a:pt x="10" y="51"/>
                    </a:lnTo>
                    <a:lnTo>
                      <a:pt x="11" y="51"/>
                    </a:lnTo>
                    <a:lnTo>
                      <a:pt x="11" y="49"/>
                    </a:lnTo>
                    <a:lnTo>
                      <a:pt x="12" y="48"/>
                    </a:lnTo>
                    <a:lnTo>
                      <a:pt x="19" y="42"/>
                    </a:lnTo>
                    <a:lnTo>
                      <a:pt x="20" y="41"/>
                    </a:lnTo>
                    <a:lnTo>
                      <a:pt x="20" y="41"/>
                    </a:lnTo>
                    <a:lnTo>
                      <a:pt x="20" y="42"/>
                    </a:lnTo>
                    <a:lnTo>
                      <a:pt x="22" y="44"/>
                    </a:lnTo>
                    <a:lnTo>
                      <a:pt x="25" y="45"/>
                    </a:lnTo>
                    <a:lnTo>
                      <a:pt x="26" y="45"/>
                    </a:lnTo>
                    <a:lnTo>
                      <a:pt x="28" y="44"/>
                    </a:lnTo>
                    <a:lnTo>
                      <a:pt x="28" y="43"/>
                    </a:lnTo>
                    <a:lnTo>
                      <a:pt x="29" y="43"/>
                    </a:lnTo>
                    <a:lnTo>
                      <a:pt x="30" y="44"/>
                    </a:lnTo>
                    <a:lnTo>
                      <a:pt x="31" y="44"/>
                    </a:lnTo>
                    <a:lnTo>
                      <a:pt x="32" y="44"/>
                    </a:lnTo>
                    <a:lnTo>
                      <a:pt x="35" y="42"/>
                    </a:lnTo>
                    <a:lnTo>
                      <a:pt x="36" y="40"/>
                    </a:lnTo>
                    <a:lnTo>
                      <a:pt x="36" y="40"/>
                    </a:lnTo>
                    <a:lnTo>
                      <a:pt x="37" y="41"/>
                    </a:lnTo>
                    <a:lnTo>
                      <a:pt x="39" y="39"/>
                    </a:lnTo>
                    <a:lnTo>
                      <a:pt x="40" y="39"/>
                    </a:lnTo>
                    <a:lnTo>
                      <a:pt x="43" y="36"/>
                    </a:lnTo>
                    <a:lnTo>
                      <a:pt x="42" y="35"/>
                    </a:lnTo>
                    <a:lnTo>
                      <a:pt x="42" y="33"/>
                    </a:lnTo>
                    <a:lnTo>
                      <a:pt x="45" y="29"/>
                    </a:lnTo>
                    <a:lnTo>
                      <a:pt x="48" y="18"/>
                    </a:lnTo>
                    <a:lnTo>
                      <a:pt x="48" y="18"/>
                    </a:lnTo>
                    <a:lnTo>
                      <a:pt x="50" y="19"/>
                    </a:lnTo>
                    <a:lnTo>
                      <a:pt x="50" y="19"/>
                    </a:lnTo>
                    <a:lnTo>
                      <a:pt x="51" y="20"/>
                    </a:lnTo>
                    <a:lnTo>
                      <a:pt x="53" y="20"/>
                    </a:lnTo>
                    <a:lnTo>
                      <a:pt x="54" y="18"/>
                    </a:lnTo>
                    <a:lnTo>
                      <a:pt x="55" y="14"/>
                    </a:lnTo>
                    <a:lnTo>
                      <a:pt x="56" y="12"/>
                    </a:lnTo>
                    <a:lnTo>
                      <a:pt x="57" y="13"/>
                    </a:lnTo>
                    <a:lnTo>
                      <a:pt x="58" y="10"/>
                    </a:lnTo>
                    <a:lnTo>
                      <a:pt x="59" y="10"/>
                    </a:lnTo>
                    <a:lnTo>
                      <a:pt x="60" y="9"/>
                    </a:lnTo>
                    <a:lnTo>
                      <a:pt x="61" y="6"/>
                    </a:lnTo>
                    <a:lnTo>
                      <a:pt x="62" y="6"/>
                    </a:lnTo>
                    <a:lnTo>
                      <a:pt x="62" y="5"/>
                    </a:lnTo>
                    <a:lnTo>
                      <a:pt x="61" y="5"/>
                    </a:lnTo>
                    <a:lnTo>
                      <a:pt x="62" y="1"/>
                    </a:lnTo>
                    <a:lnTo>
                      <a:pt x="62" y="1"/>
                    </a:lnTo>
                    <a:lnTo>
                      <a:pt x="63" y="0"/>
                    </a:lnTo>
                    <a:lnTo>
                      <a:pt x="69" y="4"/>
                    </a:lnTo>
                    <a:lnTo>
                      <a:pt x="70" y="5"/>
                    </a:lnTo>
                    <a:lnTo>
                      <a:pt x="70" y="4"/>
                    </a:lnTo>
                    <a:lnTo>
                      <a:pt x="70" y="1"/>
                    </a:lnTo>
                    <a:lnTo>
                      <a:pt x="71" y="1"/>
                    </a:lnTo>
                    <a:lnTo>
                      <a:pt x="73" y="1"/>
                    </a:lnTo>
                    <a:lnTo>
                      <a:pt x="74" y="2"/>
                    </a:lnTo>
                    <a:lnTo>
                      <a:pt x="73" y="3"/>
                    </a:lnTo>
                    <a:lnTo>
                      <a:pt x="75" y="5"/>
                    </a:lnTo>
                    <a:lnTo>
                      <a:pt x="77" y="5"/>
                    </a:lnTo>
                    <a:lnTo>
                      <a:pt x="78" y="6"/>
                    </a:lnTo>
                    <a:lnTo>
                      <a:pt x="80" y="7"/>
                    </a:lnTo>
                    <a:lnTo>
                      <a:pt x="81" y="8"/>
                    </a:lnTo>
                    <a:lnTo>
                      <a:pt x="81" y="9"/>
                    </a:lnTo>
                    <a:lnTo>
                      <a:pt x="79" y="12"/>
                    </a:lnTo>
                    <a:lnTo>
                      <a:pt x="78" y="14"/>
                    </a:lnTo>
                    <a:lnTo>
                      <a:pt x="79" y="16"/>
                    </a:lnTo>
                    <a:lnTo>
                      <a:pt x="80" y="16"/>
                    </a:lnTo>
                    <a:lnTo>
                      <a:pt x="82" y="15"/>
                    </a:lnTo>
                    <a:lnTo>
                      <a:pt x="84" y="17"/>
                    </a:lnTo>
                    <a:lnTo>
                      <a:pt x="84" y="17"/>
                    </a:lnTo>
                    <a:lnTo>
                      <a:pt x="85" y="18"/>
                    </a:lnTo>
                    <a:lnTo>
                      <a:pt x="86" y="18"/>
                    </a:lnTo>
                    <a:lnTo>
                      <a:pt x="87" y="19"/>
                    </a:lnTo>
                    <a:lnTo>
                      <a:pt x="88" y="18"/>
                    </a:lnTo>
                    <a:lnTo>
                      <a:pt x="88" y="18"/>
                    </a:lnTo>
                    <a:lnTo>
                      <a:pt x="91" y="20"/>
                    </a:lnTo>
                    <a:lnTo>
                      <a:pt x="93" y="20"/>
                    </a:lnTo>
                    <a:lnTo>
                      <a:pt x="94" y="22"/>
                    </a:lnTo>
                    <a:lnTo>
                      <a:pt x="94" y="22"/>
                    </a:lnTo>
                    <a:lnTo>
                      <a:pt x="94" y="23"/>
                    </a:lnTo>
                    <a:lnTo>
                      <a:pt x="94" y="25"/>
                    </a:lnTo>
                    <a:lnTo>
                      <a:pt x="94" y="26"/>
                    </a:lnTo>
                    <a:lnTo>
                      <a:pt x="93" y="26"/>
                    </a:lnTo>
                    <a:lnTo>
                      <a:pt x="93" y="26"/>
                    </a:lnTo>
                    <a:lnTo>
                      <a:pt x="95" y="27"/>
                    </a:lnTo>
                    <a:lnTo>
                      <a:pt x="96" y="29"/>
                    </a:lnTo>
                    <a:lnTo>
                      <a:pt x="96" y="30"/>
                    </a:lnTo>
                    <a:lnTo>
                      <a:pt x="96" y="30"/>
                    </a:lnTo>
                    <a:lnTo>
                      <a:pt x="94" y="30"/>
                    </a:lnTo>
                    <a:lnTo>
                      <a:pt x="93" y="31"/>
                    </a:lnTo>
                    <a:lnTo>
                      <a:pt x="94" y="31"/>
                    </a:lnTo>
                    <a:lnTo>
                      <a:pt x="94" y="31"/>
                    </a:lnTo>
                    <a:lnTo>
                      <a:pt x="94" y="32"/>
                    </a:lnTo>
                    <a:lnTo>
                      <a:pt x="93" y="32"/>
                    </a:lnTo>
                    <a:lnTo>
                      <a:pt x="93" y="32"/>
                    </a:lnTo>
                    <a:lnTo>
                      <a:pt x="93" y="33"/>
                    </a:lnTo>
                    <a:lnTo>
                      <a:pt x="93" y="33"/>
                    </a:lnTo>
                    <a:lnTo>
                      <a:pt x="95" y="34"/>
                    </a:lnTo>
                    <a:lnTo>
                      <a:pt x="96" y="34"/>
                    </a:lnTo>
                    <a:lnTo>
                      <a:pt x="97" y="35"/>
                    </a:lnTo>
                    <a:lnTo>
                      <a:pt x="95" y="37"/>
                    </a:lnTo>
                    <a:lnTo>
                      <a:pt x="94" y="37"/>
                    </a:lnTo>
                    <a:lnTo>
                      <a:pt x="93" y="36"/>
                    </a:lnTo>
                    <a:lnTo>
                      <a:pt x="93" y="37"/>
                    </a:lnTo>
                    <a:lnTo>
                      <a:pt x="94" y="37"/>
                    </a:lnTo>
                    <a:lnTo>
                      <a:pt x="95" y="38"/>
                    </a:lnTo>
                    <a:lnTo>
                      <a:pt x="96" y="38"/>
                    </a:lnTo>
                    <a:lnTo>
                      <a:pt x="98" y="37"/>
                    </a:lnTo>
                    <a:lnTo>
                      <a:pt x="99" y="37"/>
                    </a:lnTo>
                    <a:lnTo>
                      <a:pt x="101" y="37"/>
                    </a:lnTo>
                    <a:lnTo>
                      <a:pt x="102" y="37"/>
                    </a:lnTo>
                    <a:lnTo>
                      <a:pt x="103" y="42"/>
                    </a:lnTo>
                    <a:lnTo>
                      <a:pt x="102" y="43"/>
                    </a:lnTo>
                    <a:lnTo>
                      <a:pt x="102" y="43"/>
                    </a:lnTo>
                    <a:lnTo>
                      <a:pt x="102" y="44"/>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8" name="Freeform 37"/>
              <p:cNvSpPr>
                <a:spLocks/>
              </p:cNvSpPr>
              <p:nvPr/>
            </p:nvSpPr>
            <p:spPr bwMode="auto">
              <a:xfrm>
                <a:off x="3365" y="1833"/>
                <a:ext cx="715" cy="306"/>
              </a:xfrm>
              <a:custGeom>
                <a:avLst/>
                <a:gdLst/>
                <a:ahLst/>
                <a:cxnLst>
                  <a:cxn ang="0">
                    <a:pos x="1" y="41"/>
                  </a:cxn>
                  <a:cxn ang="0">
                    <a:pos x="3" y="39"/>
                  </a:cxn>
                  <a:cxn ang="0">
                    <a:pos x="5" y="36"/>
                  </a:cxn>
                  <a:cxn ang="0">
                    <a:pos x="14" y="31"/>
                  </a:cxn>
                  <a:cxn ang="0">
                    <a:pos x="17" y="27"/>
                  </a:cxn>
                  <a:cxn ang="0">
                    <a:pos x="19" y="26"/>
                  </a:cxn>
                  <a:cxn ang="0">
                    <a:pos x="21" y="25"/>
                  </a:cxn>
                  <a:cxn ang="0">
                    <a:pos x="23" y="24"/>
                  </a:cxn>
                  <a:cxn ang="0">
                    <a:pos x="28" y="22"/>
                  </a:cxn>
                  <a:cxn ang="0">
                    <a:pos x="32" y="16"/>
                  </a:cxn>
                  <a:cxn ang="0">
                    <a:pos x="33" y="13"/>
                  </a:cxn>
                  <a:cxn ang="0">
                    <a:pos x="36" y="12"/>
                  </a:cxn>
                  <a:cxn ang="0">
                    <a:pos x="42" y="12"/>
                  </a:cxn>
                  <a:cxn ang="0">
                    <a:pos x="112" y="0"/>
                  </a:cxn>
                  <a:cxn ang="0">
                    <a:pos x="114" y="1"/>
                  </a:cxn>
                  <a:cxn ang="0">
                    <a:pos x="116" y="4"/>
                  </a:cxn>
                  <a:cxn ang="0">
                    <a:pos x="115" y="5"/>
                  </a:cxn>
                  <a:cxn ang="0">
                    <a:pos x="113" y="5"/>
                  </a:cxn>
                  <a:cxn ang="0">
                    <a:pos x="113" y="5"/>
                  </a:cxn>
                  <a:cxn ang="0">
                    <a:pos x="109" y="8"/>
                  </a:cxn>
                  <a:cxn ang="0">
                    <a:pos x="105" y="11"/>
                  </a:cxn>
                  <a:cxn ang="0">
                    <a:pos x="106" y="11"/>
                  </a:cxn>
                  <a:cxn ang="0">
                    <a:pos x="112" y="9"/>
                  </a:cxn>
                  <a:cxn ang="0">
                    <a:pos x="114" y="10"/>
                  </a:cxn>
                  <a:cxn ang="0">
                    <a:pos x="115" y="11"/>
                  </a:cxn>
                  <a:cxn ang="0">
                    <a:pos x="118" y="9"/>
                  </a:cxn>
                  <a:cxn ang="0">
                    <a:pos x="119" y="14"/>
                  </a:cxn>
                  <a:cxn ang="0">
                    <a:pos x="117" y="17"/>
                  </a:cxn>
                  <a:cxn ang="0">
                    <a:pos x="114" y="19"/>
                  </a:cxn>
                  <a:cxn ang="0">
                    <a:pos x="110" y="19"/>
                  </a:cxn>
                  <a:cxn ang="0">
                    <a:pos x="109" y="18"/>
                  </a:cxn>
                  <a:cxn ang="0">
                    <a:pos x="108" y="17"/>
                  </a:cxn>
                  <a:cxn ang="0">
                    <a:pos x="108" y="20"/>
                  </a:cxn>
                  <a:cxn ang="0">
                    <a:pos x="109" y="21"/>
                  </a:cxn>
                  <a:cxn ang="0">
                    <a:pos x="110" y="24"/>
                  </a:cxn>
                  <a:cxn ang="0">
                    <a:pos x="105" y="27"/>
                  </a:cxn>
                  <a:cxn ang="0">
                    <a:pos x="105" y="28"/>
                  </a:cxn>
                  <a:cxn ang="0">
                    <a:pos x="112" y="26"/>
                  </a:cxn>
                  <a:cxn ang="0">
                    <a:pos x="114" y="26"/>
                  </a:cxn>
                  <a:cxn ang="0">
                    <a:pos x="108" y="31"/>
                  </a:cxn>
                  <a:cxn ang="0">
                    <a:pos x="102" y="36"/>
                  </a:cxn>
                  <a:cxn ang="0">
                    <a:pos x="101" y="37"/>
                  </a:cxn>
                  <a:cxn ang="0">
                    <a:pos x="96" y="44"/>
                  </a:cxn>
                  <a:cxn ang="0">
                    <a:pos x="93" y="49"/>
                  </a:cxn>
                  <a:cxn ang="0">
                    <a:pos x="69" y="38"/>
                  </a:cxn>
                  <a:cxn ang="0">
                    <a:pos x="50" y="36"/>
                  </a:cxn>
                  <a:cxn ang="0">
                    <a:pos x="48" y="35"/>
                  </a:cxn>
                  <a:cxn ang="0">
                    <a:pos x="30" y="37"/>
                  </a:cxn>
                  <a:cxn ang="0">
                    <a:pos x="26" y="40"/>
                  </a:cxn>
                  <a:cxn ang="0">
                    <a:pos x="0" y="45"/>
                  </a:cxn>
                </a:cxnLst>
                <a:rect l="0" t="0" r="r" b="b"/>
                <a:pathLst>
                  <a:path w="119" h="51">
                    <a:moveTo>
                      <a:pt x="0" y="45"/>
                    </a:moveTo>
                    <a:lnTo>
                      <a:pt x="0" y="41"/>
                    </a:lnTo>
                    <a:lnTo>
                      <a:pt x="1" y="41"/>
                    </a:lnTo>
                    <a:lnTo>
                      <a:pt x="2" y="41"/>
                    </a:lnTo>
                    <a:lnTo>
                      <a:pt x="3" y="40"/>
                    </a:lnTo>
                    <a:lnTo>
                      <a:pt x="3" y="39"/>
                    </a:lnTo>
                    <a:lnTo>
                      <a:pt x="3" y="38"/>
                    </a:lnTo>
                    <a:lnTo>
                      <a:pt x="3" y="37"/>
                    </a:lnTo>
                    <a:lnTo>
                      <a:pt x="5" y="36"/>
                    </a:lnTo>
                    <a:lnTo>
                      <a:pt x="7" y="35"/>
                    </a:lnTo>
                    <a:lnTo>
                      <a:pt x="11" y="34"/>
                    </a:lnTo>
                    <a:lnTo>
                      <a:pt x="14" y="31"/>
                    </a:lnTo>
                    <a:lnTo>
                      <a:pt x="15" y="30"/>
                    </a:lnTo>
                    <a:lnTo>
                      <a:pt x="17" y="29"/>
                    </a:lnTo>
                    <a:lnTo>
                      <a:pt x="17" y="27"/>
                    </a:lnTo>
                    <a:lnTo>
                      <a:pt x="18" y="27"/>
                    </a:lnTo>
                    <a:lnTo>
                      <a:pt x="19" y="27"/>
                    </a:lnTo>
                    <a:lnTo>
                      <a:pt x="19" y="26"/>
                    </a:lnTo>
                    <a:lnTo>
                      <a:pt x="19" y="26"/>
                    </a:lnTo>
                    <a:lnTo>
                      <a:pt x="20" y="25"/>
                    </a:lnTo>
                    <a:lnTo>
                      <a:pt x="21" y="25"/>
                    </a:lnTo>
                    <a:lnTo>
                      <a:pt x="22" y="25"/>
                    </a:lnTo>
                    <a:lnTo>
                      <a:pt x="23" y="25"/>
                    </a:lnTo>
                    <a:lnTo>
                      <a:pt x="23" y="24"/>
                    </a:lnTo>
                    <a:lnTo>
                      <a:pt x="25" y="23"/>
                    </a:lnTo>
                    <a:lnTo>
                      <a:pt x="26" y="22"/>
                    </a:lnTo>
                    <a:lnTo>
                      <a:pt x="28" y="22"/>
                    </a:lnTo>
                    <a:lnTo>
                      <a:pt x="30" y="19"/>
                    </a:lnTo>
                    <a:lnTo>
                      <a:pt x="32" y="17"/>
                    </a:lnTo>
                    <a:lnTo>
                      <a:pt x="32" y="16"/>
                    </a:lnTo>
                    <a:lnTo>
                      <a:pt x="33" y="15"/>
                    </a:lnTo>
                    <a:lnTo>
                      <a:pt x="32" y="14"/>
                    </a:lnTo>
                    <a:lnTo>
                      <a:pt x="33" y="13"/>
                    </a:lnTo>
                    <a:lnTo>
                      <a:pt x="33" y="12"/>
                    </a:lnTo>
                    <a:lnTo>
                      <a:pt x="36" y="12"/>
                    </a:lnTo>
                    <a:lnTo>
                      <a:pt x="36" y="12"/>
                    </a:lnTo>
                    <a:lnTo>
                      <a:pt x="40" y="12"/>
                    </a:lnTo>
                    <a:lnTo>
                      <a:pt x="41" y="12"/>
                    </a:lnTo>
                    <a:lnTo>
                      <a:pt x="42" y="12"/>
                    </a:lnTo>
                    <a:lnTo>
                      <a:pt x="78" y="6"/>
                    </a:lnTo>
                    <a:lnTo>
                      <a:pt x="112" y="0"/>
                    </a:lnTo>
                    <a:lnTo>
                      <a:pt x="112" y="0"/>
                    </a:lnTo>
                    <a:lnTo>
                      <a:pt x="113" y="1"/>
                    </a:lnTo>
                    <a:lnTo>
                      <a:pt x="114" y="1"/>
                    </a:lnTo>
                    <a:lnTo>
                      <a:pt x="114" y="1"/>
                    </a:lnTo>
                    <a:lnTo>
                      <a:pt x="115" y="2"/>
                    </a:lnTo>
                    <a:lnTo>
                      <a:pt x="115" y="3"/>
                    </a:lnTo>
                    <a:lnTo>
                      <a:pt x="116" y="4"/>
                    </a:lnTo>
                    <a:lnTo>
                      <a:pt x="116" y="5"/>
                    </a:lnTo>
                    <a:lnTo>
                      <a:pt x="116" y="5"/>
                    </a:lnTo>
                    <a:lnTo>
                      <a:pt x="115" y="5"/>
                    </a:lnTo>
                    <a:lnTo>
                      <a:pt x="115" y="5"/>
                    </a:lnTo>
                    <a:lnTo>
                      <a:pt x="114" y="5"/>
                    </a:lnTo>
                    <a:lnTo>
                      <a:pt x="113" y="5"/>
                    </a:lnTo>
                    <a:lnTo>
                      <a:pt x="113" y="4"/>
                    </a:lnTo>
                    <a:lnTo>
                      <a:pt x="112" y="5"/>
                    </a:lnTo>
                    <a:lnTo>
                      <a:pt x="113" y="5"/>
                    </a:lnTo>
                    <a:lnTo>
                      <a:pt x="113" y="6"/>
                    </a:lnTo>
                    <a:lnTo>
                      <a:pt x="109" y="7"/>
                    </a:lnTo>
                    <a:lnTo>
                      <a:pt x="109" y="8"/>
                    </a:lnTo>
                    <a:lnTo>
                      <a:pt x="107" y="9"/>
                    </a:lnTo>
                    <a:lnTo>
                      <a:pt x="105" y="9"/>
                    </a:lnTo>
                    <a:lnTo>
                      <a:pt x="105" y="11"/>
                    </a:lnTo>
                    <a:lnTo>
                      <a:pt x="105" y="11"/>
                    </a:lnTo>
                    <a:lnTo>
                      <a:pt x="105" y="11"/>
                    </a:lnTo>
                    <a:lnTo>
                      <a:pt x="106" y="11"/>
                    </a:lnTo>
                    <a:lnTo>
                      <a:pt x="108" y="10"/>
                    </a:lnTo>
                    <a:lnTo>
                      <a:pt x="110" y="9"/>
                    </a:lnTo>
                    <a:lnTo>
                      <a:pt x="112" y="9"/>
                    </a:lnTo>
                    <a:lnTo>
                      <a:pt x="114" y="9"/>
                    </a:lnTo>
                    <a:lnTo>
                      <a:pt x="114" y="9"/>
                    </a:lnTo>
                    <a:lnTo>
                      <a:pt x="114" y="10"/>
                    </a:lnTo>
                    <a:lnTo>
                      <a:pt x="114" y="11"/>
                    </a:lnTo>
                    <a:lnTo>
                      <a:pt x="114" y="11"/>
                    </a:lnTo>
                    <a:lnTo>
                      <a:pt x="115" y="11"/>
                    </a:lnTo>
                    <a:lnTo>
                      <a:pt x="115" y="10"/>
                    </a:lnTo>
                    <a:lnTo>
                      <a:pt x="117" y="9"/>
                    </a:lnTo>
                    <a:lnTo>
                      <a:pt x="118" y="9"/>
                    </a:lnTo>
                    <a:lnTo>
                      <a:pt x="118" y="10"/>
                    </a:lnTo>
                    <a:lnTo>
                      <a:pt x="119" y="13"/>
                    </a:lnTo>
                    <a:lnTo>
                      <a:pt x="119" y="14"/>
                    </a:lnTo>
                    <a:lnTo>
                      <a:pt x="119" y="14"/>
                    </a:lnTo>
                    <a:lnTo>
                      <a:pt x="117" y="16"/>
                    </a:lnTo>
                    <a:lnTo>
                      <a:pt x="117" y="17"/>
                    </a:lnTo>
                    <a:lnTo>
                      <a:pt x="117" y="18"/>
                    </a:lnTo>
                    <a:lnTo>
                      <a:pt x="115" y="19"/>
                    </a:lnTo>
                    <a:lnTo>
                      <a:pt x="114" y="19"/>
                    </a:lnTo>
                    <a:lnTo>
                      <a:pt x="113" y="20"/>
                    </a:lnTo>
                    <a:lnTo>
                      <a:pt x="111" y="19"/>
                    </a:lnTo>
                    <a:lnTo>
                      <a:pt x="110" y="19"/>
                    </a:lnTo>
                    <a:lnTo>
                      <a:pt x="110" y="19"/>
                    </a:lnTo>
                    <a:lnTo>
                      <a:pt x="110" y="19"/>
                    </a:lnTo>
                    <a:lnTo>
                      <a:pt x="109" y="18"/>
                    </a:lnTo>
                    <a:lnTo>
                      <a:pt x="109" y="18"/>
                    </a:lnTo>
                    <a:lnTo>
                      <a:pt x="109" y="18"/>
                    </a:lnTo>
                    <a:lnTo>
                      <a:pt x="108" y="17"/>
                    </a:lnTo>
                    <a:lnTo>
                      <a:pt x="108" y="18"/>
                    </a:lnTo>
                    <a:lnTo>
                      <a:pt x="108" y="20"/>
                    </a:lnTo>
                    <a:lnTo>
                      <a:pt x="108" y="20"/>
                    </a:lnTo>
                    <a:lnTo>
                      <a:pt x="108" y="20"/>
                    </a:lnTo>
                    <a:lnTo>
                      <a:pt x="108" y="21"/>
                    </a:lnTo>
                    <a:lnTo>
                      <a:pt x="109" y="21"/>
                    </a:lnTo>
                    <a:lnTo>
                      <a:pt x="110" y="22"/>
                    </a:lnTo>
                    <a:lnTo>
                      <a:pt x="109" y="23"/>
                    </a:lnTo>
                    <a:lnTo>
                      <a:pt x="110" y="24"/>
                    </a:lnTo>
                    <a:lnTo>
                      <a:pt x="107" y="27"/>
                    </a:lnTo>
                    <a:lnTo>
                      <a:pt x="106" y="27"/>
                    </a:lnTo>
                    <a:lnTo>
                      <a:pt x="105" y="27"/>
                    </a:lnTo>
                    <a:lnTo>
                      <a:pt x="104" y="27"/>
                    </a:lnTo>
                    <a:lnTo>
                      <a:pt x="104" y="27"/>
                    </a:lnTo>
                    <a:lnTo>
                      <a:pt x="105" y="28"/>
                    </a:lnTo>
                    <a:lnTo>
                      <a:pt x="108" y="28"/>
                    </a:lnTo>
                    <a:lnTo>
                      <a:pt x="109" y="27"/>
                    </a:lnTo>
                    <a:lnTo>
                      <a:pt x="112" y="26"/>
                    </a:lnTo>
                    <a:lnTo>
                      <a:pt x="112" y="25"/>
                    </a:lnTo>
                    <a:lnTo>
                      <a:pt x="113" y="26"/>
                    </a:lnTo>
                    <a:lnTo>
                      <a:pt x="114" y="26"/>
                    </a:lnTo>
                    <a:lnTo>
                      <a:pt x="113" y="29"/>
                    </a:lnTo>
                    <a:lnTo>
                      <a:pt x="111" y="31"/>
                    </a:lnTo>
                    <a:lnTo>
                      <a:pt x="108" y="31"/>
                    </a:lnTo>
                    <a:lnTo>
                      <a:pt x="107" y="32"/>
                    </a:lnTo>
                    <a:lnTo>
                      <a:pt x="105" y="32"/>
                    </a:lnTo>
                    <a:lnTo>
                      <a:pt x="102" y="36"/>
                    </a:lnTo>
                    <a:lnTo>
                      <a:pt x="101" y="36"/>
                    </a:lnTo>
                    <a:lnTo>
                      <a:pt x="101" y="37"/>
                    </a:lnTo>
                    <a:lnTo>
                      <a:pt x="101" y="37"/>
                    </a:lnTo>
                    <a:lnTo>
                      <a:pt x="99" y="39"/>
                    </a:lnTo>
                    <a:lnTo>
                      <a:pt x="97" y="40"/>
                    </a:lnTo>
                    <a:lnTo>
                      <a:pt x="96" y="44"/>
                    </a:lnTo>
                    <a:lnTo>
                      <a:pt x="95" y="48"/>
                    </a:lnTo>
                    <a:lnTo>
                      <a:pt x="94" y="49"/>
                    </a:lnTo>
                    <a:lnTo>
                      <a:pt x="93" y="49"/>
                    </a:lnTo>
                    <a:lnTo>
                      <a:pt x="87" y="50"/>
                    </a:lnTo>
                    <a:lnTo>
                      <a:pt x="87" y="51"/>
                    </a:lnTo>
                    <a:lnTo>
                      <a:pt x="69" y="38"/>
                    </a:lnTo>
                    <a:lnTo>
                      <a:pt x="53" y="40"/>
                    </a:lnTo>
                    <a:lnTo>
                      <a:pt x="53" y="38"/>
                    </a:lnTo>
                    <a:lnTo>
                      <a:pt x="50" y="36"/>
                    </a:lnTo>
                    <a:lnTo>
                      <a:pt x="49" y="37"/>
                    </a:lnTo>
                    <a:lnTo>
                      <a:pt x="48" y="36"/>
                    </a:lnTo>
                    <a:lnTo>
                      <a:pt x="48" y="35"/>
                    </a:lnTo>
                    <a:lnTo>
                      <a:pt x="48" y="35"/>
                    </a:lnTo>
                    <a:lnTo>
                      <a:pt x="30" y="37"/>
                    </a:lnTo>
                    <a:lnTo>
                      <a:pt x="30" y="37"/>
                    </a:lnTo>
                    <a:lnTo>
                      <a:pt x="29" y="38"/>
                    </a:lnTo>
                    <a:lnTo>
                      <a:pt x="26" y="39"/>
                    </a:lnTo>
                    <a:lnTo>
                      <a:pt x="26" y="40"/>
                    </a:lnTo>
                    <a:lnTo>
                      <a:pt x="24" y="40"/>
                    </a:lnTo>
                    <a:lnTo>
                      <a:pt x="20" y="42"/>
                    </a:lnTo>
                    <a:lnTo>
                      <a:pt x="0" y="4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39" name="Freeform 38"/>
              <p:cNvSpPr>
                <a:spLocks/>
              </p:cNvSpPr>
              <p:nvPr/>
            </p:nvSpPr>
            <p:spPr bwMode="auto">
              <a:xfrm>
                <a:off x="3474" y="2043"/>
                <a:ext cx="414" cy="312"/>
              </a:xfrm>
              <a:custGeom>
                <a:avLst/>
                <a:gdLst/>
                <a:ahLst/>
                <a:cxnLst>
                  <a:cxn ang="0">
                    <a:pos x="40" y="52"/>
                  </a:cxn>
                  <a:cxn ang="0">
                    <a:pos x="38" y="52"/>
                  </a:cxn>
                  <a:cxn ang="0">
                    <a:pos x="37" y="48"/>
                  </a:cxn>
                  <a:cxn ang="0">
                    <a:pos x="33" y="44"/>
                  </a:cxn>
                  <a:cxn ang="0">
                    <a:pos x="30" y="39"/>
                  </a:cxn>
                  <a:cxn ang="0">
                    <a:pos x="28" y="37"/>
                  </a:cxn>
                  <a:cxn ang="0">
                    <a:pos x="25" y="34"/>
                  </a:cxn>
                  <a:cxn ang="0">
                    <a:pos x="23" y="32"/>
                  </a:cxn>
                  <a:cxn ang="0">
                    <a:pos x="21" y="30"/>
                  </a:cxn>
                  <a:cxn ang="0">
                    <a:pos x="15" y="25"/>
                  </a:cxn>
                  <a:cxn ang="0">
                    <a:pos x="12" y="23"/>
                  </a:cxn>
                  <a:cxn ang="0">
                    <a:pos x="9" y="18"/>
                  </a:cxn>
                  <a:cxn ang="0">
                    <a:pos x="7" y="16"/>
                  </a:cxn>
                  <a:cxn ang="0">
                    <a:pos x="1" y="14"/>
                  </a:cxn>
                  <a:cxn ang="0">
                    <a:pos x="1" y="10"/>
                  </a:cxn>
                  <a:cxn ang="0">
                    <a:pos x="2" y="8"/>
                  </a:cxn>
                  <a:cxn ang="0">
                    <a:pos x="2" y="7"/>
                  </a:cxn>
                  <a:cxn ang="0">
                    <a:pos x="8" y="5"/>
                  </a:cxn>
                  <a:cxn ang="0">
                    <a:pos x="11" y="3"/>
                  </a:cxn>
                  <a:cxn ang="0">
                    <a:pos x="12" y="2"/>
                  </a:cxn>
                  <a:cxn ang="0">
                    <a:pos x="30" y="0"/>
                  </a:cxn>
                  <a:cxn ang="0">
                    <a:pos x="31" y="2"/>
                  </a:cxn>
                  <a:cxn ang="0">
                    <a:pos x="35" y="3"/>
                  </a:cxn>
                  <a:cxn ang="0">
                    <a:pos x="51" y="3"/>
                  </a:cxn>
                  <a:cxn ang="0">
                    <a:pos x="68" y="16"/>
                  </a:cxn>
                  <a:cxn ang="0">
                    <a:pos x="65" y="19"/>
                  </a:cxn>
                  <a:cxn ang="0">
                    <a:pos x="63" y="24"/>
                  </a:cxn>
                  <a:cxn ang="0">
                    <a:pos x="62" y="28"/>
                  </a:cxn>
                  <a:cxn ang="0">
                    <a:pos x="61" y="30"/>
                  </a:cxn>
                  <a:cxn ang="0">
                    <a:pos x="60" y="31"/>
                  </a:cxn>
                  <a:cxn ang="0">
                    <a:pos x="58" y="32"/>
                  </a:cxn>
                  <a:cxn ang="0">
                    <a:pos x="57" y="35"/>
                  </a:cxn>
                  <a:cxn ang="0">
                    <a:pos x="53" y="39"/>
                  </a:cxn>
                  <a:cxn ang="0">
                    <a:pos x="50" y="41"/>
                  </a:cxn>
                  <a:cxn ang="0">
                    <a:pos x="48" y="43"/>
                  </a:cxn>
                  <a:cxn ang="0">
                    <a:pos x="46" y="44"/>
                  </a:cxn>
                  <a:cxn ang="0">
                    <a:pos x="46" y="45"/>
                  </a:cxn>
                  <a:cxn ang="0">
                    <a:pos x="45" y="46"/>
                  </a:cxn>
                  <a:cxn ang="0">
                    <a:pos x="43" y="48"/>
                  </a:cxn>
                  <a:cxn ang="0">
                    <a:pos x="43" y="48"/>
                  </a:cxn>
                  <a:cxn ang="0">
                    <a:pos x="43" y="49"/>
                  </a:cxn>
                  <a:cxn ang="0">
                    <a:pos x="43" y="50"/>
                  </a:cxn>
                  <a:cxn ang="0">
                    <a:pos x="42" y="51"/>
                  </a:cxn>
                  <a:cxn ang="0">
                    <a:pos x="41" y="52"/>
                  </a:cxn>
                </a:cxnLst>
                <a:rect l="0" t="0" r="r" b="b"/>
                <a:pathLst>
                  <a:path w="69" h="52">
                    <a:moveTo>
                      <a:pt x="41" y="52"/>
                    </a:moveTo>
                    <a:lnTo>
                      <a:pt x="40" y="52"/>
                    </a:lnTo>
                    <a:lnTo>
                      <a:pt x="39" y="52"/>
                    </a:lnTo>
                    <a:lnTo>
                      <a:pt x="38" y="52"/>
                    </a:lnTo>
                    <a:lnTo>
                      <a:pt x="37" y="51"/>
                    </a:lnTo>
                    <a:lnTo>
                      <a:pt x="37" y="48"/>
                    </a:lnTo>
                    <a:lnTo>
                      <a:pt x="35" y="45"/>
                    </a:lnTo>
                    <a:lnTo>
                      <a:pt x="33" y="44"/>
                    </a:lnTo>
                    <a:lnTo>
                      <a:pt x="32" y="41"/>
                    </a:lnTo>
                    <a:lnTo>
                      <a:pt x="30" y="39"/>
                    </a:lnTo>
                    <a:lnTo>
                      <a:pt x="30" y="37"/>
                    </a:lnTo>
                    <a:lnTo>
                      <a:pt x="28" y="37"/>
                    </a:lnTo>
                    <a:lnTo>
                      <a:pt x="26" y="36"/>
                    </a:lnTo>
                    <a:lnTo>
                      <a:pt x="25" y="34"/>
                    </a:lnTo>
                    <a:lnTo>
                      <a:pt x="23" y="33"/>
                    </a:lnTo>
                    <a:lnTo>
                      <a:pt x="23" y="32"/>
                    </a:lnTo>
                    <a:lnTo>
                      <a:pt x="22" y="30"/>
                    </a:lnTo>
                    <a:lnTo>
                      <a:pt x="21" y="30"/>
                    </a:lnTo>
                    <a:lnTo>
                      <a:pt x="19" y="29"/>
                    </a:lnTo>
                    <a:lnTo>
                      <a:pt x="15" y="25"/>
                    </a:lnTo>
                    <a:lnTo>
                      <a:pt x="13" y="24"/>
                    </a:lnTo>
                    <a:lnTo>
                      <a:pt x="12" y="23"/>
                    </a:lnTo>
                    <a:lnTo>
                      <a:pt x="10" y="21"/>
                    </a:lnTo>
                    <a:lnTo>
                      <a:pt x="9" y="18"/>
                    </a:lnTo>
                    <a:lnTo>
                      <a:pt x="8" y="17"/>
                    </a:lnTo>
                    <a:lnTo>
                      <a:pt x="7" y="16"/>
                    </a:lnTo>
                    <a:lnTo>
                      <a:pt x="4" y="16"/>
                    </a:lnTo>
                    <a:lnTo>
                      <a:pt x="1" y="14"/>
                    </a:lnTo>
                    <a:lnTo>
                      <a:pt x="0" y="13"/>
                    </a:lnTo>
                    <a:lnTo>
                      <a:pt x="1" y="10"/>
                    </a:lnTo>
                    <a:lnTo>
                      <a:pt x="2" y="9"/>
                    </a:lnTo>
                    <a:lnTo>
                      <a:pt x="2" y="8"/>
                    </a:lnTo>
                    <a:lnTo>
                      <a:pt x="3" y="7"/>
                    </a:lnTo>
                    <a:lnTo>
                      <a:pt x="2" y="7"/>
                    </a:lnTo>
                    <a:lnTo>
                      <a:pt x="6" y="5"/>
                    </a:lnTo>
                    <a:lnTo>
                      <a:pt x="8" y="5"/>
                    </a:lnTo>
                    <a:lnTo>
                      <a:pt x="8" y="4"/>
                    </a:lnTo>
                    <a:lnTo>
                      <a:pt x="11" y="3"/>
                    </a:lnTo>
                    <a:lnTo>
                      <a:pt x="12" y="2"/>
                    </a:lnTo>
                    <a:lnTo>
                      <a:pt x="12" y="2"/>
                    </a:lnTo>
                    <a:lnTo>
                      <a:pt x="30" y="0"/>
                    </a:lnTo>
                    <a:lnTo>
                      <a:pt x="30" y="0"/>
                    </a:lnTo>
                    <a:lnTo>
                      <a:pt x="30" y="1"/>
                    </a:lnTo>
                    <a:lnTo>
                      <a:pt x="31" y="2"/>
                    </a:lnTo>
                    <a:lnTo>
                      <a:pt x="32" y="1"/>
                    </a:lnTo>
                    <a:lnTo>
                      <a:pt x="35" y="3"/>
                    </a:lnTo>
                    <a:lnTo>
                      <a:pt x="35" y="5"/>
                    </a:lnTo>
                    <a:lnTo>
                      <a:pt x="51" y="3"/>
                    </a:lnTo>
                    <a:lnTo>
                      <a:pt x="69" y="16"/>
                    </a:lnTo>
                    <a:lnTo>
                      <a:pt x="68" y="16"/>
                    </a:lnTo>
                    <a:lnTo>
                      <a:pt x="67" y="17"/>
                    </a:lnTo>
                    <a:lnTo>
                      <a:pt x="65" y="19"/>
                    </a:lnTo>
                    <a:lnTo>
                      <a:pt x="63" y="23"/>
                    </a:lnTo>
                    <a:lnTo>
                      <a:pt x="63" y="24"/>
                    </a:lnTo>
                    <a:lnTo>
                      <a:pt x="62" y="26"/>
                    </a:lnTo>
                    <a:lnTo>
                      <a:pt x="62" y="28"/>
                    </a:lnTo>
                    <a:lnTo>
                      <a:pt x="62" y="29"/>
                    </a:lnTo>
                    <a:lnTo>
                      <a:pt x="61" y="30"/>
                    </a:lnTo>
                    <a:lnTo>
                      <a:pt x="61" y="31"/>
                    </a:lnTo>
                    <a:lnTo>
                      <a:pt x="60" y="31"/>
                    </a:lnTo>
                    <a:lnTo>
                      <a:pt x="59" y="32"/>
                    </a:lnTo>
                    <a:lnTo>
                      <a:pt x="58" y="32"/>
                    </a:lnTo>
                    <a:lnTo>
                      <a:pt x="57" y="34"/>
                    </a:lnTo>
                    <a:lnTo>
                      <a:pt x="57" y="35"/>
                    </a:lnTo>
                    <a:lnTo>
                      <a:pt x="54" y="37"/>
                    </a:lnTo>
                    <a:lnTo>
                      <a:pt x="53" y="39"/>
                    </a:lnTo>
                    <a:lnTo>
                      <a:pt x="52" y="40"/>
                    </a:lnTo>
                    <a:lnTo>
                      <a:pt x="50" y="41"/>
                    </a:lnTo>
                    <a:lnTo>
                      <a:pt x="49" y="42"/>
                    </a:lnTo>
                    <a:lnTo>
                      <a:pt x="48" y="43"/>
                    </a:lnTo>
                    <a:lnTo>
                      <a:pt x="47" y="44"/>
                    </a:lnTo>
                    <a:lnTo>
                      <a:pt x="46" y="44"/>
                    </a:lnTo>
                    <a:lnTo>
                      <a:pt x="46" y="44"/>
                    </a:lnTo>
                    <a:lnTo>
                      <a:pt x="46" y="45"/>
                    </a:lnTo>
                    <a:lnTo>
                      <a:pt x="46" y="45"/>
                    </a:lnTo>
                    <a:lnTo>
                      <a:pt x="45" y="46"/>
                    </a:lnTo>
                    <a:lnTo>
                      <a:pt x="44" y="47"/>
                    </a:lnTo>
                    <a:lnTo>
                      <a:pt x="43" y="48"/>
                    </a:lnTo>
                    <a:lnTo>
                      <a:pt x="43" y="48"/>
                    </a:lnTo>
                    <a:lnTo>
                      <a:pt x="43" y="48"/>
                    </a:lnTo>
                    <a:lnTo>
                      <a:pt x="43" y="48"/>
                    </a:lnTo>
                    <a:lnTo>
                      <a:pt x="43" y="49"/>
                    </a:lnTo>
                    <a:lnTo>
                      <a:pt x="44" y="49"/>
                    </a:lnTo>
                    <a:lnTo>
                      <a:pt x="43" y="50"/>
                    </a:lnTo>
                    <a:lnTo>
                      <a:pt x="43" y="50"/>
                    </a:lnTo>
                    <a:lnTo>
                      <a:pt x="42" y="51"/>
                    </a:lnTo>
                    <a:lnTo>
                      <a:pt x="41" y="52"/>
                    </a:lnTo>
                    <a:lnTo>
                      <a:pt x="41" y="5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0" name="Freeform 39"/>
              <p:cNvSpPr>
                <a:spLocks/>
              </p:cNvSpPr>
              <p:nvPr/>
            </p:nvSpPr>
            <p:spPr bwMode="auto">
              <a:xfrm>
                <a:off x="3282" y="2085"/>
                <a:ext cx="444" cy="462"/>
              </a:xfrm>
              <a:custGeom>
                <a:avLst/>
                <a:gdLst/>
                <a:ahLst/>
                <a:cxnLst>
                  <a:cxn ang="0">
                    <a:pos x="10" y="41"/>
                  </a:cxn>
                  <a:cxn ang="0">
                    <a:pos x="12" y="44"/>
                  </a:cxn>
                  <a:cxn ang="0">
                    <a:pos x="13" y="46"/>
                  </a:cxn>
                  <a:cxn ang="0">
                    <a:pos x="14" y="48"/>
                  </a:cxn>
                  <a:cxn ang="0">
                    <a:pos x="15" y="50"/>
                  </a:cxn>
                  <a:cxn ang="0">
                    <a:pos x="14" y="55"/>
                  </a:cxn>
                  <a:cxn ang="0">
                    <a:pos x="13" y="60"/>
                  </a:cxn>
                  <a:cxn ang="0">
                    <a:pos x="14" y="68"/>
                  </a:cxn>
                  <a:cxn ang="0">
                    <a:pos x="16" y="72"/>
                  </a:cxn>
                  <a:cxn ang="0">
                    <a:pos x="18" y="74"/>
                  </a:cxn>
                  <a:cxn ang="0">
                    <a:pos x="19" y="76"/>
                  </a:cxn>
                  <a:cxn ang="0">
                    <a:pos x="58" y="76"/>
                  </a:cxn>
                  <a:cxn ang="0">
                    <a:pos x="61" y="77"/>
                  </a:cxn>
                  <a:cxn ang="0">
                    <a:pos x="60" y="71"/>
                  </a:cxn>
                  <a:cxn ang="0">
                    <a:pos x="61" y="69"/>
                  </a:cxn>
                  <a:cxn ang="0">
                    <a:pos x="64" y="69"/>
                  </a:cxn>
                  <a:cxn ang="0">
                    <a:pos x="68" y="69"/>
                  </a:cxn>
                  <a:cxn ang="0">
                    <a:pos x="67" y="65"/>
                  </a:cxn>
                  <a:cxn ang="0">
                    <a:pos x="68" y="62"/>
                  </a:cxn>
                  <a:cxn ang="0">
                    <a:pos x="70" y="53"/>
                  </a:cxn>
                  <a:cxn ang="0">
                    <a:pos x="72" y="48"/>
                  </a:cxn>
                  <a:cxn ang="0">
                    <a:pos x="74" y="47"/>
                  </a:cxn>
                  <a:cxn ang="0">
                    <a:pos x="73" y="46"/>
                  </a:cxn>
                  <a:cxn ang="0">
                    <a:pos x="72" y="45"/>
                  </a:cxn>
                  <a:cxn ang="0">
                    <a:pos x="70" y="45"/>
                  </a:cxn>
                  <a:cxn ang="0">
                    <a:pos x="69" y="41"/>
                  </a:cxn>
                  <a:cxn ang="0">
                    <a:pos x="65" y="37"/>
                  </a:cxn>
                  <a:cxn ang="0">
                    <a:pos x="62" y="32"/>
                  </a:cxn>
                  <a:cxn ang="0">
                    <a:pos x="60" y="30"/>
                  </a:cxn>
                  <a:cxn ang="0">
                    <a:pos x="57" y="27"/>
                  </a:cxn>
                  <a:cxn ang="0">
                    <a:pos x="55" y="25"/>
                  </a:cxn>
                  <a:cxn ang="0">
                    <a:pos x="53" y="23"/>
                  </a:cxn>
                  <a:cxn ang="0">
                    <a:pos x="47" y="18"/>
                  </a:cxn>
                  <a:cxn ang="0">
                    <a:pos x="44" y="16"/>
                  </a:cxn>
                  <a:cxn ang="0">
                    <a:pos x="41" y="11"/>
                  </a:cxn>
                  <a:cxn ang="0">
                    <a:pos x="39" y="9"/>
                  </a:cxn>
                  <a:cxn ang="0">
                    <a:pos x="33" y="7"/>
                  </a:cxn>
                  <a:cxn ang="0">
                    <a:pos x="33" y="3"/>
                  </a:cxn>
                  <a:cxn ang="0">
                    <a:pos x="34" y="1"/>
                  </a:cxn>
                  <a:cxn ang="0">
                    <a:pos x="34" y="0"/>
                  </a:cxn>
                  <a:cxn ang="0">
                    <a:pos x="0" y="5"/>
                  </a:cxn>
                </a:cxnLst>
                <a:rect l="0" t="0" r="r" b="b"/>
                <a:pathLst>
                  <a:path w="74" h="77">
                    <a:moveTo>
                      <a:pt x="0" y="5"/>
                    </a:moveTo>
                    <a:lnTo>
                      <a:pt x="10" y="41"/>
                    </a:lnTo>
                    <a:lnTo>
                      <a:pt x="11" y="41"/>
                    </a:lnTo>
                    <a:lnTo>
                      <a:pt x="12" y="44"/>
                    </a:lnTo>
                    <a:lnTo>
                      <a:pt x="12" y="45"/>
                    </a:lnTo>
                    <a:lnTo>
                      <a:pt x="13" y="46"/>
                    </a:lnTo>
                    <a:lnTo>
                      <a:pt x="14" y="47"/>
                    </a:lnTo>
                    <a:lnTo>
                      <a:pt x="14" y="48"/>
                    </a:lnTo>
                    <a:lnTo>
                      <a:pt x="15" y="50"/>
                    </a:lnTo>
                    <a:lnTo>
                      <a:pt x="15" y="50"/>
                    </a:lnTo>
                    <a:lnTo>
                      <a:pt x="14" y="52"/>
                    </a:lnTo>
                    <a:lnTo>
                      <a:pt x="14" y="55"/>
                    </a:lnTo>
                    <a:lnTo>
                      <a:pt x="13" y="57"/>
                    </a:lnTo>
                    <a:lnTo>
                      <a:pt x="13" y="60"/>
                    </a:lnTo>
                    <a:lnTo>
                      <a:pt x="15" y="63"/>
                    </a:lnTo>
                    <a:lnTo>
                      <a:pt x="14" y="68"/>
                    </a:lnTo>
                    <a:lnTo>
                      <a:pt x="16" y="70"/>
                    </a:lnTo>
                    <a:lnTo>
                      <a:pt x="16" y="72"/>
                    </a:lnTo>
                    <a:lnTo>
                      <a:pt x="17" y="72"/>
                    </a:lnTo>
                    <a:lnTo>
                      <a:pt x="18" y="74"/>
                    </a:lnTo>
                    <a:lnTo>
                      <a:pt x="18" y="75"/>
                    </a:lnTo>
                    <a:lnTo>
                      <a:pt x="19" y="76"/>
                    </a:lnTo>
                    <a:lnTo>
                      <a:pt x="58" y="74"/>
                    </a:lnTo>
                    <a:lnTo>
                      <a:pt x="58" y="76"/>
                    </a:lnTo>
                    <a:lnTo>
                      <a:pt x="59" y="76"/>
                    </a:lnTo>
                    <a:lnTo>
                      <a:pt x="61" y="77"/>
                    </a:lnTo>
                    <a:lnTo>
                      <a:pt x="61" y="75"/>
                    </a:lnTo>
                    <a:lnTo>
                      <a:pt x="60" y="71"/>
                    </a:lnTo>
                    <a:lnTo>
                      <a:pt x="60" y="70"/>
                    </a:lnTo>
                    <a:lnTo>
                      <a:pt x="61" y="69"/>
                    </a:lnTo>
                    <a:lnTo>
                      <a:pt x="62" y="68"/>
                    </a:lnTo>
                    <a:lnTo>
                      <a:pt x="64" y="69"/>
                    </a:lnTo>
                    <a:lnTo>
                      <a:pt x="67" y="69"/>
                    </a:lnTo>
                    <a:lnTo>
                      <a:pt x="68" y="69"/>
                    </a:lnTo>
                    <a:lnTo>
                      <a:pt x="68" y="66"/>
                    </a:lnTo>
                    <a:lnTo>
                      <a:pt x="67" y="65"/>
                    </a:lnTo>
                    <a:lnTo>
                      <a:pt x="67" y="63"/>
                    </a:lnTo>
                    <a:lnTo>
                      <a:pt x="68" y="62"/>
                    </a:lnTo>
                    <a:lnTo>
                      <a:pt x="70" y="56"/>
                    </a:lnTo>
                    <a:lnTo>
                      <a:pt x="70" y="53"/>
                    </a:lnTo>
                    <a:lnTo>
                      <a:pt x="71" y="51"/>
                    </a:lnTo>
                    <a:lnTo>
                      <a:pt x="72" y="48"/>
                    </a:lnTo>
                    <a:lnTo>
                      <a:pt x="73" y="47"/>
                    </a:lnTo>
                    <a:lnTo>
                      <a:pt x="74" y="47"/>
                    </a:lnTo>
                    <a:lnTo>
                      <a:pt x="74" y="46"/>
                    </a:lnTo>
                    <a:lnTo>
                      <a:pt x="73" y="46"/>
                    </a:lnTo>
                    <a:lnTo>
                      <a:pt x="73" y="45"/>
                    </a:lnTo>
                    <a:lnTo>
                      <a:pt x="72" y="45"/>
                    </a:lnTo>
                    <a:lnTo>
                      <a:pt x="71" y="45"/>
                    </a:lnTo>
                    <a:lnTo>
                      <a:pt x="70" y="45"/>
                    </a:lnTo>
                    <a:lnTo>
                      <a:pt x="69" y="44"/>
                    </a:lnTo>
                    <a:lnTo>
                      <a:pt x="69" y="41"/>
                    </a:lnTo>
                    <a:lnTo>
                      <a:pt x="67" y="38"/>
                    </a:lnTo>
                    <a:lnTo>
                      <a:pt x="65" y="37"/>
                    </a:lnTo>
                    <a:lnTo>
                      <a:pt x="64" y="34"/>
                    </a:lnTo>
                    <a:lnTo>
                      <a:pt x="62" y="32"/>
                    </a:lnTo>
                    <a:lnTo>
                      <a:pt x="62" y="30"/>
                    </a:lnTo>
                    <a:lnTo>
                      <a:pt x="60" y="30"/>
                    </a:lnTo>
                    <a:lnTo>
                      <a:pt x="58" y="29"/>
                    </a:lnTo>
                    <a:lnTo>
                      <a:pt x="57" y="27"/>
                    </a:lnTo>
                    <a:lnTo>
                      <a:pt x="55" y="26"/>
                    </a:lnTo>
                    <a:lnTo>
                      <a:pt x="55" y="25"/>
                    </a:lnTo>
                    <a:lnTo>
                      <a:pt x="54" y="23"/>
                    </a:lnTo>
                    <a:lnTo>
                      <a:pt x="53" y="23"/>
                    </a:lnTo>
                    <a:lnTo>
                      <a:pt x="51" y="22"/>
                    </a:lnTo>
                    <a:lnTo>
                      <a:pt x="47" y="18"/>
                    </a:lnTo>
                    <a:lnTo>
                      <a:pt x="45" y="17"/>
                    </a:lnTo>
                    <a:lnTo>
                      <a:pt x="44" y="16"/>
                    </a:lnTo>
                    <a:lnTo>
                      <a:pt x="42" y="14"/>
                    </a:lnTo>
                    <a:lnTo>
                      <a:pt x="41" y="11"/>
                    </a:lnTo>
                    <a:lnTo>
                      <a:pt x="40" y="10"/>
                    </a:lnTo>
                    <a:lnTo>
                      <a:pt x="39" y="9"/>
                    </a:lnTo>
                    <a:lnTo>
                      <a:pt x="36" y="9"/>
                    </a:lnTo>
                    <a:lnTo>
                      <a:pt x="33" y="7"/>
                    </a:lnTo>
                    <a:lnTo>
                      <a:pt x="32" y="6"/>
                    </a:lnTo>
                    <a:lnTo>
                      <a:pt x="33" y="3"/>
                    </a:lnTo>
                    <a:lnTo>
                      <a:pt x="34" y="2"/>
                    </a:lnTo>
                    <a:lnTo>
                      <a:pt x="34" y="1"/>
                    </a:lnTo>
                    <a:lnTo>
                      <a:pt x="35" y="0"/>
                    </a:lnTo>
                    <a:lnTo>
                      <a:pt x="34" y="0"/>
                    </a:lnTo>
                    <a:lnTo>
                      <a:pt x="14" y="3"/>
                    </a:lnTo>
                    <a:lnTo>
                      <a:pt x="0" y="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1" name="Freeform 40"/>
              <p:cNvSpPr>
                <a:spLocks/>
              </p:cNvSpPr>
              <p:nvPr/>
            </p:nvSpPr>
            <p:spPr bwMode="auto">
              <a:xfrm>
                <a:off x="3150" y="2493"/>
                <a:ext cx="744" cy="567"/>
              </a:xfrm>
              <a:custGeom>
                <a:avLst/>
                <a:gdLst/>
                <a:ahLst/>
                <a:cxnLst>
                  <a:cxn ang="0">
                    <a:pos x="1" y="8"/>
                  </a:cxn>
                  <a:cxn ang="0">
                    <a:pos x="1" y="10"/>
                  </a:cxn>
                  <a:cxn ang="0">
                    <a:pos x="3" y="12"/>
                  </a:cxn>
                  <a:cxn ang="0">
                    <a:pos x="4" y="15"/>
                  </a:cxn>
                  <a:cxn ang="0">
                    <a:pos x="5" y="17"/>
                  </a:cxn>
                  <a:cxn ang="0">
                    <a:pos x="4" y="19"/>
                  </a:cxn>
                  <a:cxn ang="0">
                    <a:pos x="7" y="18"/>
                  </a:cxn>
                  <a:cxn ang="0">
                    <a:pos x="9" y="15"/>
                  </a:cxn>
                  <a:cxn ang="0">
                    <a:pos x="11" y="15"/>
                  </a:cxn>
                  <a:cxn ang="0">
                    <a:pos x="10" y="17"/>
                  </a:cxn>
                  <a:cxn ang="0">
                    <a:pos x="19" y="14"/>
                  </a:cxn>
                  <a:cxn ang="0">
                    <a:pos x="19" y="16"/>
                  </a:cxn>
                  <a:cxn ang="0">
                    <a:pos x="25" y="17"/>
                  </a:cxn>
                  <a:cxn ang="0">
                    <a:pos x="29" y="18"/>
                  </a:cxn>
                  <a:cxn ang="0">
                    <a:pos x="32" y="19"/>
                  </a:cxn>
                  <a:cxn ang="0">
                    <a:pos x="32" y="20"/>
                  </a:cxn>
                  <a:cxn ang="0">
                    <a:pos x="36" y="24"/>
                  </a:cxn>
                  <a:cxn ang="0">
                    <a:pos x="35" y="25"/>
                  </a:cxn>
                  <a:cxn ang="0">
                    <a:pos x="35" y="26"/>
                  </a:cxn>
                  <a:cxn ang="0">
                    <a:pos x="41" y="24"/>
                  </a:cxn>
                  <a:cxn ang="0">
                    <a:pos x="50" y="21"/>
                  </a:cxn>
                  <a:cxn ang="0">
                    <a:pos x="51" y="18"/>
                  </a:cxn>
                  <a:cxn ang="0">
                    <a:pos x="62" y="21"/>
                  </a:cxn>
                  <a:cxn ang="0">
                    <a:pos x="69" y="28"/>
                  </a:cxn>
                  <a:cxn ang="0">
                    <a:pos x="74" y="30"/>
                  </a:cxn>
                  <a:cxn ang="0">
                    <a:pos x="77" y="36"/>
                  </a:cxn>
                  <a:cxn ang="0">
                    <a:pos x="77" y="48"/>
                  </a:cxn>
                  <a:cxn ang="0">
                    <a:pos x="80" y="55"/>
                  </a:cxn>
                  <a:cxn ang="0">
                    <a:pos x="79" y="50"/>
                  </a:cxn>
                  <a:cxn ang="0">
                    <a:pos x="82" y="52"/>
                  </a:cxn>
                  <a:cxn ang="0">
                    <a:pos x="84" y="50"/>
                  </a:cxn>
                  <a:cxn ang="0">
                    <a:pos x="83" y="53"/>
                  </a:cxn>
                  <a:cxn ang="0">
                    <a:pos x="81" y="57"/>
                  </a:cxn>
                  <a:cxn ang="0">
                    <a:pos x="83" y="61"/>
                  </a:cxn>
                  <a:cxn ang="0">
                    <a:pos x="90" y="68"/>
                  </a:cxn>
                  <a:cxn ang="0">
                    <a:pos x="92" y="69"/>
                  </a:cxn>
                  <a:cxn ang="0">
                    <a:pos x="94" y="74"/>
                  </a:cxn>
                  <a:cxn ang="0">
                    <a:pos x="99" y="82"/>
                  </a:cxn>
                  <a:cxn ang="0">
                    <a:pos x="109" y="89"/>
                  </a:cxn>
                  <a:cxn ang="0">
                    <a:pos x="112" y="91"/>
                  </a:cxn>
                  <a:cxn ang="0">
                    <a:pos x="111" y="91"/>
                  </a:cxn>
                  <a:cxn ang="0">
                    <a:pos x="110" y="92"/>
                  </a:cxn>
                  <a:cxn ang="0">
                    <a:pos x="113" y="93"/>
                  </a:cxn>
                  <a:cxn ang="0">
                    <a:pos x="122" y="88"/>
                  </a:cxn>
                  <a:cxn ang="0">
                    <a:pos x="122" y="83"/>
                  </a:cxn>
                  <a:cxn ang="0">
                    <a:pos x="122" y="74"/>
                  </a:cxn>
                  <a:cxn ang="0">
                    <a:pos x="121" y="61"/>
                  </a:cxn>
                  <a:cxn ang="0">
                    <a:pos x="114" y="48"/>
                  </a:cxn>
                  <a:cxn ang="0">
                    <a:pos x="111" y="43"/>
                  </a:cxn>
                  <a:cxn ang="0">
                    <a:pos x="111" y="38"/>
                  </a:cxn>
                  <a:cxn ang="0">
                    <a:pos x="104" y="29"/>
                  </a:cxn>
                  <a:cxn ang="0">
                    <a:pos x="99" y="24"/>
                  </a:cxn>
                  <a:cxn ang="0">
                    <a:pos x="93" y="8"/>
                  </a:cxn>
                  <a:cxn ang="0">
                    <a:pos x="91" y="6"/>
                  </a:cxn>
                  <a:cxn ang="0">
                    <a:pos x="89" y="1"/>
                  </a:cxn>
                  <a:cxn ang="0">
                    <a:pos x="83" y="1"/>
                  </a:cxn>
                  <a:cxn ang="0">
                    <a:pos x="83" y="7"/>
                  </a:cxn>
                  <a:cxn ang="0">
                    <a:pos x="80" y="8"/>
                  </a:cxn>
                  <a:cxn ang="0">
                    <a:pos x="40" y="7"/>
                  </a:cxn>
                  <a:cxn ang="0">
                    <a:pos x="38" y="4"/>
                  </a:cxn>
                </a:cxnLst>
                <a:rect l="0" t="0" r="r" b="b"/>
                <a:pathLst>
                  <a:path w="124" h="94">
                    <a:moveTo>
                      <a:pt x="38" y="4"/>
                    </a:moveTo>
                    <a:lnTo>
                      <a:pt x="1" y="7"/>
                    </a:lnTo>
                    <a:lnTo>
                      <a:pt x="1" y="8"/>
                    </a:lnTo>
                    <a:lnTo>
                      <a:pt x="1" y="8"/>
                    </a:lnTo>
                    <a:lnTo>
                      <a:pt x="0" y="9"/>
                    </a:lnTo>
                    <a:lnTo>
                      <a:pt x="1" y="10"/>
                    </a:lnTo>
                    <a:lnTo>
                      <a:pt x="2" y="12"/>
                    </a:lnTo>
                    <a:lnTo>
                      <a:pt x="2" y="12"/>
                    </a:lnTo>
                    <a:lnTo>
                      <a:pt x="3" y="12"/>
                    </a:lnTo>
                    <a:lnTo>
                      <a:pt x="4" y="13"/>
                    </a:lnTo>
                    <a:lnTo>
                      <a:pt x="4" y="14"/>
                    </a:lnTo>
                    <a:lnTo>
                      <a:pt x="4" y="15"/>
                    </a:lnTo>
                    <a:lnTo>
                      <a:pt x="4" y="16"/>
                    </a:lnTo>
                    <a:lnTo>
                      <a:pt x="4" y="16"/>
                    </a:lnTo>
                    <a:lnTo>
                      <a:pt x="5" y="17"/>
                    </a:lnTo>
                    <a:lnTo>
                      <a:pt x="5" y="17"/>
                    </a:lnTo>
                    <a:lnTo>
                      <a:pt x="4" y="18"/>
                    </a:lnTo>
                    <a:lnTo>
                      <a:pt x="4" y="19"/>
                    </a:lnTo>
                    <a:lnTo>
                      <a:pt x="4" y="19"/>
                    </a:lnTo>
                    <a:lnTo>
                      <a:pt x="6" y="18"/>
                    </a:lnTo>
                    <a:lnTo>
                      <a:pt x="7" y="18"/>
                    </a:lnTo>
                    <a:lnTo>
                      <a:pt x="8" y="16"/>
                    </a:lnTo>
                    <a:lnTo>
                      <a:pt x="8" y="15"/>
                    </a:lnTo>
                    <a:lnTo>
                      <a:pt x="9" y="15"/>
                    </a:lnTo>
                    <a:lnTo>
                      <a:pt x="10" y="15"/>
                    </a:lnTo>
                    <a:lnTo>
                      <a:pt x="10" y="15"/>
                    </a:lnTo>
                    <a:lnTo>
                      <a:pt x="11" y="15"/>
                    </a:lnTo>
                    <a:lnTo>
                      <a:pt x="11" y="16"/>
                    </a:lnTo>
                    <a:lnTo>
                      <a:pt x="9" y="17"/>
                    </a:lnTo>
                    <a:lnTo>
                      <a:pt x="10" y="17"/>
                    </a:lnTo>
                    <a:lnTo>
                      <a:pt x="11" y="17"/>
                    </a:lnTo>
                    <a:lnTo>
                      <a:pt x="13" y="17"/>
                    </a:lnTo>
                    <a:lnTo>
                      <a:pt x="19" y="14"/>
                    </a:lnTo>
                    <a:lnTo>
                      <a:pt x="20" y="14"/>
                    </a:lnTo>
                    <a:lnTo>
                      <a:pt x="20" y="15"/>
                    </a:lnTo>
                    <a:lnTo>
                      <a:pt x="19" y="16"/>
                    </a:lnTo>
                    <a:lnTo>
                      <a:pt x="20" y="16"/>
                    </a:lnTo>
                    <a:lnTo>
                      <a:pt x="23" y="16"/>
                    </a:lnTo>
                    <a:lnTo>
                      <a:pt x="25" y="17"/>
                    </a:lnTo>
                    <a:lnTo>
                      <a:pt x="28" y="19"/>
                    </a:lnTo>
                    <a:lnTo>
                      <a:pt x="29" y="19"/>
                    </a:lnTo>
                    <a:lnTo>
                      <a:pt x="29" y="18"/>
                    </a:lnTo>
                    <a:lnTo>
                      <a:pt x="30" y="18"/>
                    </a:lnTo>
                    <a:lnTo>
                      <a:pt x="30" y="19"/>
                    </a:lnTo>
                    <a:lnTo>
                      <a:pt x="32" y="19"/>
                    </a:lnTo>
                    <a:lnTo>
                      <a:pt x="33" y="19"/>
                    </a:lnTo>
                    <a:lnTo>
                      <a:pt x="33" y="20"/>
                    </a:lnTo>
                    <a:lnTo>
                      <a:pt x="32" y="20"/>
                    </a:lnTo>
                    <a:lnTo>
                      <a:pt x="32" y="21"/>
                    </a:lnTo>
                    <a:lnTo>
                      <a:pt x="36" y="23"/>
                    </a:lnTo>
                    <a:lnTo>
                      <a:pt x="36" y="24"/>
                    </a:lnTo>
                    <a:lnTo>
                      <a:pt x="36" y="25"/>
                    </a:lnTo>
                    <a:lnTo>
                      <a:pt x="36" y="26"/>
                    </a:lnTo>
                    <a:lnTo>
                      <a:pt x="35" y="25"/>
                    </a:lnTo>
                    <a:lnTo>
                      <a:pt x="35" y="25"/>
                    </a:lnTo>
                    <a:lnTo>
                      <a:pt x="35" y="26"/>
                    </a:lnTo>
                    <a:lnTo>
                      <a:pt x="35" y="26"/>
                    </a:lnTo>
                    <a:lnTo>
                      <a:pt x="36" y="27"/>
                    </a:lnTo>
                    <a:lnTo>
                      <a:pt x="41" y="25"/>
                    </a:lnTo>
                    <a:lnTo>
                      <a:pt x="41" y="24"/>
                    </a:lnTo>
                    <a:lnTo>
                      <a:pt x="43" y="24"/>
                    </a:lnTo>
                    <a:lnTo>
                      <a:pt x="47" y="21"/>
                    </a:lnTo>
                    <a:lnTo>
                      <a:pt x="50" y="21"/>
                    </a:lnTo>
                    <a:lnTo>
                      <a:pt x="50" y="20"/>
                    </a:lnTo>
                    <a:lnTo>
                      <a:pt x="50" y="19"/>
                    </a:lnTo>
                    <a:lnTo>
                      <a:pt x="51" y="18"/>
                    </a:lnTo>
                    <a:lnTo>
                      <a:pt x="55" y="17"/>
                    </a:lnTo>
                    <a:lnTo>
                      <a:pt x="62" y="20"/>
                    </a:lnTo>
                    <a:lnTo>
                      <a:pt x="62" y="21"/>
                    </a:lnTo>
                    <a:lnTo>
                      <a:pt x="64" y="23"/>
                    </a:lnTo>
                    <a:lnTo>
                      <a:pt x="65" y="25"/>
                    </a:lnTo>
                    <a:lnTo>
                      <a:pt x="69" y="28"/>
                    </a:lnTo>
                    <a:lnTo>
                      <a:pt x="70" y="29"/>
                    </a:lnTo>
                    <a:lnTo>
                      <a:pt x="71" y="30"/>
                    </a:lnTo>
                    <a:lnTo>
                      <a:pt x="74" y="30"/>
                    </a:lnTo>
                    <a:lnTo>
                      <a:pt x="77" y="34"/>
                    </a:lnTo>
                    <a:lnTo>
                      <a:pt x="78" y="35"/>
                    </a:lnTo>
                    <a:lnTo>
                      <a:pt x="77" y="36"/>
                    </a:lnTo>
                    <a:lnTo>
                      <a:pt x="78" y="39"/>
                    </a:lnTo>
                    <a:lnTo>
                      <a:pt x="78" y="44"/>
                    </a:lnTo>
                    <a:lnTo>
                      <a:pt x="77" y="48"/>
                    </a:lnTo>
                    <a:lnTo>
                      <a:pt x="77" y="52"/>
                    </a:lnTo>
                    <a:lnTo>
                      <a:pt x="78" y="53"/>
                    </a:lnTo>
                    <a:lnTo>
                      <a:pt x="80" y="55"/>
                    </a:lnTo>
                    <a:lnTo>
                      <a:pt x="81" y="53"/>
                    </a:lnTo>
                    <a:lnTo>
                      <a:pt x="80" y="52"/>
                    </a:lnTo>
                    <a:lnTo>
                      <a:pt x="79" y="50"/>
                    </a:lnTo>
                    <a:lnTo>
                      <a:pt x="80" y="50"/>
                    </a:lnTo>
                    <a:lnTo>
                      <a:pt x="81" y="49"/>
                    </a:lnTo>
                    <a:lnTo>
                      <a:pt x="82" y="52"/>
                    </a:lnTo>
                    <a:lnTo>
                      <a:pt x="83" y="52"/>
                    </a:lnTo>
                    <a:lnTo>
                      <a:pt x="83" y="50"/>
                    </a:lnTo>
                    <a:lnTo>
                      <a:pt x="84" y="50"/>
                    </a:lnTo>
                    <a:lnTo>
                      <a:pt x="84" y="51"/>
                    </a:lnTo>
                    <a:lnTo>
                      <a:pt x="84" y="52"/>
                    </a:lnTo>
                    <a:lnTo>
                      <a:pt x="83" y="53"/>
                    </a:lnTo>
                    <a:lnTo>
                      <a:pt x="83" y="54"/>
                    </a:lnTo>
                    <a:lnTo>
                      <a:pt x="82" y="57"/>
                    </a:lnTo>
                    <a:lnTo>
                      <a:pt x="81" y="57"/>
                    </a:lnTo>
                    <a:lnTo>
                      <a:pt x="81" y="59"/>
                    </a:lnTo>
                    <a:lnTo>
                      <a:pt x="82" y="60"/>
                    </a:lnTo>
                    <a:lnTo>
                      <a:pt x="83" y="61"/>
                    </a:lnTo>
                    <a:lnTo>
                      <a:pt x="86" y="66"/>
                    </a:lnTo>
                    <a:lnTo>
                      <a:pt x="89" y="68"/>
                    </a:lnTo>
                    <a:lnTo>
                      <a:pt x="90" y="68"/>
                    </a:lnTo>
                    <a:lnTo>
                      <a:pt x="90" y="67"/>
                    </a:lnTo>
                    <a:lnTo>
                      <a:pt x="91" y="67"/>
                    </a:lnTo>
                    <a:lnTo>
                      <a:pt x="92" y="69"/>
                    </a:lnTo>
                    <a:lnTo>
                      <a:pt x="92" y="70"/>
                    </a:lnTo>
                    <a:lnTo>
                      <a:pt x="93" y="73"/>
                    </a:lnTo>
                    <a:lnTo>
                      <a:pt x="94" y="74"/>
                    </a:lnTo>
                    <a:lnTo>
                      <a:pt x="96" y="74"/>
                    </a:lnTo>
                    <a:lnTo>
                      <a:pt x="99" y="82"/>
                    </a:lnTo>
                    <a:lnTo>
                      <a:pt x="99" y="82"/>
                    </a:lnTo>
                    <a:lnTo>
                      <a:pt x="103" y="83"/>
                    </a:lnTo>
                    <a:lnTo>
                      <a:pt x="104" y="84"/>
                    </a:lnTo>
                    <a:lnTo>
                      <a:pt x="109" y="89"/>
                    </a:lnTo>
                    <a:lnTo>
                      <a:pt x="110" y="90"/>
                    </a:lnTo>
                    <a:lnTo>
                      <a:pt x="111" y="90"/>
                    </a:lnTo>
                    <a:lnTo>
                      <a:pt x="112" y="91"/>
                    </a:lnTo>
                    <a:lnTo>
                      <a:pt x="112" y="92"/>
                    </a:lnTo>
                    <a:lnTo>
                      <a:pt x="111" y="92"/>
                    </a:lnTo>
                    <a:lnTo>
                      <a:pt x="111" y="91"/>
                    </a:lnTo>
                    <a:lnTo>
                      <a:pt x="110" y="91"/>
                    </a:lnTo>
                    <a:lnTo>
                      <a:pt x="110" y="92"/>
                    </a:lnTo>
                    <a:lnTo>
                      <a:pt x="110" y="92"/>
                    </a:lnTo>
                    <a:lnTo>
                      <a:pt x="110" y="93"/>
                    </a:lnTo>
                    <a:lnTo>
                      <a:pt x="112" y="94"/>
                    </a:lnTo>
                    <a:lnTo>
                      <a:pt x="113" y="93"/>
                    </a:lnTo>
                    <a:lnTo>
                      <a:pt x="115" y="93"/>
                    </a:lnTo>
                    <a:lnTo>
                      <a:pt x="121" y="90"/>
                    </a:lnTo>
                    <a:lnTo>
                      <a:pt x="122" y="88"/>
                    </a:lnTo>
                    <a:lnTo>
                      <a:pt x="122" y="88"/>
                    </a:lnTo>
                    <a:lnTo>
                      <a:pt x="121" y="84"/>
                    </a:lnTo>
                    <a:lnTo>
                      <a:pt x="122" y="83"/>
                    </a:lnTo>
                    <a:lnTo>
                      <a:pt x="123" y="80"/>
                    </a:lnTo>
                    <a:lnTo>
                      <a:pt x="124" y="80"/>
                    </a:lnTo>
                    <a:lnTo>
                      <a:pt x="122" y="74"/>
                    </a:lnTo>
                    <a:lnTo>
                      <a:pt x="123" y="71"/>
                    </a:lnTo>
                    <a:lnTo>
                      <a:pt x="123" y="66"/>
                    </a:lnTo>
                    <a:lnTo>
                      <a:pt x="121" y="61"/>
                    </a:lnTo>
                    <a:lnTo>
                      <a:pt x="121" y="60"/>
                    </a:lnTo>
                    <a:lnTo>
                      <a:pt x="117" y="54"/>
                    </a:lnTo>
                    <a:lnTo>
                      <a:pt x="114" y="48"/>
                    </a:lnTo>
                    <a:lnTo>
                      <a:pt x="111" y="44"/>
                    </a:lnTo>
                    <a:lnTo>
                      <a:pt x="111" y="44"/>
                    </a:lnTo>
                    <a:lnTo>
                      <a:pt x="111" y="43"/>
                    </a:lnTo>
                    <a:lnTo>
                      <a:pt x="110" y="40"/>
                    </a:lnTo>
                    <a:lnTo>
                      <a:pt x="109" y="39"/>
                    </a:lnTo>
                    <a:lnTo>
                      <a:pt x="111" y="38"/>
                    </a:lnTo>
                    <a:lnTo>
                      <a:pt x="111" y="37"/>
                    </a:lnTo>
                    <a:lnTo>
                      <a:pt x="106" y="31"/>
                    </a:lnTo>
                    <a:lnTo>
                      <a:pt x="104" y="29"/>
                    </a:lnTo>
                    <a:lnTo>
                      <a:pt x="102" y="28"/>
                    </a:lnTo>
                    <a:lnTo>
                      <a:pt x="102" y="27"/>
                    </a:lnTo>
                    <a:lnTo>
                      <a:pt x="99" y="24"/>
                    </a:lnTo>
                    <a:lnTo>
                      <a:pt x="96" y="17"/>
                    </a:lnTo>
                    <a:lnTo>
                      <a:pt x="95" y="14"/>
                    </a:lnTo>
                    <a:lnTo>
                      <a:pt x="93" y="8"/>
                    </a:lnTo>
                    <a:lnTo>
                      <a:pt x="93" y="7"/>
                    </a:lnTo>
                    <a:lnTo>
                      <a:pt x="92" y="7"/>
                    </a:lnTo>
                    <a:lnTo>
                      <a:pt x="91" y="6"/>
                    </a:lnTo>
                    <a:lnTo>
                      <a:pt x="91" y="2"/>
                    </a:lnTo>
                    <a:lnTo>
                      <a:pt x="90" y="1"/>
                    </a:lnTo>
                    <a:lnTo>
                      <a:pt x="89" y="1"/>
                    </a:lnTo>
                    <a:lnTo>
                      <a:pt x="86" y="1"/>
                    </a:lnTo>
                    <a:lnTo>
                      <a:pt x="84" y="0"/>
                    </a:lnTo>
                    <a:lnTo>
                      <a:pt x="83" y="1"/>
                    </a:lnTo>
                    <a:lnTo>
                      <a:pt x="82" y="2"/>
                    </a:lnTo>
                    <a:lnTo>
                      <a:pt x="82" y="3"/>
                    </a:lnTo>
                    <a:lnTo>
                      <a:pt x="83" y="7"/>
                    </a:lnTo>
                    <a:lnTo>
                      <a:pt x="83" y="9"/>
                    </a:lnTo>
                    <a:lnTo>
                      <a:pt x="81" y="8"/>
                    </a:lnTo>
                    <a:lnTo>
                      <a:pt x="80" y="8"/>
                    </a:lnTo>
                    <a:lnTo>
                      <a:pt x="80" y="6"/>
                    </a:lnTo>
                    <a:lnTo>
                      <a:pt x="41" y="8"/>
                    </a:lnTo>
                    <a:lnTo>
                      <a:pt x="40" y="7"/>
                    </a:lnTo>
                    <a:lnTo>
                      <a:pt x="40" y="6"/>
                    </a:lnTo>
                    <a:lnTo>
                      <a:pt x="39" y="4"/>
                    </a:lnTo>
                    <a:lnTo>
                      <a:pt x="38" y="4"/>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2" name="Freeform 41"/>
              <p:cNvSpPr>
                <a:spLocks/>
              </p:cNvSpPr>
              <p:nvPr/>
            </p:nvSpPr>
            <p:spPr bwMode="auto">
              <a:xfrm>
                <a:off x="3702" y="1503"/>
                <a:ext cx="372" cy="180"/>
              </a:xfrm>
              <a:custGeom>
                <a:avLst/>
                <a:gdLst/>
                <a:ahLst/>
                <a:cxnLst>
                  <a:cxn ang="0">
                    <a:pos x="36" y="2"/>
                  </a:cxn>
                  <a:cxn ang="0">
                    <a:pos x="2" y="18"/>
                  </a:cxn>
                  <a:cxn ang="0">
                    <a:pos x="3" y="16"/>
                  </a:cxn>
                  <a:cxn ang="0">
                    <a:pos x="7" y="13"/>
                  </a:cxn>
                  <a:cxn ang="0">
                    <a:pos x="9" y="11"/>
                  </a:cxn>
                  <a:cxn ang="0">
                    <a:pos x="11" y="10"/>
                  </a:cxn>
                  <a:cxn ang="0">
                    <a:pos x="14" y="10"/>
                  </a:cxn>
                  <a:cxn ang="0">
                    <a:pos x="19" y="7"/>
                  </a:cxn>
                  <a:cxn ang="0">
                    <a:pos x="21" y="8"/>
                  </a:cxn>
                  <a:cxn ang="0">
                    <a:pos x="22" y="9"/>
                  </a:cxn>
                  <a:cxn ang="0">
                    <a:pos x="24" y="12"/>
                  </a:cxn>
                  <a:cxn ang="0">
                    <a:pos x="25" y="12"/>
                  </a:cxn>
                  <a:cxn ang="0">
                    <a:pos x="28" y="13"/>
                  </a:cxn>
                  <a:cxn ang="0">
                    <a:pos x="29" y="16"/>
                  </a:cxn>
                  <a:cxn ang="0">
                    <a:pos x="32" y="17"/>
                  </a:cxn>
                  <a:cxn ang="0">
                    <a:pos x="35" y="19"/>
                  </a:cxn>
                  <a:cxn ang="0">
                    <a:pos x="33" y="23"/>
                  </a:cxn>
                  <a:cxn ang="0">
                    <a:pos x="33" y="27"/>
                  </a:cxn>
                  <a:cxn ang="0">
                    <a:pos x="36" y="26"/>
                  </a:cxn>
                  <a:cxn ang="0">
                    <a:pos x="38" y="28"/>
                  </a:cxn>
                  <a:cxn ang="0">
                    <a:pos x="40" y="28"/>
                  </a:cxn>
                  <a:cxn ang="0">
                    <a:pos x="45" y="29"/>
                  </a:cxn>
                  <a:cxn ang="0">
                    <a:pos x="47" y="29"/>
                  </a:cxn>
                  <a:cxn ang="0">
                    <a:pos x="46" y="28"/>
                  </a:cxn>
                  <a:cxn ang="0">
                    <a:pos x="44" y="26"/>
                  </a:cxn>
                  <a:cxn ang="0">
                    <a:pos x="44" y="25"/>
                  </a:cxn>
                  <a:cxn ang="0">
                    <a:pos x="45" y="24"/>
                  </a:cxn>
                  <a:cxn ang="0">
                    <a:pos x="42" y="22"/>
                  </a:cxn>
                  <a:cxn ang="0">
                    <a:pos x="41" y="18"/>
                  </a:cxn>
                  <a:cxn ang="0">
                    <a:pos x="41" y="13"/>
                  </a:cxn>
                  <a:cxn ang="0">
                    <a:pos x="41" y="12"/>
                  </a:cxn>
                  <a:cxn ang="0">
                    <a:pos x="41" y="10"/>
                  </a:cxn>
                  <a:cxn ang="0">
                    <a:pos x="42" y="8"/>
                  </a:cxn>
                  <a:cxn ang="0">
                    <a:pos x="44" y="6"/>
                  </a:cxn>
                  <a:cxn ang="0">
                    <a:pos x="46" y="4"/>
                  </a:cxn>
                  <a:cxn ang="0">
                    <a:pos x="46" y="7"/>
                  </a:cxn>
                  <a:cxn ang="0">
                    <a:pos x="44" y="9"/>
                  </a:cxn>
                  <a:cxn ang="0">
                    <a:pos x="44" y="12"/>
                  </a:cxn>
                  <a:cxn ang="0">
                    <a:pos x="46" y="16"/>
                  </a:cxn>
                  <a:cxn ang="0">
                    <a:pos x="44" y="17"/>
                  </a:cxn>
                  <a:cxn ang="0">
                    <a:pos x="46" y="18"/>
                  </a:cxn>
                  <a:cxn ang="0">
                    <a:pos x="46" y="20"/>
                  </a:cxn>
                  <a:cxn ang="0">
                    <a:pos x="46" y="22"/>
                  </a:cxn>
                  <a:cxn ang="0">
                    <a:pos x="49" y="25"/>
                  </a:cxn>
                  <a:cxn ang="0">
                    <a:pos x="50" y="25"/>
                  </a:cxn>
                  <a:cxn ang="0">
                    <a:pos x="52" y="25"/>
                  </a:cxn>
                  <a:cxn ang="0">
                    <a:pos x="53" y="28"/>
                  </a:cxn>
                  <a:cxn ang="0">
                    <a:pos x="53" y="30"/>
                  </a:cxn>
                  <a:cxn ang="0">
                    <a:pos x="55" y="30"/>
                  </a:cxn>
                  <a:cxn ang="0">
                    <a:pos x="61" y="27"/>
                  </a:cxn>
                  <a:cxn ang="0">
                    <a:pos x="61" y="25"/>
                  </a:cxn>
                  <a:cxn ang="0">
                    <a:pos x="62" y="19"/>
                  </a:cxn>
                  <a:cxn ang="0">
                    <a:pos x="47" y="0"/>
                  </a:cxn>
                </a:cxnLst>
                <a:rect l="0" t="0" r="r" b="b"/>
                <a:pathLst>
                  <a:path w="62" h="30">
                    <a:moveTo>
                      <a:pt x="47" y="0"/>
                    </a:moveTo>
                    <a:lnTo>
                      <a:pt x="36" y="2"/>
                    </a:lnTo>
                    <a:lnTo>
                      <a:pt x="0" y="9"/>
                    </a:lnTo>
                    <a:lnTo>
                      <a:pt x="2" y="18"/>
                    </a:lnTo>
                    <a:lnTo>
                      <a:pt x="3" y="17"/>
                    </a:lnTo>
                    <a:lnTo>
                      <a:pt x="3" y="16"/>
                    </a:lnTo>
                    <a:lnTo>
                      <a:pt x="6" y="13"/>
                    </a:lnTo>
                    <a:lnTo>
                      <a:pt x="7" y="13"/>
                    </a:lnTo>
                    <a:lnTo>
                      <a:pt x="8" y="11"/>
                    </a:lnTo>
                    <a:lnTo>
                      <a:pt x="9" y="11"/>
                    </a:lnTo>
                    <a:lnTo>
                      <a:pt x="10" y="9"/>
                    </a:lnTo>
                    <a:lnTo>
                      <a:pt x="11" y="10"/>
                    </a:lnTo>
                    <a:lnTo>
                      <a:pt x="12" y="10"/>
                    </a:lnTo>
                    <a:lnTo>
                      <a:pt x="14" y="10"/>
                    </a:lnTo>
                    <a:lnTo>
                      <a:pt x="14" y="9"/>
                    </a:lnTo>
                    <a:lnTo>
                      <a:pt x="19" y="7"/>
                    </a:lnTo>
                    <a:lnTo>
                      <a:pt x="20" y="8"/>
                    </a:lnTo>
                    <a:lnTo>
                      <a:pt x="21" y="8"/>
                    </a:lnTo>
                    <a:lnTo>
                      <a:pt x="22" y="7"/>
                    </a:lnTo>
                    <a:lnTo>
                      <a:pt x="22" y="9"/>
                    </a:lnTo>
                    <a:lnTo>
                      <a:pt x="23" y="9"/>
                    </a:lnTo>
                    <a:lnTo>
                      <a:pt x="24" y="12"/>
                    </a:lnTo>
                    <a:lnTo>
                      <a:pt x="24" y="12"/>
                    </a:lnTo>
                    <a:lnTo>
                      <a:pt x="25" y="12"/>
                    </a:lnTo>
                    <a:lnTo>
                      <a:pt x="27" y="12"/>
                    </a:lnTo>
                    <a:lnTo>
                      <a:pt x="28" y="13"/>
                    </a:lnTo>
                    <a:lnTo>
                      <a:pt x="27" y="14"/>
                    </a:lnTo>
                    <a:lnTo>
                      <a:pt x="29" y="16"/>
                    </a:lnTo>
                    <a:lnTo>
                      <a:pt x="31" y="16"/>
                    </a:lnTo>
                    <a:lnTo>
                      <a:pt x="32" y="17"/>
                    </a:lnTo>
                    <a:lnTo>
                      <a:pt x="34" y="18"/>
                    </a:lnTo>
                    <a:lnTo>
                      <a:pt x="35" y="19"/>
                    </a:lnTo>
                    <a:lnTo>
                      <a:pt x="35" y="20"/>
                    </a:lnTo>
                    <a:lnTo>
                      <a:pt x="33" y="23"/>
                    </a:lnTo>
                    <a:lnTo>
                      <a:pt x="32" y="25"/>
                    </a:lnTo>
                    <a:lnTo>
                      <a:pt x="33" y="27"/>
                    </a:lnTo>
                    <a:lnTo>
                      <a:pt x="34" y="27"/>
                    </a:lnTo>
                    <a:lnTo>
                      <a:pt x="36" y="26"/>
                    </a:lnTo>
                    <a:lnTo>
                      <a:pt x="38" y="28"/>
                    </a:lnTo>
                    <a:lnTo>
                      <a:pt x="38" y="28"/>
                    </a:lnTo>
                    <a:lnTo>
                      <a:pt x="38" y="28"/>
                    </a:lnTo>
                    <a:lnTo>
                      <a:pt x="40" y="28"/>
                    </a:lnTo>
                    <a:lnTo>
                      <a:pt x="42" y="28"/>
                    </a:lnTo>
                    <a:lnTo>
                      <a:pt x="45" y="29"/>
                    </a:lnTo>
                    <a:lnTo>
                      <a:pt x="46" y="29"/>
                    </a:lnTo>
                    <a:lnTo>
                      <a:pt x="47" y="29"/>
                    </a:lnTo>
                    <a:lnTo>
                      <a:pt x="47" y="29"/>
                    </a:lnTo>
                    <a:lnTo>
                      <a:pt x="46" y="28"/>
                    </a:lnTo>
                    <a:lnTo>
                      <a:pt x="45" y="26"/>
                    </a:lnTo>
                    <a:lnTo>
                      <a:pt x="44" y="26"/>
                    </a:lnTo>
                    <a:lnTo>
                      <a:pt x="44" y="25"/>
                    </a:lnTo>
                    <a:lnTo>
                      <a:pt x="44" y="25"/>
                    </a:lnTo>
                    <a:lnTo>
                      <a:pt x="44" y="25"/>
                    </a:lnTo>
                    <a:lnTo>
                      <a:pt x="45" y="24"/>
                    </a:lnTo>
                    <a:lnTo>
                      <a:pt x="43" y="24"/>
                    </a:lnTo>
                    <a:lnTo>
                      <a:pt x="42" y="22"/>
                    </a:lnTo>
                    <a:lnTo>
                      <a:pt x="41" y="19"/>
                    </a:lnTo>
                    <a:lnTo>
                      <a:pt x="41" y="18"/>
                    </a:lnTo>
                    <a:lnTo>
                      <a:pt x="41" y="16"/>
                    </a:lnTo>
                    <a:lnTo>
                      <a:pt x="41" y="13"/>
                    </a:lnTo>
                    <a:lnTo>
                      <a:pt x="41" y="12"/>
                    </a:lnTo>
                    <a:lnTo>
                      <a:pt x="41" y="12"/>
                    </a:lnTo>
                    <a:lnTo>
                      <a:pt x="40" y="11"/>
                    </a:lnTo>
                    <a:lnTo>
                      <a:pt x="41" y="10"/>
                    </a:lnTo>
                    <a:lnTo>
                      <a:pt x="41" y="9"/>
                    </a:lnTo>
                    <a:lnTo>
                      <a:pt x="42" y="8"/>
                    </a:lnTo>
                    <a:lnTo>
                      <a:pt x="44" y="7"/>
                    </a:lnTo>
                    <a:lnTo>
                      <a:pt x="44" y="6"/>
                    </a:lnTo>
                    <a:lnTo>
                      <a:pt x="45" y="4"/>
                    </a:lnTo>
                    <a:lnTo>
                      <a:pt x="46" y="4"/>
                    </a:lnTo>
                    <a:lnTo>
                      <a:pt x="47" y="5"/>
                    </a:lnTo>
                    <a:lnTo>
                      <a:pt x="46" y="7"/>
                    </a:lnTo>
                    <a:lnTo>
                      <a:pt x="45" y="8"/>
                    </a:lnTo>
                    <a:lnTo>
                      <a:pt x="44" y="9"/>
                    </a:lnTo>
                    <a:lnTo>
                      <a:pt x="43" y="11"/>
                    </a:lnTo>
                    <a:lnTo>
                      <a:pt x="44" y="12"/>
                    </a:lnTo>
                    <a:lnTo>
                      <a:pt x="45" y="12"/>
                    </a:lnTo>
                    <a:lnTo>
                      <a:pt x="46" y="16"/>
                    </a:lnTo>
                    <a:lnTo>
                      <a:pt x="46" y="16"/>
                    </a:lnTo>
                    <a:lnTo>
                      <a:pt x="44" y="17"/>
                    </a:lnTo>
                    <a:lnTo>
                      <a:pt x="44" y="18"/>
                    </a:lnTo>
                    <a:lnTo>
                      <a:pt x="46" y="18"/>
                    </a:lnTo>
                    <a:lnTo>
                      <a:pt x="46" y="19"/>
                    </a:lnTo>
                    <a:lnTo>
                      <a:pt x="46" y="20"/>
                    </a:lnTo>
                    <a:lnTo>
                      <a:pt x="46" y="21"/>
                    </a:lnTo>
                    <a:lnTo>
                      <a:pt x="46" y="22"/>
                    </a:lnTo>
                    <a:lnTo>
                      <a:pt x="47" y="24"/>
                    </a:lnTo>
                    <a:lnTo>
                      <a:pt x="49" y="25"/>
                    </a:lnTo>
                    <a:lnTo>
                      <a:pt x="50" y="25"/>
                    </a:lnTo>
                    <a:lnTo>
                      <a:pt x="50" y="25"/>
                    </a:lnTo>
                    <a:lnTo>
                      <a:pt x="51" y="25"/>
                    </a:lnTo>
                    <a:lnTo>
                      <a:pt x="52" y="25"/>
                    </a:lnTo>
                    <a:lnTo>
                      <a:pt x="52" y="26"/>
                    </a:lnTo>
                    <a:lnTo>
                      <a:pt x="53" y="28"/>
                    </a:lnTo>
                    <a:lnTo>
                      <a:pt x="53" y="29"/>
                    </a:lnTo>
                    <a:lnTo>
                      <a:pt x="53" y="30"/>
                    </a:lnTo>
                    <a:lnTo>
                      <a:pt x="55" y="30"/>
                    </a:lnTo>
                    <a:lnTo>
                      <a:pt x="55" y="30"/>
                    </a:lnTo>
                    <a:lnTo>
                      <a:pt x="56" y="29"/>
                    </a:lnTo>
                    <a:lnTo>
                      <a:pt x="61" y="27"/>
                    </a:lnTo>
                    <a:lnTo>
                      <a:pt x="61" y="26"/>
                    </a:lnTo>
                    <a:lnTo>
                      <a:pt x="61" y="25"/>
                    </a:lnTo>
                    <a:lnTo>
                      <a:pt x="62" y="20"/>
                    </a:lnTo>
                    <a:lnTo>
                      <a:pt x="62" y="19"/>
                    </a:lnTo>
                    <a:lnTo>
                      <a:pt x="53" y="21"/>
                    </a:lnTo>
                    <a:lnTo>
                      <a:pt x="47" y="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3" name="Freeform 42"/>
              <p:cNvSpPr>
                <a:spLocks/>
              </p:cNvSpPr>
              <p:nvPr/>
            </p:nvSpPr>
            <p:spPr bwMode="auto">
              <a:xfrm>
                <a:off x="3984" y="1485"/>
                <a:ext cx="90" cy="144"/>
              </a:xfrm>
              <a:custGeom>
                <a:avLst/>
                <a:gdLst/>
                <a:ahLst/>
                <a:cxnLst>
                  <a:cxn ang="0">
                    <a:pos x="15" y="22"/>
                  </a:cxn>
                  <a:cxn ang="0">
                    <a:pos x="15" y="21"/>
                  </a:cxn>
                  <a:cxn ang="0">
                    <a:pos x="14" y="18"/>
                  </a:cxn>
                  <a:cxn ang="0">
                    <a:pos x="12" y="17"/>
                  </a:cxn>
                  <a:cxn ang="0">
                    <a:pos x="10" y="15"/>
                  </a:cxn>
                  <a:cxn ang="0">
                    <a:pos x="9" y="14"/>
                  </a:cxn>
                  <a:cxn ang="0">
                    <a:pos x="8" y="13"/>
                  </a:cxn>
                  <a:cxn ang="0">
                    <a:pos x="7" y="10"/>
                  </a:cxn>
                  <a:cxn ang="0">
                    <a:pos x="6" y="8"/>
                  </a:cxn>
                  <a:cxn ang="0">
                    <a:pos x="4" y="6"/>
                  </a:cxn>
                  <a:cxn ang="0">
                    <a:pos x="4" y="5"/>
                  </a:cxn>
                  <a:cxn ang="0">
                    <a:pos x="4" y="4"/>
                  </a:cxn>
                  <a:cxn ang="0">
                    <a:pos x="4" y="4"/>
                  </a:cxn>
                  <a:cxn ang="0">
                    <a:pos x="4" y="4"/>
                  </a:cxn>
                  <a:cxn ang="0">
                    <a:pos x="5" y="0"/>
                  </a:cxn>
                  <a:cxn ang="0">
                    <a:pos x="3" y="0"/>
                  </a:cxn>
                  <a:cxn ang="0">
                    <a:pos x="2" y="0"/>
                  </a:cxn>
                  <a:cxn ang="0">
                    <a:pos x="1" y="2"/>
                  </a:cxn>
                  <a:cxn ang="0">
                    <a:pos x="1" y="3"/>
                  </a:cxn>
                  <a:cxn ang="0">
                    <a:pos x="0" y="3"/>
                  </a:cxn>
                  <a:cxn ang="0">
                    <a:pos x="0" y="3"/>
                  </a:cxn>
                  <a:cxn ang="0">
                    <a:pos x="6" y="24"/>
                  </a:cxn>
                  <a:cxn ang="0">
                    <a:pos x="15" y="22"/>
                  </a:cxn>
                </a:cxnLst>
                <a:rect l="0" t="0" r="r" b="b"/>
                <a:pathLst>
                  <a:path w="15" h="24">
                    <a:moveTo>
                      <a:pt x="15" y="22"/>
                    </a:moveTo>
                    <a:lnTo>
                      <a:pt x="15" y="21"/>
                    </a:lnTo>
                    <a:lnTo>
                      <a:pt x="14" y="18"/>
                    </a:lnTo>
                    <a:lnTo>
                      <a:pt x="12" y="17"/>
                    </a:lnTo>
                    <a:lnTo>
                      <a:pt x="10" y="15"/>
                    </a:lnTo>
                    <a:lnTo>
                      <a:pt x="9" y="14"/>
                    </a:lnTo>
                    <a:lnTo>
                      <a:pt x="8" y="13"/>
                    </a:lnTo>
                    <a:lnTo>
                      <a:pt x="7" y="10"/>
                    </a:lnTo>
                    <a:lnTo>
                      <a:pt x="6" y="8"/>
                    </a:lnTo>
                    <a:lnTo>
                      <a:pt x="4" y="6"/>
                    </a:lnTo>
                    <a:lnTo>
                      <a:pt x="4" y="5"/>
                    </a:lnTo>
                    <a:lnTo>
                      <a:pt x="4" y="4"/>
                    </a:lnTo>
                    <a:lnTo>
                      <a:pt x="4" y="4"/>
                    </a:lnTo>
                    <a:lnTo>
                      <a:pt x="4" y="4"/>
                    </a:lnTo>
                    <a:lnTo>
                      <a:pt x="5" y="0"/>
                    </a:lnTo>
                    <a:lnTo>
                      <a:pt x="3" y="0"/>
                    </a:lnTo>
                    <a:lnTo>
                      <a:pt x="2" y="0"/>
                    </a:lnTo>
                    <a:lnTo>
                      <a:pt x="1" y="2"/>
                    </a:lnTo>
                    <a:lnTo>
                      <a:pt x="1" y="3"/>
                    </a:lnTo>
                    <a:lnTo>
                      <a:pt x="0" y="3"/>
                    </a:lnTo>
                    <a:lnTo>
                      <a:pt x="0" y="3"/>
                    </a:lnTo>
                    <a:lnTo>
                      <a:pt x="6" y="24"/>
                    </a:lnTo>
                    <a:lnTo>
                      <a:pt x="15" y="2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4" name="Freeform 43"/>
              <p:cNvSpPr>
                <a:spLocks/>
              </p:cNvSpPr>
              <p:nvPr/>
            </p:nvSpPr>
            <p:spPr bwMode="auto">
              <a:xfrm>
                <a:off x="4008" y="1323"/>
                <a:ext cx="108" cy="242"/>
              </a:xfrm>
              <a:custGeom>
                <a:avLst/>
                <a:gdLst/>
                <a:ahLst/>
                <a:cxnLst>
                  <a:cxn ang="0">
                    <a:pos x="0" y="31"/>
                  </a:cxn>
                  <a:cxn ang="0">
                    <a:pos x="0" y="31"/>
                  </a:cxn>
                  <a:cxn ang="0">
                    <a:pos x="2" y="34"/>
                  </a:cxn>
                  <a:cxn ang="0">
                    <a:pos x="6" y="36"/>
                  </a:cxn>
                  <a:cxn ang="0">
                    <a:pos x="9" y="37"/>
                  </a:cxn>
                  <a:cxn ang="0">
                    <a:pos x="10" y="39"/>
                  </a:cxn>
                  <a:cxn ang="0">
                    <a:pos x="11" y="41"/>
                  </a:cxn>
                  <a:cxn ang="0">
                    <a:pos x="13" y="38"/>
                  </a:cxn>
                  <a:cxn ang="0">
                    <a:pos x="14" y="34"/>
                  </a:cxn>
                  <a:cxn ang="0">
                    <a:pos x="17" y="29"/>
                  </a:cxn>
                  <a:cxn ang="0">
                    <a:pos x="18" y="25"/>
                  </a:cxn>
                  <a:cxn ang="0">
                    <a:pos x="18" y="18"/>
                  </a:cxn>
                  <a:cxn ang="0">
                    <a:pos x="17" y="13"/>
                  </a:cxn>
                  <a:cxn ang="0">
                    <a:pos x="14" y="14"/>
                  </a:cxn>
                  <a:cxn ang="0">
                    <a:pos x="13" y="13"/>
                  </a:cxn>
                  <a:cxn ang="0">
                    <a:pos x="12" y="13"/>
                  </a:cxn>
                  <a:cxn ang="0">
                    <a:pos x="13" y="10"/>
                  </a:cxn>
                  <a:cxn ang="0">
                    <a:pos x="14" y="10"/>
                  </a:cxn>
                  <a:cxn ang="0">
                    <a:pos x="15" y="7"/>
                  </a:cxn>
                  <a:cxn ang="0">
                    <a:pos x="16" y="5"/>
                  </a:cxn>
                  <a:cxn ang="0">
                    <a:pos x="4" y="0"/>
                  </a:cxn>
                  <a:cxn ang="0">
                    <a:pos x="2" y="1"/>
                  </a:cxn>
                  <a:cxn ang="0">
                    <a:pos x="2" y="5"/>
                  </a:cxn>
                  <a:cxn ang="0">
                    <a:pos x="0" y="7"/>
                  </a:cxn>
                  <a:cxn ang="0">
                    <a:pos x="1" y="8"/>
                  </a:cxn>
                  <a:cxn ang="0">
                    <a:pos x="0" y="11"/>
                  </a:cxn>
                  <a:cxn ang="0">
                    <a:pos x="1" y="14"/>
                  </a:cxn>
                  <a:cxn ang="0">
                    <a:pos x="3" y="16"/>
                  </a:cxn>
                  <a:cxn ang="0">
                    <a:pos x="5" y="17"/>
                  </a:cxn>
                  <a:cxn ang="0">
                    <a:pos x="7" y="18"/>
                  </a:cxn>
                  <a:cxn ang="0">
                    <a:pos x="8" y="20"/>
                  </a:cxn>
                  <a:cxn ang="0">
                    <a:pos x="4" y="23"/>
                  </a:cxn>
                  <a:cxn ang="0">
                    <a:pos x="1" y="27"/>
                  </a:cxn>
                </a:cxnLst>
                <a:rect l="0" t="0" r="r" b="b"/>
                <a:pathLst>
                  <a:path w="18" h="41">
                    <a:moveTo>
                      <a:pt x="1" y="27"/>
                    </a:moveTo>
                    <a:lnTo>
                      <a:pt x="0" y="31"/>
                    </a:lnTo>
                    <a:lnTo>
                      <a:pt x="0" y="31"/>
                    </a:lnTo>
                    <a:lnTo>
                      <a:pt x="0" y="31"/>
                    </a:lnTo>
                    <a:lnTo>
                      <a:pt x="1" y="32"/>
                    </a:lnTo>
                    <a:lnTo>
                      <a:pt x="2" y="34"/>
                    </a:lnTo>
                    <a:lnTo>
                      <a:pt x="3" y="35"/>
                    </a:lnTo>
                    <a:lnTo>
                      <a:pt x="6" y="36"/>
                    </a:lnTo>
                    <a:lnTo>
                      <a:pt x="7" y="37"/>
                    </a:lnTo>
                    <a:lnTo>
                      <a:pt x="9" y="37"/>
                    </a:lnTo>
                    <a:lnTo>
                      <a:pt x="10" y="37"/>
                    </a:lnTo>
                    <a:lnTo>
                      <a:pt x="10" y="39"/>
                    </a:lnTo>
                    <a:lnTo>
                      <a:pt x="10" y="41"/>
                    </a:lnTo>
                    <a:lnTo>
                      <a:pt x="11" y="41"/>
                    </a:lnTo>
                    <a:lnTo>
                      <a:pt x="12" y="40"/>
                    </a:lnTo>
                    <a:lnTo>
                      <a:pt x="13" y="38"/>
                    </a:lnTo>
                    <a:lnTo>
                      <a:pt x="13" y="36"/>
                    </a:lnTo>
                    <a:lnTo>
                      <a:pt x="14" y="34"/>
                    </a:lnTo>
                    <a:lnTo>
                      <a:pt x="15" y="32"/>
                    </a:lnTo>
                    <a:lnTo>
                      <a:pt x="17" y="29"/>
                    </a:lnTo>
                    <a:lnTo>
                      <a:pt x="18" y="27"/>
                    </a:lnTo>
                    <a:lnTo>
                      <a:pt x="18" y="25"/>
                    </a:lnTo>
                    <a:lnTo>
                      <a:pt x="18" y="24"/>
                    </a:lnTo>
                    <a:lnTo>
                      <a:pt x="18" y="18"/>
                    </a:lnTo>
                    <a:lnTo>
                      <a:pt x="17" y="14"/>
                    </a:lnTo>
                    <a:lnTo>
                      <a:pt x="17" y="13"/>
                    </a:lnTo>
                    <a:lnTo>
                      <a:pt x="15" y="13"/>
                    </a:lnTo>
                    <a:lnTo>
                      <a:pt x="14" y="14"/>
                    </a:lnTo>
                    <a:lnTo>
                      <a:pt x="13" y="13"/>
                    </a:lnTo>
                    <a:lnTo>
                      <a:pt x="13" y="13"/>
                    </a:lnTo>
                    <a:lnTo>
                      <a:pt x="12" y="13"/>
                    </a:lnTo>
                    <a:lnTo>
                      <a:pt x="12" y="13"/>
                    </a:lnTo>
                    <a:lnTo>
                      <a:pt x="12" y="12"/>
                    </a:lnTo>
                    <a:lnTo>
                      <a:pt x="13" y="10"/>
                    </a:lnTo>
                    <a:lnTo>
                      <a:pt x="14" y="10"/>
                    </a:lnTo>
                    <a:lnTo>
                      <a:pt x="14" y="10"/>
                    </a:lnTo>
                    <a:lnTo>
                      <a:pt x="14" y="8"/>
                    </a:lnTo>
                    <a:lnTo>
                      <a:pt x="15" y="7"/>
                    </a:lnTo>
                    <a:lnTo>
                      <a:pt x="15" y="6"/>
                    </a:lnTo>
                    <a:lnTo>
                      <a:pt x="16" y="5"/>
                    </a:lnTo>
                    <a:lnTo>
                      <a:pt x="15" y="3"/>
                    </a:lnTo>
                    <a:lnTo>
                      <a:pt x="4" y="0"/>
                    </a:lnTo>
                    <a:lnTo>
                      <a:pt x="3" y="0"/>
                    </a:lnTo>
                    <a:lnTo>
                      <a:pt x="2" y="1"/>
                    </a:lnTo>
                    <a:lnTo>
                      <a:pt x="2" y="2"/>
                    </a:lnTo>
                    <a:lnTo>
                      <a:pt x="2" y="5"/>
                    </a:lnTo>
                    <a:lnTo>
                      <a:pt x="0" y="6"/>
                    </a:lnTo>
                    <a:lnTo>
                      <a:pt x="0" y="7"/>
                    </a:lnTo>
                    <a:lnTo>
                      <a:pt x="0" y="7"/>
                    </a:lnTo>
                    <a:lnTo>
                      <a:pt x="1" y="8"/>
                    </a:lnTo>
                    <a:lnTo>
                      <a:pt x="1" y="10"/>
                    </a:lnTo>
                    <a:lnTo>
                      <a:pt x="0" y="11"/>
                    </a:lnTo>
                    <a:lnTo>
                      <a:pt x="1" y="14"/>
                    </a:lnTo>
                    <a:lnTo>
                      <a:pt x="1" y="14"/>
                    </a:lnTo>
                    <a:lnTo>
                      <a:pt x="3" y="14"/>
                    </a:lnTo>
                    <a:lnTo>
                      <a:pt x="3" y="16"/>
                    </a:lnTo>
                    <a:lnTo>
                      <a:pt x="5" y="17"/>
                    </a:lnTo>
                    <a:lnTo>
                      <a:pt x="5" y="17"/>
                    </a:lnTo>
                    <a:lnTo>
                      <a:pt x="6" y="17"/>
                    </a:lnTo>
                    <a:lnTo>
                      <a:pt x="7" y="18"/>
                    </a:lnTo>
                    <a:lnTo>
                      <a:pt x="9" y="20"/>
                    </a:lnTo>
                    <a:lnTo>
                      <a:pt x="8" y="20"/>
                    </a:lnTo>
                    <a:lnTo>
                      <a:pt x="6" y="21"/>
                    </a:lnTo>
                    <a:lnTo>
                      <a:pt x="4" y="23"/>
                    </a:lnTo>
                    <a:lnTo>
                      <a:pt x="4" y="25"/>
                    </a:lnTo>
                    <a:lnTo>
                      <a:pt x="1" y="27"/>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5" name="Freeform 44"/>
              <p:cNvSpPr>
                <a:spLocks/>
              </p:cNvSpPr>
              <p:nvPr/>
            </p:nvSpPr>
            <p:spPr bwMode="auto">
              <a:xfrm>
                <a:off x="4110" y="1203"/>
                <a:ext cx="138" cy="138"/>
              </a:xfrm>
              <a:custGeom>
                <a:avLst/>
                <a:gdLst/>
                <a:ahLst/>
                <a:cxnLst>
                  <a:cxn ang="0">
                    <a:pos x="0" y="5"/>
                  </a:cxn>
                  <a:cxn ang="0">
                    <a:pos x="8" y="3"/>
                  </a:cxn>
                  <a:cxn ang="0">
                    <a:pos x="8" y="3"/>
                  </a:cxn>
                  <a:cxn ang="0">
                    <a:pos x="8"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4"/>
                  </a:cxn>
                  <a:cxn ang="0">
                    <a:pos x="16" y="14"/>
                  </a:cxn>
                  <a:cxn ang="0">
                    <a:pos x="15" y="14"/>
                  </a:cxn>
                  <a:cxn ang="0">
                    <a:pos x="13" y="15"/>
                  </a:cxn>
                  <a:cxn ang="0">
                    <a:pos x="10" y="16"/>
                  </a:cxn>
                  <a:cxn ang="0">
                    <a:pos x="10" y="16"/>
                  </a:cxn>
                  <a:cxn ang="0">
                    <a:pos x="8" y="18"/>
                  </a:cxn>
                  <a:cxn ang="0">
                    <a:pos x="3" y="22"/>
                  </a:cxn>
                  <a:cxn ang="0">
                    <a:pos x="1" y="23"/>
                  </a:cxn>
                  <a:cxn ang="0">
                    <a:pos x="0" y="21"/>
                  </a:cxn>
                  <a:cxn ang="0">
                    <a:pos x="2" y="19"/>
                  </a:cxn>
                  <a:cxn ang="0">
                    <a:pos x="2" y="18"/>
                  </a:cxn>
                  <a:cxn ang="0">
                    <a:pos x="1" y="17"/>
                  </a:cxn>
                  <a:cxn ang="0">
                    <a:pos x="0" y="5"/>
                  </a:cxn>
                </a:cxnLst>
                <a:rect l="0" t="0" r="r" b="b"/>
                <a:pathLst>
                  <a:path w="23" h="23">
                    <a:moveTo>
                      <a:pt x="0" y="5"/>
                    </a:moveTo>
                    <a:lnTo>
                      <a:pt x="8" y="3"/>
                    </a:lnTo>
                    <a:lnTo>
                      <a:pt x="8" y="3"/>
                    </a:lnTo>
                    <a:lnTo>
                      <a:pt x="8" y="3"/>
                    </a:lnTo>
                    <a:lnTo>
                      <a:pt x="9" y="3"/>
                    </a:lnTo>
                    <a:lnTo>
                      <a:pt x="20" y="0"/>
                    </a:lnTo>
                    <a:lnTo>
                      <a:pt x="23" y="9"/>
                    </a:lnTo>
                    <a:lnTo>
                      <a:pt x="23" y="10"/>
                    </a:lnTo>
                    <a:lnTo>
                      <a:pt x="22" y="10"/>
                    </a:lnTo>
                    <a:lnTo>
                      <a:pt x="23" y="11"/>
                    </a:lnTo>
                    <a:lnTo>
                      <a:pt x="23" y="11"/>
                    </a:lnTo>
                    <a:lnTo>
                      <a:pt x="21" y="12"/>
                    </a:lnTo>
                    <a:lnTo>
                      <a:pt x="17" y="13"/>
                    </a:lnTo>
                    <a:lnTo>
                      <a:pt x="16" y="13"/>
                    </a:lnTo>
                    <a:lnTo>
                      <a:pt x="16" y="14"/>
                    </a:lnTo>
                    <a:lnTo>
                      <a:pt x="16" y="14"/>
                    </a:lnTo>
                    <a:lnTo>
                      <a:pt x="15" y="14"/>
                    </a:lnTo>
                    <a:lnTo>
                      <a:pt x="13" y="15"/>
                    </a:lnTo>
                    <a:lnTo>
                      <a:pt x="10" y="16"/>
                    </a:lnTo>
                    <a:lnTo>
                      <a:pt x="10" y="16"/>
                    </a:lnTo>
                    <a:lnTo>
                      <a:pt x="8" y="18"/>
                    </a:lnTo>
                    <a:lnTo>
                      <a:pt x="3" y="22"/>
                    </a:lnTo>
                    <a:lnTo>
                      <a:pt x="1" y="23"/>
                    </a:lnTo>
                    <a:lnTo>
                      <a:pt x="0" y="21"/>
                    </a:lnTo>
                    <a:lnTo>
                      <a:pt x="2" y="19"/>
                    </a:lnTo>
                    <a:lnTo>
                      <a:pt x="2" y="18"/>
                    </a:lnTo>
                    <a:lnTo>
                      <a:pt x="1" y="17"/>
                    </a:lnTo>
                    <a:lnTo>
                      <a:pt x="0" y="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6" name="Freeform 45"/>
              <p:cNvSpPr>
                <a:spLocks/>
              </p:cNvSpPr>
              <p:nvPr/>
            </p:nvSpPr>
            <p:spPr bwMode="auto">
              <a:xfrm>
                <a:off x="4104" y="1101"/>
                <a:ext cx="267" cy="136"/>
              </a:xfrm>
              <a:custGeom>
                <a:avLst/>
                <a:gdLst/>
                <a:ahLst/>
                <a:cxnLst>
                  <a:cxn ang="0">
                    <a:pos x="9"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3" y="22"/>
                  </a:cxn>
                  <a:cxn ang="0">
                    <a:pos x="32" y="22"/>
                  </a:cxn>
                  <a:cxn ang="0">
                    <a:pos x="31" y="21"/>
                  </a:cxn>
                  <a:cxn ang="0">
                    <a:pos x="30" y="20"/>
                  </a:cxn>
                  <a:cxn ang="0">
                    <a:pos x="28" y="19"/>
                  </a:cxn>
                  <a:cxn ang="0">
                    <a:pos x="27" y="17"/>
                  </a:cxn>
                  <a:cxn ang="0">
                    <a:pos x="21" y="17"/>
                  </a:cxn>
                  <a:cxn ang="0">
                    <a:pos x="9" y="20"/>
                  </a:cxn>
                  <a:cxn ang="0">
                    <a:pos x="9" y="20"/>
                  </a:cxn>
                  <a:cxn ang="0">
                    <a:pos x="0" y="21"/>
                  </a:cxn>
                </a:cxnLst>
                <a:rect l="0" t="0" r="r" b="b"/>
                <a:pathLst>
                  <a:path w="45" h="23">
                    <a:moveTo>
                      <a:pt x="0" y="9"/>
                    </a:moveTo>
                    <a:lnTo>
                      <a:pt x="9"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5"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3" y="22"/>
                    </a:lnTo>
                    <a:lnTo>
                      <a:pt x="33" y="23"/>
                    </a:lnTo>
                    <a:lnTo>
                      <a:pt x="32" y="22"/>
                    </a:lnTo>
                    <a:lnTo>
                      <a:pt x="32" y="21"/>
                    </a:lnTo>
                    <a:lnTo>
                      <a:pt x="31" y="21"/>
                    </a:lnTo>
                    <a:lnTo>
                      <a:pt x="31" y="21"/>
                    </a:lnTo>
                    <a:lnTo>
                      <a:pt x="30" y="20"/>
                    </a:lnTo>
                    <a:lnTo>
                      <a:pt x="30" y="20"/>
                    </a:lnTo>
                    <a:lnTo>
                      <a:pt x="28" y="19"/>
                    </a:lnTo>
                    <a:lnTo>
                      <a:pt x="27" y="17"/>
                    </a:lnTo>
                    <a:lnTo>
                      <a:pt x="27" y="17"/>
                    </a:lnTo>
                    <a:lnTo>
                      <a:pt x="26" y="15"/>
                    </a:lnTo>
                    <a:lnTo>
                      <a:pt x="21" y="17"/>
                    </a:lnTo>
                    <a:lnTo>
                      <a:pt x="10" y="20"/>
                    </a:lnTo>
                    <a:lnTo>
                      <a:pt x="9" y="20"/>
                    </a:lnTo>
                    <a:lnTo>
                      <a:pt x="9" y="20"/>
                    </a:lnTo>
                    <a:lnTo>
                      <a:pt x="9" y="20"/>
                    </a:lnTo>
                    <a:lnTo>
                      <a:pt x="1" y="22"/>
                    </a:lnTo>
                    <a:lnTo>
                      <a:pt x="0" y="21"/>
                    </a:lnTo>
                    <a:lnTo>
                      <a:pt x="0" y="9"/>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7" name="Freeform 46"/>
              <p:cNvSpPr>
                <a:spLocks/>
              </p:cNvSpPr>
              <p:nvPr/>
            </p:nvSpPr>
            <p:spPr bwMode="auto">
              <a:xfrm>
                <a:off x="4230" y="1191"/>
                <a:ext cx="71" cy="85"/>
              </a:xfrm>
              <a:custGeom>
                <a:avLst/>
                <a:gdLst/>
                <a:ahLst/>
                <a:cxnLst>
                  <a:cxn ang="0">
                    <a:pos x="0" y="2"/>
                  </a:cxn>
                  <a:cxn ang="0">
                    <a:pos x="3" y="11"/>
                  </a:cxn>
                  <a:cxn ang="0">
                    <a:pos x="3" y="12"/>
                  </a:cxn>
                  <a:cxn ang="0">
                    <a:pos x="2" y="12"/>
                  </a:cxn>
                  <a:cxn ang="0">
                    <a:pos x="3" y="13"/>
                  </a:cxn>
                  <a:cxn ang="0">
                    <a:pos x="3" y="13"/>
                  </a:cxn>
                  <a:cxn ang="0">
                    <a:pos x="3" y="14"/>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0" y="6"/>
                  </a:cxn>
                  <a:cxn ang="0">
                    <a:pos x="10" y="6"/>
                  </a:cxn>
                  <a:cxn ang="0">
                    <a:pos x="9" y="5"/>
                  </a:cxn>
                  <a:cxn ang="0">
                    <a:pos x="9" y="5"/>
                  </a:cxn>
                  <a:cxn ang="0">
                    <a:pos x="7" y="4"/>
                  </a:cxn>
                  <a:cxn ang="0">
                    <a:pos x="6" y="2"/>
                  </a:cxn>
                  <a:cxn ang="0">
                    <a:pos x="6" y="2"/>
                  </a:cxn>
                  <a:cxn ang="0">
                    <a:pos x="5" y="0"/>
                  </a:cxn>
                  <a:cxn ang="0">
                    <a:pos x="0" y="2"/>
                  </a:cxn>
                </a:cxnLst>
                <a:rect l="0" t="0" r="r" b="b"/>
                <a:pathLst>
                  <a:path w="12" h="14">
                    <a:moveTo>
                      <a:pt x="0" y="2"/>
                    </a:moveTo>
                    <a:lnTo>
                      <a:pt x="3" y="11"/>
                    </a:lnTo>
                    <a:lnTo>
                      <a:pt x="3" y="12"/>
                    </a:lnTo>
                    <a:lnTo>
                      <a:pt x="2" y="12"/>
                    </a:lnTo>
                    <a:lnTo>
                      <a:pt x="3" y="13"/>
                    </a:lnTo>
                    <a:lnTo>
                      <a:pt x="3" y="13"/>
                    </a:lnTo>
                    <a:lnTo>
                      <a:pt x="3" y="14"/>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0" y="6"/>
                    </a:lnTo>
                    <a:lnTo>
                      <a:pt x="10" y="6"/>
                    </a:lnTo>
                    <a:lnTo>
                      <a:pt x="9" y="5"/>
                    </a:lnTo>
                    <a:lnTo>
                      <a:pt x="9" y="5"/>
                    </a:lnTo>
                    <a:lnTo>
                      <a:pt x="7" y="4"/>
                    </a:lnTo>
                    <a:lnTo>
                      <a:pt x="6" y="2"/>
                    </a:lnTo>
                    <a:lnTo>
                      <a:pt x="6" y="2"/>
                    </a:lnTo>
                    <a:lnTo>
                      <a:pt x="5" y="0"/>
                    </a:lnTo>
                    <a:lnTo>
                      <a:pt x="0" y="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8" name="Freeform 47"/>
              <p:cNvSpPr>
                <a:spLocks/>
              </p:cNvSpPr>
              <p:nvPr/>
            </p:nvSpPr>
            <p:spPr bwMode="auto">
              <a:xfrm>
                <a:off x="4044" y="897"/>
                <a:ext cx="138" cy="258"/>
              </a:xfrm>
              <a:custGeom>
                <a:avLst/>
                <a:gdLst/>
                <a:ahLst/>
                <a:cxnLst>
                  <a:cxn ang="0">
                    <a:pos x="0" y="6"/>
                  </a:cxn>
                  <a:cxn ang="0">
                    <a:pos x="0" y="8"/>
                  </a:cxn>
                  <a:cxn ang="0">
                    <a:pos x="0" y="9"/>
                  </a:cxn>
                  <a:cxn ang="0">
                    <a:pos x="1" y="9"/>
                  </a:cxn>
                  <a:cxn ang="0">
                    <a:pos x="1" y="10"/>
                  </a:cxn>
                  <a:cxn ang="0">
                    <a:pos x="3" y="15"/>
                  </a:cxn>
                  <a:cxn ang="0">
                    <a:pos x="3" y="18"/>
                  </a:cxn>
                  <a:cxn ang="0">
                    <a:pos x="3" y="20"/>
                  </a:cxn>
                  <a:cxn ang="0">
                    <a:pos x="3" y="22"/>
                  </a:cxn>
                  <a:cxn ang="0">
                    <a:pos x="5" y="27"/>
                  </a:cxn>
                  <a:cxn ang="0">
                    <a:pos x="5" y="29"/>
                  </a:cxn>
                  <a:cxn ang="0">
                    <a:pos x="5" y="30"/>
                  </a:cxn>
                  <a:cxn ang="0">
                    <a:pos x="5" y="30"/>
                  </a:cxn>
                  <a:cxn ang="0">
                    <a:pos x="5" y="29"/>
                  </a:cxn>
                  <a:cxn ang="0">
                    <a:pos x="6" y="29"/>
                  </a:cxn>
                  <a:cxn ang="0">
                    <a:pos x="7" y="31"/>
                  </a:cxn>
                  <a:cxn ang="0">
                    <a:pos x="8" y="35"/>
                  </a:cxn>
                  <a:cxn ang="0">
                    <a:pos x="8" y="38"/>
                  </a:cxn>
                  <a:cxn ang="0">
                    <a:pos x="9" y="40"/>
                  </a:cxn>
                  <a:cxn ang="0">
                    <a:pos x="10" y="43"/>
                  </a:cxn>
                  <a:cxn ang="0">
                    <a:pos x="19" y="41"/>
                  </a:cxn>
                  <a:cxn ang="0">
                    <a:pos x="19" y="40"/>
                  </a:cxn>
                  <a:cxn ang="0">
                    <a:pos x="18" y="39"/>
                  </a:cxn>
                  <a:cxn ang="0">
                    <a:pos x="18" y="38"/>
                  </a:cxn>
                  <a:cxn ang="0">
                    <a:pos x="19" y="37"/>
                  </a:cxn>
                  <a:cxn ang="0">
                    <a:pos x="18" y="35"/>
                  </a:cxn>
                  <a:cxn ang="0">
                    <a:pos x="17" y="28"/>
                  </a:cxn>
                  <a:cxn ang="0">
                    <a:pos x="17" y="26"/>
                  </a:cxn>
                  <a:cxn ang="0">
                    <a:pos x="18" y="22"/>
                  </a:cxn>
                  <a:cxn ang="0">
                    <a:pos x="19" y="20"/>
                  </a:cxn>
                  <a:cxn ang="0">
                    <a:pos x="19" y="18"/>
                  </a:cxn>
                  <a:cxn ang="0">
                    <a:pos x="18" y="16"/>
                  </a:cxn>
                  <a:cxn ang="0">
                    <a:pos x="18" y="15"/>
                  </a:cxn>
                  <a:cxn ang="0">
                    <a:pos x="19" y="14"/>
                  </a:cxn>
                  <a:cxn ang="0">
                    <a:pos x="22" y="11"/>
                  </a:cxn>
                  <a:cxn ang="0">
                    <a:pos x="23" y="8"/>
                  </a:cxn>
                  <a:cxn ang="0">
                    <a:pos x="22" y="5"/>
                  </a:cxn>
                  <a:cxn ang="0">
                    <a:pos x="21" y="4"/>
                  </a:cxn>
                  <a:cxn ang="0">
                    <a:pos x="22" y="4"/>
                  </a:cxn>
                  <a:cxn ang="0">
                    <a:pos x="22" y="3"/>
                  </a:cxn>
                  <a:cxn ang="0">
                    <a:pos x="21" y="0"/>
                  </a:cxn>
                  <a:cxn ang="0">
                    <a:pos x="0" y="6"/>
                  </a:cxn>
                  <a:cxn ang="0">
                    <a:pos x="0" y="6"/>
                  </a:cxn>
                </a:cxnLst>
                <a:rect l="0" t="0" r="r" b="b"/>
                <a:pathLst>
                  <a:path w="23" h="43">
                    <a:moveTo>
                      <a:pt x="0" y="6"/>
                    </a:moveTo>
                    <a:lnTo>
                      <a:pt x="0" y="8"/>
                    </a:lnTo>
                    <a:lnTo>
                      <a:pt x="0" y="9"/>
                    </a:lnTo>
                    <a:lnTo>
                      <a:pt x="1" y="9"/>
                    </a:lnTo>
                    <a:lnTo>
                      <a:pt x="1" y="10"/>
                    </a:lnTo>
                    <a:lnTo>
                      <a:pt x="3" y="15"/>
                    </a:lnTo>
                    <a:lnTo>
                      <a:pt x="3" y="18"/>
                    </a:lnTo>
                    <a:lnTo>
                      <a:pt x="3" y="20"/>
                    </a:lnTo>
                    <a:lnTo>
                      <a:pt x="3" y="22"/>
                    </a:lnTo>
                    <a:lnTo>
                      <a:pt x="5" y="27"/>
                    </a:lnTo>
                    <a:lnTo>
                      <a:pt x="5" y="29"/>
                    </a:lnTo>
                    <a:lnTo>
                      <a:pt x="5" y="30"/>
                    </a:lnTo>
                    <a:lnTo>
                      <a:pt x="5" y="30"/>
                    </a:lnTo>
                    <a:lnTo>
                      <a:pt x="5" y="29"/>
                    </a:lnTo>
                    <a:lnTo>
                      <a:pt x="6" y="29"/>
                    </a:lnTo>
                    <a:lnTo>
                      <a:pt x="7" y="31"/>
                    </a:lnTo>
                    <a:lnTo>
                      <a:pt x="8" y="35"/>
                    </a:lnTo>
                    <a:lnTo>
                      <a:pt x="8" y="38"/>
                    </a:lnTo>
                    <a:lnTo>
                      <a:pt x="9" y="40"/>
                    </a:lnTo>
                    <a:lnTo>
                      <a:pt x="10" y="43"/>
                    </a:lnTo>
                    <a:lnTo>
                      <a:pt x="19" y="41"/>
                    </a:lnTo>
                    <a:lnTo>
                      <a:pt x="19" y="40"/>
                    </a:lnTo>
                    <a:lnTo>
                      <a:pt x="18" y="39"/>
                    </a:lnTo>
                    <a:lnTo>
                      <a:pt x="18" y="38"/>
                    </a:lnTo>
                    <a:lnTo>
                      <a:pt x="19" y="37"/>
                    </a:lnTo>
                    <a:lnTo>
                      <a:pt x="18" y="35"/>
                    </a:lnTo>
                    <a:lnTo>
                      <a:pt x="17" y="28"/>
                    </a:lnTo>
                    <a:lnTo>
                      <a:pt x="17" y="26"/>
                    </a:lnTo>
                    <a:lnTo>
                      <a:pt x="18" y="22"/>
                    </a:lnTo>
                    <a:lnTo>
                      <a:pt x="19" y="20"/>
                    </a:lnTo>
                    <a:lnTo>
                      <a:pt x="19" y="18"/>
                    </a:lnTo>
                    <a:lnTo>
                      <a:pt x="18" y="16"/>
                    </a:lnTo>
                    <a:lnTo>
                      <a:pt x="18" y="15"/>
                    </a:lnTo>
                    <a:lnTo>
                      <a:pt x="19" y="14"/>
                    </a:lnTo>
                    <a:lnTo>
                      <a:pt x="22" y="11"/>
                    </a:lnTo>
                    <a:lnTo>
                      <a:pt x="23" y="8"/>
                    </a:lnTo>
                    <a:lnTo>
                      <a:pt x="22" y="5"/>
                    </a:lnTo>
                    <a:lnTo>
                      <a:pt x="21" y="4"/>
                    </a:lnTo>
                    <a:lnTo>
                      <a:pt x="22" y="4"/>
                    </a:lnTo>
                    <a:lnTo>
                      <a:pt x="22" y="3"/>
                    </a:lnTo>
                    <a:lnTo>
                      <a:pt x="21" y="0"/>
                    </a:lnTo>
                    <a:lnTo>
                      <a:pt x="0" y="6"/>
                    </a:lnTo>
                    <a:lnTo>
                      <a:pt x="0" y="6"/>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49" name="Freeform 48"/>
              <p:cNvSpPr>
                <a:spLocks/>
              </p:cNvSpPr>
              <p:nvPr/>
            </p:nvSpPr>
            <p:spPr bwMode="auto">
              <a:xfrm>
                <a:off x="4146" y="862"/>
                <a:ext cx="132" cy="281"/>
              </a:xfrm>
              <a:custGeom>
                <a:avLst/>
                <a:gdLst/>
                <a:ahLst/>
                <a:cxnLst>
                  <a:cxn ang="0">
                    <a:pos x="22" y="40"/>
                  </a:cxn>
                  <a:cxn ang="0">
                    <a:pos x="21" y="40"/>
                  </a:cxn>
                  <a:cxn ang="0">
                    <a:pos x="20" y="40"/>
                  </a:cxn>
                  <a:cxn ang="0">
                    <a:pos x="19" y="42"/>
                  </a:cxn>
                  <a:cxn ang="0">
                    <a:pos x="18" y="42"/>
                  </a:cxn>
                  <a:cxn ang="0">
                    <a:pos x="18" y="43"/>
                  </a:cxn>
                  <a:cxn ang="0">
                    <a:pos x="18" y="43"/>
                  </a:cxn>
                  <a:cxn ang="0">
                    <a:pos x="18" y="43"/>
                  </a:cxn>
                  <a:cxn ang="0">
                    <a:pos x="17" y="43"/>
                  </a:cxn>
                  <a:cxn ang="0">
                    <a:pos x="17" y="44"/>
                  </a:cxn>
                  <a:cxn ang="0">
                    <a:pos x="2" y="47"/>
                  </a:cxn>
                  <a:cxn ang="0">
                    <a:pos x="2" y="46"/>
                  </a:cxn>
                  <a:cxn ang="0">
                    <a:pos x="1" y="45"/>
                  </a:cxn>
                  <a:cxn ang="0">
                    <a:pos x="1" y="44"/>
                  </a:cxn>
                  <a:cxn ang="0">
                    <a:pos x="2" y="43"/>
                  </a:cxn>
                  <a:cxn ang="0">
                    <a:pos x="1" y="41"/>
                  </a:cxn>
                  <a:cxn ang="0">
                    <a:pos x="0" y="34"/>
                  </a:cxn>
                  <a:cxn ang="0">
                    <a:pos x="0" y="32"/>
                  </a:cxn>
                  <a:cxn ang="0">
                    <a:pos x="1" y="28"/>
                  </a:cxn>
                  <a:cxn ang="0">
                    <a:pos x="2" y="26"/>
                  </a:cxn>
                  <a:cxn ang="0">
                    <a:pos x="2" y="24"/>
                  </a:cxn>
                  <a:cxn ang="0">
                    <a:pos x="1" y="22"/>
                  </a:cxn>
                  <a:cxn ang="0">
                    <a:pos x="1" y="21"/>
                  </a:cxn>
                  <a:cxn ang="0">
                    <a:pos x="2" y="20"/>
                  </a:cxn>
                  <a:cxn ang="0">
                    <a:pos x="5" y="17"/>
                  </a:cxn>
                  <a:cxn ang="0">
                    <a:pos x="6" y="14"/>
                  </a:cxn>
                  <a:cxn ang="0">
                    <a:pos x="5" y="11"/>
                  </a:cxn>
                  <a:cxn ang="0">
                    <a:pos x="4" y="10"/>
                  </a:cxn>
                  <a:cxn ang="0">
                    <a:pos x="5" y="10"/>
                  </a:cxn>
                  <a:cxn ang="0">
                    <a:pos x="5" y="9"/>
                  </a:cxn>
                  <a:cxn ang="0">
                    <a:pos x="4" y="6"/>
                  </a:cxn>
                  <a:cxn ang="0">
                    <a:pos x="5" y="3"/>
                  </a:cxn>
                  <a:cxn ang="0">
                    <a:pos x="4" y="2"/>
                  </a:cxn>
                  <a:cxn ang="0">
                    <a:pos x="4" y="2"/>
                  </a:cxn>
                  <a:cxn ang="0">
                    <a:pos x="5" y="2"/>
                  </a:cxn>
                  <a:cxn ang="0">
                    <a:pos x="6" y="1"/>
                  </a:cxn>
                  <a:cxn ang="0">
                    <a:pos x="6" y="1"/>
                  </a:cxn>
                  <a:cxn ang="0">
                    <a:pos x="7" y="1"/>
                  </a:cxn>
                  <a:cxn ang="0">
                    <a:pos x="8" y="0"/>
                  </a:cxn>
                  <a:cxn ang="0">
                    <a:pos x="18" y="29"/>
                  </a:cxn>
                  <a:cxn ang="0">
                    <a:pos x="18" y="30"/>
                  </a:cxn>
                  <a:cxn ang="0">
                    <a:pos x="18" y="31"/>
                  </a:cxn>
                  <a:cxn ang="0">
                    <a:pos x="18" y="31"/>
                  </a:cxn>
                  <a:cxn ang="0">
                    <a:pos x="20" y="33"/>
                  </a:cxn>
                  <a:cxn ang="0">
                    <a:pos x="21" y="33"/>
                  </a:cxn>
                  <a:cxn ang="0">
                    <a:pos x="21" y="34"/>
                  </a:cxn>
                  <a:cxn ang="0">
                    <a:pos x="21" y="35"/>
                  </a:cxn>
                  <a:cxn ang="0">
                    <a:pos x="22" y="37"/>
                  </a:cxn>
                  <a:cxn ang="0">
                    <a:pos x="22" y="38"/>
                  </a:cxn>
                  <a:cxn ang="0">
                    <a:pos x="22" y="39"/>
                  </a:cxn>
                  <a:cxn ang="0">
                    <a:pos x="22" y="40"/>
                  </a:cxn>
                </a:cxnLst>
                <a:rect l="0" t="0" r="r" b="b"/>
                <a:pathLst>
                  <a:path w="22" h="47">
                    <a:moveTo>
                      <a:pt x="22" y="40"/>
                    </a:moveTo>
                    <a:lnTo>
                      <a:pt x="21" y="40"/>
                    </a:lnTo>
                    <a:lnTo>
                      <a:pt x="20" y="40"/>
                    </a:lnTo>
                    <a:lnTo>
                      <a:pt x="19" y="42"/>
                    </a:lnTo>
                    <a:lnTo>
                      <a:pt x="18" y="42"/>
                    </a:lnTo>
                    <a:lnTo>
                      <a:pt x="18" y="43"/>
                    </a:lnTo>
                    <a:lnTo>
                      <a:pt x="18" y="43"/>
                    </a:lnTo>
                    <a:lnTo>
                      <a:pt x="18" y="43"/>
                    </a:lnTo>
                    <a:lnTo>
                      <a:pt x="17" y="43"/>
                    </a:lnTo>
                    <a:lnTo>
                      <a:pt x="17" y="44"/>
                    </a:lnTo>
                    <a:lnTo>
                      <a:pt x="2" y="47"/>
                    </a:lnTo>
                    <a:lnTo>
                      <a:pt x="2" y="46"/>
                    </a:lnTo>
                    <a:lnTo>
                      <a:pt x="1" y="45"/>
                    </a:lnTo>
                    <a:lnTo>
                      <a:pt x="1" y="44"/>
                    </a:lnTo>
                    <a:lnTo>
                      <a:pt x="2" y="43"/>
                    </a:lnTo>
                    <a:lnTo>
                      <a:pt x="1" y="41"/>
                    </a:lnTo>
                    <a:lnTo>
                      <a:pt x="0" y="34"/>
                    </a:lnTo>
                    <a:lnTo>
                      <a:pt x="0" y="32"/>
                    </a:lnTo>
                    <a:lnTo>
                      <a:pt x="1" y="28"/>
                    </a:lnTo>
                    <a:lnTo>
                      <a:pt x="2" y="26"/>
                    </a:lnTo>
                    <a:lnTo>
                      <a:pt x="2" y="24"/>
                    </a:lnTo>
                    <a:lnTo>
                      <a:pt x="1" y="22"/>
                    </a:lnTo>
                    <a:lnTo>
                      <a:pt x="1" y="21"/>
                    </a:lnTo>
                    <a:lnTo>
                      <a:pt x="2" y="20"/>
                    </a:lnTo>
                    <a:lnTo>
                      <a:pt x="5" y="17"/>
                    </a:lnTo>
                    <a:lnTo>
                      <a:pt x="6" y="14"/>
                    </a:lnTo>
                    <a:lnTo>
                      <a:pt x="5" y="11"/>
                    </a:lnTo>
                    <a:lnTo>
                      <a:pt x="4" y="10"/>
                    </a:lnTo>
                    <a:lnTo>
                      <a:pt x="5" y="10"/>
                    </a:lnTo>
                    <a:lnTo>
                      <a:pt x="5" y="9"/>
                    </a:lnTo>
                    <a:lnTo>
                      <a:pt x="4" y="6"/>
                    </a:lnTo>
                    <a:lnTo>
                      <a:pt x="5" y="3"/>
                    </a:lnTo>
                    <a:lnTo>
                      <a:pt x="4" y="2"/>
                    </a:lnTo>
                    <a:lnTo>
                      <a:pt x="4" y="2"/>
                    </a:lnTo>
                    <a:lnTo>
                      <a:pt x="5" y="2"/>
                    </a:lnTo>
                    <a:lnTo>
                      <a:pt x="6" y="1"/>
                    </a:lnTo>
                    <a:lnTo>
                      <a:pt x="6" y="1"/>
                    </a:lnTo>
                    <a:lnTo>
                      <a:pt x="7" y="1"/>
                    </a:lnTo>
                    <a:lnTo>
                      <a:pt x="8" y="0"/>
                    </a:lnTo>
                    <a:lnTo>
                      <a:pt x="18" y="29"/>
                    </a:lnTo>
                    <a:lnTo>
                      <a:pt x="18" y="30"/>
                    </a:lnTo>
                    <a:lnTo>
                      <a:pt x="18" y="31"/>
                    </a:lnTo>
                    <a:lnTo>
                      <a:pt x="18" y="31"/>
                    </a:lnTo>
                    <a:lnTo>
                      <a:pt x="20" y="33"/>
                    </a:lnTo>
                    <a:lnTo>
                      <a:pt x="21" y="33"/>
                    </a:lnTo>
                    <a:lnTo>
                      <a:pt x="21" y="34"/>
                    </a:lnTo>
                    <a:lnTo>
                      <a:pt x="21" y="35"/>
                    </a:lnTo>
                    <a:lnTo>
                      <a:pt x="22" y="37"/>
                    </a:lnTo>
                    <a:lnTo>
                      <a:pt x="22" y="38"/>
                    </a:lnTo>
                    <a:lnTo>
                      <a:pt x="22" y="39"/>
                    </a:lnTo>
                    <a:lnTo>
                      <a:pt x="22" y="40"/>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50" name="Freeform 49"/>
              <p:cNvSpPr>
                <a:spLocks/>
              </p:cNvSpPr>
              <p:nvPr/>
            </p:nvSpPr>
            <p:spPr bwMode="auto">
              <a:xfrm>
                <a:off x="3486" y="1479"/>
                <a:ext cx="360" cy="360"/>
              </a:xfrm>
              <a:custGeom>
                <a:avLst/>
                <a:gdLst/>
                <a:ahLst/>
                <a:cxnLst>
                  <a:cxn ang="0">
                    <a:pos x="20" y="0"/>
                  </a:cxn>
                  <a:cxn ang="0">
                    <a:pos x="20" y="3"/>
                  </a:cxn>
                  <a:cxn ang="0">
                    <a:pos x="20" y="6"/>
                  </a:cxn>
                  <a:cxn ang="0">
                    <a:pos x="19" y="13"/>
                  </a:cxn>
                  <a:cxn ang="0">
                    <a:pos x="19" y="16"/>
                  </a:cxn>
                  <a:cxn ang="0">
                    <a:pos x="18" y="19"/>
                  </a:cxn>
                  <a:cxn ang="0">
                    <a:pos x="15" y="22"/>
                  </a:cxn>
                  <a:cxn ang="0">
                    <a:pos x="13" y="23"/>
                  </a:cxn>
                  <a:cxn ang="0">
                    <a:pos x="11" y="24"/>
                  </a:cxn>
                  <a:cxn ang="0">
                    <a:pos x="10" y="26"/>
                  </a:cxn>
                  <a:cxn ang="0">
                    <a:pos x="9" y="31"/>
                  </a:cxn>
                  <a:cxn ang="0">
                    <a:pos x="6" y="31"/>
                  </a:cxn>
                  <a:cxn ang="0">
                    <a:pos x="4" y="35"/>
                  </a:cxn>
                  <a:cxn ang="0">
                    <a:pos x="4" y="38"/>
                  </a:cxn>
                  <a:cxn ang="0">
                    <a:pos x="1" y="41"/>
                  </a:cxn>
                  <a:cxn ang="0">
                    <a:pos x="0" y="44"/>
                  </a:cxn>
                  <a:cxn ang="0">
                    <a:pos x="0" y="46"/>
                  </a:cxn>
                  <a:cxn ang="0">
                    <a:pos x="3" y="51"/>
                  </a:cxn>
                  <a:cxn ang="0">
                    <a:pos x="5" y="54"/>
                  </a:cxn>
                  <a:cxn ang="0">
                    <a:pos x="7" y="54"/>
                  </a:cxn>
                  <a:cxn ang="0">
                    <a:pos x="8" y="55"/>
                  </a:cxn>
                  <a:cxn ang="0">
                    <a:pos x="10" y="56"/>
                  </a:cxn>
                  <a:cxn ang="0">
                    <a:pos x="10" y="57"/>
                  </a:cxn>
                  <a:cxn ang="0">
                    <a:pos x="15" y="60"/>
                  </a:cxn>
                  <a:cxn ang="0">
                    <a:pos x="18" y="59"/>
                  </a:cxn>
                  <a:cxn ang="0">
                    <a:pos x="19" y="58"/>
                  </a:cxn>
                  <a:cxn ang="0">
                    <a:pos x="21" y="59"/>
                  </a:cxn>
                  <a:cxn ang="0">
                    <a:pos x="25" y="57"/>
                  </a:cxn>
                  <a:cxn ang="0">
                    <a:pos x="26" y="55"/>
                  </a:cxn>
                  <a:cxn ang="0">
                    <a:pos x="29" y="54"/>
                  </a:cxn>
                  <a:cxn ang="0">
                    <a:pos x="33" y="51"/>
                  </a:cxn>
                  <a:cxn ang="0">
                    <a:pos x="32" y="48"/>
                  </a:cxn>
                  <a:cxn ang="0">
                    <a:pos x="38" y="33"/>
                  </a:cxn>
                  <a:cxn ang="0">
                    <a:pos x="40" y="34"/>
                  </a:cxn>
                  <a:cxn ang="0">
                    <a:pos x="41" y="35"/>
                  </a:cxn>
                  <a:cxn ang="0">
                    <a:pos x="44" y="33"/>
                  </a:cxn>
                  <a:cxn ang="0">
                    <a:pos x="46" y="27"/>
                  </a:cxn>
                  <a:cxn ang="0">
                    <a:pos x="48" y="25"/>
                  </a:cxn>
                  <a:cxn ang="0">
                    <a:pos x="50" y="24"/>
                  </a:cxn>
                  <a:cxn ang="0">
                    <a:pos x="52" y="21"/>
                  </a:cxn>
                  <a:cxn ang="0">
                    <a:pos x="51" y="20"/>
                  </a:cxn>
                  <a:cxn ang="0">
                    <a:pos x="52" y="16"/>
                  </a:cxn>
                  <a:cxn ang="0">
                    <a:pos x="59" y="19"/>
                  </a:cxn>
                  <a:cxn ang="0">
                    <a:pos x="60" y="19"/>
                  </a:cxn>
                  <a:cxn ang="0">
                    <a:pos x="60" y="16"/>
                  </a:cxn>
                  <a:cxn ang="0">
                    <a:pos x="58" y="13"/>
                  </a:cxn>
                  <a:cxn ang="0">
                    <a:pos x="57" y="12"/>
                  </a:cxn>
                  <a:cxn ang="0">
                    <a:pos x="55" y="11"/>
                  </a:cxn>
                  <a:cxn ang="0">
                    <a:pos x="50" y="14"/>
                  </a:cxn>
                  <a:cxn ang="0">
                    <a:pos x="47" y="14"/>
                  </a:cxn>
                  <a:cxn ang="0">
                    <a:pos x="45" y="15"/>
                  </a:cxn>
                  <a:cxn ang="0">
                    <a:pos x="43" y="17"/>
                  </a:cxn>
                  <a:cxn ang="0">
                    <a:pos x="39" y="20"/>
                  </a:cxn>
                  <a:cxn ang="0">
                    <a:pos x="38" y="22"/>
                  </a:cxn>
                  <a:cxn ang="0">
                    <a:pos x="23" y="16"/>
                  </a:cxn>
                </a:cxnLst>
                <a:rect l="0" t="0" r="r" b="b"/>
                <a:pathLst>
                  <a:path w="60" h="60">
                    <a:moveTo>
                      <a:pt x="20" y="1"/>
                    </a:moveTo>
                    <a:lnTo>
                      <a:pt x="20" y="0"/>
                    </a:lnTo>
                    <a:lnTo>
                      <a:pt x="19" y="1"/>
                    </a:lnTo>
                    <a:lnTo>
                      <a:pt x="20" y="3"/>
                    </a:lnTo>
                    <a:lnTo>
                      <a:pt x="18" y="4"/>
                    </a:lnTo>
                    <a:lnTo>
                      <a:pt x="20" y="6"/>
                    </a:lnTo>
                    <a:lnTo>
                      <a:pt x="19" y="12"/>
                    </a:lnTo>
                    <a:lnTo>
                      <a:pt x="19" y="13"/>
                    </a:lnTo>
                    <a:lnTo>
                      <a:pt x="19" y="15"/>
                    </a:lnTo>
                    <a:lnTo>
                      <a:pt x="19" y="16"/>
                    </a:lnTo>
                    <a:lnTo>
                      <a:pt x="19" y="18"/>
                    </a:lnTo>
                    <a:lnTo>
                      <a:pt x="18" y="19"/>
                    </a:lnTo>
                    <a:lnTo>
                      <a:pt x="17" y="19"/>
                    </a:lnTo>
                    <a:lnTo>
                      <a:pt x="15" y="22"/>
                    </a:lnTo>
                    <a:lnTo>
                      <a:pt x="14" y="23"/>
                    </a:lnTo>
                    <a:lnTo>
                      <a:pt x="13" y="23"/>
                    </a:lnTo>
                    <a:lnTo>
                      <a:pt x="12" y="23"/>
                    </a:lnTo>
                    <a:lnTo>
                      <a:pt x="11" y="24"/>
                    </a:lnTo>
                    <a:lnTo>
                      <a:pt x="11" y="25"/>
                    </a:lnTo>
                    <a:lnTo>
                      <a:pt x="10" y="26"/>
                    </a:lnTo>
                    <a:lnTo>
                      <a:pt x="8" y="29"/>
                    </a:lnTo>
                    <a:lnTo>
                      <a:pt x="9" y="31"/>
                    </a:lnTo>
                    <a:lnTo>
                      <a:pt x="7" y="33"/>
                    </a:lnTo>
                    <a:lnTo>
                      <a:pt x="6" y="31"/>
                    </a:lnTo>
                    <a:lnTo>
                      <a:pt x="5" y="31"/>
                    </a:lnTo>
                    <a:lnTo>
                      <a:pt x="4" y="35"/>
                    </a:lnTo>
                    <a:lnTo>
                      <a:pt x="4" y="37"/>
                    </a:lnTo>
                    <a:lnTo>
                      <a:pt x="4" y="38"/>
                    </a:lnTo>
                    <a:lnTo>
                      <a:pt x="3" y="39"/>
                    </a:lnTo>
                    <a:lnTo>
                      <a:pt x="1" y="41"/>
                    </a:lnTo>
                    <a:lnTo>
                      <a:pt x="0" y="42"/>
                    </a:lnTo>
                    <a:lnTo>
                      <a:pt x="0" y="44"/>
                    </a:lnTo>
                    <a:lnTo>
                      <a:pt x="0" y="45"/>
                    </a:lnTo>
                    <a:lnTo>
                      <a:pt x="0" y="46"/>
                    </a:lnTo>
                    <a:lnTo>
                      <a:pt x="0" y="47"/>
                    </a:lnTo>
                    <a:lnTo>
                      <a:pt x="3" y="51"/>
                    </a:lnTo>
                    <a:lnTo>
                      <a:pt x="5" y="54"/>
                    </a:lnTo>
                    <a:lnTo>
                      <a:pt x="5" y="54"/>
                    </a:lnTo>
                    <a:lnTo>
                      <a:pt x="6" y="54"/>
                    </a:lnTo>
                    <a:lnTo>
                      <a:pt x="7" y="54"/>
                    </a:lnTo>
                    <a:lnTo>
                      <a:pt x="7" y="55"/>
                    </a:lnTo>
                    <a:lnTo>
                      <a:pt x="8" y="55"/>
                    </a:lnTo>
                    <a:lnTo>
                      <a:pt x="9" y="56"/>
                    </a:lnTo>
                    <a:lnTo>
                      <a:pt x="10" y="56"/>
                    </a:lnTo>
                    <a:lnTo>
                      <a:pt x="10" y="56"/>
                    </a:lnTo>
                    <a:lnTo>
                      <a:pt x="10" y="57"/>
                    </a:lnTo>
                    <a:lnTo>
                      <a:pt x="12" y="59"/>
                    </a:lnTo>
                    <a:lnTo>
                      <a:pt x="15" y="60"/>
                    </a:lnTo>
                    <a:lnTo>
                      <a:pt x="16" y="60"/>
                    </a:lnTo>
                    <a:lnTo>
                      <a:pt x="18" y="59"/>
                    </a:lnTo>
                    <a:lnTo>
                      <a:pt x="18" y="58"/>
                    </a:lnTo>
                    <a:lnTo>
                      <a:pt x="19" y="58"/>
                    </a:lnTo>
                    <a:lnTo>
                      <a:pt x="20" y="59"/>
                    </a:lnTo>
                    <a:lnTo>
                      <a:pt x="21" y="59"/>
                    </a:lnTo>
                    <a:lnTo>
                      <a:pt x="22" y="59"/>
                    </a:lnTo>
                    <a:lnTo>
                      <a:pt x="25" y="57"/>
                    </a:lnTo>
                    <a:lnTo>
                      <a:pt x="26" y="55"/>
                    </a:lnTo>
                    <a:lnTo>
                      <a:pt x="26" y="55"/>
                    </a:lnTo>
                    <a:lnTo>
                      <a:pt x="27" y="56"/>
                    </a:lnTo>
                    <a:lnTo>
                      <a:pt x="29" y="54"/>
                    </a:lnTo>
                    <a:lnTo>
                      <a:pt x="30" y="54"/>
                    </a:lnTo>
                    <a:lnTo>
                      <a:pt x="33" y="51"/>
                    </a:lnTo>
                    <a:lnTo>
                      <a:pt x="32" y="50"/>
                    </a:lnTo>
                    <a:lnTo>
                      <a:pt x="32" y="48"/>
                    </a:lnTo>
                    <a:lnTo>
                      <a:pt x="35" y="44"/>
                    </a:lnTo>
                    <a:lnTo>
                      <a:pt x="38" y="33"/>
                    </a:lnTo>
                    <a:lnTo>
                      <a:pt x="38" y="33"/>
                    </a:lnTo>
                    <a:lnTo>
                      <a:pt x="40" y="34"/>
                    </a:lnTo>
                    <a:lnTo>
                      <a:pt x="40" y="34"/>
                    </a:lnTo>
                    <a:lnTo>
                      <a:pt x="41" y="35"/>
                    </a:lnTo>
                    <a:lnTo>
                      <a:pt x="43" y="35"/>
                    </a:lnTo>
                    <a:lnTo>
                      <a:pt x="44" y="33"/>
                    </a:lnTo>
                    <a:lnTo>
                      <a:pt x="45" y="29"/>
                    </a:lnTo>
                    <a:lnTo>
                      <a:pt x="46" y="27"/>
                    </a:lnTo>
                    <a:lnTo>
                      <a:pt x="47" y="28"/>
                    </a:lnTo>
                    <a:lnTo>
                      <a:pt x="48" y="25"/>
                    </a:lnTo>
                    <a:lnTo>
                      <a:pt x="49" y="25"/>
                    </a:lnTo>
                    <a:lnTo>
                      <a:pt x="50" y="24"/>
                    </a:lnTo>
                    <a:lnTo>
                      <a:pt x="51" y="21"/>
                    </a:lnTo>
                    <a:lnTo>
                      <a:pt x="52" y="21"/>
                    </a:lnTo>
                    <a:lnTo>
                      <a:pt x="52" y="20"/>
                    </a:lnTo>
                    <a:lnTo>
                      <a:pt x="51" y="20"/>
                    </a:lnTo>
                    <a:lnTo>
                      <a:pt x="52" y="16"/>
                    </a:lnTo>
                    <a:lnTo>
                      <a:pt x="52" y="16"/>
                    </a:lnTo>
                    <a:lnTo>
                      <a:pt x="53" y="15"/>
                    </a:lnTo>
                    <a:lnTo>
                      <a:pt x="59" y="19"/>
                    </a:lnTo>
                    <a:lnTo>
                      <a:pt x="60" y="20"/>
                    </a:lnTo>
                    <a:lnTo>
                      <a:pt x="60" y="19"/>
                    </a:lnTo>
                    <a:lnTo>
                      <a:pt x="60" y="16"/>
                    </a:lnTo>
                    <a:lnTo>
                      <a:pt x="60" y="16"/>
                    </a:lnTo>
                    <a:lnTo>
                      <a:pt x="59" y="13"/>
                    </a:lnTo>
                    <a:lnTo>
                      <a:pt x="58" y="13"/>
                    </a:lnTo>
                    <a:lnTo>
                      <a:pt x="58" y="11"/>
                    </a:lnTo>
                    <a:lnTo>
                      <a:pt x="57" y="12"/>
                    </a:lnTo>
                    <a:lnTo>
                      <a:pt x="56" y="12"/>
                    </a:lnTo>
                    <a:lnTo>
                      <a:pt x="55" y="11"/>
                    </a:lnTo>
                    <a:lnTo>
                      <a:pt x="50" y="13"/>
                    </a:lnTo>
                    <a:lnTo>
                      <a:pt x="50" y="14"/>
                    </a:lnTo>
                    <a:lnTo>
                      <a:pt x="48" y="14"/>
                    </a:lnTo>
                    <a:lnTo>
                      <a:pt x="47" y="14"/>
                    </a:lnTo>
                    <a:lnTo>
                      <a:pt x="46" y="13"/>
                    </a:lnTo>
                    <a:lnTo>
                      <a:pt x="45" y="15"/>
                    </a:lnTo>
                    <a:lnTo>
                      <a:pt x="44" y="15"/>
                    </a:lnTo>
                    <a:lnTo>
                      <a:pt x="43" y="17"/>
                    </a:lnTo>
                    <a:lnTo>
                      <a:pt x="42" y="17"/>
                    </a:lnTo>
                    <a:lnTo>
                      <a:pt x="39" y="20"/>
                    </a:lnTo>
                    <a:lnTo>
                      <a:pt x="39" y="21"/>
                    </a:lnTo>
                    <a:lnTo>
                      <a:pt x="38" y="22"/>
                    </a:lnTo>
                    <a:lnTo>
                      <a:pt x="36" y="13"/>
                    </a:lnTo>
                    <a:lnTo>
                      <a:pt x="23" y="16"/>
                    </a:lnTo>
                    <a:lnTo>
                      <a:pt x="20" y="1"/>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51" name="Freeform 50"/>
              <p:cNvSpPr>
                <a:spLocks/>
              </p:cNvSpPr>
              <p:nvPr/>
            </p:nvSpPr>
            <p:spPr bwMode="auto">
              <a:xfrm>
                <a:off x="2532" y="1990"/>
                <a:ext cx="402" cy="376"/>
              </a:xfrm>
              <a:custGeom>
                <a:avLst/>
                <a:gdLst/>
                <a:ahLst/>
                <a:cxnLst>
                  <a:cxn ang="0">
                    <a:pos x="0" y="3"/>
                  </a:cxn>
                  <a:cxn ang="0">
                    <a:pos x="60" y="0"/>
                  </a:cxn>
                  <a:cxn ang="0">
                    <a:pos x="60" y="1"/>
                  </a:cxn>
                  <a:cxn ang="0">
                    <a:pos x="61" y="1"/>
                  </a:cxn>
                  <a:cxn ang="0">
                    <a:pos x="62" y="3"/>
                  </a:cxn>
                  <a:cxn ang="0">
                    <a:pos x="62" y="4"/>
                  </a:cxn>
                  <a:cxn ang="0">
                    <a:pos x="60" y="6"/>
                  </a:cxn>
                  <a:cxn ang="0">
                    <a:pos x="58" y="8"/>
                  </a:cxn>
                  <a:cxn ang="0">
                    <a:pos x="58" y="9"/>
                  </a:cxn>
                  <a:cxn ang="0">
                    <a:pos x="67" y="8"/>
                  </a:cxn>
                  <a:cxn ang="0">
                    <a:pos x="67" y="9"/>
                  </a:cxn>
                  <a:cxn ang="0">
                    <a:pos x="67" y="10"/>
                  </a:cxn>
                  <a:cxn ang="0">
                    <a:pos x="66" y="11"/>
                  </a:cxn>
                  <a:cxn ang="0">
                    <a:pos x="65" y="13"/>
                  </a:cxn>
                  <a:cxn ang="0">
                    <a:pos x="64" y="17"/>
                  </a:cxn>
                  <a:cxn ang="0">
                    <a:pos x="62" y="19"/>
                  </a:cxn>
                  <a:cxn ang="0">
                    <a:pos x="63" y="21"/>
                  </a:cxn>
                  <a:cxn ang="0">
                    <a:pos x="63" y="24"/>
                  </a:cxn>
                  <a:cxn ang="0">
                    <a:pos x="62" y="24"/>
                  </a:cxn>
                  <a:cxn ang="0">
                    <a:pos x="61" y="26"/>
                  </a:cxn>
                  <a:cxn ang="0">
                    <a:pos x="60" y="27"/>
                  </a:cxn>
                  <a:cxn ang="0">
                    <a:pos x="58" y="29"/>
                  </a:cxn>
                  <a:cxn ang="0">
                    <a:pos x="57" y="32"/>
                  </a:cxn>
                  <a:cxn ang="0">
                    <a:pos x="57" y="34"/>
                  </a:cxn>
                  <a:cxn ang="0">
                    <a:pos x="57" y="36"/>
                  </a:cxn>
                  <a:cxn ang="0">
                    <a:pos x="54" y="38"/>
                  </a:cxn>
                  <a:cxn ang="0">
                    <a:pos x="52" y="40"/>
                  </a:cxn>
                  <a:cxn ang="0">
                    <a:pos x="52" y="41"/>
                  </a:cxn>
                  <a:cxn ang="0">
                    <a:pos x="52" y="43"/>
                  </a:cxn>
                  <a:cxn ang="0">
                    <a:pos x="50" y="45"/>
                  </a:cxn>
                  <a:cxn ang="0">
                    <a:pos x="50" y="46"/>
                  </a:cxn>
                  <a:cxn ang="0">
                    <a:pos x="50" y="48"/>
                  </a:cxn>
                  <a:cxn ang="0">
                    <a:pos x="48" y="51"/>
                  </a:cxn>
                  <a:cxn ang="0">
                    <a:pos x="49" y="53"/>
                  </a:cxn>
                  <a:cxn ang="0">
                    <a:pos x="50" y="55"/>
                  </a:cxn>
                  <a:cxn ang="0">
                    <a:pos x="50" y="56"/>
                  </a:cxn>
                  <a:cxn ang="0">
                    <a:pos x="51" y="57"/>
                  </a:cxn>
                  <a:cxn ang="0">
                    <a:pos x="51" y="58"/>
                  </a:cxn>
                  <a:cxn ang="0">
                    <a:pos x="50" y="58"/>
                  </a:cxn>
                  <a:cxn ang="0">
                    <a:pos x="50" y="60"/>
                  </a:cxn>
                  <a:cxn ang="0">
                    <a:pos x="50" y="61"/>
                  </a:cxn>
                  <a:cxn ang="0">
                    <a:pos x="9" y="62"/>
                  </a:cxn>
                  <a:cxn ang="0">
                    <a:pos x="9" y="53"/>
                  </a:cxn>
                  <a:cxn ang="0">
                    <a:pos x="6" y="52"/>
                  </a:cxn>
                  <a:cxn ang="0">
                    <a:pos x="5" y="53"/>
                  </a:cxn>
                  <a:cxn ang="0">
                    <a:pos x="4" y="53"/>
                  </a:cxn>
                  <a:cxn ang="0">
                    <a:pos x="2" y="51"/>
                  </a:cxn>
                  <a:cxn ang="0">
                    <a:pos x="2" y="21"/>
                  </a:cxn>
                  <a:cxn ang="0">
                    <a:pos x="0" y="3"/>
                  </a:cxn>
                </a:cxnLst>
                <a:rect l="0" t="0" r="r" b="b"/>
                <a:pathLst>
                  <a:path w="67" h="62">
                    <a:moveTo>
                      <a:pt x="0" y="3"/>
                    </a:moveTo>
                    <a:lnTo>
                      <a:pt x="60" y="0"/>
                    </a:lnTo>
                    <a:lnTo>
                      <a:pt x="60" y="1"/>
                    </a:lnTo>
                    <a:lnTo>
                      <a:pt x="61" y="1"/>
                    </a:lnTo>
                    <a:lnTo>
                      <a:pt x="62" y="3"/>
                    </a:lnTo>
                    <a:lnTo>
                      <a:pt x="62" y="4"/>
                    </a:lnTo>
                    <a:lnTo>
                      <a:pt x="60" y="6"/>
                    </a:lnTo>
                    <a:lnTo>
                      <a:pt x="58" y="8"/>
                    </a:lnTo>
                    <a:lnTo>
                      <a:pt x="58" y="9"/>
                    </a:lnTo>
                    <a:lnTo>
                      <a:pt x="67" y="8"/>
                    </a:lnTo>
                    <a:lnTo>
                      <a:pt x="67" y="9"/>
                    </a:lnTo>
                    <a:lnTo>
                      <a:pt x="67" y="10"/>
                    </a:lnTo>
                    <a:lnTo>
                      <a:pt x="66" y="11"/>
                    </a:lnTo>
                    <a:lnTo>
                      <a:pt x="65" y="13"/>
                    </a:lnTo>
                    <a:lnTo>
                      <a:pt x="64" y="17"/>
                    </a:lnTo>
                    <a:lnTo>
                      <a:pt x="62" y="19"/>
                    </a:lnTo>
                    <a:lnTo>
                      <a:pt x="63" y="21"/>
                    </a:lnTo>
                    <a:lnTo>
                      <a:pt x="63" y="24"/>
                    </a:lnTo>
                    <a:lnTo>
                      <a:pt x="62" y="24"/>
                    </a:lnTo>
                    <a:lnTo>
                      <a:pt x="61" y="26"/>
                    </a:lnTo>
                    <a:lnTo>
                      <a:pt x="60" y="27"/>
                    </a:lnTo>
                    <a:lnTo>
                      <a:pt x="58" y="29"/>
                    </a:lnTo>
                    <a:lnTo>
                      <a:pt x="57" y="32"/>
                    </a:lnTo>
                    <a:lnTo>
                      <a:pt x="57" y="34"/>
                    </a:lnTo>
                    <a:lnTo>
                      <a:pt x="57" y="36"/>
                    </a:lnTo>
                    <a:lnTo>
                      <a:pt x="54" y="38"/>
                    </a:lnTo>
                    <a:lnTo>
                      <a:pt x="52" y="40"/>
                    </a:lnTo>
                    <a:lnTo>
                      <a:pt x="52" y="41"/>
                    </a:lnTo>
                    <a:lnTo>
                      <a:pt x="52" y="43"/>
                    </a:lnTo>
                    <a:lnTo>
                      <a:pt x="50" y="45"/>
                    </a:lnTo>
                    <a:lnTo>
                      <a:pt x="50" y="46"/>
                    </a:lnTo>
                    <a:lnTo>
                      <a:pt x="50" y="48"/>
                    </a:lnTo>
                    <a:lnTo>
                      <a:pt x="48" y="51"/>
                    </a:lnTo>
                    <a:lnTo>
                      <a:pt x="49" y="53"/>
                    </a:lnTo>
                    <a:lnTo>
                      <a:pt x="50" y="55"/>
                    </a:lnTo>
                    <a:lnTo>
                      <a:pt x="50" y="56"/>
                    </a:lnTo>
                    <a:lnTo>
                      <a:pt x="51" y="57"/>
                    </a:lnTo>
                    <a:lnTo>
                      <a:pt x="51" y="58"/>
                    </a:lnTo>
                    <a:lnTo>
                      <a:pt x="50" y="58"/>
                    </a:lnTo>
                    <a:lnTo>
                      <a:pt x="50" y="60"/>
                    </a:lnTo>
                    <a:lnTo>
                      <a:pt x="50" y="61"/>
                    </a:lnTo>
                    <a:lnTo>
                      <a:pt x="9" y="62"/>
                    </a:lnTo>
                    <a:lnTo>
                      <a:pt x="9" y="53"/>
                    </a:lnTo>
                    <a:lnTo>
                      <a:pt x="6" y="52"/>
                    </a:lnTo>
                    <a:lnTo>
                      <a:pt x="5" y="53"/>
                    </a:lnTo>
                    <a:lnTo>
                      <a:pt x="4" y="53"/>
                    </a:lnTo>
                    <a:lnTo>
                      <a:pt x="2" y="51"/>
                    </a:lnTo>
                    <a:lnTo>
                      <a:pt x="2" y="21"/>
                    </a:lnTo>
                    <a:lnTo>
                      <a:pt x="0" y="3"/>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52" name="Freeform 51"/>
              <p:cNvSpPr>
                <a:spLocks/>
              </p:cNvSpPr>
              <p:nvPr/>
            </p:nvSpPr>
            <p:spPr bwMode="auto">
              <a:xfrm>
                <a:off x="960" y="1311"/>
                <a:ext cx="457" cy="570"/>
              </a:xfrm>
              <a:custGeom>
                <a:avLst/>
                <a:gdLst/>
                <a:ahLst/>
                <a:cxnLst>
                  <a:cxn ang="0">
                    <a:pos x="67" y="95"/>
                  </a:cxn>
                  <a:cxn ang="0">
                    <a:pos x="76" y="27"/>
                  </a:cxn>
                  <a:cxn ang="0">
                    <a:pos x="51" y="23"/>
                  </a:cxn>
                  <a:cxn ang="0">
                    <a:pos x="54" y="6"/>
                  </a:cxn>
                  <a:cxn ang="0">
                    <a:pos x="16" y="0"/>
                  </a:cxn>
                  <a:cxn ang="0">
                    <a:pos x="0" y="84"/>
                  </a:cxn>
                  <a:cxn ang="0">
                    <a:pos x="0" y="84"/>
                  </a:cxn>
                  <a:cxn ang="0">
                    <a:pos x="67" y="95"/>
                  </a:cxn>
                </a:cxnLst>
                <a:rect l="0" t="0" r="r" b="b"/>
                <a:pathLst>
                  <a:path w="76" h="95">
                    <a:moveTo>
                      <a:pt x="67" y="95"/>
                    </a:moveTo>
                    <a:lnTo>
                      <a:pt x="76" y="27"/>
                    </a:lnTo>
                    <a:lnTo>
                      <a:pt x="51" y="23"/>
                    </a:lnTo>
                    <a:lnTo>
                      <a:pt x="54" y="6"/>
                    </a:lnTo>
                    <a:lnTo>
                      <a:pt x="16" y="0"/>
                    </a:lnTo>
                    <a:lnTo>
                      <a:pt x="0" y="84"/>
                    </a:lnTo>
                    <a:lnTo>
                      <a:pt x="0" y="84"/>
                    </a:lnTo>
                    <a:lnTo>
                      <a:pt x="67" y="95"/>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53" name="Freeform 52"/>
              <p:cNvSpPr>
                <a:spLocks/>
              </p:cNvSpPr>
              <p:nvPr/>
            </p:nvSpPr>
            <p:spPr bwMode="auto">
              <a:xfrm>
                <a:off x="3984" y="1485"/>
                <a:ext cx="90" cy="144"/>
              </a:xfrm>
              <a:custGeom>
                <a:avLst/>
                <a:gdLst/>
                <a:ahLst/>
                <a:cxnLst>
                  <a:cxn ang="0">
                    <a:pos x="15" y="22"/>
                  </a:cxn>
                  <a:cxn ang="0">
                    <a:pos x="15" y="21"/>
                  </a:cxn>
                  <a:cxn ang="0">
                    <a:pos x="14" y="18"/>
                  </a:cxn>
                  <a:cxn ang="0">
                    <a:pos x="12" y="17"/>
                  </a:cxn>
                  <a:cxn ang="0">
                    <a:pos x="10" y="15"/>
                  </a:cxn>
                  <a:cxn ang="0">
                    <a:pos x="9" y="14"/>
                  </a:cxn>
                  <a:cxn ang="0">
                    <a:pos x="8" y="13"/>
                  </a:cxn>
                  <a:cxn ang="0">
                    <a:pos x="7" y="10"/>
                  </a:cxn>
                  <a:cxn ang="0">
                    <a:pos x="6" y="8"/>
                  </a:cxn>
                  <a:cxn ang="0">
                    <a:pos x="4" y="6"/>
                  </a:cxn>
                  <a:cxn ang="0">
                    <a:pos x="4" y="5"/>
                  </a:cxn>
                  <a:cxn ang="0">
                    <a:pos x="4" y="4"/>
                  </a:cxn>
                  <a:cxn ang="0">
                    <a:pos x="4" y="4"/>
                  </a:cxn>
                  <a:cxn ang="0">
                    <a:pos x="4" y="4"/>
                  </a:cxn>
                  <a:cxn ang="0">
                    <a:pos x="5" y="0"/>
                  </a:cxn>
                  <a:cxn ang="0">
                    <a:pos x="3" y="0"/>
                  </a:cxn>
                  <a:cxn ang="0">
                    <a:pos x="2" y="0"/>
                  </a:cxn>
                  <a:cxn ang="0">
                    <a:pos x="1" y="2"/>
                  </a:cxn>
                  <a:cxn ang="0">
                    <a:pos x="1" y="3"/>
                  </a:cxn>
                  <a:cxn ang="0">
                    <a:pos x="0" y="3"/>
                  </a:cxn>
                  <a:cxn ang="0">
                    <a:pos x="0" y="3"/>
                  </a:cxn>
                  <a:cxn ang="0">
                    <a:pos x="6" y="24"/>
                  </a:cxn>
                  <a:cxn ang="0">
                    <a:pos x="15" y="22"/>
                  </a:cxn>
                </a:cxnLst>
                <a:rect l="0" t="0" r="r" b="b"/>
                <a:pathLst>
                  <a:path w="15" h="24">
                    <a:moveTo>
                      <a:pt x="15" y="22"/>
                    </a:moveTo>
                    <a:lnTo>
                      <a:pt x="15" y="21"/>
                    </a:lnTo>
                    <a:lnTo>
                      <a:pt x="14" y="18"/>
                    </a:lnTo>
                    <a:lnTo>
                      <a:pt x="12" y="17"/>
                    </a:lnTo>
                    <a:lnTo>
                      <a:pt x="10" y="15"/>
                    </a:lnTo>
                    <a:lnTo>
                      <a:pt x="9" y="14"/>
                    </a:lnTo>
                    <a:lnTo>
                      <a:pt x="8" y="13"/>
                    </a:lnTo>
                    <a:lnTo>
                      <a:pt x="7" y="10"/>
                    </a:lnTo>
                    <a:lnTo>
                      <a:pt x="6" y="8"/>
                    </a:lnTo>
                    <a:lnTo>
                      <a:pt x="4" y="6"/>
                    </a:lnTo>
                    <a:lnTo>
                      <a:pt x="4" y="5"/>
                    </a:lnTo>
                    <a:lnTo>
                      <a:pt x="4" y="4"/>
                    </a:lnTo>
                    <a:lnTo>
                      <a:pt x="4" y="4"/>
                    </a:lnTo>
                    <a:lnTo>
                      <a:pt x="4" y="4"/>
                    </a:lnTo>
                    <a:lnTo>
                      <a:pt x="5" y="0"/>
                    </a:lnTo>
                    <a:lnTo>
                      <a:pt x="3" y="0"/>
                    </a:lnTo>
                    <a:lnTo>
                      <a:pt x="2" y="0"/>
                    </a:lnTo>
                    <a:lnTo>
                      <a:pt x="1" y="2"/>
                    </a:lnTo>
                    <a:lnTo>
                      <a:pt x="1" y="3"/>
                    </a:lnTo>
                    <a:lnTo>
                      <a:pt x="0" y="3"/>
                    </a:lnTo>
                    <a:lnTo>
                      <a:pt x="0" y="3"/>
                    </a:lnTo>
                    <a:lnTo>
                      <a:pt x="6" y="24"/>
                    </a:lnTo>
                    <a:lnTo>
                      <a:pt x="15" y="22"/>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sp>
            <p:nvSpPr>
              <p:cNvPr id="54" name="Freeform 53"/>
              <p:cNvSpPr>
                <a:spLocks/>
              </p:cNvSpPr>
              <p:nvPr/>
            </p:nvSpPr>
            <p:spPr bwMode="auto">
              <a:xfrm>
                <a:off x="4194" y="603"/>
                <a:ext cx="294" cy="481"/>
              </a:xfrm>
              <a:custGeom>
                <a:avLst/>
                <a:gdLst/>
                <a:ahLst/>
                <a:cxnLst>
                  <a:cxn ang="0">
                    <a:pos x="10" y="72"/>
                  </a:cxn>
                  <a:cxn ang="0">
                    <a:pos x="10" y="74"/>
                  </a:cxn>
                  <a:cxn ang="0">
                    <a:pos x="12" y="76"/>
                  </a:cxn>
                  <a:cxn ang="0">
                    <a:pos x="13" y="77"/>
                  </a:cxn>
                  <a:cxn ang="0">
                    <a:pos x="14" y="80"/>
                  </a:cxn>
                  <a:cxn ang="0">
                    <a:pos x="15" y="78"/>
                  </a:cxn>
                  <a:cxn ang="0">
                    <a:pos x="16" y="74"/>
                  </a:cxn>
                  <a:cxn ang="0">
                    <a:pos x="18" y="69"/>
                  </a:cxn>
                  <a:cxn ang="0">
                    <a:pos x="18" y="68"/>
                  </a:cxn>
                  <a:cxn ang="0">
                    <a:pos x="20" y="63"/>
                  </a:cxn>
                  <a:cxn ang="0">
                    <a:pos x="21" y="65"/>
                  </a:cxn>
                  <a:cxn ang="0">
                    <a:pos x="22" y="65"/>
                  </a:cxn>
                  <a:cxn ang="0">
                    <a:pos x="22" y="63"/>
                  </a:cxn>
                  <a:cxn ang="0">
                    <a:pos x="26" y="61"/>
                  </a:cxn>
                  <a:cxn ang="0">
                    <a:pos x="26" y="60"/>
                  </a:cxn>
                  <a:cxn ang="0">
                    <a:pos x="28" y="59"/>
                  </a:cxn>
                  <a:cxn ang="0">
                    <a:pos x="29" y="57"/>
                  </a:cxn>
                  <a:cxn ang="0">
                    <a:pos x="31" y="53"/>
                  </a:cxn>
                  <a:cxn ang="0">
                    <a:pos x="31" y="52"/>
                  </a:cxn>
                  <a:cxn ang="0">
                    <a:pos x="34" y="52"/>
                  </a:cxn>
                  <a:cxn ang="0">
                    <a:pos x="35" y="50"/>
                  </a:cxn>
                  <a:cxn ang="0">
                    <a:pos x="37" y="47"/>
                  </a:cxn>
                  <a:cxn ang="0">
                    <a:pos x="40" y="49"/>
                  </a:cxn>
                  <a:cxn ang="0">
                    <a:pos x="43" y="45"/>
                  </a:cxn>
                  <a:cxn ang="0">
                    <a:pos x="47" y="41"/>
                  </a:cxn>
                  <a:cxn ang="0">
                    <a:pos x="48" y="41"/>
                  </a:cxn>
                  <a:cxn ang="0">
                    <a:pos x="49" y="39"/>
                  </a:cxn>
                  <a:cxn ang="0">
                    <a:pos x="48" y="37"/>
                  </a:cxn>
                  <a:cxn ang="0">
                    <a:pos x="47" y="37"/>
                  </a:cxn>
                  <a:cxn ang="0">
                    <a:pos x="48" y="36"/>
                  </a:cxn>
                  <a:cxn ang="0">
                    <a:pos x="47" y="33"/>
                  </a:cxn>
                  <a:cxn ang="0">
                    <a:pos x="45" y="32"/>
                  </a:cxn>
                  <a:cxn ang="0">
                    <a:pos x="43" y="33"/>
                  </a:cxn>
                  <a:cxn ang="0">
                    <a:pos x="41" y="28"/>
                  </a:cxn>
                  <a:cxn ang="0">
                    <a:pos x="41" y="27"/>
                  </a:cxn>
                  <a:cxn ang="0">
                    <a:pos x="40" y="26"/>
                  </a:cxn>
                  <a:cxn ang="0">
                    <a:pos x="38" y="26"/>
                  </a:cxn>
                  <a:cxn ang="0">
                    <a:pos x="36" y="26"/>
                  </a:cxn>
                  <a:cxn ang="0">
                    <a:pos x="35" y="23"/>
                  </a:cxn>
                  <a:cxn ang="0">
                    <a:pos x="24" y="1"/>
                  </a:cxn>
                  <a:cxn ang="0">
                    <a:pos x="22" y="1"/>
                  </a:cxn>
                  <a:cxn ang="0">
                    <a:pos x="21" y="2"/>
                  </a:cxn>
                  <a:cxn ang="0">
                    <a:pos x="18" y="3"/>
                  </a:cxn>
                  <a:cxn ang="0">
                    <a:pos x="15" y="5"/>
                  </a:cxn>
                  <a:cxn ang="0">
                    <a:pos x="14" y="2"/>
                  </a:cxn>
                  <a:cxn ang="0">
                    <a:pos x="13" y="2"/>
                  </a:cxn>
                  <a:cxn ang="0">
                    <a:pos x="6" y="17"/>
                  </a:cxn>
                  <a:cxn ang="0">
                    <a:pos x="7" y="20"/>
                  </a:cxn>
                  <a:cxn ang="0">
                    <a:pos x="7" y="23"/>
                  </a:cxn>
                  <a:cxn ang="0">
                    <a:pos x="5" y="25"/>
                  </a:cxn>
                  <a:cxn ang="0">
                    <a:pos x="6" y="33"/>
                  </a:cxn>
                  <a:cxn ang="0">
                    <a:pos x="4" y="37"/>
                  </a:cxn>
                  <a:cxn ang="0">
                    <a:pos x="4" y="40"/>
                  </a:cxn>
                  <a:cxn ang="0">
                    <a:pos x="3" y="40"/>
                  </a:cxn>
                  <a:cxn ang="0">
                    <a:pos x="3" y="43"/>
                  </a:cxn>
                  <a:cxn ang="0">
                    <a:pos x="1" y="42"/>
                  </a:cxn>
                </a:cxnLst>
                <a:rect l="0" t="0" r="r" b="b"/>
                <a:pathLst>
                  <a:path w="49" h="80">
                    <a:moveTo>
                      <a:pt x="0" y="43"/>
                    </a:moveTo>
                    <a:lnTo>
                      <a:pt x="10" y="72"/>
                    </a:lnTo>
                    <a:lnTo>
                      <a:pt x="10" y="73"/>
                    </a:lnTo>
                    <a:lnTo>
                      <a:pt x="10" y="74"/>
                    </a:lnTo>
                    <a:lnTo>
                      <a:pt x="10" y="74"/>
                    </a:lnTo>
                    <a:lnTo>
                      <a:pt x="12" y="76"/>
                    </a:lnTo>
                    <a:lnTo>
                      <a:pt x="13" y="76"/>
                    </a:lnTo>
                    <a:lnTo>
                      <a:pt x="13" y="77"/>
                    </a:lnTo>
                    <a:lnTo>
                      <a:pt x="13" y="78"/>
                    </a:lnTo>
                    <a:lnTo>
                      <a:pt x="14" y="80"/>
                    </a:lnTo>
                    <a:lnTo>
                      <a:pt x="15" y="80"/>
                    </a:lnTo>
                    <a:lnTo>
                      <a:pt x="15" y="78"/>
                    </a:lnTo>
                    <a:lnTo>
                      <a:pt x="15" y="76"/>
                    </a:lnTo>
                    <a:lnTo>
                      <a:pt x="16" y="74"/>
                    </a:lnTo>
                    <a:lnTo>
                      <a:pt x="17" y="71"/>
                    </a:lnTo>
                    <a:lnTo>
                      <a:pt x="18" y="69"/>
                    </a:lnTo>
                    <a:lnTo>
                      <a:pt x="18" y="69"/>
                    </a:lnTo>
                    <a:lnTo>
                      <a:pt x="18" y="68"/>
                    </a:lnTo>
                    <a:lnTo>
                      <a:pt x="17" y="66"/>
                    </a:lnTo>
                    <a:lnTo>
                      <a:pt x="20" y="63"/>
                    </a:lnTo>
                    <a:lnTo>
                      <a:pt x="21" y="64"/>
                    </a:lnTo>
                    <a:lnTo>
                      <a:pt x="21" y="65"/>
                    </a:lnTo>
                    <a:lnTo>
                      <a:pt x="22" y="66"/>
                    </a:lnTo>
                    <a:lnTo>
                      <a:pt x="22" y="65"/>
                    </a:lnTo>
                    <a:lnTo>
                      <a:pt x="22" y="64"/>
                    </a:lnTo>
                    <a:lnTo>
                      <a:pt x="22" y="63"/>
                    </a:lnTo>
                    <a:lnTo>
                      <a:pt x="25" y="62"/>
                    </a:lnTo>
                    <a:lnTo>
                      <a:pt x="26" y="61"/>
                    </a:lnTo>
                    <a:lnTo>
                      <a:pt x="26" y="60"/>
                    </a:lnTo>
                    <a:lnTo>
                      <a:pt x="26" y="60"/>
                    </a:lnTo>
                    <a:lnTo>
                      <a:pt x="27" y="60"/>
                    </a:lnTo>
                    <a:lnTo>
                      <a:pt x="28" y="59"/>
                    </a:lnTo>
                    <a:lnTo>
                      <a:pt x="29" y="59"/>
                    </a:lnTo>
                    <a:lnTo>
                      <a:pt x="29" y="57"/>
                    </a:lnTo>
                    <a:lnTo>
                      <a:pt x="29" y="55"/>
                    </a:lnTo>
                    <a:lnTo>
                      <a:pt x="31" y="53"/>
                    </a:lnTo>
                    <a:lnTo>
                      <a:pt x="31" y="52"/>
                    </a:lnTo>
                    <a:lnTo>
                      <a:pt x="31" y="52"/>
                    </a:lnTo>
                    <a:lnTo>
                      <a:pt x="33" y="52"/>
                    </a:lnTo>
                    <a:lnTo>
                      <a:pt x="34" y="52"/>
                    </a:lnTo>
                    <a:lnTo>
                      <a:pt x="34" y="51"/>
                    </a:lnTo>
                    <a:lnTo>
                      <a:pt x="35" y="50"/>
                    </a:lnTo>
                    <a:lnTo>
                      <a:pt x="36" y="49"/>
                    </a:lnTo>
                    <a:lnTo>
                      <a:pt x="37" y="47"/>
                    </a:lnTo>
                    <a:lnTo>
                      <a:pt x="39" y="48"/>
                    </a:lnTo>
                    <a:lnTo>
                      <a:pt x="40" y="49"/>
                    </a:lnTo>
                    <a:lnTo>
                      <a:pt x="42" y="46"/>
                    </a:lnTo>
                    <a:lnTo>
                      <a:pt x="43" y="45"/>
                    </a:lnTo>
                    <a:lnTo>
                      <a:pt x="46" y="43"/>
                    </a:lnTo>
                    <a:lnTo>
                      <a:pt x="47" y="41"/>
                    </a:lnTo>
                    <a:lnTo>
                      <a:pt x="47" y="41"/>
                    </a:lnTo>
                    <a:lnTo>
                      <a:pt x="48" y="41"/>
                    </a:lnTo>
                    <a:lnTo>
                      <a:pt x="49" y="40"/>
                    </a:lnTo>
                    <a:lnTo>
                      <a:pt x="49" y="39"/>
                    </a:lnTo>
                    <a:lnTo>
                      <a:pt x="49" y="38"/>
                    </a:lnTo>
                    <a:lnTo>
                      <a:pt x="48" y="37"/>
                    </a:lnTo>
                    <a:lnTo>
                      <a:pt x="48" y="38"/>
                    </a:lnTo>
                    <a:lnTo>
                      <a:pt x="47" y="37"/>
                    </a:lnTo>
                    <a:lnTo>
                      <a:pt x="48" y="36"/>
                    </a:lnTo>
                    <a:lnTo>
                      <a:pt x="48" y="36"/>
                    </a:lnTo>
                    <a:lnTo>
                      <a:pt x="48" y="35"/>
                    </a:lnTo>
                    <a:lnTo>
                      <a:pt x="47" y="33"/>
                    </a:lnTo>
                    <a:lnTo>
                      <a:pt x="46" y="32"/>
                    </a:lnTo>
                    <a:lnTo>
                      <a:pt x="45" y="32"/>
                    </a:lnTo>
                    <a:lnTo>
                      <a:pt x="45" y="33"/>
                    </a:lnTo>
                    <a:lnTo>
                      <a:pt x="43" y="33"/>
                    </a:lnTo>
                    <a:lnTo>
                      <a:pt x="42" y="33"/>
                    </a:lnTo>
                    <a:lnTo>
                      <a:pt x="41" y="28"/>
                    </a:lnTo>
                    <a:lnTo>
                      <a:pt x="42" y="28"/>
                    </a:lnTo>
                    <a:lnTo>
                      <a:pt x="41" y="27"/>
                    </a:lnTo>
                    <a:lnTo>
                      <a:pt x="41" y="26"/>
                    </a:lnTo>
                    <a:lnTo>
                      <a:pt x="40" y="26"/>
                    </a:lnTo>
                    <a:lnTo>
                      <a:pt x="40" y="27"/>
                    </a:lnTo>
                    <a:lnTo>
                      <a:pt x="38" y="26"/>
                    </a:lnTo>
                    <a:lnTo>
                      <a:pt x="37" y="26"/>
                    </a:lnTo>
                    <a:lnTo>
                      <a:pt x="36" y="26"/>
                    </a:lnTo>
                    <a:lnTo>
                      <a:pt x="36" y="23"/>
                    </a:lnTo>
                    <a:lnTo>
                      <a:pt x="35" y="23"/>
                    </a:lnTo>
                    <a:lnTo>
                      <a:pt x="29" y="4"/>
                    </a:lnTo>
                    <a:lnTo>
                      <a:pt x="24" y="1"/>
                    </a:lnTo>
                    <a:lnTo>
                      <a:pt x="23" y="0"/>
                    </a:lnTo>
                    <a:lnTo>
                      <a:pt x="22" y="1"/>
                    </a:lnTo>
                    <a:lnTo>
                      <a:pt x="21" y="1"/>
                    </a:lnTo>
                    <a:lnTo>
                      <a:pt x="21" y="2"/>
                    </a:lnTo>
                    <a:lnTo>
                      <a:pt x="20" y="2"/>
                    </a:lnTo>
                    <a:lnTo>
                      <a:pt x="18" y="3"/>
                    </a:lnTo>
                    <a:lnTo>
                      <a:pt x="16" y="5"/>
                    </a:lnTo>
                    <a:lnTo>
                      <a:pt x="15" y="5"/>
                    </a:lnTo>
                    <a:lnTo>
                      <a:pt x="14" y="4"/>
                    </a:lnTo>
                    <a:lnTo>
                      <a:pt x="14" y="2"/>
                    </a:lnTo>
                    <a:lnTo>
                      <a:pt x="13" y="2"/>
                    </a:lnTo>
                    <a:lnTo>
                      <a:pt x="13" y="2"/>
                    </a:lnTo>
                    <a:lnTo>
                      <a:pt x="11" y="2"/>
                    </a:lnTo>
                    <a:lnTo>
                      <a:pt x="6" y="17"/>
                    </a:lnTo>
                    <a:lnTo>
                      <a:pt x="6" y="19"/>
                    </a:lnTo>
                    <a:lnTo>
                      <a:pt x="7" y="20"/>
                    </a:lnTo>
                    <a:lnTo>
                      <a:pt x="7" y="22"/>
                    </a:lnTo>
                    <a:lnTo>
                      <a:pt x="7" y="23"/>
                    </a:lnTo>
                    <a:lnTo>
                      <a:pt x="6" y="23"/>
                    </a:lnTo>
                    <a:lnTo>
                      <a:pt x="5" y="25"/>
                    </a:lnTo>
                    <a:lnTo>
                      <a:pt x="7" y="31"/>
                    </a:lnTo>
                    <a:lnTo>
                      <a:pt x="6" y="33"/>
                    </a:lnTo>
                    <a:lnTo>
                      <a:pt x="6" y="34"/>
                    </a:lnTo>
                    <a:lnTo>
                      <a:pt x="4" y="37"/>
                    </a:lnTo>
                    <a:lnTo>
                      <a:pt x="4" y="38"/>
                    </a:lnTo>
                    <a:lnTo>
                      <a:pt x="4" y="40"/>
                    </a:lnTo>
                    <a:lnTo>
                      <a:pt x="4" y="40"/>
                    </a:lnTo>
                    <a:lnTo>
                      <a:pt x="3" y="40"/>
                    </a:lnTo>
                    <a:lnTo>
                      <a:pt x="3" y="42"/>
                    </a:lnTo>
                    <a:lnTo>
                      <a:pt x="3" y="43"/>
                    </a:lnTo>
                    <a:lnTo>
                      <a:pt x="2" y="43"/>
                    </a:lnTo>
                    <a:lnTo>
                      <a:pt x="1" y="42"/>
                    </a:lnTo>
                    <a:lnTo>
                      <a:pt x="0" y="43"/>
                    </a:lnTo>
                  </a:path>
                </a:pathLst>
              </a:custGeom>
              <a:grpFill/>
              <a:ln w="0">
                <a:solidFill>
                  <a:schemeClr val="tx1"/>
                </a:solidFill>
                <a:prstDash val="solid"/>
                <a:round/>
                <a:headEnd/>
                <a:tailEnd/>
              </a:ln>
              <a:effectLst/>
            </p:spPr>
            <p:txBody>
              <a:bodyPr/>
              <a:lstStyle/>
              <a:p>
                <a:pPr algn="ctr" eaLnBrk="0" hangingPunct="0">
                  <a:defRPr/>
                </a:pPr>
                <a:endParaRPr lang="en-US" dirty="0">
                  <a:solidFill>
                    <a:prstClr val="black"/>
                  </a:solidFill>
                </a:endParaRPr>
              </a:p>
            </p:txBody>
          </p:sp>
        </p:grpSp>
        <p:sp>
          <p:nvSpPr>
            <p:cNvPr id="55" name="Freeform 55"/>
            <p:cNvSpPr>
              <a:spLocks/>
            </p:cNvSpPr>
            <p:nvPr/>
          </p:nvSpPr>
          <p:spPr bwMode="auto">
            <a:xfrm>
              <a:off x="6008798" y="3692624"/>
              <a:ext cx="689507" cy="751200"/>
            </a:xfrm>
            <a:custGeom>
              <a:avLst/>
              <a:gdLst>
                <a:gd name="T0" fmla="*/ 2147483647 w 74"/>
                <a:gd name="T1" fmla="*/ 2147483647 h 77"/>
                <a:gd name="T2" fmla="*/ 2147483647 w 74"/>
                <a:gd name="T3" fmla="*/ 2147483647 h 77"/>
                <a:gd name="T4" fmla="*/ 2147483647 w 74"/>
                <a:gd name="T5" fmla="*/ 2147483647 h 77"/>
                <a:gd name="T6" fmla="*/ 2147483647 w 74"/>
                <a:gd name="T7" fmla="*/ 2147483647 h 77"/>
                <a:gd name="T8" fmla="*/ 2147483647 w 74"/>
                <a:gd name="T9" fmla="*/ 2147483647 h 77"/>
                <a:gd name="T10" fmla="*/ 2147483647 w 74"/>
                <a:gd name="T11" fmla="*/ 2147483647 h 77"/>
                <a:gd name="T12" fmla="*/ 2147483647 w 74"/>
                <a:gd name="T13" fmla="*/ 2147483647 h 77"/>
                <a:gd name="T14" fmla="*/ 2147483647 w 74"/>
                <a:gd name="T15" fmla="*/ 2147483647 h 77"/>
                <a:gd name="T16" fmla="*/ 2147483647 w 74"/>
                <a:gd name="T17" fmla="*/ 2147483647 h 77"/>
                <a:gd name="T18" fmla="*/ 2147483647 w 74"/>
                <a:gd name="T19" fmla="*/ 2147483647 h 77"/>
                <a:gd name="T20" fmla="*/ 2147483647 w 74"/>
                <a:gd name="T21" fmla="*/ 2147483647 h 77"/>
                <a:gd name="T22" fmla="*/ 2147483647 w 74"/>
                <a:gd name="T23" fmla="*/ 2147483647 h 77"/>
                <a:gd name="T24" fmla="*/ 2147483647 w 74"/>
                <a:gd name="T25" fmla="*/ 2147483647 h 77"/>
                <a:gd name="T26" fmla="*/ 2147483647 w 74"/>
                <a:gd name="T27" fmla="*/ 2147483647 h 77"/>
                <a:gd name="T28" fmla="*/ 2147483647 w 74"/>
                <a:gd name="T29" fmla="*/ 2147483647 h 77"/>
                <a:gd name="T30" fmla="*/ 2147483647 w 74"/>
                <a:gd name="T31" fmla="*/ 2147483647 h 77"/>
                <a:gd name="T32" fmla="*/ 2147483647 w 74"/>
                <a:gd name="T33" fmla="*/ 2147483647 h 77"/>
                <a:gd name="T34" fmla="*/ 2147483647 w 74"/>
                <a:gd name="T35" fmla="*/ 2147483647 h 77"/>
                <a:gd name="T36" fmla="*/ 2147483647 w 74"/>
                <a:gd name="T37" fmla="*/ 2147483647 h 77"/>
                <a:gd name="T38" fmla="*/ 2147483647 w 74"/>
                <a:gd name="T39" fmla="*/ 2147483647 h 77"/>
                <a:gd name="T40" fmla="*/ 2147483647 w 74"/>
                <a:gd name="T41" fmla="*/ 2147483647 h 77"/>
                <a:gd name="T42" fmla="*/ 2147483647 w 74"/>
                <a:gd name="T43" fmla="*/ 2147483647 h 77"/>
                <a:gd name="T44" fmla="*/ 2147483647 w 74"/>
                <a:gd name="T45" fmla="*/ 2147483647 h 77"/>
                <a:gd name="T46" fmla="*/ 2147483647 w 74"/>
                <a:gd name="T47" fmla="*/ 2147483647 h 77"/>
                <a:gd name="T48" fmla="*/ 2147483647 w 74"/>
                <a:gd name="T49" fmla="*/ 2147483647 h 77"/>
                <a:gd name="T50" fmla="*/ 2147483647 w 74"/>
                <a:gd name="T51" fmla="*/ 2147483647 h 77"/>
                <a:gd name="T52" fmla="*/ 2147483647 w 74"/>
                <a:gd name="T53" fmla="*/ 2147483647 h 77"/>
                <a:gd name="T54" fmla="*/ 2147483647 w 74"/>
                <a:gd name="T55" fmla="*/ 2147483647 h 77"/>
                <a:gd name="T56" fmla="*/ 2147483647 w 74"/>
                <a:gd name="T57" fmla="*/ 2147483647 h 77"/>
                <a:gd name="T58" fmla="*/ 2147483647 w 74"/>
                <a:gd name="T59" fmla="*/ 2147483647 h 77"/>
                <a:gd name="T60" fmla="*/ 2147483647 w 74"/>
                <a:gd name="T61" fmla="*/ 2147483647 h 77"/>
                <a:gd name="T62" fmla="*/ 2147483647 w 74"/>
                <a:gd name="T63" fmla="*/ 2147483647 h 77"/>
                <a:gd name="T64" fmla="*/ 2147483647 w 74"/>
                <a:gd name="T65" fmla="*/ 2147483647 h 77"/>
                <a:gd name="T66" fmla="*/ 2147483647 w 74"/>
                <a:gd name="T67" fmla="*/ 2147483647 h 77"/>
                <a:gd name="T68" fmla="*/ 2147483647 w 74"/>
                <a:gd name="T69" fmla="*/ 2147483647 h 77"/>
                <a:gd name="T70" fmla="*/ 2147483647 w 74"/>
                <a:gd name="T71" fmla="*/ 2147483647 h 77"/>
                <a:gd name="T72" fmla="*/ 2147483647 w 74"/>
                <a:gd name="T73" fmla="*/ 2147483647 h 77"/>
                <a:gd name="T74" fmla="*/ 2147483647 w 74"/>
                <a:gd name="T75" fmla="*/ 2147483647 h 77"/>
                <a:gd name="T76" fmla="*/ 2147483647 w 74"/>
                <a:gd name="T77" fmla="*/ 2147483647 h 77"/>
                <a:gd name="T78" fmla="*/ 2147483647 w 74"/>
                <a:gd name="T79" fmla="*/ 0 h 77"/>
                <a:gd name="T80" fmla="*/ 0 w 74"/>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77"/>
                <a:gd name="T125" fmla="*/ 74 w 74"/>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77">
                  <a:moveTo>
                    <a:pt x="0" y="5"/>
                  </a:moveTo>
                  <a:lnTo>
                    <a:pt x="10" y="41"/>
                  </a:lnTo>
                  <a:lnTo>
                    <a:pt x="11" y="41"/>
                  </a:lnTo>
                  <a:lnTo>
                    <a:pt x="12" y="44"/>
                  </a:lnTo>
                  <a:lnTo>
                    <a:pt x="12" y="45"/>
                  </a:lnTo>
                  <a:lnTo>
                    <a:pt x="13" y="46"/>
                  </a:lnTo>
                  <a:lnTo>
                    <a:pt x="14" y="47"/>
                  </a:lnTo>
                  <a:lnTo>
                    <a:pt x="14" y="48"/>
                  </a:lnTo>
                  <a:lnTo>
                    <a:pt x="15" y="50"/>
                  </a:lnTo>
                  <a:lnTo>
                    <a:pt x="14" y="52"/>
                  </a:lnTo>
                  <a:lnTo>
                    <a:pt x="14" y="55"/>
                  </a:lnTo>
                  <a:lnTo>
                    <a:pt x="13" y="57"/>
                  </a:lnTo>
                  <a:lnTo>
                    <a:pt x="13" y="60"/>
                  </a:lnTo>
                  <a:lnTo>
                    <a:pt x="15" y="63"/>
                  </a:lnTo>
                  <a:lnTo>
                    <a:pt x="14" y="68"/>
                  </a:lnTo>
                  <a:lnTo>
                    <a:pt x="16" y="70"/>
                  </a:lnTo>
                  <a:lnTo>
                    <a:pt x="16" y="72"/>
                  </a:lnTo>
                  <a:lnTo>
                    <a:pt x="17" y="72"/>
                  </a:lnTo>
                  <a:lnTo>
                    <a:pt x="18" y="74"/>
                  </a:lnTo>
                  <a:lnTo>
                    <a:pt x="18" y="75"/>
                  </a:lnTo>
                  <a:lnTo>
                    <a:pt x="19" y="76"/>
                  </a:lnTo>
                  <a:lnTo>
                    <a:pt x="58" y="74"/>
                  </a:lnTo>
                  <a:lnTo>
                    <a:pt x="58" y="76"/>
                  </a:lnTo>
                  <a:lnTo>
                    <a:pt x="59" y="76"/>
                  </a:lnTo>
                  <a:lnTo>
                    <a:pt x="61" y="77"/>
                  </a:lnTo>
                  <a:lnTo>
                    <a:pt x="61" y="75"/>
                  </a:lnTo>
                  <a:lnTo>
                    <a:pt x="60" y="71"/>
                  </a:lnTo>
                  <a:lnTo>
                    <a:pt x="60" y="70"/>
                  </a:lnTo>
                  <a:lnTo>
                    <a:pt x="61" y="69"/>
                  </a:lnTo>
                  <a:lnTo>
                    <a:pt x="62" y="68"/>
                  </a:lnTo>
                  <a:lnTo>
                    <a:pt x="64" y="69"/>
                  </a:lnTo>
                  <a:lnTo>
                    <a:pt x="67" y="69"/>
                  </a:lnTo>
                  <a:lnTo>
                    <a:pt x="68" y="69"/>
                  </a:lnTo>
                  <a:lnTo>
                    <a:pt x="68" y="66"/>
                  </a:lnTo>
                  <a:lnTo>
                    <a:pt x="67" y="65"/>
                  </a:lnTo>
                  <a:lnTo>
                    <a:pt x="67" y="63"/>
                  </a:lnTo>
                  <a:lnTo>
                    <a:pt x="68" y="62"/>
                  </a:lnTo>
                  <a:lnTo>
                    <a:pt x="70" y="56"/>
                  </a:lnTo>
                  <a:lnTo>
                    <a:pt x="70" y="53"/>
                  </a:lnTo>
                  <a:lnTo>
                    <a:pt x="71" y="51"/>
                  </a:lnTo>
                  <a:lnTo>
                    <a:pt x="72" y="48"/>
                  </a:lnTo>
                  <a:lnTo>
                    <a:pt x="73" y="47"/>
                  </a:lnTo>
                  <a:lnTo>
                    <a:pt x="74" y="47"/>
                  </a:lnTo>
                  <a:lnTo>
                    <a:pt x="74" y="46"/>
                  </a:lnTo>
                  <a:lnTo>
                    <a:pt x="73" y="46"/>
                  </a:lnTo>
                  <a:lnTo>
                    <a:pt x="73" y="45"/>
                  </a:lnTo>
                  <a:lnTo>
                    <a:pt x="72" y="45"/>
                  </a:lnTo>
                  <a:lnTo>
                    <a:pt x="71" y="45"/>
                  </a:lnTo>
                  <a:lnTo>
                    <a:pt x="70" y="45"/>
                  </a:lnTo>
                  <a:lnTo>
                    <a:pt x="69" y="44"/>
                  </a:lnTo>
                  <a:lnTo>
                    <a:pt x="69" y="41"/>
                  </a:lnTo>
                  <a:lnTo>
                    <a:pt x="67" y="38"/>
                  </a:lnTo>
                  <a:lnTo>
                    <a:pt x="65" y="37"/>
                  </a:lnTo>
                  <a:lnTo>
                    <a:pt x="64" y="34"/>
                  </a:lnTo>
                  <a:lnTo>
                    <a:pt x="62" y="32"/>
                  </a:lnTo>
                  <a:lnTo>
                    <a:pt x="62" y="30"/>
                  </a:lnTo>
                  <a:lnTo>
                    <a:pt x="60" y="30"/>
                  </a:lnTo>
                  <a:lnTo>
                    <a:pt x="58" y="29"/>
                  </a:lnTo>
                  <a:lnTo>
                    <a:pt x="57" y="27"/>
                  </a:lnTo>
                  <a:lnTo>
                    <a:pt x="55" y="26"/>
                  </a:lnTo>
                  <a:lnTo>
                    <a:pt x="55" y="25"/>
                  </a:lnTo>
                  <a:lnTo>
                    <a:pt x="54" y="23"/>
                  </a:lnTo>
                  <a:lnTo>
                    <a:pt x="53" y="23"/>
                  </a:lnTo>
                  <a:lnTo>
                    <a:pt x="51" y="22"/>
                  </a:lnTo>
                  <a:lnTo>
                    <a:pt x="47" y="18"/>
                  </a:lnTo>
                  <a:lnTo>
                    <a:pt x="45" y="17"/>
                  </a:lnTo>
                  <a:lnTo>
                    <a:pt x="44" y="16"/>
                  </a:lnTo>
                  <a:lnTo>
                    <a:pt x="42" y="14"/>
                  </a:lnTo>
                  <a:lnTo>
                    <a:pt x="41" y="11"/>
                  </a:lnTo>
                  <a:lnTo>
                    <a:pt x="40" y="10"/>
                  </a:lnTo>
                  <a:lnTo>
                    <a:pt x="39" y="9"/>
                  </a:lnTo>
                  <a:lnTo>
                    <a:pt x="36" y="9"/>
                  </a:lnTo>
                  <a:lnTo>
                    <a:pt x="33" y="7"/>
                  </a:lnTo>
                  <a:lnTo>
                    <a:pt x="32" y="6"/>
                  </a:lnTo>
                  <a:lnTo>
                    <a:pt x="33" y="3"/>
                  </a:lnTo>
                  <a:lnTo>
                    <a:pt x="34" y="2"/>
                  </a:lnTo>
                  <a:lnTo>
                    <a:pt x="34" y="1"/>
                  </a:lnTo>
                  <a:lnTo>
                    <a:pt x="35" y="0"/>
                  </a:lnTo>
                  <a:lnTo>
                    <a:pt x="34" y="0"/>
                  </a:lnTo>
                  <a:lnTo>
                    <a:pt x="14" y="3"/>
                  </a:lnTo>
                  <a:lnTo>
                    <a:pt x="0" y="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56" name="Freeform 56"/>
            <p:cNvSpPr>
              <a:spLocks/>
            </p:cNvSpPr>
            <p:nvPr/>
          </p:nvSpPr>
          <p:spPr bwMode="auto">
            <a:xfrm>
              <a:off x="1601397" y="1067054"/>
              <a:ext cx="838295" cy="645959"/>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66"/>
                <a:gd name="T182" fmla="*/ 90 w 90"/>
                <a:gd name="T183" fmla="*/ 66 h 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66">
                  <a:moveTo>
                    <a:pt x="3" y="41"/>
                  </a:moveTo>
                  <a:lnTo>
                    <a:pt x="1" y="40"/>
                  </a:lnTo>
                  <a:lnTo>
                    <a:pt x="0" y="40"/>
                  </a:lnTo>
                  <a:lnTo>
                    <a:pt x="0" y="39"/>
                  </a:lnTo>
                  <a:lnTo>
                    <a:pt x="1" y="37"/>
                  </a:lnTo>
                  <a:lnTo>
                    <a:pt x="1" y="36"/>
                  </a:lnTo>
                  <a:lnTo>
                    <a:pt x="1" y="35"/>
                  </a:lnTo>
                  <a:lnTo>
                    <a:pt x="1" y="34"/>
                  </a:lnTo>
                  <a:lnTo>
                    <a:pt x="2" y="35"/>
                  </a:lnTo>
                  <a:lnTo>
                    <a:pt x="2" y="36"/>
                  </a:lnTo>
                  <a:lnTo>
                    <a:pt x="2" y="37"/>
                  </a:lnTo>
                  <a:lnTo>
                    <a:pt x="3" y="36"/>
                  </a:lnTo>
                  <a:lnTo>
                    <a:pt x="3" y="35"/>
                  </a:lnTo>
                  <a:lnTo>
                    <a:pt x="4" y="34"/>
                  </a:lnTo>
                  <a:lnTo>
                    <a:pt x="3" y="33"/>
                  </a:lnTo>
                  <a:lnTo>
                    <a:pt x="2" y="32"/>
                  </a:lnTo>
                  <a:lnTo>
                    <a:pt x="2" y="30"/>
                  </a:lnTo>
                  <a:lnTo>
                    <a:pt x="3" y="30"/>
                  </a:lnTo>
                  <a:lnTo>
                    <a:pt x="4" y="30"/>
                  </a:lnTo>
                  <a:lnTo>
                    <a:pt x="6" y="29"/>
                  </a:lnTo>
                  <a:lnTo>
                    <a:pt x="4" y="28"/>
                  </a:lnTo>
                  <a:lnTo>
                    <a:pt x="4" y="27"/>
                  </a:lnTo>
                  <a:lnTo>
                    <a:pt x="3" y="28"/>
                  </a:lnTo>
                  <a:lnTo>
                    <a:pt x="3" y="26"/>
                  </a:lnTo>
                  <a:lnTo>
                    <a:pt x="3" y="25"/>
                  </a:lnTo>
                  <a:lnTo>
                    <a:pt x="3" y="23"/>
                  </a:lnTo>
                  <a:lnTo>
                    <a:pt x="3" y="22"/>
                  </a:lnTo>
                  <a:lnTo>
                    <a:pt x="3" y="20"/>
                  </a:lnTo>
                  <a:lnTo>
                    <a:pt x="3" y="16"/>
                  </a:lnTo>
                  <a:lnTo>
                    <a:pt x="3" y="15"/>
                  </a:lnTo>
                  <a:lnTo>
                    <a:pt x="2" y="10"/>
                  </a:lnTo>
                  <a:lnTo>
                    <a:pt x="2" y="7"/>
                  </a:lnTo>
                  <a:lnTo>
                    <a:pt x="2" y="5"/>
                  </a:lnTo>
                  <a:lnTo>
                    <a:pt x="3" y="3"/>
                  </a:lnTo>
                  <a:lnTo>
                    <a:pt x="12" y="9"/>
                  </a:lnTo>
                  <a:lnTo>
                    <a:pt x="16" y="11"/>
                  </a:lnTo>
                  <a:lnTo>
                    <a:pt x="19" y="12"/>
                  </a:lnTo>
                  <a:lnTo>
                    <a:pt x="21" y="14"/>
                  </a:lnTo>
                  <a:lnTo>
                    <a:pt x="23" y="14"/>
                  </a:lnTo>
                  <a:lnTo>
                    <a:pt x="24" y="14"/>
                  </a:lnTo>
                  <a:lnTo>
                    <a:pt x="24" y="15"/>
                  </a:lnTo>
                  <a:lnTo>
                    <a:pt x="25" y="19"/>
                  </a:lnTo>
                  <a:lnTo>
                    <a:pt x="24" y="20"/>
                  </a:lnTo>
                  <a:lnTo>
                    <a:pt x="23" y="21"/>
                  </a:lnTo>
                  <a:lnTo>
                    <a:pt x="22" y="23"/>
                  </a:lnTo>
                  <a:lnTo>
                    <a:pt x="22" y="24"/>
                  </a:lnTo>
                  <a:lnTo>
                    <a:pt x="23" y="25"/>
                  </a:lnTo>
                  <a:lnTo>
                    <a:pt x="22" y="26"/>
                  </a:lnTo>
                  <a:lnTo>
                    <a:pt x="22" y="27"/>
                  </a:lnTo>
                  <a:lnTo>
                    <a:pt x="23" y="28"/>
                  </a:lnTo>
                  <a:lnTo>
                    <a:pt x="25" y="27"/>
                  </a:lnTo>
                  <a:lnTo>
                    <a:pt x="25" y="23"/>
                  </a:lnTo>
                  <a:lnTo>
                    <a:pt x="26" y="23"/>
                  </a:lnTo>
                  <a:lnTo>
                    <a:pt x="27" y="21"/>
                  </a:lnTo>
                  <a:lnTo>
                    <a:pt x="29" y="19"/>
                  </a:lnTo>
                  <a:lnTo>
                    <a:pt x="29" y="18"/>
                  </a:lnTo>
                  <a:lnTo>
                    <a:pt x="28" y="14"/>
                  </a:lnTo>
                  <a:lnTo>
                    <a:pt x="27" y="10"/>
                  </a:lnTo>
                  <a:lnTo>
                    <a:pt x="26" y="9"/>
                  </a:lnTo>
                  <a:lnTo>
                    <a:pt x="27" y="9"/>
                  </a:lnTo>
                  <a:lnTo>
                    <a:pt x="28" y="9"/>
                  </a:lnTo>
                  <a:lnTo>
                    <a:pt x="29" y="7"/>
                  </a:lnTo>
                  <a:lnTo>
                    <a:pt x="29" y="4"/>
                  </a:lnTo>
                  <a:lnTo>
                    <a:pt x="27" y="4"/>
                  </a:lnTo>
                  <a:lnTo>
                    <a:pt x="27" y="3"/>
                  </a:lnTo>
                  <a:lnTo>
                    <a:pt x="27" y="0"/>
                  </a:lnTo>
                  <a:lnTo>
                    <a:pt x="45" y="5"/>
                  </a:lnTo>
                  <a:lnTo>
                    <a:pt x="62" y="9"/>
                  </a:lnTo>
                  <a:lnTo>
                    <a:pt x="90" y="15"/>
                  </a:lnTo>
                  <a:lnTo>
                    <a:pt x="81" y="58"/>
                  </a:lnTo>
                  <a:lnTo>
                    <a:pt x="81" y="59"/>
                  </a:lnTo>
                  <a:lnTo>
                    <a:pt x="80" y="59"/>
                  </a:lnTo>
                  <a:lnTo>
                    <a:pt x="80" y="60"/>
                  </a:lnTo>
                  <a:lnTo>
                    <a:pt x="81" y="61"/>
                  </a:lnTo>
                  <a:lnTo>
                    <a:pt x="81" y="62"/>
                  </a:lnTo>
                  <a:lnTo>
                    <a:pt x="81" y="63"/>
                  </a:lnTo>
                  <a:lnTo>
                    <a:pt x="80" y="64"/>
                  </a:lnTo>
                  <a:lnTo>
                    <a:pt x="80" y="65"/>
                  </a:lnTo>
                  <a:lnTo>
                    <a:pt x="80" y="66"/>
                  </a:lnTo>
                  <a:lnTo>
                    <a:pt x="57" y="60"/>
                  </a:lnTo>
                  <a:lnTo>
                    <a:pt x="55" y="61"/>
                  </a:lnTo>
                  <a:lnTo>
                    <a:pt x="54" y="61"/>
                  </a:lnTo>
                  <a:lnTo>
                    <a:pt x="52" y="60"/>
                  </a:lnTo>
                  <a:lnTo>
                    <a:pt x="51" y="60"/>
                  </a:lnTo>
                  <a:lnTo>
                    <a:pt x="50" y="60"/>
                  </a:lnTo>
                  <a:lnTo>
                    <a:pt x="49" y="60"/>
                  </a:lnTo>
                  <a:lnTo>
                    <a:pt x="47" y="60"/>
                  </a:lnTo>
                  <a:lnTo>
                    <a:pt x="45" y="60"/>
                  </a:lnTo>
                  <a:lnTo>
                    <a:pt x="44" y="60"/>
                  </a:lnTo>
                  <a:lnTo>
                    <a:pt x="42" y="61"/>
                  </a:lnTo>
                  <a:lnTo>
                    <a:pt x="41" y="61"/>
                  </a:lnTo>
                  <a:lnTo>
                    <a:pt x="38" y="61"/>
                  </a:lnTo>
                  <a:lnTo>
                    <a:pt x="37" y="60"/>
                  </a:lnTo>
                  <a:lnTo>
                    <a:pt x="35" y="59"/>
                  </a:lnTo>
                  <a:lnTo>
                    <a:pt x="30" y="60"/>
                  </a:lnTo>
                  <a:lnTo>
                    <a:pt x="29" y="59"/>
                  </a:lnTo>
                  <a:lnTo>
                    <a:pt x="25" y="57"/>
                  </a:lnTo>
                  <a:lnTo>
                    <a:pt x="22" y="57"/>
                  </a:lnTo>
                  <a:lnTo>
                    <a:pt x="20" y="57"/>
                  </a:lnTo>
                  <a:lnTo>
                    <a:pt x="15" y="57"/>
                  </a:lnTo>
                  <a:lnTo>
                    <a:pt x="12" y="55"/>
                  </a:lnTo>
                  <a:lnTo>
                    <a:pt x="11" y="54"/>
                  </a:lnTo>
                  <a:lnTo>
                    <a:pt x="12" y="50"/>
                  </a:lnTo>
                  <a:lnTo>
                    <a:pt x="12" y="49"/>
                  </a:lnTo>
                  <a:lnTo>
                    <a:pt x="11" y="46"/>
                  </a:lnTo>
                  <a:lnTo>
                    <a:pt x="9" y="44"/>
                  </a:lnTo>
                  <a:lnTo>
                    <a:pt x="7" y="44"/>
                  </a:lnTo>
                  <a:lnTo>
                    <a:pt x="7" y="43"/>
                  </a:lnTo>
                  <a:lnTo>
                    <a:pt x="6" y="42"/>
                  </a:lnTo>
                  <a:lnTo>
                    <a:pt x="3" y="4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57" name="Freeform 57"/>
            <p:cNvSpPr>
              <a:spLocks/>
            </p:cNvSpPr>
            <p:nvPr/>
          </p:nvSpPr>
          <p:spPr bwMode="auto">
            <a:xfrm>
              <a:off x="1376400" y="1469871"/>
              <a:ext cx="1008858" cy="885472"/>
            </a:xfrm>
            <a:custGeom>
              <a:avLst/>
              <a:gdLst>
                <a:gd name="T0" fmla="*/ 0 w 108"/>
                <a:gd name="T1" fmla="*/ 2147483647 h 91"/>
                <a:gd name="T2" fmla="*/ 0 w 108"/>
                <a:gd name="T3" fmla="*/ 2147483647 h 91"/>
                <a:gd name="T4" fmla="*/ 2147483647 w 108"/>
                <a:gd name="T5" fmla="*/ 2147483647 h 91"/>
                <a:gd name="T6" fmla="*/ 2147483647 w 108"/>
                <a:gd name="T7" fmla="*/ 2147483647 h 91"/>
                <a:gd name="T8" fmla="*/ 2147483647 w 108"/>
                <a:gd name="T9" fmla="*/ 2147483647 h 91"/>
                <a:gd name="T10" fmla="*/ 2147483647 w 108"/>
                <a:gd name="T11" fmla="*/ 2147483647 h 91"/>
                <a:gd name="T12" fmla="*/ 2147483647 w 108"/>
                <a:gd name="T13" fmla="*/ 2147483647 h 91"/>
                <a:gd name="T14" fmla="*/ 2147483647 w 108"/>
                <a:gd name="T15" fmla="*/ 2147483647 h 91"/>
                <a:gd name="T16" fmla="*/ 2147483647 w 108"/>
                <a:gd name="T17" fmla="*/ 2147483647 h 91"/>
                <a:gd name="T18" fmla="*/ 2147483647 w 108"/>
                <a:gd name="T19" fmla="*/ 2147483647 h 91"/>
                <a:gd name="T20" fmla="*/ 2147483647 w 108"/>
                <a:gd name="T21" fmla="*/ 2147483647 h 91"/>
                <a:gd name="T22" fmla="*/ 2147483647 w 108"/>
                <a:gd name="T23" fmla="*/ 2147483647 h 91"/>
                <a:gd name="T24" fmla="*/ 2147483647 w 108"/>
                <a:gd name="T25" fmla="*/ 2147483647 h 91"/>
                <a:gd name="T26" fmla="*/ 2147483647 w 108"/>
                <a:gd name="T27" fmla="*/ 2147483647 h 91"/>
                <a:gd name="T28" fmla="*/ 2147483647 w 108"/>
                <a:gd name="T29" fmla="*/ 2147483647 h 91"/>
                <a:gd name="T30" fmla="*/ 2147483647 w 108"/>
                <a:gd name="T31" fmla="*/ 2147483647 h 91"/>
                <a:gd name="T32" fmla="*/ 2147483647 w 108"/>
                <a:gd name="T33" fmla="*/ 2147483647 h 91"/>
                <a:gd name="T34" fmla="*/ 2147483647 w 108"/>
                <a:gd name="T35" fmla="*/ 2147483647 h 91"/>
                <a:gd name="T36" fmla="*/ 2147483647 w 108"/>
                <a:gd name="T37" fmla="*/ 2147483647 h 91"/>
                <a:gd name="T38" fmla="*/ 2147483647 w 108"/>
                <a:gd name="T39" fmla="*/ 2147483647 h 91"/>
                <a:gd name="T40" fmla="*/ 2147483647 w 108"/>
                <a:gd name="T41" fmla="*/ 2147483647 h 91"/>
                <a:gd name="T42" fmla="*/ 2147483647 w 108"/>
                <a:gd name="T43" fmla="*/ 2147483647 h 91"/>
                <a:gd name="T44" fmla="*/ 2147483647 w 108"/>
                <a:gd name="T45" fmla="*/ 2147483647 h 91"/>
                <a:gd name="T46" fmla="*/ 2147483647 w 108"/>
                <a:gd name="T47" fmla="*/ 2147483647 h 91"/>
                <a:gd name="T48" fmla="*/ 2147483647 w 108"/>
                <a:gd name="T49" fmla="*/ 2147483647 h 91"/>
                <a:gd name="T50" fmla="*/ 2147483647 w 108"/>
                <a:gd name="T51" fmla="*/ 2147483647 h 91"/>
                <a:gd name="T52" fmla="*/ 2147483647 w 108"/>
                <a:gd name="T53" fmla="*/ 2147483647 h 91"/>
                <a:gd name="T54" fmla="*/ 2147483647 w 108"/>
                <a:gd name="T55" fmla="*/ 2147483647 h 91"/>
                <a:gd name="T56" fmla="*/ 2147483647 w 108"/>
                <a:gd name="T57" fmla="*/ 2147483647 h 91"/>
                <a:gd name="T58" fmla="*/ 2147483647 w 108"/>
                <a:gd name="T59" fmla="*/ 2147483647 h 91"/>
                <a:gd name="T60" fmla="*/ 2147483647 w 108"/>
                <a:gd name="T61" fmla="*/ 2147483647 h 91"/>
                <a:gd name="T62" fmla="*/ 2147483647 w 108"/>
                <a:gd name="T63" fmla="*/ 2147483647 h 91"/>
                <a:gd name="T64" fmla="*/ 2147483647 w 108"/>
                <a:gd name="T65" fmla="*/ 2147483647 h 91"/>
                <a:gd name="T66" fmla="*/ 2147483647 w 108"/>
                <a:gd name="T67" fmla="*/ 2147483647 h 91"/>
                <a:gd name="T68" fmla="*/ 2147483647 w 108"/>
                <a:gd name="T69" fmla="*/ 2147483647 h 91"/>
                <a:gd name="T70" fmla="*/ 2147483647 w 108"/>
                <a:gd name="T71" fmla="*/ 2147483647 h 91"/>
                <a:gd name="T72" fmla="*/ 2147483647 w 108"/>
                <a:gd name="T73" fmla="*/ 2147483647 h 91"/>
                <a:gd name="T74" fmla="*/ 2147483647 w 108"/>
                <a:gd name="T75" fmla="*/ 2147483647 h 91"/>
                <a:gd name="T76" fmla="*/ 2147483647 w 108"/>
                <a:gd name="T77" fmla="*/ 2147483647 h 91"/>
                <a:gd name="T78" fmla="*/ 2147483647 w 108"/>
                <a:gd name="T79" fmla="*/ 2147483647 h 9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8"/>
                <a:gd name="T121" fmla="*/ 0 h 91"/>
                <a:gd name="T122" fmla="*/ 108 w 108"/>
                <a:gd name="T123" fmla="*/ 91 h 9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8" h="91">
                  <a:moveTo>
                    <a:pt x="1" y="69"/>
                  </a:moveTo>
                  <a:lnTo>
                    <a:pt x="0" y="68"/>
                  </a:lnTo>
                  <a:lnTo>
                    <a:pt x="0" y="64"/>
                  </a:lnTo>
                  <a:lnTo>
                    <a:pt x="0" y="63"/>
                  </a:lnTo>
                  <a:lnTo>
                    <a:pt x="0" y="61"/>
                  </a:lnTo>
                  <a:lnTo>
                    <a:pt x="1" y="58"/>
                  </a:lnTo>
                  <a:lnTo>
                    <a:pt x="1" y="53"/>
                  </a:lnTo>
                  <a:lnTo>
                    <a:pt x="2" y="52"/>
                  </a:lnTo>
                  <a:lnTo>
                    <a:pt x="3" y="51"/>
                  </a:lnTo>
                  <a:lnTo>
                    <a:pt x="3" y="50"/>
                  </a:lnTo>
                  <a:lnTo>
                    <a:pt x="4" y="49"/>
                  </a:lnTo>
                  <a:lnTo>
                    <a:pt x="5" y="48"/>
                  </a:lnTo>
                  <a:lnTo>
                    <a:pt x="5" y="46"/>
                  </a:lnTo>
                  <a:lnTo>
                    <a:pt x="6" y="45"/>
                  </a:lnTo>
                  <a:lnTo>
                    <a:pt x="9" y="42"/>
                  </a:lnTo>
                  <a:lnTo>
                    <a:pt x="10" y="38"/>
                  </a:lnTo>
                  <a:lnTo>
                    <a:pt x="13" y="33"/>
                  </a:lnTo>
                  <a:lnTo>
                    <a:pt x="16" y="23"/>
                  </a:lnTo>
                  <a:lnTo>
                    <a:pt x="18" y="19"/>
                  </a:lnTo>
                  <a:lnTo>
                    <a:pt x="20" y="13"/>
                  </a:lnTo>
                  <a:lnTo>
                    <a:pt x="23" y="6"/>
                  </a:lnTo>
                  <a:lnTo>
                    <a:pt x="24" y="4"/>
                  </a:lnTo>
                  <a:lnTo>
                    <a:pt x="24" y="1"/>
                  </a:lnTo>
                  <a:lnTo>
                    <a:pt x="25" y="0"/>
                  </a:lnTo>
                  <a:lnTo>
                    <a:pt x="27" y="1"/>
                  </a:lnTo>
                  <a:lnTo>
                    <a:pt x="27" y="0"/>
                  </a:lnTo>
                  <a:lnTo>
                    <a:pt x="30" y="1"/>
                  </a:lnTo>
                  <a:lnTo>
                    <a:pt x="31" y="2"/>
                  </a:lnTo>
                  <a:lnTo>
                    <a:pt x="31" y="3"/>
                  </a:lnTo>
                  <a:lnTo>
                    <a:pt x="33" y="3"/>
                  </a:lnTo>
                  <a:lnTo>
                    <a:pt x="35" y="5"/>
                  </a:lnTo>
                  <a:lnTo>
                    <a:pt x="36" y="8"/>
                  </a:lnTo>
                  <a:lnTo>
                    <a:pt x="36" y="9"/>
                  </a:lnTo>
                  <a:lnTo>
                    <a:pt x="35" y="13"/>
                  </a:lnTo>
                  <a:lnTo>
                    <a:pt x="36" y="14"/>
                  </a:lnTo>
                  <a:lnTo>
                    <a:pt x="39" y="16"/>
                  </a:lnTo>
                  <a:lnTo>
                    <a:pt x="44" y="16"/>
                  </a:lnTo>
                  <a:lnTo>
                    <a:pt x="46" y="16"/>
                  </a:lnTo>
                  <a:lnTo>
                    <a:pt x="49" y="16"/>
                  </a:lnTo>
                  <a:lnTo>
                    <a:pt x="53" y="18"/>
                  </a:lnTo>
                  <a:lnTo>
                    <a:pt x="54" y="19"/>
                  </a:lnTo>
                  <a:lnTo>
                    <a:pt x="59" y="18"/>
                  </a:lnTo>
                  <a:lnTo>
                    <a:pt x="61" y="19"/>
                  </a:lnTo>
                  <a:lnTo>
                    <a:pt x="62" y="20"/>
                  </a:lnTo>
                  <a:lnTo>
                    <a:pt x="65" y="20"/>
                  </a:lnTo>
                  <a:lnTo>
                    <a:pt x="66" y="20"/>
                  </a:lnTo>
                  <a:lnTo>
                    <a:pt x="68" y="19"/>
                  </a:lnTo>
                  <a:lnTo>
                    <a:pt x="69" y="19"/>
                  </a:lnTo>
                  <a:lnTo>
                    <a:pt x="71" y="19"/>
                  </a:lnTo>
                  <a:lnTo>
                    <a:pt x="73" y="19"/>
                  </a:lnTo>
                  <a:lnTo>
                    <a:pt x="74" y="19"/>
                  </a:lnTo>
                  <a:lnTo>
                    <a:pt x="75" y="19"/>
                  </a:lnTo>
                  <a:lnTo>
                    <a:pt x="76" y="19"/>
                  </a:lnTo>
                  <a:lnTo>
                    <a:pt x="78" y="20"/>
                  </a:lnTo>
                  <a:lnTo>
                    <a:pt x="79" y="20"/>
                  </a:lnTo>
                  <a:lnTo>
                    <a:pt x="81" y="19"/>
                  </a:lnTo>
                  <a:lnTo>
                    <a:pt x="104" y="25"/>
                  </a:lnTo>
                  <a:lnTo>
                    <a:pt x="105" y="26"/>
                  </a:lnTo>
                  <a:lnTo>
                    <a:pt x="106" y="28"/>
                  </a:lnTo>
                  <a:lnTo>
                    <a:pt x="107" y="28"/>
                  </a:lnTo>
                  <a:lnTo>
                    <a:pt x="108" y="29"/>
                  </a:lnTo>
                  <a:lnTo>
                    <a:pt x="108" y="31"/>
                  </a:lnTo>
                  <a:lnTo>
                    <a:pt x="103" y="41"/>
                  </a:lnTo>
                  <a:lnTo>
                    <a:pt x="102" y="42"/>
                  </a:lnTo>
                  <a:lnTo>
                    <a:pt x="101" y="43"/>
                  </a:lnTo>
                  <a:lnTo>
                    <a:pt x="100" y="44"/>
                  </a:lnTo>
                  <a:lnTo>
                    <a:pt x="98" y="45"/>
                  </a:lnTo>
                  <a:lnTo>
                    <a:pt x="95" y="50"/>
                  </a:lnTo>
                  <a:lnTo>
                    <a:pt x="95" y="52"/>
                  </a:lnTo>
                  <a:lnTo>
                    <a:pt x="95" y="53"/>
                  </a:lnTo>
                  <a:lnTo>
                    <a:pt x="97" y="54"/>
                  </a:lnTo>
                  <a:lnTo>
                    <a:pt x="98" y="55"/>
                  </a:lnTo>
                  <a:lnTo>
                    <a:pt x="97" y="56"/>
                  </a:lnTo>
                  <a:lnTo>
                    <a:pt x="97" y="57"/>
                  </a:lnTo>
                  <a:lnTo>
                    <a:pt x="97" y="59"/>
                  </a:lnTo>
                  <a:lnTo>
                    <a:pt x="95" y="61"/>
                  </a:lnTo>
                  <a:lnTo>
                    <a:pt x="88" y="91"/>
                  </a:lnTo>
                  <a:lnTo>
                    <a:pt x="52" y="83"/>
                  </a:lnTo>
                  <a:lnTo>
                    <a:pt x="1" y="69"/>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58" name="Freeform 58"/>
            <p:cNvSpPr>
              <a:spLocks/>
            </p:cNvSpPr>
            <p:nvPr/>
          </p:nvSpPr>
          <p:spPr bwMode="auto">
            <a:xfrm>
              <a:off x="1292933" y="2141234"/>
              <a:ext cx="1007043" cy="1805419"/>
            </a:xfrm>
            <a:custGeom>
              <a:avLst/>
              <a:gdLst>
                <a:gd name="T0" fmla="*/ 2147483647 w 108"/>
                <a:gd name="T1" fmla="*/ 2147483647 h 185"/>
                <a:gd name="T2" fmla="*/ 2147483647 w 108"/>
                <a:gd name="T3" fmla="*/ 2147483647 h 185"/>
                <a:gd name="T4" fmla="*/ 2147483647 w 108"/>
                <a:gd name="T5" fmla="*/ 2147483647 h 185"/>
                <a:gd name="T6" fmla="*/ 2147483647 w 108"/>
                <a:gd name="T7" fmla="*/ 2147483647 h 185"/>
                <a:gd name="T8" fmla="*/ 2147483647 w 108"/>
                <a:gd name="T9" fmla="*/ 2147483647 h 185"/>
                <a:gd name="T10" fmla="*/ 2147483647 w 108"/>
                <a:gd name="T11" fmla="*/ 2147483647 h 185"/>
                <a:gd name="T12" fmla="*/ 2147483647 w 108"/>
                <a:gd name="T13" fmla="*/ 2147483647 h 185"/>
                <a:gd name="T14" fmla="*/ 2147483647 w 108"/>
                <a:gd name="T15" fmla="*/ 2147483647 h 185"/>
                <a:gd name="T16" fmla="*/ 2147483647 w 108"/>
                <a:gd name="T17" fmla="*/ 2147483647 h 185"/>
                <a:gd name="T18" fmla="*/ 2147483647 w 108"/>
                <a:gd name="T19" fmla="*/ 2147483647 h 185"/>
                <a:gd name="T20" fmla="*/ 2147483647 w 108"/>
                <a:gd name="T21" fmla="*/ 2147483647 h 185"/>
                <a:gd name="T22" fmla="*/ 2147483647 w 108"/>
                <a:gd name="T23" fmla="*/ 2147483647 h 185"/>
                <a:gd name="T24" fmla="*/ 2147483647 w 108"/>
                <a:gd name="T25" fmla="*/ 2147483647 h 185"/>
                <a:gd name="T26" fmla="*/ 2147483647 w 108"/>
                <a:gd name="T27" fmla="*/ 2147483647 h 185"/>
                <a:gd name="T28" fmla="*/ 2147483647 w 108"/>
                <a:gd name="T29" fmla="*/ 2147483647 h 185"/>
                <a:gd name="T30" fmla="*/ 2147483647 w 108"/>
                <a:gd name="T31" fmla="*/ 2147483647 h 185"/>
                <a:gd name="T32" fmla="*/ 2147483647 w 108"/>
                <a:gd name="T33" fmla="*/ 2147483647 h 185"/>
                <a:gd name="T34" fmla="*/ 2147483647 w 108"/>
                <a:gd name="T35" fmla="*/ 2147483647 h 185"/>
                <a:gd name="T36" fmla="*/ 2147483647 w 108"/>
                <a:gd name="T37" fmla="*/ 2147483647 h 185"/>
                <a:gd name="T38" fmla="*/ 2147483647 w 108"/>
                <a:gd name="T39" fmla="*/ 2147483647 h 185"/>
                <a:gd name="T40" fmla="*/ 2147483647 w 108"/>
                <a:gd name="T41" fmla="*/ 2147483647 h 185"/>
                <a:gd name="T42" fmla="*/ 2147483647 w 108"/>
                <a:gd name="T43" fmla="*/ 2147483647 h 185"/>
                <a:gd name="T44" fmla="*/ 2147483647 w 108"/>
                <a:gd name="T45" fmla="*/ 2147483647 h 185"/>
                <a:gd name="T46" fmla="*/ 2147483647 w 108"/>
                <a:gd name="T47" fmla="*/ 2147483647 h 185"/>
                <a:gd name="T48" fmla="*/ 2147483647 w 108"/>
                <a:gd name="T49" fmla="*/ 2147483647 h 185"/>
                <a:gd name="T50" fmla="*/ 2147483647 w 108"/>
                <a:gd name="T51" fmla="*/ 2147483647 h 185"/>
                <a:gd name="T52" fmla="*/ 2147483647 w 108"/>
                <a:gd name="T53" fmla="*/ 2147483647 h 185"/>
                <a:gd name="T54" fmla="*/ 2147483647 w 108"/>
                <a:gd name="T55" fmla="*/ 2147483647 h 185"/>
                <a:gd name="T56" fmla="*/ 2147483647 w 108"/>
                <a:gd name="T57" fmla="*/ 2147483647 h 185"/>
                <a:gd name="T58" fmla="*/ 2147483647 w 108"/>
                <a:gd name="T59" fmla="*/ 2147483647 h 185"/>
                <a:gd name="T60" fmla="*/ 2147483647 w 108"/>
                <a:gd name="T61" fmla="*/ 2147483647 h 185"/>
                <a:gd name="T62" fmla="*/ 0 w 108"/>
                <a:gd name="T63" fmla="*/ 2147483647 h 185"/>
                <a:gd name="T64" fmla="*/ 0 w 108"/>
                <a:gd name="T65" fmla="*/ 2147483647 h 185"/>
                <a:gd name="T66" fmla="*/ 2147483647 w 108"/>
                <a:gd name="T67" fmla="*/ 2147483647 h 185"/>
                <a:gd name="T68" fmla="*/ 2147483647 w 108"/>
                <a:gd name="T69" fmla="*/ 2147483647 h 185"/>
                <a:gd name="T70" fmla="*/ 2147483647 w 108"/>
                <a:gd name="T71" fmla="*/ 2147483647 h 185"/>
                <a:gd name="T72" fmla="*/ 2147483647 w 108"/>
                <a:gd name="T73" fmla="*/ 2147483647 h 185"/>
                <a:gd name="T74" fmla="*/ 2147483647 w 108"/>
                <a:gd name="T75" fmla="*/ 2147483647 h 185"/>
                <a:gd name="T76" fmla="*/ 2147483647 w 108"/>
                <a:gd name="T77" fmla="*/ 2147483647 h 185"/>
                <a:gd name="T78" fmla="*/ 2147483647 w 108"/>
                <a:gd name="T79" fmla="*/ 2147483647 h 185"/>
                <a:gd name="T80" fmla="*/ 2147483647 w 108"/>
                <a:gd name="T81" fmla="*/ 2147483647 h 185"/>
                <a:gd name="T82" fmla="*/ 2147483647 w 108"/>
                <a:gd name="T83" fmla="*/ 2147483647 h 185"/>
                <a:gd name="T84" fmla="*/ 2147483647 w 108"/>
                <a:gd name="T85" fmla="*/ 2147483647 h 185"/>
                <a:gd name="T86" fmla="*/ 2147483647 w 108"/>
                <a:gd name="T87" fmla="*/ 2147483647 h 185"/>
                <a:gd name="T88" fmla="*/ 2147483647 w 108"/>
                <a:gd name="T89" fmla="*/ 2147483647 h 185"/>
                <a:gd name="T90" fmla="*/ 2147483647 w 108"/>
                <a:gd name="T91" fmla="*/ 2147483647 h 185"/>
                <a:gd name="T92" fmla="*/ 2147483647 w 108"/>
                <a:gd name="T93" fmla="*/ 2147483647 h 1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5"/>
                <a:gd name="T143" fmla="*/ 108 w 108"/>
                <a:gd name="T144" fmla="*/ 185 h 1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5">
                  <a:moveTo>
                    <a:pt x="94" y="184"/>
                  </a:moveTo>
                  <a:lnTo>
                    <a:pt x="61" y="181"/>
                  </a:lnTo>
                  <a:lnTo>
                    <a:pt x="61" y="180"/>
                  </a:lnTo>
                  <a:lnTo>
                    <a:pt x="60" y="179"/>
                  </a:lnTo>
                  <a:lnTo>
                    <a:pt x="61" y="178"/>
                  </a:lnTo>
                  <a:lnTo>
                    <a:pt x="61" y="177"/>
                  </a:lnTo>
                  <a:lnTo>
                    <a:pt x="60" y="177"/>
                  </a:lnTo>
                  <a:lnTo>
                    <a:pt x="60" y="176"/>
                  </a:lnTo>
                  <a:lnTo>
                    <a:pt x="60" y="175"/>
                  </a:lnTo>
                  <a:lnTo>
                    <a:pt x="60" y="170"/>
                  </a:lnTo>
                  <a:lnTo>
                    <a:pt x="57" y="164"/>
                  </a:lnTo>
                  <a:lnTo>
                    <a:pt x="55" y="162"/>
                  </a:lnTo>
                  <a:lnTo>
                    <a:pt x="54" y="160"/>
                  </a:lnTo>
                  <a:lnTo>
                    <a:pt x="51" y="157"/>
                  </a:lnTo>
                  <a:lnTo>
                    <a:pt x="49" y="157"/>
                  </a:lnTo>
                  <a:lnTo>
                    <a:pt x="47" y="155"/>
                  </a:lnTo>
                  <a:lnTo>
                    <a:pt x="48" y="154"/>
                  </a:lnTo>
                  <a:lnTo>
                    <a:pt x="48" y="153"/>
                  </a:lnTo>
                  <a:lnTo>
                    <a:pt x="48" y="152"/>
                  </a:lnTo>
                  <a:lnTo>
                    <a:pt x="47" y="151"/>
                  </a:lnTo>
                  <a:lnTo>
                    <a:pt x="43" y="150"/>
                  </a:lnTo>
                  <a:lnTo>
                    <a:pt x="41" y="149"/>
                  </a:lnTo>
                  <a:lnTo>
                    <a:pt x="39" y="147"/>
                  </a:lnTo>
                  <a:lnTo>
                    <a:pt x="37" y="144"/>
                  </a:lnTo>
                  <a:lnTo>
                    <a:pt x="35" y="142"/>
                  </a:lnTo>
                  <a:lnTo>
                    <a:pt x="33" y="141"/>
                  </a:lnTo>
                  <a:lnTo>
                    <a:pt x="27" y="138"/>
                  </a:lnTo>
                  <a:lnTo>
                    <a:pt x="25" y="138"/>
                  </a:lnTo>
                  <a:lnTo>
                    <a:pt x="22" y="137"/>
                  </a:lnTo>
                  <a:lnTo>
                    <a:pt x="21" y="135"/>
                  </a:lnTo>
                  <a:lnTo>
                    <a:pt x="21" y="134"/>
                  </a:lnTo>
                  <a:lnTo>
                    <a:pt x="22" y="133"/>
                  </a:lnTo>
                  <a:lnTo>
                    <a:pt x="22" y="130"/>
                  </a:lnTo>
                  <a:lnTo>
                    <a:pt x="23" y="128"/>
                  </a:lnTo>
                  <a:lnTo>
                    <a:pt x="23" y="127"/>
                  </a:lnTo>
                  <a:lnTo>
                    <a:pt x="22" y="125"/>
                  </a:lnTo>
                  <a:lnTo>
                    <a:pt x="21" y="124"/>
                  </a:lnTo>
                  <a:lnTo>
                    <a:pt x="21" y="122"/>
                  </a:lnTo>
                  <a:lnTo>
                    <a:pt x="22" y="122"/>
                  </a:lnTo>
                  <a:lnTo>
                    <a:pt x="22" y="120"/>
                  </a:lnTo>
                  <a:lnTo>
                    <a:pt x="20" y="119"/>
                  </a:lnTo>
                  <a:lnTo>
                    <a:pt x="16" y="111"/>
                  </a:lnTo>
                  <a:lnTo>
                    <a:pt x="16" y="109"/>
                  </a:lnTo>
                  <a:lnTo>
                    <a:pt x="15" y="108"/>
                  </a:lnTo>
                  <a:lnTo>
                    <a:pt x="15" y="106"/>
                  </a:lnTo>
                  <a:lnTo>
                    <a:pt x="12" y="102"/>
                  </a:lnTo>
                  <a:lnTo>
                    <a:pt x="12" y="98"/>
                  </a:lnTo>
                  <a:lnTo>
                    <a:pt x="13" y="97"/>
                  </a:lnTo>
                  <a:lnTo>
                    <a:pt x="14" y="97"/>
                  </a:lnTo>
                  <a:lnTo>
                    <a:pt x="15" y="95"/>
                  </a:lnTo>
                  <a:lnTo>
                    <a:pt x="15" y="92"/>
                  </a:lnTo>
                  <a:lnTo>
                    <a:pt x="14" y="91"/>
                  </a:lnTo>
                  <a:lnTo>
                    <a:pt x="12" y="90"/>
                  </a:lnTo>
                  <a:lnTo>
                    <a:pt x="10" y="88"/>
                  </a:lnTo>
                  <a:lnTo>
                    <a:pt x="9" y="86"/>
                  </a:lnTo>
                  <a:lnTo>
                    <a:pt x="9" y="80"/>
                  </a:lnTo>
                  <a:lnTo>
                    <a:pt x="10" y="80"/>
                  </a:lnTo>
                  <a:lnTo>
                    <a:pt x="9" y="78"/>
                  </a:lnTo>
                  <a:lnTo>
                    <a:pt x="10" y="78"/>
                  </a:lnTo>
                  <a:lnTo>
                    <a:pt x="10" y="75"/>
                  </a:lnTo>
                  <a:lnTo>
                    <a:pt x="11" y="75"/>
                  </a:lnTo>
                  <a:lnTo>
                    <a:pt x="12" y="76"/>
                  </a:lnTo>
                  <a:lnTo>
                    <a:pt x="12" y="78"/>
                  </a:lnTo>
                  <a:lnTo>
                    <a:pt x="12" y="79"/>
                  </a:lnTo>
                  <a:lnTo>
                    <a:pt x="14" y="80"/>
                  </a:lnTo>
                  <a:lnTo>
                    <a:pt x="15" y="78"/>
                  </a:lnTo>
                  <a:lnTo>
                    <a:pt x="14" y="75"/>
                  </a:lnTo>
                  <a:lnTo>
                    <a:pt x="13" y="73"/>
                  </a:lnTo>
                  <a:lnTo>
                    <a:pt x="14" y="71"/>
                  </a:lnTo>
                  <a:lnTo>
                    <a:pt x="13" y="71"/>
                  </a:lnTo>
                  <a:lnTo>
                    <a:pt x="12" y="72"/>
                  </a:lnTo>
                  <a:lnTo>
                    <a:pt x="12" y="73"/>
                  </a:lnTo>
                  <a:lnTo>
                    <a:pt x="11" y="74"/>
                  </a:lnTo>
                  <a:lnTo>
                    <a:pt x="9" y="73"/>
                  </a:lnTo>
                  <a:lnTo>
                    <a:pt x="7" y="70"/>
                  </a:lnTo>
                  <a:lnTo>
                    <a:pt x="5" y="70"/>
                  </a:lnTo>
                  <a:lnTo>
                    <a:pt x="6" y="68"/>
                  </a:lnTo>
                  <a:lnTo>
                    <a:pt x="6" y="62"/>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4"/>
                  </a:lnTo>
                  <a:lnTo>
                    <a:pt x="48" y="64"/>
                  </a:lnTo>
                  <a:lnTo>
                    <a:pt x="104" y="146"/>
                  </a:lnTo>
                  <a:lnTo>
                    <a:pt x="104" y="149"/>
                  </a:lnTo>
                  <a:lnTo>
                    <a:pt x="104" y="150"/>
                  </a:lnTo>
                  <a:lnTo>
                    <a:pt x="105" y="152"/>
                  </a:lnTo>
                  <a:lnTo>
                    <a:pt x="105" y="154"/>
                  </a:lnTo>
                  <a:lnTo>
                    <a:pt x="105" y="155"/>
                  </a:lnTo>
                  <a:lnTo>
                    <a:pt x="106" y="157"/>
                  </a:lnTo>
                  <a:lnTo>
                    <a:pt x="107" y="158"/>
                  </a:lnTo>
                  <a:lnTo>
                    <a:pt x="108" y="159"/>
                  </a:lnTo>
                  <a:lnTo>
                    <a:pt x="108" y="161"/>
                  </a:lnTo>
                  <a:lnTo>
                    <a:pt x="107" y="161"/>
                  </a:lnTo>
                  <a:lnTo>
                    <a:pt x="105" y="162"/>
                  </a:lnTo>
                  <a:lnTo>
                    <a:pt x="103" y="163"/>
                  </a:lnTo>
                  <a:lnTo>
                    <a:pt x="102" y="165"/>
                  </a:lnTo>
                  <a:lnTo>
                    <a:pt x="101" y="169"/>
                  </a:lnTo>
                  <a:lnTo>
                    <a:pt x="98" y="173"/>
                  </a:lnTo>
                  <a:lnTo>
                    <a:pt x="97" y="173"/>
                  </a:lnTo>
                  <a:lnTo>
                    <a:pt x="96" y="174"/>
                  </a:lnTo>
                  <a:lnTo>
                    <a:pt x="97" y="175"/>
                  </a:lnTo>
                  <a:lnTo>
                    <a:pt x="97" y="176"/>
                  </a:lnTo>
                  <a:lnTo>
                    <a:pt x="96" y="178"/>
                  </a:lnTo>
                  <a:lnTo>
                    <a:pt x="96" y="179"/>
                  </a:lnTo>
                  <a:lnTo>
                    <a:pt x="98" y="181"/>
                  </a:lnTo>
                  <a:lnTo>
                    <a:pt x="99" y="182"/>
                  </a:lnTo>
                  <a:lnTo>
                    <a:pt x="98" y="182"/>
                  </a:lnTo>
                  <a:lnTo>
                    <a:pt x="98" y="183"/>
                  </a:lnTo>
                  <a:lnTo>
                    <a:pt x="97" y="185"/>
                  </a:lnTo>
                  <a:lnTo>
                    <a:pt x="96" y="184"/>
                  </a:lnTo>
                  <a:lnTo>
                    <a:pt x="94" y="184"/>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59" name="Freeform 59"/>
            <p:cNvSpPr>
              <a:spLocks/>
            </p:cNvSpPr>
            <p:nvPr/>
          </p:nvSpPr>
          <p:spPr bwMode="auto">
            <a:xfrm>
              <a:off x="2196550" y="1215842"/>
              <a:ext cx="758458" cy="1277403"/>
            </a:xfrm>
            <a:custGeom>
              <a:avLst/>
              <a:gdLst>
                <a:gd name="T0" fmla="*/ 2147483647 w 81"/>
                <a:gd name="T1" fmla="*/ 2147483647 h 131"/>
                <a:gd name="T2" fmla="*/ 2147483647 w 81"/>
                <a:gd name="T3" fmla="*/ 2147483647 h 131"/>
                <a:gd name="T4" fmla="*/ 2147483647 w 81"/>
                <a:gd name="T5" fmla="*/ 2147483647 h 131"/>
                <a:gd name="T6" fmla="*/ 2147483647 w 81"/>
                <a:gd name="T7" fmla="*/ 2147483647 h 131"/>
                <a:gd name="T8" fmla="*/ 2147483647 w 81"/>
                <a:gd name="T9" fmla="*/ 2147483647 h 131"/>
                <a:gd name="T10" fmla="*/ 2147483647 w 81"/>
                <a:gd name="T11" fmla="*/ 2147483647 h 131"/>
                <a:gd name="T12" fmla="*/ 2147483647 w 81"/>
                <a:gd name="T13" fmla="*/ 2147483647 h 131"/>
                <a:gd name="T14" fmla="*/ 2147483647 w 81"/>
                <a:gd name="T15" fmla="*/ 2147483647 h 131"/>
                <a:gd name="T16" fmla="*/ 2147483647 w 81"/>
                <a:gd name="T17" fmla="*/ 2147483647 h 131"/>
                <a:gd name="T18" fmla="*/ 2147483647 w 81"/>
                <a:gd name="T19" fmla="*/ 2147483647 h 131"/>
                <a:gd name="T20" fmla="*/ 2147483647 w 81"/>
                <a:gd name="T21" fmla="*/ 2147483647 h 131"/>
                <a:gd name="T22" fmla="*/ 2147483647 w 81"/>
                <a:gd name="T23" fmla="*/ 2147483647 h 131"/>
                <a:gd name="T24" fmla="*/ 2147483647 w 81"/>
                <a:gd name="T25" fmla="*/ 2147483647 h 131"/>
                <a:gd name="T26" fmla="*/ 2147483647 w 81"/>
                <a:gd name="T27" fmla="*/ 2147483647 h 131"/>
                <a:gd name="T28" fmla="*/ 2147483647 w 81"/>
                <a:gd name="T29" fmla="*/ 0 h 131"/>
                <a:gd name="T30" fmla="*/ 2147483647 w 81"/>
                <a:gd name="T31" fmla="*/ 2147483647 h 131"/>
                <a:gd name="T32" fmla="*/ 2147483647 w 81"/>
                <a:gd name="T33" fmla="*/ 2147483647 h 131"/>
                <a:gd name="T34" fmla="*/ 2147483647 w 81"/>
                <a:gd name="T35" fmla="*/ 2147483647 h 131"/>
                <a:gd name="T36" fmla="*/ 2147483647 w 81"/>
                <a:gd name="T37" fmla="*/ 2147483647 h 131"/>
                <a:gd name="T38" fmla="*/ 2147483647 w 81"/>
                <a:gd name="T39" fmla="*/ 2147483647 h 131"/>
                <a:gd name="T40" fmla="*/ 2147483647 w 81"/>
                <a:gd name="T41" fmla="*/ 2147483647 h 131"/>
                <a:gd name="T42" fmla="*/ 2147483647 w 81"/>
                <a:gd name="T43" fmla="*/ 2147483647 h 131"/>
                <a:gd name="T44" fmla="*/ 2147483647 w 81"/>
                <a:gd name="T45" fmla="*/ 2147483647 h 131"/>
                <a:gd name="T46" fmla="*/ 2147483647 w 81"/>
                <a:gd name="T47" fmla="*/ 2147483647 h 131"/>
                <a:gd name="T48" fmla="*/ 2147483647 w 81"/>
                <a:gd name="T49" fmla="*/ 2147483647 h 131"/>
                <a:gd name="T50" fmla="*/ 2147483647 w 81"/>
                <a:gd name="T51" fmla="*/ 2147483647 h 131"/>
                <a:gd name="T52" fmla="*/ 2147483647 w 81"/>
                <a:gd name="T53" fmla="*/ 2147483647 h 131"/>
                <a:gd name="T54" fmla="*/ 2147483647 w 81"/>
                <a:gd name="T55" fmla="*/ 2147483647 h 131"/>
                <a:gd name="T56" fmla="*/ 2147483647 w 81"/>
                <a:gd name="T57" fmla="*/ 2147483647 h 131"/>
                <a:gd name="T58" fmla="*/ 2147483647 w 81"/>
                <a:gd name="T59" fmla="*/ 2147483647 h 131"/>
                <a:gd name="T60" fmla="*/ 2147483647 w 81"/>
                <a:gd name="T61" fmla="*/ 2147483647 h 131"/>
                <a:gd name="T62" fmla="*/ 2147483647 w 81"/>
                <a:gd name="T63" fmla="*/ 2147483647 h 131"/>
                <a:gd name="T64" fmla="*/ 2147483647 w 81"/>
                <a:gd name="T65" fmla="*/ 2147483647 h 131"/>
                <a:gd name="T66" fmla="*/ 2147483647 w 81"/>
                <a:gd name="T67" fmla="*/ 2147483647 h 131"/>
                <a:gd name="T68" fmla="*/ 2147483647 w 81"/>
                <a:gd name="T69" fmla="*/ 2147483647 h 131"/>
                <a:gd name="T70" fmla="*/ 2147483647 w 81"/>
                <a:gd name="T71" fmla="*/ 2147483647 h 131"/>
                <a:gd name="T72" fmla="*/ 2147483647 w 81"/>
                <a:gd name="T73" fmla="*/ 2147483647 h 131"/>
                <a:gd name="T74" fmla="*/ 2147483647 w 81"/>
                <a:gd name="T75" fmla="*/ 2147483647 h 131"/>
                <a:gd name="T76" fmla="*/ 2147483647 w 81"/>
                <a:gd name="T77" fmla="*/ 2147483647 h 131"/>
                <a:gd name="T78" fmla="*/ 2147483647 w 81"/>
                <a:gd name="T79" fmla="*/ 2147483647 h 131"/>
                <a:gd name="T80" fmla="*/ 2147483647 w 81"/>
                <a:gd name="T81" fmla="*/ 2147483647 h 131"/>
                <a:gd name="T82" fmla="*/ 2147483647 w 81"/>
                <a:gd name="T83" fmla="*/ 2147483647 h 131"/>
                <a:gd name="T84" fmla="*/ 2147483647 w 81"/>
                <a:gd name="T85" fmla="*/ 2147483647 h 131"/>
                <a:gd name="T86" fmla="*/ 2147483647 w 81"/>
                <a:gd name="T87" fmla="*/ 2147483647 h 131"/>
                <a:gd name="T88" fmla="*/ 2147483647 w 81"/>
                <a:gd name="T89" fmla="*/ 2147483647 h 131"/>
                <a:gd name="T90" fmla="*/ 2147483647 w 81"/>
                <a:gd name="T91" fmla="*/ 2147483647 h 131"/>
                <a:gd name="T92" fmla="*/ 2147483647 w 81"/>
                <a:gd name="T93" fmla="*/ 2147483647 h 131"/>
                <a:gd name="T94" fmla="*/ 2147483647 w 81"/>
                <a:gd name="T95" fmla="*/ 2147483647 h 131"/>
                <a:gd name="T96" fmla="*/ 2147483647 w 81"/>
                <a:gd name="T97" fmla="*/ 2147483647 h 1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1"/>
                <a:gd name="T149" fmla="*/ 81 w 81"/>
                <a:gd name="T150" fmla="*/ 131 h 1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1">
                  <a:moveTo>
                    <a:pt x="0" y="117"/>
                  </a:moveTo>
                  <a:lnTo>
                    <a:pt x="7" y="87"/>
                  </a:lnTo>
                  <a:lnTo>
                    <a:pt x="9" y="85"/>
                  </a:lnTo>
                  <a:lnTo>
                    <a:pt x="9" y="83"/>
                  </a:lnTo>
                  <a:lnTo>
                    <a:pt x="9" y="82"/>
                  </a:lnTo>
                  <a:lnTo>
                    <a:pt x="10" y="81"/>
                  </a:lnTo>
                  <a:lnTo>
                    <a:pt x="9" y="80"/>
                  </a:lnTo>
                  <a:lnTo>
                    <a:pt x="7" y="79"/>
                  </a:lnTo>
                  <a:lnTo>
                    <a:pt x="7" y="78"/>
                  </a:lnTo>
                  <a:lnTo>
                    <a:pt x="7" y="76"/>
                  </a:lnTo>
                  <a:lnTo>
                    <a:pt x="10" y="71"/>
                  </a:lnTo>
                  <a:lnTo>
                    <a:pt x="12" y="70"/>
                  </a:lnTo>
                  <a:lnTo>
                    <a:pt x="13" y="69"/>
                  </a:lnTo>
                  <a:lnTo>
                    <a:pt x="14" y="68"/>
                  </a:lnTo>
                  <a:lnTo>
                    <a:pt x="15" y="67"/>
                  </a:lnTo>
                  <a:lnTo>
                    <a:pt x="20" y="57"/>
                  </a:lnTo>
                  <a:lnTo>
                    <a:pt x="20" y="55"/>
                  </a:lnTo>
                  <a:lnTo>
                    <a:pt x="19" y="54"/>
                  </a:lnTo>
                  <a:lnTo>
                    <a:pt x="18" y="54"/>
                  </a:lnTo>
                  <a:lnTo>
                    <a:pt x="17" y="52"/>
                  </a:lnTo>
                  <a:lnTo>
                    <a:pt x="16" y="51"/>
                  </a:lnTo>
                  <a:lnTo>
                    <a:pt x="16" y="49"/>
                  </a:lnTo>
                  <a:lnTo>
                    <a:pt x="17" y="48"/>
                  </a:lnTo>
                  <a:lnTo>
                    <a:pt x="17" y="47"/>
                  </a:lnTo>
                  <a:lnTo>
                    <a:pt x="16" y="45"/>
                  </a:lnTo>
                  <a:lnTo>
                    <a:pt x="16" y="44"/>
                  </a:lnTo>
                  <a:lnTo>
                    <a:pt x="17" y="43"/>
                  </a:lnTo>
                  <a:lnTo>
                    <a:pt x="26" y="0"/>
                  </a:lnTo>
                  <a:lnTo>
                    <a:pt x="37" y="3"/>
                  </a:lnTo>
                  <a:lnTo>
                    <a:pt x="34" y="20"/>
                  </a:lnTo>
                  <a:lnTo>
                    <a:pt x="36" y="24"/>
                  </a:lnTo>
                  <a:lnTo>
                    <a:pt x="36" y="27"/>
                  </a:lnTo>
                  <a:lnTo>
                    <a:pt x="36" y="28"/>
                  </a:lnTo>
                  <a:lnTo>
                    <a:pt x="35" y="29"/>
                  </a:lnTo>
                  <a:lnTo>
                    <a:pt x="36" y="30"/>
                  </a:lnTo>
                  <a:lnTo>
                    <a:pt x="37" y="32"/>
                  </a:lnTo>
                  <a:lnTo>
                    <a:pt x="40" y="35"/>
                  </a:lnTo>
                  <a:lnTo>
                    <a:pt x="42" y="39"/>
                  </a:lnTo>
                  <a:lnTo>
                    <a:pt x="43" y="42"/>
                  </a:lnTo>
                  <a:lnTo>
                    <a:pt x="44" y="44"/>
                  </a:lnTo>
                  <a:lnTo>
                    <a:pt x="45" y="44"/>
                  </a:lnTo>
                  <a:lnTo>
                    <a:pt x="46" y="45"/>
                  </a:lnTo>
                  <a:lnTo>
                    <a:pt x="48" y="46"/>
                  </a:lnTo>
                  <a:lnTo>
                    <a:pt x="49" y="47"/>
                  </a:lnTo>
                  <a:lnTo>
                    <a:pt x="46" y="52"/>
                  </a:lnTo>
                  <a:lnTo>
                    <a:pt x="46" y="53"/>
                  </a:lnTo>
                  <a:lnTo>
                    <a:pt x="45" y="54"/>
                  </a:lnTo>
                  <a:lnTo>
                    <a:pt x="45" y="56"/>
                  </a:lnTo>
                  <a:lnTo>
                    <a:pt x="46" y="57"/>
                  </a:lnTo>
                  <a:lnTo>
                    <a:pt x="45" y="58"/>
                  </a:lnTo>
                  <a:lnTo>
                    <a:pt x="44" y="59"/>
                  </a:lnTo>
                  <a:lnTo>
                    <a:pt x="44" y="61"/>
                  </a:lnTo>
                  <a:lnTo>
                    <a:pt x="44" y="62"/>
                  </a:lnTo>
                  <a:lnTo>
                    <a:pt x="43" y="63"/>
                  </a:lnTo>
                  <a:lnTo>
                    <a:pt x="45" y="66"/>
                  </a:lnTo>
                  <a:lnTo>
                    <a:pt x="46" y="65"/>
                  </a:lnTo>
                  <a:lnTo>
                    <a:pt x="50" y="63"/>
                  </a:lnTo>
                  <a:lnTo>
                    <a:pt x="50" y="62"/>
                  </a:lnTo>
                  <a:lnTo>
                    <a:pt x="51" y="63"/>
                  </a:lnTo>
                  <a:lnTo>
                    <a:pt x="51" y="64"/>
                  </a:lnTo>
                  <a:lnTo>
                    <a:pt x="52" y="64"/>
                  </a:lnTo>
                  <a:lnTo>
                    <a:pt x="52" y="65"/>
                  </a:lnTo>
                  <a:lnTo>
                    <a:pt x="52" y="67"/>
                  </a:lnTo>
                  <a:lnTo>
                    <a:pt x="52" y="70"/>
                  </a:lnTo>
                  <a:lnTo>
                    <a:pt x="53" y="73"/>
                  </a:lnTo>
                  <a:lnTo>
                    <a:pt x="54" y="74"/>
                  </a:lnTo>
                  <a:lnTo>
                    <a:pt x="54" y="76"/>
                  </a:lnTo>
                  <a:lnTo>
                    <a:pt x="53" y="77"/>
                  </a:lnTo>
                  <a:lnTo>
                    <a:pt x="55" y="79"/>
                  </a:lnTo>
                  <a:lnTo>
                    <a:pt x="56" y="79"/>
                  </a:lnTo>
                  <a:lnTo>
                    <a:pt x="57" y="81"/>
                  </a:lnTo>
                  <a:lnTo>
                    <a:pt x="58" y="82"/>
                  </a:lnTo>
                  <a:lnTo>
                    <a:pt x="57" y="84"/>
                  </a:lnTo>
                  <a:lnTo>
                    <a:pt x="57" y="85"/>
                  </a:lnTo>
                  <a:lnTo>
                    <a:pt x="58" y="87"/>
                  </a:lnTo>
                  <a:lnTo>
                    <a:pt x="60" y="88"/>
                  </a:lnTo>
                  <a:lnTo>
                    <a:pt x="60" y="86"/>
                  </a:lnTo>
                  <a:lnTo>
                    <a:pt x="61" y="85"/>
                  </a:lnTo>
                  <a:lnTo>
                    <a:pt x="64" y="86"/>
                  </a:lnTo>
                  <a:lnTo>
                    <a:pt x="65" y="87"/>
                  </a:lnTo>
                  <a:lnTo>
                    <a:pt x="66" y="86"/>
                  </a:lnTo>
                  <a:lnTo>
                    <a:pt x="67" y="85"/>
                  </a:lnTo>
                  <a:lnTo>
                    <a:pt x="68" y="86"/>
                  </a:lnTo>
                  <a:lnTo>
                    <a:pt x="71" y="86"/>
                  </a:lnTo>
                  <a:lnTo>
                    <a:pt x="72" y="87"/>
                  </a:lnTo>
                  <a:lnTo>
                    <a:pt x="73" y="87"/>
                  </a:lnTo>
                  <a:lnTo>
                    <a:pt x="76" y="87"/>
                  </a:lnTo>
                  <a:lnTo>
                    <a:pt x="76" y="85"/>
                  </a:lnTo>
                  <a:lnTo>
                    <a:pt x="78" y="84"/>
                  </a:lnTo>
                  <a:lnTo>
                    <a:pt x="79" y="86"/>
                  </a:lnTo>
                  <a:lnTo>
                    <a:pt x="80" y="88"/>
                  </a:lnTo>
                  <a:lnTo>
                    <a:pt x="81" y="89"/>
                  </a:lnTo>
                  <a:lnTo>
                    <a:pt x="75" y="131"/>
                  </a:lnTo>
                  <a:lnTo>
                    <a:pt x="37" y="125"/>
                  </a:lnTo>
                  <a:lnTo>
                    <a:pt x="0" y="117"/>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0" name="Freeform 60"/>
            <p:cNvSpPr>
              <a:spLocks/>
            </p:cNvSpPr>
            <p:nvPr/>
          </p:nvSpPr>
          <p:spPr bwMode="auto">
            <a:xfrm>
              <a:off x="2506828" y="1246688"/>
              <a:ext cx="1288290" cy="858256"/>
            </a:xfrm>
            <a:custGeom>
              <a:avLst/>
              <a:gdLst>
                <a:gd name="T0" fmla="*/ 2147483647 w 138"/>
                <a:gd name="T1" fmla="*/ 2147483647 h 88"/>
                <a:gd name="T2" fmla="*/ 2147483647 w 138"/>
                <a:gd name="T3" fmla="*/ 2147483647 h 88"/>
                <a:gd name="T4" fmla="*/ 2147483647 w 138"/>
                <a:gd name="T5" fmla="*/ 2147483647 h 88"/>
                <a:gd name="T6" fmla="*/ 2147483647 w 138"/>
                <a:gd name="T7" fmla="*/ 2147483647 h 88"/>
                <a:gd name="T8" fmla="*/ 2147483647 w 138"/>
                <a:gd name="T9" fmla="*/ 2147483647 h 88"/>
                <a:gd name="T10" fmla="*/ 2147483647 w 138"/>
                <a:gd name="T11" fmla="*/ 2147483647 h 88"/>
                <a:gd name="T12" fmla="*/ 2147483647 w 138"/>
                <a:gd name="T13" fmla="*/ 2147483647 h 88"/>
                <a:gd name="T14" fmla="*/ 2147483647 w 138"/>
                <a:gd name="T15" fmla="*/ 2147483647 h 88"/>
                <a:gd name="T16" fmla="*/ 2147483647 w 138"/>
                <a:gd name="T17" fmla="*/ 2147483647 h 88"/>
                <a:gd name="T18" fmla="*/ 2147483647 w 138"/>
                <a:gd name="T19" fmla="*/ 2147483647 h 88"/>
                <a:gd name="T20" fmla="*/ 2147483647 w 138"/>
                <a:gd name="T21" fmla="*/ 2147483647 h 88"/>
                <a:gd name="T22" fmla="*/ 2147483647 w 138"/>
                <a:gd name="T23" fmla="*/ 2147483647 h 88"/>
                <a:gd name="T24" fmla="*/ 2147483647 w 138"/>
                <a:gd name="T25" fmla="*/ 2147483647 h 88"/>
                <a:gd name="T26" fmla="*/ 2147483647 w 138"/>
                <a:gd name="T27" fmla="*/ 2147483647 h 88"/>
                <a:gd name="T28" fmla="*/ 2147483647 w 138"/>
                <a:gd name="T29" fmla="*/ 2147483647 h 88"/>
                <a:gd name="T30" fmla="*/ 2147483647 w 138"/>
                <a:gd name="T31" fmla="*/ 2147483647 h 88"/>
                <a:gd name="T32" fmla="*/ 2147483647 w 138"/>
                <a:gd name="T33" fmla="*/ 2147483647 h 88"/>
                <a:gd name="T34" fmla="*/ 2147483647 w 138"/>
                <a:gd name="T35" fmla="*/ 2147483647 h 88"/>
                <a:gd name="T36" fmla="*/ 2147483647 w 138"/>
                <a:gd name="T37" fmla="*/ 2147483647 h 88"/>
                <a:gd name="T38" fmla="*/ 2147483647 w 138"/>
                <a:gd name="T39" fmla="*/ 2147483647 h 88"/>
                <a:gd name="T40" fmla="*/ 2147483647 w 138"/>
                <a:gd name="T41" fmla="*/ 2147483647 h 88"/>
                <a:gd name="T42" fmla="*/ 2147483647 w 138"/>
                <a:gd name="T43" fmla="*/ 2147483647 h 88"/>
                <a:gd name="T44" fmla="*/ 2147483647 w 138"/>
                <a:gd name="T45" fmla="*/ 2147483647 h 88"/>
                <a:gd name="T46" fmla="*/ 2147483647 w 138"/>
                <a:gd name="T47" fmla="*/ 2147483647 h 88"/>
                <a:gd name="T48" fmla="*/ 2147483647 w 138"/>
                <a:gd name="T49" fmla="*/ 2147483647 h 88"/>
                <a:gd name="T50" fmla="*/ 2147483647 w 138"/>
                <a:gd name="T51" fmla="*/ 2147483647 h 88"/>
                <a:gd name="T52" fmla="*/ 2147483647 w 138"/>
                <a:gd name="T53" fmla="*/ 2147483647 h 88"/>
                <a:gd name="T54" fmla="*/ 2147483647 w 138"/>
                <a:gd name="T55" fmla="*/ 2147483647 h 88"/>
                <a:gd name="T56" fmla="*/ 2147483647 w 138"/>
                <a:gd name="T57" fmla="*/ 2147483647 h 88"/>
                <a:gd name="T58" fmla="*/ 2147483647 w 138"/>
                <a:gd name="T59" fmla="*/ 2147483647 h 88"/>
                <a:gd name="T60" fmla="*/ 2147483647 w 138"/>
                <a:gd name="T61" fmla="*/ 2147483647 h 88"/>
                <a:gd name="T62" fmla="*/ 2147483647 w 138"/>
                <a:gd name="T63" fmla="*/ 2147483647 h 88"/>
                <a:gd name="T64" fmla="*/ 0 w 138"/>
                <a:gd name="T65" fmla="*/ 2147483647 h 88"/>
                <a:gd name="T66" fmla="*/ 2147483647 w 138"/>
                <a:gd name="T67" fmla="*/ 2147483647 h 88"/>
                <a:gd name="T68" fmla="*/ 2147483647 w 138"/>
                <a:gd name="T69" fmla="*/ 2147483647 h 88"/>
                <a:gd name="T70" fmla="*/ 2147483647 w 138"/>
                <a:gd name="T71" fmla="*/ 2147483647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8"/>
                <a:gd name="T110" fmla="*/ 138 w 138"/>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8">
                  <a:moveTo>
                    <a:pt x="133" y="88"/>
                  </a:moveTo>
                  <a:lnTo>
                    <a:pt x="48" y="78"/>
                  </a:lnTo>
                  <a:lnTo>
                    <a:pt x="47" y="86"/>
                  </a:lnTo>
                  <a:lnTo>
                    <a:pt x="46" y="85"/>
                  </a:lnTo>
                  <a:lnTo>
                    <a:pt x="45" y="83"/>
                  </a:lnTo>
                  <a:lnTo>
                    <a:pt x="44" y="81"/>
                  </a:lnTo>
                  <a:lnTo>
                    <a:pt x="42" y="82"/>
                  </a:lnTo>
                  <a:lnTo>
                    <a:pt x="42" y="84"/>
                  </a:lnTo>
                  <a:lnTo>
                    <a:pt x="39" y="84"/>
                  </a:lnTo>
                  <a:lnTo>
                    <a:pt x="38" y="84"/>
                  </a:lnTo>
                  <a:lnTo>
                    <a:pt x="37" y="83"/>
                  </a:lnTo>
                  <a:lnTo>
                    <a:pt x="34" y="83"/>
                  </a:lnTo>
                  <a:lnTo>
                    <a:pt x="33" y="82"/>
                  </a:lnTo>
                  <a:lnTo>
                    <a:pt x="32" y="83"/>
                  </a:lnTo>
                  <a:lnTo>
                    <a:pt x="31" y="84"/>
                  </a:lnTo>
                  <a:lnTo>
                    <a:pt x="30" y="83"/>
                  </a:lnTo>
                  <a:lnTo>
                    <a:pt x="27" y="82"/>
                  </a:lnTo>
                  <a:lnTo>
                    <a:pt x="26" y="83"/>
                  </a:lnTo>
                  <a:lnTo>
                    <a:pt x="26" y="85"/>
                  </a:lnTo>
                  <a:lnTo>
                    <a:pt x="24" y="84"/>
                  </a:lnTo>
                  <a:lnTo>
                    <a:pt x="23" y="82"/>
                  </a:lnTo>
                  <a:lnTo>
                    <a:pt x="23" y="81"/>
                  </a:lnTo>
                  <a:lnTo>
                    <a:pt x="24" y="79"/>
                  </a:lnTo>
                  <a:lnTo>
                    <a:pt x="23" y="78"/>
                  </a:lnTo>
                  <a:lnTo>
                    <a:pt x="22" y="76"/>
                  </a:lnTo>
                  <a:lnTo>
                    <a:pt x="21" y="76"/>
                  </a:lnTo>
                  <a:lnTo>
                    <a:pt x="19" y="74"/>
                  </a:lnTo>
                  <a:lnTo>
                    <a:pt x="20" y="73"/>
                  </a:lnTo>
                  <a:lnTo>
                    <a:pt x="20" y="71"/>
                  </a:lnTo>
                  <a:lnTo>
                    <a:pt x="19" y="70"/>
                  </a:lnTo>
                  <a:lnTo>
                    <a:pt x="18" y="67"/>
                  </a:lnTo>
                  <a:lnTo>
                    <a:pt x="18" y="64"/>
                  </a:lnTo>
                  <a:lnTo>
                    <a:pt x="18" y="62"/>
                  </a:lnTo>
                  <a:lnTo>
                    <a:pt x="18" y="61"/>
                  </a:lnTo>
                  <a:lnTo>
                    <a:pt x="17" y="61"/>
                  </a:lnTo>
                  <a:lnTo>
                    <a:pt x="17" y="60"/>
                  </a:lnTo>
                  <a:lnTo>
                    <a:pt x="16" y="59"/>
                  </a:lnTo>
                  <a:lnTo>
                    <a:pt x="16" y="60"/>
                  </a:lnTo>
                  <a:lnTo>
                    <a:pt x="12" y="62"/>
                  </a:lnTo>
                  <a:lnTo>
                    <a:pt x="11" y="63"/>
                  </a:lnTo>
                  <a:lnTo>
                    <a:pt x="9" y="60"/>
                  </a:lnTo>
                  <a:lnTo>
                    <a:pt x="10" y="59"/>
                  </a:lnTo>
                  <a:lnTo>
                    <a:pt x="10" y="58"/>
                  </a:lnTo>
                  <a:lnTo>
                    <a:pt x="10" y="56"/>
                  </a:lnTo>
                  <a:lnTo>
                    <a:pt x="11" y="55"/>
                  </a:lnTo>
                  <a:lnTo>
                    <a:pt x="12" y="54"/>
                  </a:lnTo>
                  <a:lnTo>
                    <a:pt x="11" y="53"/>
                  </a:lnTo>
                  <a:lnTo>
                    <a:pt x="11" y="51"/>
                  </a:lnTo>
                  <a:lnTo>
                    <a:pt x="12" y="50"/>
                  </a:lnTo>
                  <a:lnTo>
                    <a:pt x="12" y="49"/>
                  </a:lnTo>
                  <a:lnTo>
                    <a:pt x="15" y="44"/>
                  </a:lnTo>
                  <a:lnTo>
                    <a:pt x="14" y="43"/>
                  </a:lnTo>
                  <a:lnTo>
                    <a:pt x="12" y="42"/>
                  </a:lnTo>
                  <a:lnTo>
                    <a:pt x="11" y="41"/>
                  </a:lnTo>
                  <a:lnTo>
                    <a:pt x="10" y="41"/>
                  </a:lnTo>
                  <a:lnTo>
                    <a:pt x="9" y="39"/>
                  </a:lnTo>
                  <a:lnTo>
                    <a:pt x="8" y="36"/>
                  </a:lnTo>
                  <a:lnTo>
                    <a:pt x="6" y="32"/>
                  </a:lnTo>
                  <a:lnTo>
                    <a:pt x="3" y="29"/>
                  </a:lnTo>
                  <a:lnTo>
                    <a:pt x="2" y="27"/>
                  </a:lnTo>
                  <a:lnTo>
                    <a:pt x="1" y="26"/>
                  </a:lnTo>
                  <a:lnTo>
                    <a:pt x="2" y="25"/>
                  </a:lnTo>
                  <a:lnTo>
                    <a:pt x="2" y="24"/>
                  </a:lnTo>
                  <a:lnTo>
                    <a:pt x="2" y="21"/>
                  </a:lnTo>
                  <a:lnTo>
                    <a:pt x="0" y="17"/>
                  </a:lnTo>
                  <a:lnTo>
                    <a:pt x="3" y="0"/>
                  </a:lnTo>
                  <a:lnTo>
                    <a:pt x="16" y="2"/>
                  </a:lnTo>
                  <a:lnTo>
                    <a:pt x="49" y="8"/>
                  </a:lnTo>
                  <a:lnTo>
                    <a:pt x="84" y="14"/>
                  </a:lnTo>
                  <a:lnTo>
                    <a:pt x="138" y="20"/>
                  </a:lnTo>
                  <a:lnTo>
                    <a:pt x="134" y="71"/>
                  </a:lnTo>
                  <a:lnTo>
                    <a:pt x="133" y="88"/>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1" name="Freeform 61"/>
            <p:cNvSpPr>
              <a:spLocks/>
            </p:cNvSpPr>
            <p:nvPr/>
          </p:nvSpPr>
          <p:spPr bwMode="auto">
            <a:xfrm>
              <a:off x="2869726" y="2005146"/>
              <a:ext cx="889101" cy="762087"/>
            </a:xfrm>
            <a:custGeom>
              <a:avLst/>
              <a:gdLst>
                <a:gd name="T0" fmla="*/ 2147483647 w 95"/>
                <a:gd name="T1" fmla="*/ 2147483647 h 78"/>
                <a:gd name="T2" fmla="*/ 2147483647 w 95"/>
                <a:gd name="T3" fmla="*/ 2147483647 h 78"/>
                <a:gd name="T4" fmla="*/ 2147483647 w 95"/>
                <a:gd name="T5" fmla="*/ 2147483647 h 78"/>
                <a:gd name="T6" fmla="*/ 2147483647 w 95"/>
                <a:gd name="T7" fmla="*/ 0 h 78"/>
                <a:gd name="T8" fmla="*/ 2147483647 w 95"/>
                <a:gd name="T9" fmla="*/ 2147483647 h 78"/>
                <a:gd name="T10" fmla="*/ 2147483647 w 95"/>
                <a:gd name="T11" fmla="*/ 2147483647 h 78"/>
                <a:gd name="T12" fmla="*/ 2147483647 w 95"/>
                <a:gd name="T13" fmla="*/ 2147483647 h 78"/>
                <a:gd name="T14" fmla="*/ 0 w 95"/>
                <a:gd name="T15" fmla="*/ 2147483647 h 78"/>
                <a:gd name="T16" fmla="*/ 2147483647 w 95"/>
                <a:gd name="T17" fmla="*/ 2147483647 h 78"/>
                <a:gd name="T18" fmla="*/ 2147483647 w 95"/>
                <a:gd name="T19" fmla="*/ 2147483647 h 78"/>
                <a:gd name="T20" fmla="*/ 2147483647 w 95"/>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78"/>
                <a:gd name="T35" fmla="*/ 95 w 9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78">
                  <a:moveTo>
                    <a:pt x="89" y="78"/>
                  </a:moveTo>
                  <a:lnTo>
                    <a:pt x="92" y="44"/>
                  </a:lnTo>
                  <a:lnTo>
                    <a:pt x="95" y="10"/>
                  </a:lnTo>
                  <a:lnTo>
                    <a:pt x="10" y="0"/>
                  </a:lnTo>
                  <a:lnTo>
                    <a:pt x="9" y="8"/>
                  </a:lnTo>
                  <a:lnTo>
                    <a:pt x="3" y="50"/>
                  </a:lnTo>
                  <a:lnTo>
                    <a:pt x="0" y="67"/>
                  </a:lnTo>
                  <a:lnTo>
                    <a:pt x="25" y="71"/>
                  </a:lnTo>
                  <a:lnTo>
                    <a:pt x="89" y="78"/>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2" name="Freeform 62"/>
            <p:cNvSpPr>
              <a:spLocks/>
            </p:cNvSpPr>
            <p:nvPr/>
          </p:nvSpPr>
          <p:spPr bwMode="auto">
            <a:xfrm>
              <a:off x="1741112" y="2277320"/>
              <a:ext cx="802006" cy="1288290"/>
            </a:xfrm>
            <a:custGeom>
              <a:avLst/>
              <a:gdLst>
                <a:gd name="T0" fmla="*/ 2147483647 w 86"/>
                <a:gd name="T1" fmla="*/ 0 h 132"/>
                <a:gd name="T2" fmla="*/ 0 w 86"/>
                <a:gd name="T3" fmla="*/ 2147483647 h 132"/>
                <a:gd name="T4" fmla="*/ 2147483647 w 86"/>
                <a:gd name="T5" fmla="*/ 2147483647 h 132"/>
                <a:gd name="T6" fmla="*/ 2147483647 w 86"/>
                <a:gd name="T7" fmla="*/ 2147483647 h 132"/>
                <a:gd name="T8" fmla="*/ 2147483647 w 86"/>
                <a:gd name="T9" fmla="*/ 2147483647 h 132"/>
                <a:gd name="T10" fmla="*/ 2147483647 w 86"/>
                <a:gd name="T11" fmla="*/ 2147483647 h 132"/>
                <a:gd name="T12" fmla="*/ 2147483647 w 86"/>
                <a:gd name="T13" fmla="*/ 2147483647 h 132"/>
                <a:gd name="T14" fmla="*/ 2147483647 w 86"/>
                <a:gd name="T15" fmla="*/ 2147483647 h 132"/>
                <a:gd name="T16" fmla="*/ 2147483647 w 86"/>
                <a:gd name="T17" fmla="*/ 2147483647 h 132"/>
                <a:gd name="T18" fmla="*/ 2147483647 w 86"/>
                <a:gd name="T19" fmla="*/ 2147483647 h 132"/>
                <a:gd name="T20" fmla="*/ 2147483647 w 86"/>
                <a:gd name="T21" fmla="*/ 2147483647 h 132"/>
                <a:gd name="T22" fmla="*/ 2147483647 w 86"/>
                <a:gd name="T23" fmla="*/ 2147483647 h 132"/>
                <a:gd name="T24" fmla="*/ 2147483647 w 86"/>
                <a:gd name="T25" fmla="*/ 2147483647 h 132"/>
                <a:gd name="T26" fmla="*/ 2147483647 w 86"/>
                <a:gd name="T27" fmla="*/ 2147483647 h 132"/>
                <a:gd name="T28" fmla="*/ 2147483647 w 86"/>
                <a:gd name="T29" fmla="*/ 2147483647 h 132"/>
                <a:gd name="T30" fmla="*/ 2147483647 w 86"/>
                <a:gd name="T31" fmla="*/ 2147483647 h 132"/>
                <a:gd name="T32" fmla="*/ 2147483647 w 86"/>
                <a:gd name="T33" fmla="*/ 2147483647 h 132"/>
                <a:gd name="T34" fmla="*/ 2147483647 w 86"/>
                <a:gd name="T35" fmla="*/ 2147483647 h 132"/>
                <a:gd name="T36" fmla="*/ 2147483647 w 86"/>
                <a:gd name="T37" fmla="*/ 2147483647 h 132"/>
                <a:gd name="T38" fmla="*/ 2147483647 w 86"/>
                <a:gd name="T39" fmla="*/ 2147483647 h 132"/>
                <a:gd name="T40" fmla="*/ 2147483647 w 86"/>
                <a:gd name="T41" fmla="*/ 0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2"/>
                <a:gd name="T65" fmla="*/ 86 w 86"/>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2">
                  <a:moveTo>
                    <a:pt x="13" y="0"/>
                  </a:moveTo>
                  <a:lnTo>
                    <a:pt x="0" y="50"/>
                  </a:lnTo>
                  <a:lnTo>
                    <a:pt x="56" y="132"/>
                  </a:lnTo>
                  <a:lnTo>
                    <a:pt x="56" y="130"/>
                  </a:lnTo>
                  <a:lnTo>
                    <a:pt x="57" y="127"/>
                  </a:lnTo>
                  <a:lnTo>
                    <a:pt x="57" y="125"/>
                  </a:lnTo>
                  <a:lnTo>
                    <a:pt x="58" y="117"/>
                  </a:lnTo>
                  <a:lnTo>
                    <a:pt x="57" y="114"/>
                  </a:lnTo>
                  <a:lnTo>
                    <a:pt x="58" y="113"/>
                  </a:lnTo>
                  <a:lnTo>
                    <a:pt x="60" y="113"/>
                  </a:lnTo>
                  <a:lnTo>
                    <a:pt x="62" y="114"/>
                  </a:lnTo>
                  <a:lnTo>
                    <a:pt x="63" y="115"/>
                  </a:lnTo>
                  <a:lnTo>
                    <a:pt x="64" y="116"/>
                  </a:lnTo>
                  <a:lnTo>
                    <a:pt x="66" y="116"/>
                  </a:lnTo>
                  <a:lnTo>
                    <a:pt x="68" y="109"/>
                  </a:lnTo>
                  <a:lnTo>
                    <a:pt x="70" y="100"/>
                  </a:lnTo>
                  <a:lnTo>
                    <a:pt x="86" y="16"/>
                  </a:lnTo>
                  <a:lnTo>
                    <a:pt x="49" y="8"/>
                  </a:lnTo>
                  <a:lnTo>
                    <a:pt x="13"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3" name="Freeform 63"/>
            <p:cNvSpPr>
              <a:spLocks/>
            </p:cNvSpPr>
            <p:nvPr/>
          </p:nvSpPr>
          <p:spPr bwMode="auto">
            <a:xfrm>
              <a:off x="2160260" y="3253517"/>
              <a:ext cx="860069" cy="1043334"/>
            </a:xfrm>
            <a:custGeom>
              <a:avLst/>
              <a:gdLst>
                <a:gd name="T0" fmla="*/ 2147483647 w 92"/>
                <a:gd name="T1" fmla="*/ 2147483647 h 107"/>
                <a:gd name="T2" fmla="*/ 2147483647 w 92"/>
                <a:gd name="T3" fmla="*/ 2147483647 h 107"/>
                <a:gd name="T4" fmla="*/ 2147483647 w 92"/>
                <a:gd name="T5" fmla="*/ 0 h 107"/>
                <a:gd name="T6" fmla="*/ 2147483647 w 92"/>
                <a:gd name="T7" fmla="*/ 0 h 107"/>
                <a:gd name="T8" fmla="*/ 2147483647 w 92"/>
                <a:gd name="T9" fmla="*/ 2147483647 h 107"/>
                <a:gd name="T10" fmla="*/ 2147483647 w 92"/>
                <a:gd name="T11" fmla="*/ 2147483647 h 107"/>
                <a:gd name="T12" fmla="*/ 2147483647 w 92"/>
                <a:gd name="T13" fmla="*/ 2147483647 h 107"/>
                <a:gd name="T14" fmla="*/ 2147483647 w 92"/>
                <a:gd name="T15" fmla="*/ 2147483647 h 107"/>
                <a:gd name="T16" fmla="*/ 2147483647 w 92"/>
                <a:gd name="T17" fmla="*/ 2147483647 h 107"/>
                <a:gd name="T18" fmla="*/ 2147483647 w 92"/>
                <a:gd name="T19" fmla="*/ 2147483647 h 107"/>
                <a:gd name="T20" fmla="*/ 2147483647 w 92"/>
                <a:gd name="T21" fmla="*/ 2147483647 h 107"/>
                <a:gd name="T22" fmla="*/ 2147483647 w 92"/>
                <a:gd name="T23" fmla="*/ 2147483647 h 107"/>
                <a:gd name="T24" fmla="*/ 2147483647 w 92"/>
                <a:gd name="T25" fmla="*/ 2147483647 h 107"/>
                <a:gd name="T26" fmla="*/ 2147483647 w 92"/>
                <a:gd name="T27" fmla="*/ 2147483647 h 107"/>
                <a:gd name="T28" fmla="*/ 2147483647 w 92"/>
                <a:gd name="T29" fmla="*/ 2147483647 h 107"/>
                <a:gd name="T30" fmla="*/ 2147483647 w 92"/>
                <a:gd name="T31" fmla="*/ 2147483647 h 107"/>
                <a:gd name="T32" fmla="*/ 2147483647 w 92"/>
                <a:gd name="T33" fmla="*/ 2147483647 h 107"/>
                <a:gd name="T34" fmla="*/ 2147483647 w 92"/>
                <a:gd name="T35" fmla="*/ 2147483647 h 107"/>
                <a:gd name="T36" fmla="*/ 2147483647 w 92"/>
                <a:gd name="T37" fmla="*/ 2147483647 h 107"/>
                <a:gd name="T38" fmla="*/ 2147483647 w 92"/>
                <a:gd name="T39" fmla="*/ 2147483647 h 107"/>
                <a:gd name="T40" fmla="*/ 2147483647 w 92"/>
                <a:gd name="T41" fmla="*/ 2147483647 h 107"/>
                <a:gd name="T42" fmla="*/ 2147483647 w 92"/>
                <a:gd name="T43" fmla="*/ 2147483647 h 107"/>
                <a:gd name="T44" fmla="*/ 2147483647 w 92"/>
                <a:gd name="T45" fmla="*/ 2147483647 h 107"/>
                <a:gd name="T46" fmla="*/ 2147483647 w 92"/>
                <a:gd name="T47" fmla="*/ 2147483647 h 107"/>
                <a:gd name="T48" fmla="*/ 2147483647 w 92"/>
                <a:gd name="T49" fmla="*/ 2147483647 h 107"/>
                <a:gd name="T50" fmla="*/ 2147483647 w 92"/>
                <a:gd name="T51" fmla="*/ 2147483647 h 107"/>
                <a:gd name="T52" fmla="*/ 2147483647 w 92"/>
                <a:gd name="T53" fmla="*/ 2147483647 h 107"/>
                <a:gd name="T54" fmla="*/ 2147483647 w 92"/>
                <a:gd name="T55" fmla="*/ 2147483647 h 107"/>
                <a:gd name="T56" fmla="*/ 2147483647 w 92"/>
                <a:gd name="T57" fmla="*/ 2147483647 h 107"/>
                <a:gd name="T58" fmla="*/ 2147483647 w 92"/>
                <a:gd name="T59" fmla="*/ 2147483647 h 107"/>
                <a:gd name="T60" fmla="*/ 2147483647 w 92"/>
                <a:gd name="T61" fmla="*/ 2147483647 h 107"/>
                <a:gd name="T62" fmla="*/ 2147483647 w 92"/>
                <a:gd name="T63" fmla="*/ 2147483647 h 107"/>
                <a:gd name="T64" fmla="*/ 2147483647 w 92"/>
                <a:gd name="T65" fmla="*/ 2147483647 h 107"/>
                <a:gd name="T66" fmla="*/ 2147483647 w 92"/>
                <a:gd name="T67" fmla="*/ 2147483647 h 107"/>
                <a:gd name="T68" fmla="*/ 2147483647 w 92"/>
                <a:gd name="T69" fmla="*/ 2147483647 h 107"/>
                <a:gd name="T70" fmla="*/ 2147483647 w 92"/>
                <a:gd name="T71" fmla="*/ 2147483647 h 107"/>
                <a:gd name="T72" fmla="*/ 2147483647 w 92"/>
                <a:gd name="T73" fmla="*/ 2147483647 h 107"/>
                <a:gd name="T74" fmla="*/ 2147483647 w 92"/>
                <a:gd name="T75" fmla="*/ 2147483647 h 107"/>
                <a:gd name="T76" fmla="*/ 2147483647 w 92"/>
                <a:gd name="T77" fmla="*/ 2147483647 h 107"/>
                <a:gd name="T78" fmla="*/ 2147483647 w 92"/>
                <a:gd name="T79" fmla="*/ 2147483647 h 107"/>
                <a:gd name="T80" fmla="*/ 2147483647 w 92"/>
                <a:gd name="T81" fmla="*/ 2147483647 h 107"/>
                <a:gd name="T82" fmla="*/ 2147483647 w 92"/>
                <a:gd name="T83" fmla="*/ 2147483647 h 107"/>
                <a:gd name="T84" fmla="*/ 2147483647 w 92"/>
                <a:gd name="T85" fmla="*/ 2147483647 h 107"/>
                <a:gd name="T86" fmla="*/ 2147483647 w 92"/>
                <a:gd name="T87" fmla="*/ 2147483647 h 107"/>
                <a:gd name="T88" fmla="*/ 2147483647 w 92"/>
                <a:gd name="T89" fmla="*/ 2147483647 h 107"/>
                <a:gd name="T90" fmla="*/ 2147483647 w 92"/>
                <a:gd name="T91" fmla="*/ 2147483647 h 107"/>
                <a:gd name="T92" fmla="*/ 2147483647 w 92"/>
                <a:gd name="T93" fmla="*/ 2147483647 h 107"/>
                <a:gd name="T94" fmla="*/ 2147483647 w 92"/>
                <a:gd name="T95" fmla="*/ 2147483647 h 107"/>
                <a:gd name="T96" fmla="*/ 2147483647 w 92"/>
                <a:gd name="T97" fmla="*/ 2147483647 h 107"/>
                <a:gd name="T98" fmla="*/ 0 w 92"/>
                <a:gd name="T99" fmla="*/ 2147483647 h 107"/>
                <a:gd name="T100" fmla="*/ 2147483647 w 92"/>
                <a:gd name="T101" fmla="*/ 2147483647 h 107"/>
                <a:gd name="T102" fmla="*/ 2147483647 w 92"/>
                <a:gd name="T103" fmla="*/ 2147483647 h 107"/>
                <a:gd name="T104" fmla="*/ 2147483647 w 92"/>
                <a:gd name="T105" fmla="*/ 2147483647 h 1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107"/>
                <a:gd name="T161" fmla="*/ 92 w 92"/>
                <a:gd name="T162" fmla="*/ 107 h 10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107">
                  <a:moveTo>
                    <a:pt x="78" y="107"/>
                  </a:moveTo>
                  <a:lnTo>
                    <a:pt x="92" y="11"/>
                  </a:lnTo>
                  <a:lnTo>
                    <a:pt x="25" y="0"/>
                  </a:lnTo>
                  <a:lnTo>
                    <a:pt x="23" y="9"/>
                  </a:lnTo>
                  <a:lnTo>
                    <a:pt x="21" y="16"/>
                  </a:lnTo>
                  <a:lnTo>
                    <a:pt x="19" y="16"/>
                  </a:lnTo>
                  <a:lnTo>
                    <a:pt x="18" y="15"/>
                  </a:lnTo>
                  <a:lnTo>
                    <a:pt x="17" y="14"/>
                  </a:lnTo>
                  <a:lnTo>
                    <a:pt x="15" y="13"/>
                  </a:lnTo>
                  <a:lnTo>
                    <a:pt x="13" y="13"/>
                  </a:lnTo>
                  <a:lnTo>
                    <a:pt x="12" y="14"/>
                  </a:lnTo>
                  <a:lnTo>
                    <a:pt x="13" y="17"/>
                  </a:lnTo>
                  <a:lnTo>
                    <a:pt x="12" y="25"/>
                  </a:lnTo>
                  <a:lnTo>
                    <a:pt x="12" y="27"/>
                  </a:lnTo>
                  <a:lnTo>
                    <a:pt x="11" y="30"/>
                  </a:lnTo>
                  <a:lnTo>
                    <a:pt x="11" y="32"/>
                  </a:lnTo>
                  <a:lnTo>
                    <a:pt x="11" y="35"/>
                  </a:lnTo>
                  <a:lnTo>
                    <a:pt x="11" y="36"/>
                  </a:lnTo>
                  <a:lnTo>
                    <a:pt x="12" y="38"/>
                  </a:lnTo>
                  <a:lnTo>
                    <a:pt x="12" y="40"/>
                  </a:lnTo>
                  <a:lnTo>
                    <a:pt x="12" y="41"/>
                  </a:lnTo>
                  <a:lnTo>
                    <a:pt x="13" y="43"/>
                  </a:lnTo>
                  <a:lnTo>
                    <a:pt x="14" y="44"/>
                  </a:lnTo>
                  <a:lnTo>
                    <a:pt x="15" y="45"/>
                  </a:lnTo>
                  <a:lnTo>
                    <a:pt x="15" y="47"/>
                  </a:lnTo>
                  <a:lnTo>
                    <a:pt x="14" y="47"/>
                  </a:lnTo>
                  <a:lnTo>
                    <a:pt x="12" y="48"/>
                  </a:lnTo>
                  <a:lnTo>
                    <a:pt x="10" y="49"/>
                  </a:lnTo>
                  <a:lnTo>
                    <a:pt x="9" y="51"/>
                  </a:lnTo>
                  <a:lnTo>
                    <a:pt x="8" y="55"/>
                  </a:lnTo>
                  <a:lnTo>
                    <a:pt x="5" y="59"/>
                  </a:lnTo>
                  <a:lnTo>
                    <a:pt x="4" y="59"/>
                  </a:lnTo>
                  <a:lnTo>
                    <a:pt x="3" y="60"/>
                  </a:lnTo>
                  <a:lnTo>
                    <a:pt x="4" y="61"/>
                  </a:lnTo>
                  <a:lnTo>
                    <a:pt x="4" y="62"/>
                  </a:lnTo>
                  <a:lnTo>
                    <a:pt x="3" y="64"/>
                  </a:lnTo>
                  <a:lnTo>
                    <a:pt x="3" y="65"/>
                  </a:lnTo>
                  <a:lnTo>
                    <a:pt x="5" y="67"/>
                  </a:lnTo>
                  <a:lnTo>
                    <a:pt x="6" y="68"/>
                  </a:lnTo>
                  <a:lnTo>
                    <a:pt x="5" y="68"/>
                  </a:lnTo>
                  <a:lnTo>
                    <a:pt x="5" y="69"/>
                  </a:lnTo>
                  <a:lnTo>
                    <a:pt x="4" y="71"/>
                  </a:lnTo>
                  <a:lnTo>
                    <a:pt x="3" y="70"/>
                  </a:lnTo>
                  <a:lnTo>
                    <a:pt x="1" y="70"/>
                  </a:lnTo>
                  <a:lnTo>
                    <a:pt x="0" y="74"/>
                  </a:lnTo>
                  <a:lnTo>
                    <a:pt x="49" y="103"/>
                  </a:lnTo>
                  <a:lnTo>
                    <a:pt x="78" y="107"/>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4" name="Freeform 64"/>
            <p:cNvSpPr>
              <a:spLocks/>
            </p:cNvSpPr>
            <p:nvPr/>
          </p:nvSpPr>
          <p:spPr bwMode="auto">
            <a:xfrm>
              <a:off x="3020330" y="2698282"/>
              <a:ext cx="914504" cy="762087"/>
            </a:xfrm>
            <a:custGeom>
              <a:avLst/>
              <a:gdLst>
                <a:gd name="T0" fmla="*/ 0 w 98"/>
                <a:gd name="T1" fmla="*/ 2147483647 h 78"/>
                <a:gd name="T2" fmla="*/ 2147483647 w 98"/>
                <a:gd name="T3" fmla="*/ 0 h 78"/>
                <a:gd name="T4" fmla="*/ 2147483647 w 98"/>
                <a:gd name="T5" fmla="*/ 2147483647 h 78"/>
                <a:gd name="T6" fmla="*/ 2147483647 w 98"/>
                <a:gd name="T7" fmla="*/ 2147483647 h 78"/>
                <a:gd name="T8" fmla="*/ 2147483647 w 98"/>
                <a:gd name="T9" fmla="*/ 2147483647 h 78"/>
                <a:gd name="T10" fmla="*/ 2147483647 w 98"/>
                <a:gd name="T11" fmla="*/ 2147483647 h 78"/>
                <a:gd name="T12" fmla="*/ 2147483647 w 98"/>
                <a:gd name="T13" fmla="*/ 2147483647 h 78"/>
                <a:gd name="T14" fmla="*/ 0 w 98"/>
                <a:gd name="T15" fmla="*/ 2147483647 h 78"/>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78"/>
                <a:gd name="T26" fmla="*/ 98 w 9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78">
                  <a:moveTo>
                    <a:pt x="0" y="68"/>
                  </a:moveTo>
                  <a:lnTo>
                    <a:pt x="9" y="0"/>
                  </a:lnTo>
                  <a:lnTo>
                    <a:pt x="73" y="7"/>
                  </a:lnTo>
                  <a:lnTo>
                    <a:pt x="98" y="9"/>
                  </a:lnTo>
                  <a:lnTo>
                    <a:pt x="97" y="26"/>
                  </a:lnTo>
                  <a:lnTo>
                    <a:pt x="94" y="78"/>
                  </a:lnTo>
                  <a:lnTo>
                    <a:pt x="81" y="77"/>
                  </a:lnTo>
                  <a:lnTo>
                    <a:pt x="0" y="68"/>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5" name="Freeform 65"/>
            <p:cNvSpPr>
              <a:spLocks/>
            </p:cNvSpPr>
            <p:nvPr/>
          </p:nvSpPr>
          <p:spPr bwMode="auto">
            <a:xfrm>
              <a:off x="2887871" y="3360573"/>
              <a:ext cx="887287" cy="956237"/>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98"/>
                <a:gd name="T53" fmla="*/ 95 w 95"/>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98">
                  <a:moveTo>
                    <a:pt x="14" y="0"/>
                  </a:moveTo>
                  <a:lnTo>
                    <a:pt x="0" y="96"/>
                  </a:lnTo>
                  <a:lnTo>
                    <a:pt x="13" y="98"/>
                  </a:lnTo>
                  <a:lnTo>
                    <a:pt x="14" y="90"/>
                  </a:lnTo>
                  <a:lnTo>
                    <a:pt x="37" y="93"/>
                  </a:lnTo>
                  <a:lnTo>
                    <a:pt x="36" y="92"/>
                  </a:lnTo>
                  <a:lnTo>
                    <a:pt x="37" y="91"/>
                  </a:lnTo>
                  <a:lnTo>
                    <a:pt x="37" y="90"/>
                  </a:lnTo>
                  <a:lnTo>
                    <a:pt x="36" y="90"/>
                  </a:lnTo>
                  <a:lnTo>
                    <a:pt x="37" y="90"/>
                  </a:lnTo>
                  <a:lnTo>
                    <a:pt x="88" y="94"/>
                  </a:lnTo>
                  <a:lnTo>
                    <a:pt x="94" y="17"/>
                  </a:lnTo>
                  <a:lnTo>
                    <a:pt x="95" y="17"/>
                  </a:lnTo>
                  <a:lnTo>
                    <a:pt x="95" y="9"/>
                  </a:lnTo>
                  <a:lnTo>
                    <a:pt x="14"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6" name="Freeform 66"/>
            <p:cNvSpPr>
              <a:spLocks/>
            </p:cNvSpPr>
            <p:nvPr/>
          </p:nvSpPr>
          <p:spPr bwMode="auto">
            <a:xfrm>
              <a:off x="3766086" y="1439024"/>
              <a:ext cx="831038" cy="537090"/>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55"/>
                <a:gd name="T62" fmla="*/ 89 w 89"/>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55">
                  <a:moveTo>
                    <a:pt x="0" y="51"/>
                  </a:moveTo>
                  <a:lnTo>
                    <a:pt x="4" y="0"/>
                  </a:lnTo>
                  <a:lnTo>
                    <a:pt x="43" y="2"/>
                  </a:lnTo>
                  <a:lnTo>
                    <a:pt x="82" y="3"/>
                  </a:lnTo>
                  <a:lnTo>
                    <a:pt x="82" y="5"/>
                  </a:lnTo>
                  <a:lnTo>
                    <a:pt x="83" y="9"/>
                  </a:lnTo>
                  <a:lnTo>
                    <a:pt x="83" y="10"/>
                  </a:lnTo>
                  <a:lnTo>
                    <a:pt x="82" y="13"/>
                  </a:lnTo>
                  <a:lnTo>
                    <a:pt x="83" y="18"/>
                  </a:lnTo>
                  <a:lnTo>
                    <a:pt x="84" y="23"/>
                  </a:lnTo>
                  <a:lnTo>
                    <a:pt x="85" y="25"/>
                  </a:lnTo>
                  <a:lnTo>
                    <a:pt x="86" y="30"/>
                  </a:lnTo>
                  <a:lnTo>
                    <a:pt x="86" y="38"/>
                  </a:lnTo>
                  <a:lnTo>
                    <a:pt x="87" y="40"/>
                  </a:lnTo>
                  <a:lnTo>
                    <a:pt x="87" y="43"/>
                  </a:lnTo>
                  <a:lnTo>
                    <a:pt x="87" y="44"/>
                  </a:lnTo>
                  <a:lnTo>
                    <a:pt x="89" y="50"/>
                  </a:lnTo>
                  <a:lnTo>
                    <a:pt x="89" y="53"/>
                  </a:lnTo>
                  <a:lnTo>
                    <a:pt x="89" y="55"/>
                  </a:lnTo>
                  <a:lnTo>
                    <a:pt x="0" y="5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7" name="Freeform 67"/>
            <p:cNvSpPr>
              <a:spLocks/>
            </p:cNvSpPr>
            <p:nvPr/>
          </p:nvSpPr>
          <p:spPr bwMode="auto">
            <a:xfrm>
              <a:off x="3727982" y="1936195"/>
              <a:ext cx="878214" cy="6260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64"/>
                <a:gd name="T110" fmla="*/ 94 w 94"/>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64">
                  <a:moveTo>
                    <a:pt x="0" y="51"/>
                  </a:moveTo>
                  <a:lnTo>
                    <a:pt x="3" y="17"/>
                  </a:lnTo>
                  <a:lnTo>
                    <a:pt x="4" y="0"/>
                  </a:lnTo>
                  <a:lnTo>
                    <a:pt x="93" y="4"/>
                  </a:lnTo>
                  <a:lnTo>
                    <a:pt x="93" y="6"/>
                  </a:lnTo>
                  <a:lnTo>
                    <a:pt x="92" y="7"/>
                  </a:lnTo>
                  <a:lnTo>
                    <a:pt x="90" y="10"/>
                  </a:lnTo>
                  <a:lnTo>
                    <a:pt x="90" y="11"/>
                  </a:lnTo>
                  <a:lnTo>
                    <a:pt x="94" y="15"/>
                  </a:lnTo>
                  <a:lnTo>
                    <a:pt x="94" y="46"/>
                  </a:lnTo>
                  <a:lnTo>
                    <a:pt x="93" y="46"/>
                  </a:lnTo>
                  <a:lnTo>
                    <a:pt x="93" y="48"/>
                  </a:lnTo>
                  <a:lnTo>
                    <a:pt x="94" y="49"/>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4" y="57"/>
                  </a:lnTo>
                  <a:lnTo>
                    <a:pt x="73" y="57"/>
                  </a:lnTo>
                  <a:lnTo>
                    <a:pt x="70" y="57"/>
                  </a:lnTo>
                  <a:lnTo>
                    <a:pt x="69" y="54"/>
                  </a:lnTo>
                  <a:lnTo>
                    <a:pt x="0" y="5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8" name="Freeform 68"/>
            <p:cNvSpPr>
              <a:spLocks/>
            </p:cNvSpPr>
            <p:nvPr/>
          </p:nvSpPr>
          <p:spPr bwMode="auto">
            <a:xfrm>
              <a:off x="3700764" y="2435181"/>
              <a:ext cx="1046963" cy="535275"/>
            </a:xfrm>
            <a:custGeom>
              <a:avLst/>
              <a:gdLst>
                <a:gd name="T0" fmla="*/ 0 w 112"/>
                <a:gd name="T1" fmla="*/ 2147483647 h 55"/>
                <a:gd name="T2" fmla="*/ 2147483647 w 112"/>
                <a:gd name="T3" fmla="*/ 0 h 55"/>
                <a:gd name="T4" fmla="*/ 2147483647 w 112"/>
                <a:gd name="T5" fmla="*/ 2147483647 h 55"/>
                <a:gd name="T6" fmla="*/ 2147483647 w 112"/>
                <a:gd name="T7" fmla="*/ 2147483647 h 55"/>
                <a:gd name="T8" fmla="*/ 2147483647 w 112"/>
                <a:gd name="T9" fmla="*/ 2147483647 h 55"/>
                <a:gd name="T10" fmla="*/ 2147483647 w 112"/>
                <a:gd name="T11" fmla="*/ 2147483647 h 55"/>
                <a:gd name="T12" fmla="*/ 2147483647 w 112"/>
                <a:gd name="T13" fmla="*/ 2147483647 h 55"/>
                <a:gd name="T14" fmla="*/ 2147483647 w 112"/>
                <a:gd name="T15" fmla="*/ 2147483647 h 55"/>
                <a:gd name="T16" fmla="*/ 2147483647 w 112"/>
                <a:gd name="T17" fmla="*/ 2147483647 h 55"/>
                <a:gd name="T18" fmla="*/ 2147483647 w 112"/>
                <a:gd name="T19" fmla="*/ 2147483647 h 55"/>
                <a:gd name="T20" fmla="*/ 2147483647 w 112"/>
                <a:gd name="T21" fmla="*/ 2147483647 h 55"/>
                <a:gd name="T22" fmla="*/ 2147483647 w 112"/>
                <a:gd name="T23" fmla="*/ 2147483647 h 55"/>
                <a:gd name="T24" fmla="*/ 2147483647 w 112"/>
                <a:gd name="T25" fmla="*/ 2147483647 h 55"/>
                <a:gd name="T26" fmla="*/ 2147483647 w 112"/>
                <a:gd name="T27" fmla="*/ 2147483647 h 55"/>
                <a:gd name="T28" fmla="*/ 2147483647 w 112"/>
                <a:gd name="T29" fmla="*/ 2147483647 h 55"/>
                <a:gd name="T30" fmla="*/ 2147483647 w 112"/>
                <a:gd name="T31" fmla="*/ 2147483647 h 55"/>
                <a:gd name="T32" fmla="*/ 2147483647 w 112"/>
                <a:gd name="T33" fmla="*/ 2147483647 h 55"/>
                <a:gd name="T34" fmla="*/ 2147483647 w 112"/>
                <a:gd name="T35" fmla="*/ 2147483647 h 55"/>
                <a:gd name="T36" fmla="*/ 2147483647 w 112"/>
                <a:gd name="T37" fmla="*/ 2147483647 h 55"/>
                <a:gd name="T38" fmla="*/ 2147483647 w 112"/>
                <a:gd name="T39" fmla="*/ 2147483647 h 55"/>
                <a:gd name="T40" fmla="*/ 2147483647 w 112"/>
                <a:gd name="T41" fmla="*/ 2147483647 h 55"/>
                <a:gd name="T42" fmla="*/ 2147483647 w 112"/>
                <a:gd name="T43" fmla="*/ 2147483647 h 55"/>
                <a:gd name="T44" fmla="*/ 2147483647 w 112"/>
                <a:gd name="T45" fmla="*/ 2147483647 h 55"/>
                <a:gd name="T46" fmla="*/ 2147483647 w 112"/>
                <a:gd name="T47" fmla="*/ 2147483647 h 55"/>
                <a:gd name="T48" fmla="*/ 2147483647 w 112"/>
                <a:gd name="T49" fmla="*/ 2147483647 h 55"/>
                <a:gd name="T50" fmla="*/ 2147483647 w 112"/>
                <a:gd name="T51" fmla="*/ 2147483647 h 55"/>
                <a:gd name="T52" fmla="*/ 2147483647 w 112"/>
                <a:gd name="T53" fmla="*/ 2147483647 h 55"/>
                <a:gd name="T54" fmla="*/ 2147483647 w 112"/>
                <a:gd name="T55" fmla="*/ 2147483647 h 55"/>
                <a:gd name="T56" fmla="*/ 2147483647 w 112"/>
                <a:gd name="T57" fmla="*/ 2147483647 h 55"/>
                <a:gd name="T58" fmla="*/ 2147483647 w 112"/>
                <a:gd name="T59" fmla="*/ 2147483647 h 55"/>
                <a:gd name="T60" fmla="*/ 2147483647 w 112"/>
                <a:gd name="T61" fmla="*/ 2147483647 h 55"/>
                <a:gd name="T62" fmla="*/ 2147483647 w 112"/>
                <a:gd name="T63" fmla="*/ 2147483647 h 55"/>
                <a:gd name="T64" fmla="*/ 2147483647 w 112"/>
                <a:gd name="T65" fmla="*/ 2147483647 h 55"/>
                <a:gd name="T66" fmla="*/ 2147483647 w 112"/>
                <a:gd name="T67" fmla="*/ 2147483647 h 55"/>
                <a:gd name="T68" fmla="*/ 2147483647 w 112"/>
                <a:gd name="T69" fmla="*/ 2147483647 h 55"/>
                <a:gd name="T70" fmla="*/ 2147483647 w 112"/>
                <a:gd name="T71" fmla="*/ 2147483647 h 55"/>
                <a:gd name="T72" fmla="*/ 2147483647 w 112"/>
                <a:gd name="T73" fmla="*/ 2147483647 h 55"/>
                <a:gd name="T74" fmla="*/ 2147483647 w 112"/>
                <a:gd name="T75" fmla="*/ 2147483647 h 55"/>
                <a:gd name="T76" fmla="*/ 2147483647 w 112"/>
                <a:gd name="T77" fmla="*/ 2147483647 h 55"/>
                <a:gd name="T78" fmla="*/ 2147483647 w 112"/>
                <a:gd name="T79" fmla="*/ 2147483647 h 55"/>
                <a:gd name="T80" fmla="*/ 2147483647 w 112"/>
                <a:gd name="T81" fmla="*/ 2147483647 h 55"/>
                <a:gd name="T82" fmla="*/ 2147483647 w 112"/>
                <a:gd name="T83" fmla="*/ 2147483647 h 55"/>
                <a:gd name="T84" fmla="*/ 2147483647 w 112"/>
                <a:gd name="T85" fmla="*/ 2147483647 h 55"/>
                <a:gd name="T86" fmla="*/ 2147483647 w 112"/>
                <a:gd name="T87" fmla="*/ 2147483647 h 55"/>
                <a:gd name="T88" fmla="*/ 2147483647 w 112"/>
                <a:gd name="T89" fmla="*/ 2147483647 h 55"/>
                <a:gd name="T90" fmla="*/ 0 w 112"/>
                <a:gd name="T91" fmla="*/ 2147483647 h 55"/>
                <a:gd name="T92" fmla="*/ 0 w 112"/>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55"/>
                <a:gd name="T143" fmla="*/ 112 w 112"/>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55">
                  <a:moveTo>
                    <a:pt x="0" y="34"/>
                  </a:moveTo>
                  <a:lnTo>
                    <a:pt x="3" y="0"/>
                  </a:lnTo>
                  <a:lnTo>
                    <a:pt x="72" y="3"/>
                  </a:lnTo>
                  <a:lnTo>
                    <a:pt x="73" y="6"/>
                  </a:lnTo>
                  <a:lnTo>
                    <a:pt x="76" y="6"/>
                  </a:lnTo>
                  <a:lnTo>
                    <a:pt x="77" y="6"/>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20"/>
                  </a:lnTo>
                  <a:lnTo>
                    <a:pt x="99" y="21"/>
                  </a:lnTo>
                  <a:lnTo>
                    <a:pt x="100" y="24"/>
                  </a:lnTo>
                  <a:lnTo>
                    <a:pt x="102" y="25"/>
                  </a:lnTo>
                  <a:lnTo>
                    <a:pt x="101" y="27"/>
                  </a:lnTo>
                  <a:lnTo>
                    <a:pt x="102" y="28"/>
                  </a:lnTo>
                  <a:lnTo>
                    <a:pt x="103" y="29"/>
                  </a:lnTo>
                  <a:lnTo>
                    <a:pt x="104" y="31"/>
                  </a:lnTo>
                  <a:lnTo>
                    <a:pt x="103" y="32"/>
                  </a:lnTo>
                  <a:lnTo>
                    <a:pt x="103" y="35"/>
                  </a:lnTo>
                  <a:lnTo>
                    <a:pt x="105" y="36"/>
                  </a:lnTo>
                  <a:lnTo>
                    <a:pt x="105" y="37"/>
                  </a:lnTo>
                  <a:lnTo>
                    <a:pt x="104" y="38"/>
                  </a:lnTo>
                  <a:lnTo>
                    <a:pt x="105" y="40"/>
                  </a:lnTo>
                  <a:lnTo>
                    <a:pt x="106" y="41"/>
                  </a:lnTo>
                  <a:lnTo>
                    <a:pt x="105" y="42"/>
                  </a:lnTo>
                  <a:lnTo>
                    <a:pt x="106" y="44"/>
                  </a:lnTo>
                  <a:lnTo>
                    <a:pt x="106" y="45"/>
                  </a:lnTo>
                  <a:lnTo>
                    <a:pt x="107" y="46"/>
                  </a:lnTo>
                  <a:lnTo>
                    <a:pt x="108" y="48"/>
                  </a:lnTo>
                  <a:lnTo>
                    <a:pt x="109" y="50"/>
                  </a:lnTo>
                  <a:lnTo>
                    <a:pt x="111" y="52"/>
                  </a:lnTo>
                  <a:lnTo>
                    <a:pt x="112" y="53"/>
                  </a:lnTo>
                  <a:lnTo>
                    <a:pt x="111" y="55"/>
                  </a:lnTo>
                  <a:lnTo>
                    <a:pt x="24" y="53"/>
                  </a:lnTo>
                  <a:lnTo>
                    <a:pt x="25" y="36"/>
                  </a:lnTo>
                  <a:lnTo>
                    <a:pt x="0" y="34"/>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69" name="Freeform 69"/>
            <p:cNvSpPr>
              <a:spLocks/>
            </p:cNvSpPr>
            <p:nvPr/>
          </p:nvSpPr>
          <p:spPr bwMode="auto">
            <a:xfrm>
              <a:off x="3898544" y="2952311"/>
              <a:ext cx="941721" cy="526203"/>
            </a:xfrm>
            <a:custGeom>
              <a:avLst/>
              <a:gdLst>
                <a:gd name="T0" fmla="*/ 2147483647 w 101"/>
                <a:gd name="T1" fmla="*/ 0 h 54"/>
                <a:gd name="T2" fmla="*/ 2147483647 w 101"/>
                <a:gd name="T3" fmla="*/ 2147483647 h 54"/>
                <a:gd name="T4" fmla="*/ 2147483647 w 101"/>
                <a:gd name="T5" fmla="*/ 2147483647 h 54"/>
                <a:gd name="T6" fmla="*/ 2147483647 w 101"/>
                <a:gd name="T7" fmla="*/ 2147483647 h 54"/>
                <a:gd name="T8" fmla="*/ 2147483647 w 101"/>
                <a:gd name="T9" fmla="*/ 2147483647 h 54"/>
                <a:gd name="T10" fmla="*/ 2147483647 w 101"/>
                <a:gd name="T11" fmla="*/ 2147483647 h 54"/>
                <a:gd name="T12" fmla="*/ 2147483647 w 101"/>
                <a:gd name="T13" fmla="*/ 2147483647 h 54"/>
                <a:gd name="T14" fmla="*/ 2147483647 w 101"/>
                <a:gd name="T15" fmla="*/ 2147483647 h 54"/>
                <a:gd name="T16" fmla="*/ 2147483647 w 101"/>
                <a:gd name="T17" fmla="*/ 2147483647 h 54"/>
                <a:gd name="T18" fmla="*/ 2147483647 w 101"/>
                <a:gd name="T19" fmla="*/ 2147483647 h 54"/>
                <a:gd name="T20" fmla="*/ 2147483647 w 101"/>
                <a:gd name="T21" fmla="*/ 2147483647 h 54"/>
                <a:gd name="T22" fmla="*/ 2147483647 w 101"/>
                <a:gd name="T23" fmla="*/ 2147483647 h 54"/>
                <a:gd name="T24" fmla="*/ 0 w 101"/>
                <a:gd name="T25" fmla="*/ 2147483647 h 54"/>
                <a:gd name="T26" fmla="*/ 2147483647 w 101"/>
                <a:gd name="T27" fmla="*/ 0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4"/>
                <a:gd name="T44" fmla="*/ 101 w 101"/>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4">
                  <a:moveTo>
                    <a:pt x="3" y="0"/>
                  </a:moveTo>
                  <a:lnTo>
                    <a:pt x="90" y="2"/>
                  </a:lnTo>
                  <a:lnTo>
                    <a:pt x="96" y="6"/>
                  </a:lnTo>
                  <a:lnTo>
                    <a:pt x="94" y="9"/>
                  </a:lnTo>
                  <a:lnTo>
                    <a:pt x="94" y="11"/>
                  </a:lnTo>
                  <a:lnTo>
                    <a:pt x="95" y="12"/>
                  </a:lnTo>
                  <a:lnTo>
                    <a:pt x="96" y="12"/>
                  </a:lnTo>
                  <a:lnTo>
                    <a:pt x="97" y="15"/>
                  </a:lnTo>
                  <a:lnTo>
                    <a:pt x="98" y="16"/>
                  </a:lnTo>
                  <a:lnTo>
                    <a:pt x="100" y="17"/>
                  </a:lnTo>
                  <a:lnTo>
                    <a:pt x="101" y="54"/>
                  </a:lnTo>
                  <a:lnTo>
                    <a:pt x="0" y="52"/>
                  </a:lnTo>
                  <a:lnTo>
                    <a:pt x="3"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0" name="Freeform 70"/>
            <p:cNvSpPr>
              <a:spLocks/>
            </p:cNvSpPr>
            <p:nvPr/>
          </p:nvSpPr>
          <p:spPr bwMode="auto">
            <a:xfrm>
              <a:off x="3775159" y="3449482"/>
              <a:ext cx="1083251" cy="584267"/>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3" y="1"/>
                  </a:lnTo>
                  <a:lnTo>
                    <a:pt x="0" y="0"/>
                  </a:lnTo>
                  <a:lnTo>
                    <a:pt x="0" y="8"/>
                  </a:lnTo>
                  <a:lnTo>
                    <a:pt x="40" y="11"/>
                  </a:lnTo>
                  <a:lnTo>
                    <a:pt x="39" y="44"/>
                  </a:lnTo>
                  <a:lnTo>
                    <a:pt x="41" y="44"/>
                  </a:lnTo>
                  <a:lnTo>
                    <a:pt x="42" y="45"/>
                  </a:lnTo>
                  <a:lnTo>
                    <a:pt x="44" y="47"/>
                  </a:lnTo>
                  <a:lnTo>
                    <a:pt x="44" y="48"/>
                  </a:lnTo>
                  <a:lnTo>
                    <a:pt x="47" y="47"/>
                  </a:lnTo>
                  <a:lnTo>
                    <a:pt x="48" y="47"/>
                  </a:lnTo>
                  <a:lnTo>
                    <a:pt x="50" y="47"/>
                  </a:lnTo>
                  <a:lnTo>
                    <a:pt x="50" y="48"/>
                  </a:lnTo>
                  <a:lnTo>
                    <a:pt x="50" y="49"/>
                  </a:lnTo>
                  <a:lnTo>
                    <a:pt x="51" y="50"/>
                  </a:lnTo>
                  <a:lnTo>
                    <a:pt x="55" y="51"/>
                  </a:lnTo>
                  <a:lnTo>
                    <a:pt x="56"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5"/>
                  </a:lnTo>
                  <a:lnTo>
                    <a:pt x="72" y="55"/>
                  </a:lnTo>
                  <a:lnTo>
                    <a:pt x="75" y="57"/>
                  </a:lnTo>
                  <a:lnTo>
                    <a:pt x="76" y="57"/>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7"/>
                  </a:lnTo>
                  <a:lnTo>
                    <a:pt x="86" y="57"/>
                  </a:lnTo>
                  <a:lnTo>
                    <a:pt x="87" y="57"/>
                  </a:lnTo>
                  <a:lnTo>
                    <a:pt x="88" y="58"/>
                  </a:lnTo>
                  <a:lnTo>
                    <a:pt x="90" y="60"/>
                  </a:lnTo>
                  <a:lnTo>
                    <a:pt x="92" y="58"/>
                  </a:lnTo>
                  <a:lnTo>
                    <a:pt x="93" y="57"/>
                  </a:lnTo>
                  <a:lnTo>
                    <a:pt x="97" y="57"/>
                  </a:lnTo>
                  <a:lnTo>
                    <a:pt x="99" y="56"/>
                  </a:lnTo>
                  <a:lnTo>
                    <a:pt x="100" y="56"/>
                  </a:lnTo>
                  <a:lnTo>
                    <a:pt x="101" y="56"/>
                  </a:lnTo>
                  <a:lnTo>
                    <a:pt x="104" y="57"/>
                  </a:lnTo>
                  <a:lnTo>
                    <a:pt x="106" y="56"/>
                  </a:lnTo>
                  <a:lnTo>
                    <a:pt x="107" y="56"/>
                  </a:lnTo>
                  <a:lnTo>
                    <a:pt x="113" y="59"/>
                  </a:lnTo>
                  <a:lnTo>
                    <a:pt x="115" y="60"/>
                  </a:lnTo>
                  <a:lnTo>
                    <a:pt x="116" y="60"/>
                  </a:lnTo>
                  <a:lnTo>
                    <a:pt x="116" y="30"/>
                  </a:lnTo>
                  <a:lnTo>
                    <a:pt x="114" y="12"/>
                  </a:lnTo>
                  <a:lnTo>
                    <a:pt x="114" y="3"/>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1" name="Freeform 71"/>
            <p:cNvSpPr>
              <a:spLocks/>
            </p:cNvSpPr>
            <p:nvPr/>
          </p:nvSpPr>
          <p:spPr bwMode="auto">
            <a:xfrm>
              <a:off x="3225367" y="3527506"/>
              <a:ext cx="1772760" cy="1803606"/>
            </a:xfrm>
            <a:custGeom>
              <a:avLst/>
              <a:gdLst>
                <a:gd name="T0" fmla="*/ 2147483647 w 190"/>
                <a:gd name="T1" fmla="*/ 2147483647 h 185"/>
                <a:gd name="T2" fmla="*/ 2147483647 w 190"/>
                <a:gd name="T3" fmla="*/ 2147483647 h 185"/>
                <a:gd name="T4" fmla="*/ 2147483647 w 190"/>
                <a:gd name="T5" fmla="*/ 2147483647 h 185"/>
                <a:gd name="T6" fmla="*/ 2147483647 w 190"/>
                <a:gd name="T7" fmla="*/ 2147483647 h 185"/>
                <a:gd name="T8" fmla="*/ 2147483647 w 190"/>
                <a:gd name="T9" fmla="*/ 2147483647 h 185"/>
                <a:gd name="T10" fmla="*/ 2147483647 w 190"/>
                <a:gd name="T11" fmla="*/ 2147483647 h 185"/>
                <a:gd name="T12" fmla="*/ 2147483647 w 190"/>
                <a:gd name="T13" fmla="*/ 2147483647 h 185"/>
                <a:gd name="T14" fmla="*/ 2147483647 w 190"/>
                <a:gd name="T15" fmla="*/ 2147483647 h 185"/>
                <a:gd name="T16" fmla="*/ 2147483647 w 190"/>
                <a:gd name="T17" fmla="*/ 2147483647 h 185"/>
                <a:gd name="T18" fmla="*/ 2147483647 w 190"/>
                <a:gd name="T19" fmla="*/ 2147483647 h 185"/>
                <a:gd name="T20" fmla="*/ 2147483647 w 190"/>
                <a:gd name="T21" fmla="*/ 2147483647 h 185"/>
                <a:gd name="T22" fmla="*/ 2147483647 w 190"/>
                <a:gd name="T23" fmla="*/ 2147483647 h 185"/>
                <a:gd name="T24" fmla="*/ 2147483647 w 190"/>
                <a:gd name="T25" fmla="*/ 2147483647 h 185"/>
                <a:gd name="T26" fmla="*/ 2147483647 w 190"/>
                <a:gd name="T27" fmla="*/ 2147483647 h 185"/>
                <a:gd name="T28" fmla="*/ 2147483647 w 190"/>
                <a:gd name="T29" fmla="*/ 2147483647 h 185"/>
                <a:gd name="T30" fmla="*/ 2147483647 w 190"/>
                <a:gd name="T31" fmla="*/ 0 h 185"/>
                <a:gd name="T32" fmla="*/ 0 w 190"/>
                <a:gd name="T33" fmla="*/ 2147483647 h 185"/>
                <a:gd name="T34" fmla="*/ 2147483647 w 190"/>
                <a:gd name="T35" fmla="*/ 2147483647 h 185"/>
                <a:gd name="T36" fmla="*/ 2147483647 w 190"/>
                <a:gd name="T37" fmla="*/ 2147483647 h 185"/>
                <a:gd name="T38" fmla="*/ 2147483647 w 190"/>
                <a:gd name="T39" fmla="*/ 2147483647 h 185"/>
                <a:gd name="T40" fmla="*/ 2147483647 w 190"/>
                <a:gd name="T41" fmla="*/ 2147483647 h 185"/>
                <a:gd name="T42" fmla="*/ 2147483647 w 190"/>
                <a:gd name="T43" fmla="*/ 2147483647 h 185"/>
                <a:gd name="T44" fmla="*/ 2147483647 w 190"/>
                <a:gd name="T45" fmla="*/ 2147483647 h 185"/>
                <a:gd name="T46" fmla="*/ 2147483647 w 190"/>
                <a:gd name="T47" fmla="*/ 2147483647 h 185"/>
                <a:gd name="T48" fmla="*/ 2147483647 w 190"/>
                <a:gd name="T49" fmla="*/ 2147483647 h 185"/>
                <a:gd name="T50" fmla="*/ 2147483647 w 190"/>
                <a:gd name="T51" fmla="*/ 2147483647 h 185"/>
                <a:gd name="T52" fmla="*/ 2147483647 w 190"/>
                <a:gd name="T53" fmla="*/ 2147483647 h 185"/>
                <a:gd name="T54" fmla="*/ 2147483647 w 190"/>
                <a:gd name="T55" fmla="*/ 2147483647 h 185"/>
                <a:gd name="T56" fmla="*/ 2147483647 w 190"/>
                <a:gd name="T57" fmla="*/ 2147483647 h 185"/>
                <a:gd name="T58" fmla="*/ 2147483647 w 190"/>
                <a:gd name="T59" fmla="*/ 2147483647 h 185"/>
                <a:gd name="T60" fmla="*/ 2147483647 w 190"/>
                <a:gd name="T61" fmla="*/ 2147483647 h 185"/>
                <a:gd name="T62" fmla="*/ 2147483647 w 190"/>
                <a:gd name="T63" fmla="*/ 2147483647 h 185"/>
                <a:gd name="T64" fmla="*/ 2147483647 w 190"/>
                <a:gd name="T65" fmla="*/ 2147483647 h 185"/>
                <a:gd name="T66" fmla="*/ 2147483647 w 190"/>
                <a:gd name="T67" fmla="*/ 2147483647 h 185"/>
                <a:gd name="T68" fmla="*/ 2147483647 w 190"/>
                <a:gd name="T69" fmla="*/ 2147483647 h 185"/>
                <a:gd name="T70" fmla="*/ 2147483647 w 190"/>
                <a:gd name="T71" fmla="*/ 2147483647 h 185"/>
                <a:gd name="T72" fmla="*/ 2147483647 w 190"/>
                <a:gd name="T73" fmla="*/ 2147483647 h 185"/>
                <a:gd name="T74" fmla="*/ 2147483647 w 190"/>
                <a:gd name="T75" fmla="*/ 2147483647 h 185"/>
                <a:gd name="T76" fmla="*/ 2147483647 w 190"/>
                <a:gd name="T77" fmla="*/ 2147483647 h 185"/>
                <a:gd name="T78" fmla="*/ 2147483647 w 190"/>
                <a:gd name="T79" fmla="*/ 2147483647 h 185"/>
                <a:gd name="T80" fmla="*/ 2147483647 w 190"/>
                <a:gd name="T81" fmla="*/ 2147483647 h 185"/>
                <a:gd name="T82" fmla="*/ 2147483647 w 190"/>
                <a:gd name="T83" fmla="*/ 2147483647 h 185"/>
                <a:gd name="T84" fmla="*/ 2147483647 w 190"/>
                <a:gd name="T85" fmla="*/ 2147483647 h 185"/>
                <a:gd name="T86" fmla="*/ 2147483647 w 190"/>
                <a:gd name="T87" fmla="*/ 2147483647 h 185"/>
                <a:gd name="T88" fmla="*/ 2147483647 w 190"/>
                <a:gd name="T89" fmla="*/ 2147483647 h 185"/>
                <a:gd name="T90" fmla="*/ 2147483647 w 190"/>
                <a:gd name="T91" fmla="*/ 2147483647 h 185"/>
                <a:gd name="T92" fmla="*/ 2147483647 w 190"/>
                <a:gd name="T93" fmla="*/ 2147483647 h 185"/>
                <a:gd name="T94" fmla="*/ 2147483647 w 190"/>
                <a:gd name="T95" fmla="*/ 2147483647 h 185"/>
                <a:gd name="T96" fmla="*/ 2147483647 w 190"/>
                <a:gd name="T97" fmla="*/ 2147483647 h 185"/>
                <a:gd name="T98" fmla="*/ 2147483647 w 190"/>
                <a:gd name="T99" fmla="*/ 2147483647 h 185"/>
                <a:gd name="T100" fmla="*/ 2147483647 w 190"/>
                <a:gd name="T101" fmla="*/ 2147483647 h 185"/>
                <a:gd name="T102" fmla="*/ 2147483647 w 190"/>
                <a:gd name="T103" fmla="*/ 2147483647 h 185"/>
                <a:gd name="T104" fmla="*/ 2147483647 w 190"/>
                <a:gd name="T105" fmla="*/ 2147483647 h 185"/>
                <a:gd name="T106" fmla="*/ 2147483647 w 190"/>
                <a:gd name="T107" fmla="*/ 2147483647 h 185"/>
                <a:gd name="T108" fmla="*/ 2147483647 w 190"/>
                <a:gd name="T109" fmla="*/ 2147483647 h 185"/>
                <a:gd name="T110" fmla="*/ 2147483647 w 190"/>
                <a:gd name="T111" fmla="*/ 2147483647 h 185"/>
                <a:gd name="T112" fmla="*/ 2147483647 w 190"/>
                <a:gd name="T113" fmla="*/ 2147483647 h 185"/>
                <a:gd name="T114" fmla="*/ 2147483647 w 190"/>
                <a:gd name="T115" fmla="*/ 2147483647 h 185"/>
                <a:gd name="T116" fmla="*/ 2147483647 w 190"/>
                <a:gd name="T117" fmla="*/ 2147483647 h 185"/>
                <a:gd name="T118" fmla="*/ 2147483647 w 190"/>
                <a:gd name="T119" fmla="*/ 2147483647 h 1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185"/>
                <a:gd name="T182" fmla="*/ 190 w 190"/>
                <a:gd name="T183" fmla="*/ 185 h 1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185">
                  <a:moveTo>
                    <a:pt x="175" y="52"/>
                  </a:moveTo>
                  <a:lnTo>
                    <a:pt x="174" y="52"/>
                  </a:lnTo>
                  <a:lnTo>
                    <a:pt x="172" y="51"/>
                  </a:lnTo>
                  <a:lnTo>
                    <a:pt x="166" y="48"/>
                  </a:lnTo>
                  <a:lnTo>
                    <a:pt x="165" y="48"/>
                  </a:lnTo>
                  <a:lnTo>
                    <a:pt x="163" y="49"/>
                  </a:lnTo>
                  <a:lnTo>
                    <a:pt x="160" y="48"/>
                  </a:lnTo>
                  <a:lnTo>
                    <a:pt x="159" y="48"/>
                  </a:lnTo>
                  <a:lnTo>
                    <a:pt x="158" y="48"/>
                  </a:lnTo>
                  <a:lnTo>
                    <a:pt x="156" y="49"/>
                  </a:lnTo>
                  <a:lnTo>
                    <a:pt x="152" y="49"/>
                  </a:lnTo>
                  <a:lnTo>
                    <a:pt x="151" y="50"/>
                  </a:lnTo>
                  <a:lnTo>
                    <a:pt x="149" y="52"/>
                  </a:lnTo>
                  <a:lnTo>
                    <a:pt x="147" y="50"/>
                  </a:lnTo>
                  <a:lnTo>
                    <a:pt x="146" y="49"/>
                  </a:lnTo>
                  <a:lnTo>
                    <a:pt x="145" y="49"/>
                  </a:lnTo>
                  <a:lnTo>
                    <a:pt x="144" y="49"/>
                  </a:lnTo>
                  <a:lnTo>
                    <a:pt x="143" y="50"/>
                  </a:lnTo>
                  <a:lnTo>
                    <a:pt x="142" y="49"/>
                  </a:lnTo>
                  <a:lnTo>
                    <a:pt x="141" y="48"/>
                  </a:lnTo>
                  <a:lnTo>
                    <a:pt x="140" y="49"/>
                  </a:lnTo>
                  <a:lnTo>
                    <a:pt x="139" y="50"/>
                  </a:lnTo>
                  <a:lnTo>
                    <a:pt x="139" y="51"/>
                  </a:lnTo>
                  <a:lnTo>
                    <a:pt x="138" y="52"/>
                  </a:lnTo>
                  <a:lnTo>
                    <a:pt x="137" y="51"/>
                  </a:lnTo>
                  <a:lnTo>
                    <a:pt x="138" y="49"/>
                  </a:lnTo>
                  <a:lnTo>
                    <a:pt x="137" y="49"/>
                  </a:lnTo>
                  <a:lnTo>
                    <a:pt x="136" y="49"/>
                  </a:lnTo>
                  <a:lnTo>
                    <a:pt x="135" y="49"/>
                  </a:lnTo>
                  <a:lnTo>
                    <a:pt x="134" y="49"/>
                  </a:lnTo>
                  <a:lnTo>
                    <a:pt x="131" y="47"/>
                  </a:lnTo>
                  <a:lnTo>
                    <a:pt x="130" y="47"/>
                  </a:lnTo>
                  <a:lnTo>
                    <a:pt x="129" y="49"/>
                  </a:lnTo>
                  <a:lnTo>
                    <a:pt x="127" y="49"/>
                  </a:lnTo>
                  <a:lnTo>
                    <a:pt x="127" y="47"/>
                  </a:lnTo>
                  <a:lnTo>
                    <a:pt x="126" y="47"/>
                  </a:lnTo>
                  <a:lnTo>
                    <a:pt x="125" y="45"/>
                  </a:lnTo>
                  <a:lnTo>
                    <a:pt x="124" y="45"/>
                  </a:lnTo>
                  <a:lnTo>
                    <a:pt x="121" y="44"/>
                  </a:lnTo>
                  <a:lnTo>
                    <a:pt x="120" y="45"/>
                  </a:lnTo>
                  <a:lnTo>
                    <a:pt x="118" y="45"/>
                  </a:lnTo>
                  <a:lnTo>
                    <a:pt x="118" y="43"/>
                  </a:lnTo>
                  <a:lnTo>
                    <a:pt x="117" y="44"/>
                  </a:lnTo>
                  <a:lnTo>
                    <a:pt x="116" y="44"/>
                  </a:lnTo>
                  <a:lnTo>
                    <a:pt x="115" y="44"/>
                  </a:lnTo>
                  <a:lnTo>
                    <a:pt x="114" y="43"/>
                  </a:lnTo>
                  <a:lnTo>
                    <a:pt x="110" y="42"/>
                  </a:lnTo>
                  <a:lnTo>
                    <a:pt x="109" y="41"/>
                  </a:lnTo>
                  <a:lnTo>
                    <a:pt x="109" y="40"/>
                  </a:lnTo>
                  <a:lnTo>
                    <a:pt x="109" y="39"/>
                  </a:lnTo>
                  <a:lnTo>
                    <a:pt x="107" y="39"/>
                  </a:lnTo>
                  <a:lnTo>
                    <a:pt x="106" y="39"/>
                  </a:lnTo>
                  <a:lnTo>
                    <a:pt x="103" y="40"/>
                  </a:lnTo>
                  <a:lnTo>
                    <a:pt x="103" y="39"/>
                  </a:lnTo>
                  <a:lnTo>
                    <a:pt x="101" y="37"/>
                  </a:lnTo>
                  <a:lnTo>
                    <a:pt x="100" y="36"/>
                  </a:lnTo>
                  <a:lnTo>
                    <a:pt x="98" y="36"/>
                  </a:lnTo>
                  <a:lnTo>
                    <a:pt x="99" y="3"/>
                  </a:lnTo>
                  <a:lnTo>
                    <a:pt x="59" y="0"/>
                  </a:lnTo>
                  <a:lnTo>
                    <a:pt x="58" y="0"/>
                  </a:lnTo>
                  <a:lnTo>
                    <a:pt x="52" y="77"/>
                  </a:lnTo>
                  <a:lnTo>
                    <a:pt x="1" y="73"/>
                  </a:lnTo>
                  <a:lnTo>
                    <a:pt x="0" y="73"/>
                  </a:lnTo>
                  <a:lnTo>
                    <a:pt x="1" y="73"/>
                  </a:lnTo>
                  <a:lnTo>
                    <a:pt x="1" y="74"/>
                  </a:lnTo>
                  <a:lnTo>
                    <a:pt x="0" y="75"/>
                  </a:lnTo>
                  <a:lnTo>
                    <a:pt x="1" y="76"/>
                  </a:lnTo>
                  <a:lnTo>
                    <a:pt x="4" y="78"/>
                  </a:lnTo>
                  <a:lnTo>
                    <a:pt x="5" y="80"/>
                  </a:lnTo>
                  <a:lnTo>
                    <a:pt x="6" y="82"/>
                  </a:lnTo>
                  <a:lnTo>
                    <a:pt x="8" y="84"/>
                  </a:lnTo>
                  <a:lnTo>
                    <a:pt x="16" y="93"/>
                  </a:lnTo>
                  <a:lnTo>
                    <a:pt x="23" y="99"/>
                  </a:lnTo>
                  <a:lnTo>
                    <a:pt x="23" y="100"/>
                  </a:lnTo>
                  <a:lnTo>
                    <a:pt x="24" y="101"/>
                  </a:lnTo>
                  <a:lnTo>
                    <a:pt x="24" y="102"/>
                  </a:lnTo>
                  <a:lnTo>
                    <a:pt x="24" y="103"/>
                  </a:lnTo>
                  <a:lnTo>
                    <a:pt x="26" y="106"/>
                  </a:lnTo>
                  <a:lnTo>
                    <a:pt x="26" y="111"/>
                  </a:lnTo>
                  <a:lnTo>
                    <a:pt x="26" y="113"/>
                  </a:lnTo>
                  <a:lnTo>
                    <a:pt x="28" y="117"/>
                  </a:lnTo>
                  <a:lnTo>
                    <a:pt x="38" y="124"/>
                  </a:lnTo>
                  <a:lnTo>
                    <a:pt x="45" y="128"/>
                  </a:lnTo>
                  <a:lnTo>
                    <a:pt x="47" y="128"/>
                  </a:lnTo>
                  <a:lnTo>
                    <a:pt x="48" y="128"/>
                  </a:lnTo>
                  <a:lnTo>
                    <a:pt x="50" y="126"/>
                  </a:lnTo>
                  <a:lnTo>
                    <a:pt x="51" y="125"/>
                  </a:lnTo>
                  <a:lnTo>
                    <a:pt x="54" y="118"/>
                  </a:lnTo>
                  <a:lnTo>
                    <a:pt x="55" y="116"/>
                  </a:lnTo>
                  <a:lnTo>
                    <a:pt x="56" y="115"/>
                  </a:lnTo>
                  <a:lnTo>
                    <a:pt x="59" y="116"/>
                  </a:lnTo>
                  <a:lnTo>
                    <a:pt x="60" y="115"/>
                  </a:lnTo>
                  <a:lnTo>
                    <a:pt x="60" y="114"/>
                  </a:lnTo>
                  <a:lnTo>
                    <a:pt x="62" y="115"/>
                  </a:lnTo>
                  <a:lnTo>
                    <a:pt x="63" y="115"/>
                  </a:lnTo>
                  <a:lnTo>
                    <a:pt x="67" y="116"/>
                  </a:lnTo>
                  <a:lnTo>
                    <a:pt x="68" y="117"/>
                  </a:lnTo>
                  <a:lnTo>
                    <a:pt x="70" y="117"/>
                  </a:lnTo>
                  <a:lnTo>
                    <a:pt x="72" y="117"/>
                  </a:lnTo>
                  <a:lnTo>
                    <a:pt x="75" y="119"/>
                  </a:lnTo>
                  <a:lnTo>
                    <a:pt x="75" y="120"/>
                  </a:lnTo>
                  <a:lnTo>
                    <a:pt x="76" y="120"/>
                  </a:lnTo>
                  <a:lnTo>
                    <a:pt x="76" y="121"/>
                  </a:lnTo>
                  <a:lnTo>
                    <a:pt x="77" y="121"/>
                  </a:lnTo>
                  <a:lnTo>
                    <a:pt x="78" y="122"/>
                  </a:lnTo>
                  <a:lnTo>
                    <a:pt x="80" y="125"/>
                  </a:lnTo>
                  <a:lnTo>
                    <a:pt x="83" y="127"/>
                  </a:lnTo>
                  <a:lnTo>
                    <a:pt x="84" y="129"/>
                  </a:lnTo>
                  <a:lnTo>
                    <a:pt x="84" y="130"/>
                  </a:lnTo>
                  <a:lnTo>
                    <a:pt x="89" y="141"/>
                  </a:lnTo>
                  <a:lnTo>
                    <a:pt x="89" y="143"/>
                  </a:lnTo>
                  <a:lnTo>
                    <a:pt x="94" y="149"/>
                  </a:lnTo>
                  <a:lnTo>
                    <a:pt x="95" y="150"/>
                  </a:lnTo>
                  <a:lnTo>
                    <a:pt x="98" y="153"/>
                  </a:lnTo>
                  <a:lnTo>
                    <a:pt x="99" y="154"/>
                  </a:lnTo>
                  <a:lnTo>
                    <a:pt x="100" y="156"/>
                  </a:lnTo>
                  <a:lnTo>
                    <a:pt x="101" y="157"/>
                  </a:lnTo>
                  <a:lnTo>
                    <a:pt x="100" y="160"/>
                  </a:lnTo>
                  <a:lnTo>
                    <a:pt x="101" y="162"/>
                  </a:lnTo>
                  <a:lnTo>
                    <a:pt x="102" y="166"/>
                  </a:lnTo>
                  <a:lnTo>
                    <a:pt x="103" y="167"/>
                  </a:lnTo>
                  <a:lnTo>
                    <a:pt x="106" y="173"/>
                  </a:lnTo>
                  <a:lnTo>
                    <a:pt x="107" y="176"/>
                  </a:lnTo>
                  <a:lnTo>
                    <a:pt x="109" y="176"/>
                  </a:lnTo>
                  <a:lnTo>
                    <a:pt x="112" y="177"/>
                  </a:lnTo>
                  <a:lnTo>
                    <a:pt x="115" y="178"/>
                  </a:lnTo>
                  <a:lnTo>
                    <a:pt x="120" y="181"/>
                  </a:lnTo>
                  <a:lnTo>
                    <a:pt x="126" y="182"/>
                  </a:lnTo>
                  <a:lnTo>
                    <a:pt x="127" y="182"/>
                  </a:lnTo>
                  <a:lnTo>
                    <a:pt x="131" y="185"/>
                  </a:lnTo>
                  <a:lnTo>
                    <a:pt x="133" y="185"/>
                  </a:lnTo>
                  <a:lnTo>
                    <a:pt x="134" y="183"/>
                  </a:lnTo>
                  <a:lnTo>
                    <a:pt x="136" y="184"/>
                  </a:lnTo>
                  <a:lnTo>
                    <a:pt x="136" y="183"/>
                  </a:lnTo>
                  <a:lnTo>
                    <a:pt x="136" y="182"/>
                  </a:lnTo>
                  <a:lnTo>
                    <a:pt x="135" y="182"/>
                  </a:lnTo>
                  <a:lnTo>
                    <a:pt x="135" y="181"/>
                  </a:lnTo>
                  <a:lnTo>
                    <a:pt x="133" y="179"/>
                  </a:lnTo>
                  <a:lnTo>
                    <a:pt x="131" y="171"/>
                  </a:lnTo>
                  <a:lnTo>
                    <a:pt x="130" y="168"/>
                  </a:lnTo>
                  <a:lnTo>
                    <a:pt x="132" y="163"/>
                  </a:lnTo>
                  <a:lnTo>
                    <a:pt x="132" y="162"/>
                  </a:lnTo>
                  <a:lnTo>
                    <a:pt x="131" y="162"/>
                  </a:lnTo>
                  <a:lnTo>
                    <a:pt x="131" y="161"/>
                  </a:lnTo>
                  <a:lnTo>
                    <a:pt x="131" y="160"/>
                  </a:lnTo>
                  <a:lnTo>
                    <a:pt x="133" y="159"/>
                  </a:lnTo>
                  <a:lnTo>
                    <a:pt x="134" y="155"/>
                  </a:lnTo>
                  <a:lnTo>
                    <a:pt x="133" y="154"/>
                  </a:lnTo>
                  <a:lnTo>
                    <a:pt x="133" y="152"/>
                  </a:lnTo>
                  <a:lnTo>
                    <a:pt x="134" y="151"/>
                  </a:lnTo>
                  <a:lnTo>
                    <a:pt x="135" y="152"/>
                  </a:lnTo>
                  <a:lnTo>
                    <a:pt x="138" y="150"/>
                  </a:lnTo>
                  <a:lnTo>
                    <a:pt x="138" y="148"/>
                  </a:lnTo>
                  <a:lnTo>
                    <a:pt x="137" y="147"/>
                  </a:lnTo>
                  <a:lnTo>
                    <a:pt x="138" y="146"/>
                  </a:lnTo>
                  <a:lnTo>
                    <a:pt x="139" y="146"/>
                  </a:lnTo>
                  <a:lnTo>
                    <a:pt x="140" y="146"/>
                  </a:lnTo>
                  <a:lnTo>
                    <a:pt x="141" y="146"/>
                  </a:lnTo>
                  <a:lnTo>
                    <a:pt x="142" y="146"/>
                  </a:lnTo>
                  <a:lnTo>
                    <a:pt x="142" y="145"/>
                  </a:lnTo>
                  <a:lnTo>
                    <a:pt x="142" y="143"/>
                  </a:lnTo>
                  <a:lnTo>
                    <a:pt x="143" y="143"/>
                  </a:lnTo>
                  <a:lnTo>
                    <a:pt x="144" y="143"/>
                  </a:lnTo>
                  <a:lnTo>
                    <a:pt x="147" y="142"/>
                  </a:lnTo>
                  <a:lnTo>
                    <a:pt x="148" y="142"/>
                  </a:lnTo>
                  <a:lnTo>
                    <a:pt x="148" y="141"/>
                  </a:lnTo>
                  <a:lnTo>
                    <a:pt x="146" y="140"/>
                  </a:lnTo>
                  <a:lnTo>
                    <a:pt x="146" y="139"/>
                  </a:lnTo>
                  <a:lnTo>
                    <a:pt x="149" y="138"/>
                  </a:lnTo>
                  <a:lnTo>
                    <a:pt x="150" y="138"/>
                  </a:lnTo>
                  <a:lnTo>
                    <a:pt x="151" y="137"/>
                  </a:lnTo>
                  <a:lnTo>
                    <a:pt x="151" y="138"/>
                  </a:lnTo>
                  <a:lnTo>
                    <a:pt x="151" y="139"/>
                  </a:lnTo>
                  <a:lnTo>
                    <a:pt x="152" y="138"/>
                  </a:lnTo>
                  <a:lnTo>
                    <a:pt x="157" y="137"/>
                  </a:lnTo>
                  <a:lnTo>
                    <a:pt x="166" y="131"/>
                  </a:lnTo>
                  <a:lnTo>
                    <a:pt x="166" y="129"/>
                  </a:lnTo>
                  <a:lnTo>
                    <a:pt x="171" y="126"/>
                  </a:lnTo>
                  <a:lnTo>
                    <a:pt x="171" y="125"/>
                  </a:lnTo>
                  <a:lnTo>
                    <a:pt x="169" y="123"/>
                  </a:lnTo>
                  <a:lnTo>
                    <a:pt x="169" y="121"/>
                  </a:lnTo>
                  <a:lnTo>
                    <a:pt x="172" y="119"/>
                  </a:lnTo>
                  <a:lnTo>
                    <a:pt x="172" y="120"/>
                  </a:lnTo>
                  <a:lnTo>
                    <a:pt x="172" y="122"/>
                  </a:lnTo>
                  <a:lnTo>
                    <a:pt x="176" y="122"/>
                  </a:lnTo>
                  <a:lnTo>
                    <a:pt x="176" y="123"/>
                  </a:lnTo>
                  <a:lnTo>
                    <a:pt x="182" y="120"/>
                  </a:lnTo>
                  <a:lnTo>
                    <a:pt x="186" y="120"/>
                  </a:lnTo>
                  <a:lnTo>
                    <a:pt x="186" y="119"/>
                  </a:lnTo>
                  <a:lnTo>
                    <a:pt x="185" y="119"/>
                  </a:lnTo>
                  <a:lnTo>
                    <a:pt x="185" y="117"/>
                  </a:lnTo>
                  <a:lnTo>
                    <a:pt x="186" y="116"/>
                  </a:lnTo>
                  <a:lnTo>
                    <a:pt x="187" y="115"/>
                  </a:lnTo>
                  <a:lnTo>
                    <a:pt x="188" y="111"/>
                  </a:lnTo>
                  <a:lnTo>
                    <a:pt x="187" y="109"/>
                  </a:lnTo>
                  <a:lnTo>
                    <a:pt x="187" y="108"/>
                  </a:lnTo>
                  <a:lnTo>
                    <a:pt x="187" y="107"/>
                  </a:lnTo>
                  <a:lnTo>
                    <a:pt x="187" y="106"/>
                  </a:lnTo>
                  <a:lnTo>
                    <a:pt x="188" y="104"/>
                  </a:lnTo>
                  <a:lnTo>
                    <a:pt x="189" y="103"/>
                  </a:lnTo>
                  <a:lnTo>
                    <a:pt x="189" y="102"/>
                  </a:lnTo>
                  <a:lnTo>
                    <a:pt x="190" y="99"/>
                  </a:lnTo>
                  <a:lnTo>
                    <a:pt x="190" y="97"/>
                  </a:lnTo>
                  <a:lnTo>
                    <a:pt x="189" y="94"/>
                  </a:lnTo>
                  <a:lnTo>
                    <a:pt x="188" y="92"/>
                  </a:lnTo>
                  <a:lnTo>
                    <a:pt x="188" y="91"/>
                  </a:lnTo>
                  <a:lnTo>
                    <a:pt x="187" y="90"/>
                  </a:lnTo>
                  <a:lnTo>
                    <a:pt x="187" y="89"/>
                  </a:lnTo>
                  <a:lnTo>
                    <a:pt x="186" y="88"/>
                  </a:lnTo>
                  <a:lnTo>
                    <a:pt x="185" y="87"/>
                  </a:lnTo>
                  <a:lnTo>
                    <a:pt x="186" y="86"/>
                  </a:lnTo>
                  <a:lnTo>
                    <a:pt x="185" y="83"/>
                  </a:lnTo>
                  <a:lnTo>
                    <a:pt x="183" y="81"/>
                  </a:lnTo>
                  <a:lnTo>
                    <a:pt x="182" y="80"/>
                  </a:lnTo>
                  <a:lnTo>
                    <a:pt x="182" y="63"/>
                  </a:lnTo>
                  <a:lnTo>
                    <a:pt x="182" y="54"/>
                  </a:lnTo>
                  <a:lnTo>
                    <a:pt x="179" y="53"/>
                  </a:lnTo>
                  <a:lnTo>
                    <a:pt x="178" y="54"/>
                  </a:lnTo>
                  <a:lnTo>
                    <a:pt x="177" y="54"/>
                  </a:lnTo>
                  <a:lnTo>
                    <a:pt x="175" y="5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2" name="Freeform 72"/>
            <p:cNvSpPr>
              <a:spLocks/>
            </p:cNvSpPr>
            <p:nvPr/>
          </p:nvSpPr>
          <p:spPr bwMode="auto">
            <a:xfrm>
              <a:off x="4533616" y="1408179"/>
              <a:ext cx="831038" cy="976197"/>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0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3"/>
                  </a:lnTo>
                  <a:lnTo>
                    <a:pt x="5" y="47"/>
                  </a:lnTo>
                  <a:lnTo>
                    <a:pt x="5" y="46"/>
                  </a:lnTo>
                  <a:lnTo>
                    <a:pt x="5" y="43"/>
                  </a:lnTo>
                  <a:lnTo>
                    <a:pt x="4" y="41"/>
                  </a:lnTo>
                  <a:lnTo>
                    <a:pt x="4" y="33"/>
                  </a:lnTo>
                  <a:lnTo>
                    <a:pt x="3" y="28"/>
                  </a:lnTo>
                  <a:lnTo>
                    <a:pt x="2" y="26"/>
                  </a:lnTo>
                  <a:lnTo>
                    <a:pt x="1" y="21"/>
                  </a:lnTo>
                  <a:lnTo>
                    <a:pt x="0" y="16"/>
                  </a:lnTo>
                  <a:lnTo>
                    <a:pt x="1" y="13"/>
                  </a:lnTo>
                  <a:lnTo>
                    <a:pt x="1" y="12"/>
                  </a:lnTo>
                  <a:lnTo>
                    <a:pt x="0" y="8"/>
                  </a:lnTo>
                  <a:lnTo>
                    <a:pt x="0" y="6"/>
                  </a:lnTo>
                  <a:lnTo>
                    <a:pt x="23" y="6"/>
                  </a:lnTo>
                  <a:lnTo>
                    <a:pt x="23" y="2"/>
                  </a:lnTo>
                  <a:lnTo>
                    <a:pt x="23" y="0"/>
                  </a:lnTo>
                  <a:lnTo>
                    <a:pt x="25" y="0"/>
                  </a:lnTo>
                  <a:lnTo>
                    <a:pt x="27" y="1"/>
                  </a:lnTo>
                  <a:lnTo>
                    <a:pt x="28" y="5"/>
                  </a:lnTo>
                  <a:lnTo>
                    <a:pt x="28" y="7"/>
                  </a:lnTo>
                  <a:lnTo>
                    <a:pt x="28" y="10"/>
                  </a:lnTo>
                  <a:lnTo>
                    <a:pt x="31" y="12"/>
                  </a:lnTo>
                  <a:lnTo>
                    <a:pt x="32" y="11"/>
                  </a:lnTo>
                  <a:lnTo>
                    <a:pt x="33" y="12"/>
                  </a:lnTo>
                  <a:lnTo>
                    <a:pt x="34" y="12"/>
                  </a:lnTo>
                  <a:lnTo>
                    <a:pt x="36" y="12"/>
                  </a:lnTo>
                  <a:lnTo>
                    <a:pt x="38" y="13"/>
                  </a:lnTo>
                  <a:lnTo>
                    <a:pt x="39" y="13"/>
                  </a:lnTo>
                  <a:lnTo>
                    <a:pt x="39" y="14"/>
                  </a:lnTo>
                  <a:lnTo>
                    <a:pt x="42" y="14"/>
                  </a:lnTo>
                  <a:lnTo>
                    <a:pt x="43" y="13"/>
                  </a:lnTo>
                  <a:lnTo>
                    <a:pt x="48" y="12"/>
                  </a:lnTo>
                  <a:lnTo>
                    <a:pt x="51" y="13"/>
                  </a:lnTo>
                  <a:lnTo>
                    <a:pt x="52" y="13"/>
                  </a:lnTo>
                  <a:lnTo>
                    <a:pt x="52" y="14"/>
                  </a:lnTo>
                  <a:lnTo>
                    <a:pt x="53" y="15"/>
                  </a:lnTo>
                  <a:lnTo>
                    <a:pt x="54" y="16"/>
                  </a:lnTo>
                  <a:lnTo>
                    <a:pt x="54" y="18"/>
                  </a:lnTo>
                  <a:lnTo>
                    <a:pt x="56" y="18"/>
                  </a:lnTo>
                  <a:lnTo>
                    <a:pt x="57" y="17"/>
                  </a:lnTo>
                  <a:lnTo>
                    <a:pt x="58" y="16"/>
                  </a:lnTo>
                  <a:lnTo>
                    <a:pt x="59" y="17"/>
                  </a:lnTo>
                  <a:lnTo>
                    <a:pt x="60" y="18"/>
                  </a:lnTo>
                  <a:lnTo>
                    <a:pt x="62" y="19"/>
                  </a:lnTo>
                  <a:lnTo>
                    <a:pt x="63" y="20"/>
                  </a:lnTo>
                  <a:lnTo>
                    <a:pt x="64" y="21"/>
                  </a:lnTo>
                  <a:lnTo>
                    <a:pt x="66" y="21"/>
                  </a:lnTo>
                  <a:lnTo>
                    <a:pt x="68" y="21"/>
                  </a:lnTo>
                  <a:lnTo>
                    <a:pt x="72" y="18"/>
                  </a:lnTo>
                  <a:lnTo>
                    <a:pt x="73" y="18"/>
                  </a:lnTo>
                  <a:lnTo>
                    <a:pt x="74" y="19"/>
                  </a:lnTo>
                  <a:lnTo>
                    <a:pt x="81" y="19"/>
                  </a:lnTo>
                  <a:lnTo>
                    <a:pt x="82" y="20"/>
                  </a:lnTo>
                  <a:lnTo>
                    <a:pt x="83" y="20"/>
                  </a:lnTo>
                  <a:lnTo>
                    <a:pt x="84" y="21"/>
                  </a:lnTo>
                  <a:lnTo>
                    <a:pt x="86" y="21"/>
                  </a:lnTo>
                  <a:lnTo>
                    <a:pt x="89" y="21"/>
                  </a:lnTo>
                  <a:lnTo>
                    <a:pt x="87" y="22"/>
                  </a:lnTo>
                  <a:lnTo>
                    <a:pt x="83" y="24"/>
                  </a:lnTo>
                  <a:lnTo>
                    <a:pt x="81" y="25"/>
                  </a:lnTo>
                  <a:lnTo>
                    <a:pt x="80" y="26"/>
                  </a:lnTo>
                  <a:lnTo>
                    <a:pt x="78" y="27"/>
                  </a:lnTo>
                  <a:lnTo>
                    <a:pt x="74" y="29"/>
                  </a:lnTo>
                  <a:lnTo>
                    <a:pt x="73" y="30"/>
                  </a:lnTo>
                  <a:lnTo>
                    <a:pt x="67" y="36"/>
                  </a:lnTo>
                  <a:lnTo>
                    <a:pt x="59" y="44"/>
                  </a:lnTo>
                  <a:lnTo>
                    <a:pt x="58" y="45"/>
                  </a:lnTo>
                  <a:lnTo>
                    <a:pt x="57" y="45"/>
                  </a:lnTo>
                  <a:lnTo>
                    <a:pt x="58" y="55"/>
                  </a:lnTo>
                  <a:lnTo>
                    <a:pt x="57" y="56"/>
                  </a:lnTo>
                  <a:lnTo>
                    <a:pt x="56" y="56"/>
                  </a:lnTo>
                  <a:lnTo>
                    <a:pt x="52" y="59"/>
                  </a:lnTo>
                  <a:lnTo>
                    <a:pt x="52" y="61"/>
                  </a:lnTo>
                  <a:lnTo>
                    <a:pt x="51" y="64"/>
                  </a:lnTo>
                  <a:lnTo>
                    <a:pt x="53" y="65"/>
                  </a:lnTo>
                  <a:lnTo>
                    <a:pt x="54" y="67"/>
                  </a:lnTo>
                  <a:lnTo>
                    <a:pt x="53" y="69"/>
                  </a:lnTo>
                  <a:lnTo>
                    <a:pt x="53" y="70"/>
                  </a:lnTo>
                  <a:lnTo>
                    <a:pt x="53" y="73"/>
                  </a:lnTo>
                  <a:lnTo>
                    <a:pt x="53" y="78"/>
                  </a:lnTo>
                  <a:lnTo>
                    <a:pt x="53" y="79"/>
                  </a:lnTo>
                  <a:lnTo>
                    <a:pt x="55" y="80"/>
                  </a:lnTo>
                  <a:lnTo>
                    <a:pt x="58" y="81"/>
                  </a:lnTo>
                  <a:lnTo>
                    <a:pt x="59" y="81"/>
                  </a:lnTo>
                  <a:lnTo>
                    <a:pt x="59" y="82"/>
                  </a:lnTo>
                  <a:lnTo>
                    <a:pt x="60" y="83"/>
                  </a:lnTo>
                  <a:lnTo>
                    <a:pt x="63" y="84"/>
                  </a:lnTo>
                  <a:lnTo>
                    <a:pt x="65" y="87"/>
                  </a:lnTo>
                  <a:lnTo>
                    <a:pt x="68" y="89"/>
                  </a:lnTo>
                  <a:lnTo>
                    <a:pt x="72" y="92"/>
                  </a:lnTo>
                  <a:lnTo>
                    <a:pt x="72" y="93"/>
                  </a:lnTo>
                  <a:lnTo>
                    <a:pt x="72" y="95"/>
                  </a:lnTo>
                  <a:lnTo>
                    <a:pt x="73" y="98"/>
                  </a:lnTo>
                  <a:lnTo>
                    <a:pt x="8" y="10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3" name="Freeform 73"/>
            <p:cNvSpPr>
              <a:spLocks/>
            </p:cNvSpPr>
            <p:nvPr/>
          </p:nvSpPr>
          <p:spPr bwMode="auto">
            <a:xfrm>
              <a:off x="4589865" y="2366231"/>
              <a:ext cx="765716" cy="52620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54"/>
                <a:gd name="T107" fmla="*/ 82 w 82"/>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54">
                  <a:moveTo>
                    <a:pt x="2" y="2"/>
                  </a:moveTo>
                  <a:lnTo>
                    <a:pt x="67" y="0"/>
                  </a:lnTo>
                  <a:lnTo>
                    <a:pt x="67" y="2"/>
                  </a:lnTo>
                  <a:lnTo>
                    <a:pt x="69" y="4"/>
                  </a:lnTo>
                  <a:lnTo>
                    <a:pt x="69" y="5"/>
                  </a:lnTo>
                  <a:lnTo>
                    <a:pt x="68" y="6"/>
                  </a:lnTo>
                  <a:lnTo>
                    <a:pt x="68" y="9"/>
                  </a:lnTo>
                  <a:lnTo>
                    <a:pt x="69" y="13"/>
                  </a:lnTo>
                  <a:lnTo>
                    <a:pt x="73" y="15"/>
                  </a:lnTo>
                  <a:lnTo>
                    <a:pt x="75" y="16"/>
                  </a:lnTo>
                  <a:lnTo>
                    <a:pt x="75" y="17"/>
                  </a:lnTo>
                  <a:lnTo>
                    <a:pt x="76" y="18"/>
                  </a:lnTo>
                  <a:lnTo>
                    <a:pt x="78" y="20"/>
                  </a:lnTo>
                  <a:lnTo>
                    <a:pt x="79" y="22"/>
                  </a:lnTo>
                  <a:lnTo>
                    <a:pt x="81" y="23"/>
                  </a:lnTo>
                  <a:lnTo>
                    <a:pt x="82" y="26"/>
                  </a:lnTo>
                  <a:lnTo>
                    <a:pt x="82" y="27"/>
                  </a:lnTo>
                  <a:lnTo>
                    <a:pt x="81" y="29"/>
                  </a:lnTo>
                  <a:lnTo>
                    <a:pt x="80" y="30"/>
                  </a:lnTo>
                  <a:lnTo>
                    <a:pt x="80" y="31"/>
                  </a:lnTo>
                  <a:lnTo>
                    <a:pt x="78" y="34"/>
                  </a:lnTo>
                  <a:lnTo>
                    <a:pt x="76" y="35"/>
                  </a:lnTo>
                  <a:lnTo>
                    <a:pt x="75" y="35"/>
                  </a:lnTo>
                  <a:lnTo>
                    <a:pt x="72" y="35"/>
                  </a:lnTo>
                  <a:lnTo>
                    <a:pt x="71" y="36"/>
                  </a:lnTo>
                  <a:lnTo>
                    <a:pt x="70" y="38"/>
                  </a:lnTo>
                  <a:lnTo>
                    <a:pt x="70" y="39"/>
                  </a:lnTo>
                  <a:lnTo>
                    <a:pt x="72" y="41"/>
                  </a:lnTo>
                  <a:lnTo>
                    <a:pt x="72" y="42"/>
                  </a:lnTo>
                  <a:lnTo>
                    <a:pt x="72" y="45"/>
                  </a:lnTo>
                  <a:lnTo>
                    <a:pt x="70" y="49"/>
                  </a:lnTo>
                  <a:lnTo>
                    <a:pt x="68" y="50"/>
                  </a:lnTo>
                  <a:lnTo>
                    <a:pt x="67" y="51"/>
                  </a:lnTo>
                  <a:lnTo>
                    <a:pt x="68" y="53"/>
                  </a:lnTo>
                  <a:lnTo>
                    <a:pt x="67" y="54"/>
                  </a:lnTo>
                  <a:lnTo>
                    <a:pt x="63" y="50"/>
                  </a:lnTo>
                  <a:lnTo>
                    <a:pt x="11" y="52"/>
                  </a:lnTo>
                  <a:lnTo>
                    <a:pt x="11" y="51"/>
                  </a:lnTo>
                  <a:lnTo>
                    <a:pt x="10" y="49"/>
                  </a:lnTo>
                  <a:lnTo>
                    <a:pt x="11" y="48"/>
                  </a:lnTo>
                  <a:lnTo>
                    <a:pt x="10" y="47"/>
                  </a:lnTo>
                  <a:lnTo>
                    <a:pt x="9" y="45"/>
                  </a:lnTo>
                  <a:lnTo>
                    <a:pt x="10" y="44"/>
                  </a:lnTo>
                  <a:lnTo>
                    <a:pt x="10" y="43"/>
                  </a:lnTo>
                  <a:lnTo>
                    <a:pt x="8" y="42"/>
                  </a:lnTo>
                  <a:lnTo>
                    <a:pt x="8" y="39"/>
                  </a:lnTo>
                  <a:lnTo>
                    <a:pt x="9" y="38"/>
                  </a:lnTo>
                  <a:lnTo>
                    <a:pt x="8" y="36"/>
                  </a:lnTo>
                  <a:lnTo>
                    <a:pt x="7" y="35"/>
                  </a:lnTo>
                  <a:lnTo>
                    <a:pt x="6" y="34"/>
                  </a:lnTo>
                  <a:lnTo>
                    <a:pt x="7" y="32"/>
                  </a:lnTo>
                  <a:lnTo>
                    <a:pt x="5" y="31"/>
                  </a:lnTo>
                  <a:lnTo>
                    <a:pt x="4" y="28"/>
                  </a:lnTo>
                  <a:lnTo>
                    <a:pt x="3" y="27"/>
                  </a:lnTo>
                  <a:lnTo>
                    <a:pt x="4" y="24"/>
                  </a:lnTo>
                  <a:lnTo>
                    <a:pt x="4" y="23"/>
                  </a:lnTo>
                  <a:lnTo>
                    <a:pt x="2" y="22"/>
                  </a:lnTo>
                  <a:lnTo>
                    <a:pt x="2" y="20"/>
                  </a:lnTo>
                  <a:lnTo>
                    <a:pt x="2" y="18"/>
                  </a:lnTo>
                  <a:lnTo>
                    <a:pt x="0" y="15"/>
                  </a:lnTo>
                  <a:lnTo>
                    <a:pt x="2" y="12"/>
                  </a:lnTo>
                  <a:lnTo>
                    <a:pt x="1" y="10"/>
                  </a:lnTo>
                  <a:lnTo>
                    <a:pt x="2" y="10"/>
                  </a:lnTo>
                  <a:lnTo>
                    <a:pt x="2" y="7"/>
                  </a:lnTo>
                  <a:lnTo>
                    <a:pt x="1" y="6"/>
                  </a:lnTo>
                  <a:lnTo>
                    <a:pt x="2" y="5"/>
                  </a:lnTo>
                  <a:lnTo>
                    <a:pt x="1" y="4"/>
                  </a:lnTo>
                  <a:lnTo>
                    <a:pt x="1" y="2"/>
                  </a:lnTo>
                  <a:lnTo>
                    <a:pt x="2" y="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4" name="Freeform 74"/>
            <p:cNvSpPr>
              <a:spLocks/>
            </p:cNvSpPr>
            <p:nvPr/>
          </p:nvSpPr>
          <p:spPr bwMode="auto">
            <a:xfrm>
              <a:off x="4691477" y="2852515"/>
              <a:ext cx="849182" cy="771159"/>
            </a:xfrm>
            <a:custGeom>
              <a:avLst/>
              <a:gdLst>
                <a:gd name="T0" fmla="*/ 2147483647 w 91"/>
                <a:gd name="T1" fmla="*/ 2147483647 h 79"/>
                <a:gd name="T2" fmla="*/ 2147483647 w 91"/>
                <a:gd name="T3" fmla="*/ 2147483647 h 79"/>
                <a:gd name="T4" fmla="*/ 2147483647 w 91"/>
                <a:gd name="T5" fmla="*/ 2147483647 h 79"/>
                <a:gd name="T6" fmla="*/ 2147483647 w 91"/>
                <a:gd name="T7" fmla="*/ 2147483647 h 79"/>
                <a:gd name="T8" fmla="*/ 2147483647 w 91"/>
                <a:gd name="T9" fmla="*/ 2147483647 h 79"/>
                <a:gd name="T10" fmla="*/ 2147483647 w 91"/>
                <a:gd name="T11" fmla="*/ 2147483647 h 79"/>
                <a:gd name="T12" fmla="*/ 2147483647 w 91"/>
                <a:gd name="T13" fmla="*/ 2147483647 h 79"/>
                <a:gd name="T14" fmla="*/ 2147483647 w 91"/>
                <a:gd name="T15" fmla="*/ 2147483647 h 79"/>
                <a:gd name="T16" fmla="*/ 2147483647 w 91"/>
                <a:gd name="T17" fmla="*/ 2147483647 h 79"/>
                <a:gd name="T18" fmla="*/ 2147483647 w 91"/>
                <a:gd name="T19" fmla="*/ 2147483647 h 79"/>
                <a:gd name="T20" fmla="*/ 2147483647 w 91"/>
                <a:gd name="T21" fmla="*/ 2147483647 h 79"/>
                <a:gd name="T22" fmla="*/ 2147483647 w 91"/>
                <a:gd name="T23" fmla="*/ 2147483647 h 79"/>
                <a:gd name="T24" fmla="*/ 2147483647 w 91"/>
                <a:gd name="T25" fmla="*/ 2147483647 h 79"/>
                <a:gd name="T26" fmla="*/ 2147483647 w 91"/>
                <a:gd name="T27" fmla="*/ 2147483647 h 79"/>
                <a:gd name="T28" fmla="*/ 2147483647 w 91"/>
                <a:gd name="T29" fmla="*/ 2147483647 h 79"/>
                <a:gd name="T30" fmla="*/ 2147483647 w 91"/>
                <a:gd name="T31" fmla="*/ 2147483647 h 79"/>
                <a:gd name="T32" fmla="*/ 2147483647 w 91"/>
                <a:gd name="T33" fmla="*/ 2147483647 h 79"/>
                <a:gd name="T34" fmla="*/ 2147483647 w 91"/>
                <a:gd name="T35" fmla="*/ 2147483647 h 79"/>
                <a:gd name="T36" fmla="*/ 2147483647 w 91"/>
                <a:gd name="T37" fmla="*/ 2147483647 h 79"/>
                <a:gd name="T38" fmla="*/ 2147483647 w 91"/>
                <a:gd name="T39" fmla="*/ 2147483647 h 79"/>
                <a:gd name="T40" fmla="*/ 2147483647 w 91"/>
                <a:gd name="T41" fmla="*/ 2147483647 h 79"/>
                <a:gd name="T42" fmla="*/ 2147483647 w 91"/>
                <a:gd name="T43" fmla="*/ 2147483647 h 79"/>
                <a:gd name="T44" fmla="*/ 2147483647 w 91"/>
                <a:gd name="T45" fmla="*/ 2147483647 h 79"/>
                <a:gd name="T46" fmla="*/ 2147483647 w 91"/>
                <a:gd name="T47" fmla="*/ 2147483647 h 79"/>
                <a:gd name="T48" fmla="*/ 2147483647 w 91"/>
                <a:gd name="T49" fmla="*/ 2147483647 h 79"/>
                <a:gd name="T50" fmla="*/ 2147483647 w 91"/>
                <a:gd name="T51" fmla="*/ 2147483647 h 79"/>
                <a:gd name="T52" fmla="*/ 2147483647 w 91"/>
                <a:gd name="T53" fmla="*/ 2147483647 h 79"/>
                <a:gd name="T54" fmla="*/ 2147483647 w 91"/>
                <a:gd name="T55" fmla="*/ 2147483647 h 79"/>
                <a:gd name="T56" fmla="*/ 0 w 91"/>
                <a:gd name="T57" fmla="*/ 2147483647 h 79"/>
                <a:gd name="T58" fmla="*/ 2147483647 w 91"/>
                <a:gd name="T59" fmla="*/ 2147483647 h 79"/>
                <a:gd name="T60" fmla="*/ 2147483647 w 91"/>
                <a:gd name="T61" fmla="*/ 2147483647 h 79"/>
                <a:gd name="T62" fmla="*/ 2147483647 w 91"/>
                <a:gd name="T63" fmla="*/ 2147483647 h 79"/>
                <a:gd name="T64" fmla="*/ 2147483647 w 91"/>
                <a:gd name="T65" fmla="*/ 2147483647 h 79"/>
                <a:gd name="T66" fmla="*/ 2147483647 w 91"/>
                <a:gd name="T67" fmla="*/ 2147483647 h 79"/>
                <a:gd name="T68" fmla="*/ 2147483647 w 91"/>
                <a:gd name="T69" fmla="*/ 2147483647 h 79"/>
                <a:gd name="T70" fmla="*/ 2147483647 w 91"/>
                <a:gd name="T71" fmla="*/ 2147483647 h 79"/>
                <a:gd name="T72" fmla="*/ 2147483647 w 91"/>
                <a:gd name="T73" fmla="*/ 2147483647 h 79"/>
                <a:gd name="T74" fmla="*/ 2147483647 w 91"/>
                <a:gd name="T75" fmla="*/ 2147483647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79"/>
                <a:gd name="T116" fmla="*/ 91 w 91"/>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79">
                  <a:moveTo>
                    <a:pt x="16" y="73"/>
                  </a:moveTo>
                  <a:lnTo>
                    <a:pt x="76" y="70"/>
                  </a:lnTo>
                  <a:lnTo>
                    <a:pt x="76" y="71"/>
                  </a:lnTo>
                  <a:lnTo>
                    <a:pt x="77" y="71"/>
                  </a:lnTo>
                  <a:lnTo>
                    <a:pt x="78" y="73"/>
                  </a:lnTo>
                  <a:lnTo>
                    <a:pt x="78" y="74"/>
                  </a:lnTo>
                  <a:lnTo>
                    <a:pt x="76" y="76"/>
                  </a:lnTo>
                  <a:lnTo>
                    <a:pt x="74" y="78"/>
                  </a:lnTo>
                  <a:lnTo>
                    <a:pt x="74" y="79"/>
                  </a:lnTo>
                  <a:lnTo>
                    <a:pt x="83" y="78"/>
                  </a:lnTo>
                  <a:lnTo>
                    <a:pt x="84" y="76"/>
                  </a:lnTo>
                  <a:lnTo>
                    <a:pt x="84" y="75"/>
                  </a:lnTo>
                  <a:lnTo>
                    <a:pt x="84" y="72"/>
                  </a:lnTo>
                  <a:lnTo>
                    <a:pt x="85" y="69"/>
                  </a:lnTo>
                  <a:lnTo>
                    <a:pt x="86" y="68"/>
                  </a:lnTo>
                  <a:lnTo>
                    <a:pt x="88" y="67"/>
                  </a:lnTo>
                  <a:lnTo>
                    <a:pt x="89" y="68"/>
                  </a:lnTo>
                  <a:lnTo>
                    <a:pt x="89" y="67"/>
                  </a:lnTo>
                  <a:lnTo>
                    <a:pt x="91" y="63"/>
                  </a:lnTo>
                  <a:lnTo>
                    <a:pt x="90" y="61"/>
                  </a:lnTo>
                  <a:lnTo>
                    <a:pt x="89" y="61"/>
                  </a:lnTo>
                  <a:lnTo>
                    <a:pt x="89" y="60"/>
                  </a:lnTo>
                  <a:lnTo>
                    <a:pt x="88" y="60"/>
                  </a:lnTo>
                  <a:lnTo>
                    <a:pt x="88" y="61"/>
                  </a:lnTo>
                  <a:lnTo>
                    <a:pt x="87" y="61"/>
                  </a:lnTo>
                  <a:lnTo>
                    <a:pt x="84" y="56"/>
                  </a:lnTo>
                  <a:lnTo>
                    <a:pt x="84" y="55"/>
                  </a:lnTo>
                  <a:lnTo>
                    <a:pt x="85" y="54"/>
                  </a:lnTo>
                  <a:lnTo>
                    <a:pt x="86" y="54"/>
                  </a:lnTo>
                  <a:lnTo>
                    <a:pt x="84" y="52"/>
                  </a:lnTo>
                  <a:lnTo>
                    <a:pt x="83" y="49"/>
                  </a:lnTo>
                  <a:lnTo>
                    <a:pt x="80" y="46"/>
                  </a:lnTo>
                  <a:lnTo>
                    <a:pt x="78" y="45"/>
                  </a:lnTo>
                  <a:lnTo>
                    <a:pt x="74" y="43"/>
                  </a:lnTo>
                  <a:lnTo>
                    <a:pt x="72" y="41"/>
                  </a:lnTo>
                  <a:lnTo>
                    <a:pt x="71" y="39"/>
                  </a:lnTo>
                  <a:lnTo>
                    <a:pt x="71" y="38"/>
                  </a:lnTo>
                  <a:lnTo>
                    <a:pt x="74" y="35"/>
                  </a:lnTo>
                  <a:lnTo>
                    <a:pt x="73" y="32"/>
                  </a:lnTo>
                  <a:lnTo>
                    <a:pt x="74" y="30"/>
                  </a:lnTo>
                  <a:lnTo>
                    <a:pt x="74" y="29"/>
                  </a:lnTo>
                  <a:lnTo>
                    <a:pt x="70" y="28"/>
                  </a:lnTo>
                  <a:lnTo>
                    <a:pt x="68" y="29"/>
                  </a:lnTo>
                  <a:lnTo>
                    <a:pt x="65" y="23"/>
                  </a:lnTo>
                  <a:lnTo>
                    <a:pt x="64" y="22"/>
                  </a:lnTo>
                  <a:lnTo>
                    <a:pt x="60" y="19"/>
                  </a:lnTo>
                  <a:lnTo>
                    <a:pt x="56" y="14"/>
                  </a:lnTo>
                  <a:lnTo>
                    <a:pt x="56" y="13"/>
                  </a:lnTo>
                  <a:lnTo>
                    <a:pt x="55" y="10"/>
                  </a:lnTo>
                  <a:lnTo>
                    <a:pt x="55" y="7"/>
                  </a:lnTo>
                  <a:lnTo>
                    <a:pt x="56" y="5"/>
                  </a:lnTo>
                  <a:lnTo>
                    <a:pt x="56" y="4"/>
                  </a:lnTo>
                  <a:lnTo>
                    <a:pt x="52" y="0"/>
                  </a:lnTo>
                  <a:lnTo>
                    <a:pt x="0" y="2"/>
                  </a:lnTo>
                  <a:lnTo>
                    <a:pt x="1" y="3"/>
                  </a:lnTo>
                  <a:lnTo>
                    <a:pt x="2" y="5"/>
                  </a:lnTo>
                  <a:lnTo>
                    <a:pt x="3" y="7"/>
                  </a:lnTo>
                  <a:lnTo>
                    <a:pt x="5" y="9"/>
                  </a:lnTo>
                  <a:lnTo>
                    <a:pt x="6" y="10"/>
                  </a:lnTo>
                  <a:lnTo>
                    <a:pt x="5" y="12"/>
                  </a:lnTo>
                  <a:lnTo>
                    <a:pt x="11" y="16"/>
                  </a:lnTo>
                  <a:lnTo>
                    <a:pt x="9" y="19"/>
                  </a:lnTo>
                  <a:lnTo>
                    <a:pt x="9" y="21"/>
                  </a:lnTo>
                  <a:lnTo>
                    <a:pt x="10" y="22"/>
                  </a:lnTo>
                  <a:lnTo>
                    <a:pt x="11" y="22"/>
                  </a:lnTo>
                  <a:lnTo>
                    <a:pt x="12" y="25"/>
                  </a:lnTo>
                  <a:lnTo>
                    <a:pt x="13" y="26"/>
                  </a:lnTo>
                  <a:lnTo>
                    <a:pt x="15" y="27"/>
                  </a:lnTo>
                  <a:lnTo>
                    <a:pt x="16" y="64"/>
                  </a:lnTo>
                  <a:lnTo>
                    <a:pt x="16" y="73"/>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5" name="Freeform 75"/>
            <p:cNvSpPr>
              <a:spLocks/>
            </p:cNvSpPr>
            <p:nvPr/>
          </p:nvSpPr>
          <p:spPr bwMode="auto">
            <a:xfrm>
              <a:off x="4923732" y="4131731"/>
              <a:ext cx="709467" cy="653217"/>
            </a:xfrm>
            <a:custGeom>
              <a:avLst/>
              <a:gdLst>
                <a:gd name="T0" fmla="*/ 2147483647 w 76"/>
                <a:gd name="T1" fmla="*/ 2147483647 h 67"/>
                <a:gd name="T2" fmla="*/ 2147483647 w 76"/>
                <a:gd name="T3" fmla="*/ 2147483647 h 67"/>
                <a:gd name="T4" fmla="*/ 2147483647 w 76"/>
                <a:gd name="T5" fmla="*/ 2147483647 h 67"/>
                <a:gd name="T6" fmla="*/ 2147483647 w 76"/>
                <a:gd name="T7" fmla="*/ 2147483647 h 67"/>
                <a:gd name="T8" fmla="*/ 2147483647 w 76"/>
                <a:gd name="T9" fmla="*/ 2147483647 h 67"/>
                <a:gd name="T10" fmla="*/ 2147483647 w 76"/>
                <a:gd name="T11" fmla="*/ 2147483647 h 67"/>
                <a:gd name="T12" fmla="*/ 2147483647 w 76"/>
                <a:gd name="T13" fmla="*/ 2147483647 h 67"/>
                <a:gd name="T14" fmla="*/ 2147483647 w 76"/>
                <a:gd name="T15" fmla="*/ 2147483647 h 67"/>
                <a:gd name="T16" fmla="*/ 2147483647 w 76"/>
                <a:gd name="T17" fmla="*/ 2147483647 h 67"/>
                <a:gd name="T18" fmla="*/ 2147483647 w 76"/>
                <a:gd name="T19" fmla="*/ 2147483647 h 67"/>
                <a:gd name="T20" fmla="*/ 2147483647 w 76"/>
                <a:gd name="T21" fmla="*/ 2147483647 h 67"/>
                <a:gd name="T22" fmla="*/ 2147483647 w 76"/>
                <a:gd name="T23" fmla="*/ 2147483647 h 67"/>
                <a:gd name="T24" fmla="*/ 2147483647 w 76"/>
                <a:gd name="T25" fmla="*/ 2147483647 h 67"/>
                <a:gd name="T26" fmla="*/ 2147483647 w 76"/>
                <a:gd name="T27" fmla="*/ 2147483647 h 67"/>
                <a:gd name="T28" fmla="*/ 2147483647 w 76"/>
                <a:gd name="T29" fmla="*/ 2147483647 h 67"/>
                <a:gd name="T30" fmla="*/ 2147483647 w 76"/>
                <a:gd name="T31" fmla="*/ 2147483647 h 67"/>
                <a:gd name="T32" fmla="*/ 2147483647 w 76"/>
                <a:gd name="T33" fmla="*/ 2147483647 h 67"/>
                <a:gd name="T34" fmla="*/ 2147483647 w 76"/>
                <a:gd name="T35" fmla="*/ 2147483647 h 67"/>
                <a:gd name="T36" fmla="*/ 2147483647 w 76"/>
                <a:gd name="T37" fmla="*/ 2147483647 h 67"/>
                <a:gd name="T38" fmla="*/ 2147483647 w 76"/>
                <a:gd name="T39" fmla="*/ 2147483647 h 67"/>
                <a:gd name="T40" fmla="*/ 2147483647 w 76"/>
                <a:gd name="T41" fmla="*/ 2147483647 h 67"/>
                <a:gd name="T42" fmla="*/ 2147483647 w 76"/>
                <a:gd name="T43" fmla="*/ 2147483647 h 67"/>
                <a:gd name="T44" fmla="*/ 2147483647 w 76"/>
                <a:gd name="T45" fmla="*/ 2147483647 h 67"/>
                <a:gd name="T46" fmla="*/ 2147483647 w 76"/>
                <a:gd name="T47" fmla="*/ 2147483647 h 67"/>
                <a:gd name="T48" fmla="*/ 2147483647 w 76"/>
                <a:gd name="T49" fmla="*/ 2147483647 h 67"/>
                <a:gd name="T50" fmla="*/ 2147483647 w 76"/>
                <a:gd name="T51" fmla="*/ 2147483647 h 67"/>
                <a:gd name="T52" fmla="*/ 2147483647 w 76"/>
                <a:gd name="T53" fmla="*/ 2147483647 h 67"/>
                <a:gd name="T54" fmla="*/ 2147483647 w 76"/>
                <a:gd name="T55" fmla="*/ 2147483647 h 67"/>
                <a:gd name="T56" fmla="*/ 2147483647 w 76"/>
                <a:gd name="T57" fmla="*/ 2147483647 h 67"/>
                <a:gd name="T58" fmla="*/ 2147483647 w 76"/>
                <a:gd name="T59" fmla="*/ 2147483647 h 67"/>
                <a:gd name="T60" fmla="*/ 2147483647 w 76"/>
                <a:gd name="T61" fmla="*/ 2147483647 h 67"/>
                <a:gd name="T62" fmla="*/ 2147483647 w 76"/>
                <a:gd name="T63" fmla="*/ 2147483647 h 67"/>
                <a:gd name="T64" fmla="*/ 2147483647 w 76"/>
                <a:gd name="T65" fmla="*/ 2147483647 h 67"/>
                <a:gd name="T66" fmla="*/ 2147483647 w 76"/>
                <a:gd name="T67" fmla="*/ 2147483647 h 67"/>
                <a:gd name="T68" fmla="*/ 2147483647 w 76"/>
                <a:gd name="T69" fmla="*/ 2147483647 h 67"/>
                <a:gd name="T70" fmla="*/ 2147483647 w 76"/>
                <a:gd name="T71" fmla="*/ 2147483647 h 67"/>
                <a:gd name="T72" fmla="*/ 2147483647 w 76"/>
                <a:gd name="T73" fmla="*/ 2147483647 h 67"/>
                <a:gd name="T74" fmla="*/ 2147483647 w 76"/>
                <a:gd name="T75" fmla="*/ 2147483647 h 67"/>
                <a:gd name="T76" fmla="*/ 2147483647 w 76"/>
                <a:gd name="T77" fmla="*/ 2147483647 h 67"/>
                <a:gd name="T78" fmla="*/ 2147483647 w 76"/>
                <a:gd name="T79" fmla="*/ 2147483647 h 67"/>
                <a:gd name="T80" fmla="*/ 2147483647 w 76"/>
                <a:gd name="T81" fmla="*/ 2147483647 h 67"/>
                <a:gd name="T82" fmla="*/ 2147483647 w 76"/>
                <a:gd name="T83" fmla="*/ 2147483647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67"/>
                <a:gd name="T128" fmla="*/ 76 w 76"/>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 h="67">
                  <a:moveTo>
                    <a:pt x="0" y="1"/>
                  </a:moveTo>
                  <a:lnTo>
                    <a:pt x="41" y="0"/>
                  </a:lnTo>
                  <a:lnTo>
                    <a:pt x="41" y="1"/>
                  </a:lnTo>
                  <a:lnTo>
                    <a:pt x="43" y="5"/>
                  </a:lnTo>
                  <a:lnTo>
                    <a:pt x="43" y="8"/>
                  </a:lnTo>
                  <a:lnTo>
                    <a:pt x="44" y="10"/>
                  </a:lnTo>
                  <a:lnTo>
                    <a:pt x="45" y="11"/>
                  </a:lnTo>
                  <a:lnTo>
                    <a:pt x="45" y="12"/>
                  </a:lnTo>
                  <a:lnTo>
                    <a:pt x="43" y="13"/>
                  </a:lnTo>
                  <a:lnTo>
                    <a:pt x="42" y="14"/>
                  </a:lnTo>
                  <a:lnTo>
                    <a:pt x="41" y="17"/>
                  </a:lnTo>
                  <a:lnTo>
                    <a:pt x="39" y="22"/>
                  </a:lnTo>
                  <a:lnTo>
                    <a:pt x="36" y="29"/>
                  </a:lnTo>
                  <a:lnTo>
                    <a:pt x="36" y="34"/>
                  </a:lnTo>
                  <a:lnTo>
                    <a:pt x="63" y="33"/>
                  </a:lnTo>
                  <a:lnTo>
                    <a:pt x="63" y="34"/>
                  </a:lnTo>
                  <a:lnTo>
                    <a:pt x="63" y="36"/>
                  </a:lnTo>
                  <a:lnTo>
                    <a:pt x="63" y="40"/>
                  </a:lnTo>
                  <a:lnTo>
                    <a:pt x="66" y="43"/>
                  </a:lnTo>
                  <a:lnTo>
                    <a:pt x="66" y="46"/>
                  </a:lnTo>
                  <a:lnTo>
                    <a:pt x="62" y="45"/>
                  </a:lnTo>
                  <a:lnTo>
                    <a:pt x="59" y="44"/>
                  </a:lnTo>
                  <a:lnTo>
                    <a:pt x="58" y="43"/>
                  </a:lnTo>
                  <a:lnTo>
                    <a:pt x="57" y="44"/>
                  </a:lnTo>
                  <a:lnTo>
                    <a:pt x="55" y="46"/>
                  </a:lnTo>
                  <a:lnTo>
                    <a:pt x="54" y="48"/>
                  </a:lnTo>
                  <a:lnTo>
                    <a:pt x="56" y="49"/>
                  </a:lnTo>
                  <a:lnTo>
                    <a:pt x="57" y="49"/>
                  </a:lnTo>
                  <a:lnTo>
                    <a:pt x="60" y="49"/>
                  </a:lnTo>
                  <a:lnTo>
                    <a:pt x="61" y="48"/>
                  </a:lnTo>
                  <a:lnTo>
                    <a:pt x="62" y="47"/>
                  </a:lnTo>
                  <a:lnTo>
                    <a:pt x="64" y="47"/>
                  </a:lnTo>
                  <a:lnTo>
                    <a:pt x="65" y="47"/>
                  </a:lnTo>
                  <a:lnTo>
                    <a:pt x="65" y="48"/>
                  </a:lnTo>
                  <a:lnTo>
                    <a:pt x="65" y="49"/>
                  </a:lnTo>
                  <a:lnTo>
                    <a:pt x="64" y="50"/>
                  </a:lnTo>
                  <a:lnTo>
                    <a:pt x="64" y="51"/>
                  </a:lnTo>
                  <a:lnTo>
                    <a:pt x="65" y="51"/>
                  </a:lnTo>
                  <a:lnTo>
                    <a:pt x="66" y="51"/>
                  </a:lnTo>
                  <a:lnTo>
                    <a:pt x="67" y="51"/>
                  </a:lnTo>
                  <a:lnTo>
                    <a:pt x="68" y="49"/>
                  </a:lnTo>
                  <a:lnTo>
                    <a:pt x="71" y="48"/>
                  </a:lnTo>
                  <a:lnTo>
                    <a:pt x="72" y="47"/>
                  </a:lnTo>
                  <a:lnTo>
                    <a:pt x="73" y="48"/>
                  </a:lnTo>
                  <a:lnTo>
                    <a:pt x="73" y="49"/>
                  </a:lnTo>
                  <a:lnTo>
                    <a:pt x="73" y="50"/>
                  </a:lnTo>
                  <a:lnTo>
                    <a:pt x="73" y="51"/>
                  </a:lnTo>
                  <a:lnTo>
                    <a:pt x="71" y="52"/>
                  </a:lnTo>
                  <a:lnTo>
                    <a:pt x="69" y="54"/>
                  </a:lnTo>
                  <a:lnTo>
                    <a:pt x="67" y="56"/>
                  </a:lnTo>
                  <a:lnTo>
                    <a:pt x="67" y="58"/>
                  </a:lnTo>
                  <a:lnTo>
                    <a:pt x="68" y="59"/>
                  </a:lnTo>
                  <a:lnTo>
                    <a:pt x="71" y="61"/>
                  </a:lnTo>
                  <a:lnTo>
                    <a:pt x="76" y="63"/>
                  </a:lnTo>
                  <a:lnTo>
                    <a:pt x="76" y="64"/>
                  </a:lnTo>
                  <a:lnTo>
                    <a:pt x="76" y="65"/>
                  </a:lnTo>
                  <a:lnTo>
                    <a:pt x="75" y="65"/>
                  </a:lnTo>
                  <a:lnTo>
                    <a:pt x="71" y="67"/>
                  </a:lnTo>
                  <a:lnTo>
                    <a:pt x="71" y="63"/>
                  </a:lnTo>
                  <a:lnTo>
                    <a:pt x="68" y="62"/>
                  </a:lnTo>
                  <a:lnTo>
                    <a:pt x="64" y="61"/>
                  </a:lnTo>
                  <a:lnTo>
                    <a:pt x="63" y="59"/>
                  </a:lnTo>
                  <a:lnTo>
                    <a:pt x="61" y="59"/>
                  </a:lnTo>
                  <a:lnTo>
                    <a:pt x="61" y="62"/>
                  </a:lnTo>
                  <a:lnTo>
                    <a:pt x="61" y="63"/>
                  </a:lnTo>
                  <a:lnTo>
                    <a:pt x="59" y="65"/>
                  </a:lnTo>
                  <a:lnTo>
                    <a:pt x="58" y="65"/>
                  </a:lnTo>
                  <a:lnTo>
                    <a:pt x="57" y="63"/>
                  </a:lnTo>
                  <a:lnTo>
                    <a:pt x="56" y="63"/>
                  </a:lnTo>
                  <a:lnTo>
                    <a:pt x="55" y="64"/>
                  </a:lnTo>
                  <a:lnTo>
                    <a:pt x="54" y="63"/>
                  </a:lnTo>
                  <a:lnTo>
                    <a:pt x="53" y="63"/>
                  </a:lnTo>
                  <a:lnTo>
                    <a:pt x="51" y="65"/>
                  </a:lnTo>
                  <a:lnTo>
                    <a:pt x="49" y="65"/>
                  </a:lnTo>
                  <a:lnTo>
                    <a:pt x="48" y="65"/>
                  </a:lnTo>
                  <a:lnTo>
                    <a:pt x="46" y="64"/>
                  </a:lnTo>
                  <a:lnTo>
                    <a:pt x="42" y="60"/>
                  </a:lnTo>
                  <a:lnTo>
                    <a:pt x="40" y="59"/>
                  </a:lnTo>
                  <a:lnTo>
                    <a:pt x="38" y="58"/>
                  </a:lnTo>
                  <a:lnTo>
                    <a:pt x="38" y="57"/>
                  </a:lnTo>
                  <a:lnTo>
                    <a:pt x="37" y="57"/>
                  </a:lnTo>
                  <a:lnTo>
                    <a:pt x="37" y="56"/>
                  </a:lnTo>
                  <a:lnTo>
                    <a:pt x="36" y="55"/>
                  </a:lnTo>
                  <a:lnTo>
                    <a:pt x="35" y="56"/>
                  </a:lnTo>
                  <a:lnTo>
                    <a:pt x="34" y="55"/>
                  </a:lnTo>
                  <a:lnTo>
                    <a:pt x="33" y="55"/>
                  </a:lnTo>
                  <a:lnTo>
                    <a:pt x="33" y="54"/>
                  </a:lnTo>
                  <a:lnTo>
                    <a:pt x="32" y="54"/>
                  </a:lnTo>
                  <a:lnTo>
                    <a:pt x="29" y="57"/>
                  </a:lnTo>
                  <a:lnTo>
                    <a:pt x="31" y="58"/>
                  </a:lnTo>
                  <a:lnTo>
                    <a:pt x="30" y="59"/>
                  </a:lnTo>
                  <a:lnTo>
                    <a:pt x="26" y="59"/>
                  </a:lnTo>
                  <a:lnTo>
                    <a:pt x="18" y="57"/>
                  </a:lnTo>
                  <a:lnTo>
                    <a:pt x="14" y="56"/>
                  </a:lnTo>
                  <a:lnTo>
                    <a:pt x="4" y="57"/>
                  </a:lnTo>
                  <a:lnTo>
                    <a:pt x="3" y="57"/>
                  </a:lnTo>
                  <a:lnTo>
                    <a:pt x="3" y="55"/>
                  </a:lnTo>
                  <a:lnTo>
                    <a:pt x="4" y="54"/>
                  </a:lnTo>
                  <a:lnTo>
                    <a:pt x="5" y="53"/>
                  </a:lnTo>
                  <a:lnTo>
                    <a:pt x="6" y="49"/>
                  </a:lnTo>
                  <a:lnTo>
                    <a:pt x="5" y="47"/>
                  </a:lnTo>
                  <a:lnTo>
                    <a:pt x="5" y="46"/>
                  </a:lnTo>
                  <a:lnTo>
                    <a:pt x="5" y="45"/>
                  </a:lnTo>
                  <a:lnTo>
                    <a:pt x="5" y="44"/>
                  </a:lnTo>
                  <a:lnTo>
                    <a:pt x="6" y="42"/>
                  </a:lnTo>
                  <a:lnTo>
                    <a:pt x="7" y="41"/>
                  </a:lnTo>
                  <a:lnTo>
                    <a:pt x="7" y="40"/>
                  </a:lnTo>
                  <a:lnTo>
                    <a:pt x="8" y="37"/>
                  </a:lnTo>
                  <a:lnTo>
                    <a:pt x="8" y="35"/>
                  </a:lnTo>
                  <a:lnTo>
                    <a:pt x="7" y="32"/>
                  </a:lnTo>
                  <a:lnTo>
                    <a:pt x="6" y="30"/>
                  </a:lnTo>
                  <a:lnTo>
                    <a:pt x="6" y="29"/>
                  </a:lnTo>
                  <a:lnTo>
                    <a:pt x="5" y="28"/>
                  </a:lnTo>
                  <a:lnTo>
                    <a:pt x="5" y="27"/>
                  </a:lnTo>
                  <a:lnTo>
                    <a:pt x="4" y="26"/>
                  </a:lnTo>
                  <a:lnTo>
                    <a:pt x="3" y="25"/>
                  </a:lnTo>
                  <a:lnTo>
                    <a:pt x="4" y="24"/>
                  </a:lnTo>
                  <a:lnTo>
                    <a:pt x="3" y="21"/>
                  </a:lnTo>
                  <a:lnTo>
                    <a:pt x="1" y="19"/>
                  </a:lnTo>
                  <a:lnTo>
                    <a:pt x="0" y="18"/>
                  </a:lnTo>
                  <a:lnTo>
                    <a:pt x="0" y="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6" name="Freeform 76"/>
            <p:cNvSpPr>
              <a:spLocks/>
            </p:cNvSpPr>
            <p:nvPr/>
          </p:nvSpPr>
          <p:spPr bwMode="auto">
            <a:xfrm>
              <a:off x="5009013" y="1791036"/>
              <a:ext cx="662289" cy="74031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0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76"/>
                <a:gd name="T185" fmla="*/ 71 w 71"/>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76">
                  <a:moveTo>
                    <a:pt x="30" y="76"/>
                  </a:moveTo>
                  <a:lnTo>
                    <a:pt x="30" y="75"/>
                  </a:lnTo>
                  <a:lnTo>
                    <a:pt x="28" y="74"/>
                  </a:lnTo>
                  <a:lnTo>
                    <a:pt x="24" y="72"/>
                  </a:lnTo>
                  <a:lnTo>
                    <a:pt x="23" y="68"/>
                  </a:lnTo>
                  <a:lnTo>
                    <a:pt x="23" y="65"/>
                  </a:lnTo>
                  <a:lnTo>
                    <a:pt x="24" y="64"/>
                  </a:lnTo>
                  <a:lnTo>
                    <a:pt x="24" y="63"/>
                  </a:lnTo>
                  <a:lnTo>
                    <a:pt x="22" y="61"/>
                  </a:lnTo>
                  <a:lnTo>
                    <a:pt x="22" y="59"/>
                  </a:lnTo>
                  <a:lnTo>
                    <a:pt x="21" y="56"/>
                  </a:lnTo>
                  <a:lnTo>
                    <a:pt x="21" y="54"/>
                  </a:lnTo>
                  <a:lnTo>
                    <a:pt x="21" y="53"/>
                  </a:lnTo>
                  <a:lnTo>
                    <a:pt x="17" y="50"/>
                  </a:lnTo>
                  <a:lnTo>
                    <a:pt x="14" y="48"/>
                  </a:lnTo>
                  <a:lnTo>
                    <a:pt x="12" y="45"/>
                  </a:lnTo>
                  <a:lnTo>
                    <a:pt x="9" y="44"/>
                  </a:lnTo>
                  <a:lnTo>
                    <a:pt x="8" y="43"/>
                  </a:lnTo>
                  <a:lnTo>
                    <a:pt x="8" y="42"/>
                  </a:lnTo>
                  <a:lnTo>
                    <a:pt x="7" y="42"/>
                  </a:lnTo>
                  <a:lnTo>
                    <a:pt x="4" y="41"/>
                  </a:lnTo>
                  <a:lnTo>
                    <a:pt x="2" y="40"/>
                  </a:lnTo>
                  <a:lnTo>
                    <a:pt x="2" y="39"/>
                  </a:lnTo>
                  <a:lnTo>
                    <a:pt x="2" y="34"/>
                  </a:lnTo>
                  <a:lnTo>
                    <a:pt x="2" y="31"/>
                  </a:lnTo>
                  <a:lnTo>
                    <a:pt x="2" y="30"/>
                  </a:lnTo>
                  <a:lnTo>
                    <a:pt x="3" y="28"/>
                  </a:lnTo>
                  <a:lnTo>
                    <a:pt x="2" y="26"/>
                  </a:lnTo>
                  <a:lnTo>
                    <a:pt x="0" y="25"/>
                  </a:lnTo>
                  <a:lnTo>
                    <a:pt x="1" y="22"/>
                  </a:lnTo>
                  <a:lnTo>
                    <a:pt x="1" y="20"/>
                  </a:lnTo>
                  <a:lnTo>
                    <a:pt x="5" y="17"/>
                  </a:lnTo>
                  <a:lnTo>
                    <a:pt x="6" y="17"/>
                  </a:lnTo>
                  <a:lnTo>
                    <a:pt x="7" y="16"/>
                  </a:lnTo>
                  <a:lnTo>
                    <a:pt x="6" y="6"/>
                  </a:lnTo>
                  <a:lnTo>
                    <a:pt x="7" y="6"/>
                  </a:lnTo>
                  <a:lnTo>
                    <a:pt x="8" y="5"/>
                  </a:lnTo>
                  <a:lnTo>
                    <a:pt x="9" y="5"/>
                  </a:lnTo>
                  <a:lnTo>
                    <a:pt x="11" y="6"/>
                  </a:lnTo>
                  <a:lnTo>
                    <a:pt x="13" y="5"/>
                  </a:lnTo>
                  <a:lnTo>
                    <a:pt x="16" y="3"/>
                  </a:lnTo>
                  <a:lnTo>
                    <a:pt x="22" y="0"/>
                  </a:lnTo>
                  <a:lnTo>
                    <a:pt x="23" y="0"/>
                  </a:lnTo>
                  <a:lnTo>
                    <a:pt x="24" y="1"/>
                  </a:lnTo>
                  <a:lnTo>
                    <a:pt x="24" y="2"/>
                  </a:lnTo>
                  <a:lnTo>
                    <a:pt x="23" y="3"/>
                  </a:lnTo>
                  <a:lnTo>
                    <a:pt x="23" y="4"/>
                  </a:lnTo>
                  <a:lnTo>
                    <a:pt x="22" y="6"/>
                  </a:lnTo>
                  <a:lnTo>
                    <a:pt x="25" y="5"/>
                  </a:lnTo>
                  <a:lnTo>
                    <a:pt x="26" y="5"/>
                  </a:lnTo>
                  <a:lnTo>
                    <a:pt x="27" y="6"/>
                  </a:lnTo>
                  <a:lnTo>
                    <a:pt x="29" y="6"/>
                  </a:lnTo>
                  <a:lnTo>
                    <a:pt x="29" y="7"/>
                  </a:lnTo>
                  <a:lnTo>
                    <a:pt x="31" y="7"/>
                  </a:lnTo>
                  <a:lnTo>
                    <a:pt x="32" y="8"/>
                  </a:lnTo>
                  <a:lnTo>
                    <a:pt x="32" y="10"/>
                  </a:lnTo>
                  <a:lnTo>
                    <a:pt x="33" y="11"/>
                  </a:lnTo>
                  <a:lnTo>
                    <a:pt x="44" y="13"/>
                  </a:lnTo>
                  <a:lnTo>
                    <a:pt x="46" y="13"/>
                  </a:lnTo>
                  <a:lnTo>
                    <a:pt x="48" y="15"/>
                  </a:lnTo>
                  <a:lnTo>
                    <a:pt x="50" y="15"/>
                  </a:lnTo>
                  <a:lnTo>
                    <a:pt x="51" y="15"/>
                  </a:lnTo>
                  <a:lnTo>
                    <a:pt x="52" y="15"/>
                  </a:lnTo>
                  <a:lnTo>
                    <a:pt x="54" y="15"/>
                  </a:lnTo>
                  <a:lnTo>
                    <a:pt x="56" y="16"/>
                  </a:lnTo>
                  <a:lnTo>
                    <a:pt x="57" y="16"/>
                  </a:lnTo>
                  <a:lnTo>
                    <a:pt x="57" y="17"/>
                  </a:lnTo>
                  <a:lnTo>
                    <a:pt x="57" y="18"/>
                  </a:lnTo>
                  <a:lnTo>
                    <a:pt x="58" y="18"/>
                  </a:lnTo>
                  <a:lnTo>
                    <a:pt x="61" y="19"/>
                  </a:lnTo>
                  <a:lnTo>
                    <a:pt x="61" y="21"/>
                  </a:lnTo>
                  <a:lnTo>
                    <a:pt x="60" y="25"/>
                  </a:lnTo>
                  <a:lnTo>
                    <a:pt x="61" y="25"/>
                  </a:lnTo>
                  <a:lnTo>
                    <a:pt x="63" y="25"/>
                  </a:lnTo>
                  <a:lnTo>
                    <a:pt x="63" y="26"/>
                  </a:lnTo>
                  <a:lnTo>
                    <a:pt x="62" y="27"/>
                  </a:lnTo>
                  <a:lnTo>
                    <a:pt x="63" y="28"/>
                  </a:lnTo>
                  <a:lnTo>
                    <a:pt x="64" y="30"/>
                  </a:lnTo>
                  <a:lnTo>
                    <a:pt x="62" y="32"/>
                  </a:lnTo>
                  <a:lnTo>
                    <a:pt x="60" y="36"/>
                  </a:lnTo>
                  <a:lnTo>
                    <a:pt x="59" y="38"/>
                  </a:lnTo>
                  <a:lnTo>
                    <a:pt x="59" y="39"/>
                  </a:lnTo>
                  <a:lnTo>
                    <a:pt x="60" y="39"/>
                  </a:lnTo>
                  <a:lnTo>
                    <a:pt x="62" y="38"/>
                  </a:lnTo>
                  <a:lnTo>
                    <a:pt x="64" y="35"/>
                  </a:lnTo>
                  <a:lnTo>
                    <a:pt x="66" y="33"/>
                  </a:lnTo>
                  <a:lnTo>
                    <a:pt x="67" y="32"/>
                  </a:lnTo>
                  <a:lnTo>
                    <a:pt x="68" y="31"/>
                  </a:lnTo>
                  <a:lnTo>
                    <a:pt x="68" y="30"/>
                  </a:lnTo>
                  <a:lnTo>
                    <a:pt x="68" y="28"/>
                  </a:lnTo>
                  <a:lnTo>
                    <a:pt x="69" y="27"/>
                  </a:lnTo>
                  <a:lnTo>
                    <a:pt x="70" y="26"/>
                  </a:lnTo>
                  <a:lnTo>
                    <a:pt x="70" y="25"/>
                  </a:lnTo>
                  <a:lnTo>
                    <a:pt x="71" y="25"/>
                  </a:lnTo>
                  <a:lnTo>
                    <a:pt x="71" y="26"/>
                  </a:lnTo>
                  <a:lnTo>
                    <a:pt x="71" y="28"/>
                  </a:lnTo>
                  <a:lnTo>
                    <a:pt x="69" y="32"/>
                  </a:lnTo>
                  <a:lnTo>
                    <a:pt x="68" y="34"/>
                  </a:lnTo>
                  <a:lnTo>
                    <a:pt x="68" y="35"/>
                  </a:lnTo>
                  <a:lnTo>
                    <a:pt x="68" y="36"/>
                  </a:lnTo>
                  <a:lnTo>
                    <a:pt x="66" y="40"/>
                  </a:lnTo>
                  <a:lnTo>
                    <a:pt x="66" y="43"/>
                  </a:lnTo>
                  <a:lnTo>
                    <a:pt x="66" y="45"/>
                  </a:lnTo>
                  <a:lnTo>
                    <a:pt x="65" y="46"/>
                  </a:lnTo>
                  <a:lnTo>
                    <a:pt x="64" y="47"/>
                  </a:lnTo>
                  <a:lnTo>
                    <a:pt x="65" y="50"/>
                  </a:lnTo>
                  <a:lnTo>
                    <a:pt x="65" y="54"/>
                  </a:lnTo>
                  <a:lnTo>
                    <a:pt x="64" y="55"/>
                  </a:lnTo>
                  <a:lnTo>
                    <a:pt x="63" y="59"/>
                  </a:lnTo>
                  <a:lnTo>
                    <a:pt x="64" y="65"/>
                  </a:lnTo>
                  <a:lnTo>
                    <a:pt x="66" y="70"/>
                  </a:lnTo>
                  <a:lnTo>
                    <a:pt x="65" y="70"/>
                  </a:lnTo>
                  <a:lnTo>
                    <a:pt x="65" y="71"/>
                  </a:lnTo>
                  <a:lnTo>
                    <a:pt x="65" y="72"/>
                  </a:lnTo>
                  <a:lnTo>
                    <a:pt x="65" y="74"/>
                  </a:lnTo>
                  <a:lnTo>
                    <a:pt x="30" y="76"/>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7" name="Freeform 77"/>
            <p:cNvSpPr>
              <a:spLocks/>
            </p:cNvSpPr>
            <p:nvPr/>
          </p:nvSpPr>
          <p:spPr bwMode="auto">
            <a:xfrm>
              <a:off x="5204979" y="2511390"/>
              <a:ext cx="502614" cy="938092"/>
            </a:xfrm>
            <a:custGeom>
              <a:avLst/>
              <a:gdLst>
                <a:gd name="T0" fmla="*/ 2147483647 w 54"/>
                <a:gd name="T1" fmla="*/ 2147483647 h 96"/>
                <a:gd name="T2" fmla="*/ 2147483647 w 54"/>
                <a:gd name="T3" fmla="*/ 2147483647 h 96"/>
                <a:gd name="T4" fmla="*/ 2147483647 w 54"/>
                <a:gd name="T5" fmla="*/ 2147483647 h 96"/>
                <a:gd name="T6" fmla="*/ 2147483647 w 54"/>
                <a:gd name="T7" fmla="*/ 2147483647 h 96"/>
                <a:gd name="T8" fmla="*/ 2147483647 w 54"/>
                <a:gd name="T9" fmla="*/ 2147483647 h 96"/>
                <a:gd name="T10" fmla="*/ 2147483647 w 54"/>
                <a:gd name="T11" fmla="*/ 2147483647 h 96"/>
                <a:gd name="T12" fmla="*/ 2147483647 w 54"/>
                <a:gd name="T13" fmla="*/ 2147483647 h 96"/>
                <a:gd name="T14" fmla="*/ 2147483647 w 54"/>
                <a:gd name="T15" fmla="*/ 2147483647 h 96"/>
                <a:gd name="T16" fmla="*/ 2147483647 w 54"/>
                <a:gd name="T17" fmla="*/ 2147483647 h 96"/>
                <a:gd name="T18" fmla="*/ 2147483647 w 54"/>
                <a:gd name="T19" fmla="*/ 2147483647 h 96"/>
                <a:gd name="T20" fmla="*/ 2147483647 w 54"/>
                <a:gd name="T21" fmla="*/ 2147483647 h 96"/>
                <a:gd name="T22" fmla="*/ 2147483647 w 54"/>
                <a:gd name="T23" fmla="*/ 2147483647 h 96"/>
                <a:gd name="T24" fmla="*/ 2147483647 w 54"/>
                <a:gd name="T25" fmla="*/ 2147483647 h 96"/>
                <a:gd name="T26" fmla="*/ 0 w 54"/>
                <a:gd name="T27" fmla="*/ 2147483647 h 96"/>
                <a:gd name="T28" fmla="*/ 2147483647 w 54"/>
                <a:gd name="T29" fmla="*/ 2147483647 h 96"/>
                <a:gd name="T30" fmla="*/ 2147483647 w 54"/>
                <a:gd name="T31" fmla="*/ 2147483647 h 96"/>
                <a:gd name="T32" fmla="*/ 2147483647 w 54"/>
                <a:gd name="T33" fmla="*/ 2147483647 h 96"/>
                <a:gd name="T34" fmla="*/ 2147483647 w 54"/>
                <a:gd name="T35" fmla="*/ 2147483647 h 96"/>
                <a:gd name="T36" fmla="*/ 2147483647 w 54"/>
                <a:gd name="T37" fmla="*/ 2147483647 h 96"/>
                <a:gd name="T38" fmla="*/ 2147483647 w 54"/>
                <a:gd name="T39" fmla="*/ 2147483647 h 96"/>
                <a:gd name="T40" fmla="*/ 2147483647 w 54"/>
                <a:gd name="T41" fmla="*/ 2147483647 h 96"/>
                <a:gd name="T42" fmla="*/ 2147483647 w 54"/>
                <a:gd name="T43" fmla="*/ 2147483647 h 96"/>
                <a:gd name="T44" fmla="*/ 2147483647 w 54"/>
                <a:gd name="T45" fmla="*/ 2147483647 h 96"/>
                <a:gd name="T46" fmla="*/ 2147483647 w 54"/>
                <a:gd name="T47" fmla="*/ 2147483647 h 96"/>
                <a:gd name="T48" fmla="*/ 2147483647 w 54"/>
                <a:gd name="T49" fmla="*/ 2147483647 h 96"/>
                <a:gd name="T50" fmla="*/ 2147483647 w 54"/>
                <a:gd name="T51" fmla="*/ 2147483647 h 96"/>
                <a:gd name="T52" fmla="*/ 2147483647 w 54"/>
                <a:gd name="T53" fmla="*/ 2147483647 h 96"/>
                <a:gd name="T54" fmla="*/ 2147483647 w 54"/>
                <a:gd name="T55" fmla="*/ 2147483647 h 96"/>
                <a:gd name="T56" fmla="*/ 2147483647 w 54"/>
                <a:gd name="T57" fmla="*/ 2147483647 h 96"/>
                <a:gd name="T58" fmla="*/ 2147483647 w 54"/>
                <a:gd name="T59" fmla="*/ 2147483647 h 96"/>
                <a:gd name="T60" fmla="*/ 2147483647 w 54"/>
                <a:gd name="T61" fmla="*/ 2147483647 h 96"/>
                <a:gd name="T62" fmla="*/ 2147483647 w 54"/>
                <a:gd name="T63" fmla="*/ 2147483647 h 96"/>
                <a:gd name="T64" fmla="*/ 2147483647 w 54"/>
                <a:gd name="T65" fmla="*/ 2147483647 h 96"/>
                <a:gd name="T66" fmla="*/ 2147483647 w 54"/>
                <a:gd name="T67" fmla="*/ 2147483647 h 96"/>
                <a:gd name="T68" fmla="*/ 2147483647 w 54"/>
                <a:gd name="T69" fmla="*/ 2147483647 h 96"/>
                <a:gd name="T70" fmla="*/ 2147483647 w 54"/>
                <a:gd name="T71" fmla="*/ 2147483647 h 96"/>
                <a:gd name="T72" fmla="*/ 2147483647 w 54"/>
                <a:gd name="T73" fmla="*/ 2147483647 h 96"/>
                <a:gd name="T74" fmla="*/ 2147483647 w 54"/>
                <a:gd name="T75" fmla="*/ 2147483647 h 96"/>
                <a:gd name="T76" fmla="*/ 2147483647 w 54"/>
                <a:gd name="T77" fmla="*/ 2147483647 h 96"/>
                <a:gd name="T78" fmla="*/ 2147483647 w 54"/>
                <a:gd name="T79" fmla="*/ 2147483647 h 96"/>
                <a:gd name="T80" fmla="*/ 2147483647 w 54"/>
                <a:gd name="T81" fmla="*/ 2147483647 h 96"/>
                <a:gd name="T82" fmla="*/ 2147483647 w 54"/>
                <a:gd name="T83" fmla="*/ 2147483647 h 96"/>
                <a:gd name="T84" fmla="*/ 2147483647 w 54"/>
                <a:gd name="T85" fmla="*/ 2147483647 h 96"/>
                <a:gd name="T86" fmla="*/ 2147483647 w 54"/>
                <a:gd name="T87" fmla="*/ 2147483647 h 96"/>
                <a:gd name="T88" fmla="*/ 2147483647 w 54"/>
                <a:gd name="T89" fmla="*/ 2147483647 h 96"/>
                <a:gd name="T90" fmla="*/ 2147483647 w 54"/>
                <a:gd name="T91" fmla="*/ 2147483647 h 96"/>
                <a:gd name="T92" fmla="*/ 2147483647 w 54"/>
                <a:gd name="T93" fmla="*/ 2147483647 h 96"/>
                <a:gd name="T94" fmla="*/ 2147483647 w 54"/>
                <a:gd name="T95" fmla="*/ 2147483647 h 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96"/>
                <a:gd name="T146" fmla="*/ 54 w 54"/>
                <a:gd name="T147" fmla="*/ 96 h 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96">
                  <a:moveTo>
                    <a:pt x="44" y="0"/>
                  </a:moveTo>
                  <a:lnTo>
                    <a:pt x="9" y="2"/>
                  </a:lnTo>
                  <a:lnTo>
                    <a:pt x="10" y="3"/>
                  </a:lnTo>
                  <a:lnTo>
                    <a:pt x="12" y="5"/>
                  </a:lnTo>
                  <a:lnTo>
                    <a:pt x="13" y="7"/>
                  </a:lnTo>
                  <a:lnTo>
                    <a:pt x="15" y="8"/>
                  </a:lnTo>
                  <a:lnTo>
                    <a:pt x="16" y="11"/>
                  </a:lnTo>
                  <a:lnTo>
                    <a:pt x="16" y="12"/>
                  </a:lnTo>
                  <a:lnTo>
                    <a:pt x="15" y="14"/>
                  </a:lnTo>
                  <a:lnTo>
                    <a:pt x="14" y="15"/>
                  </a:lnTo>
                  <a:lnTo>
                    <a:pt x="14" y="16"/>
                  </a:lnTo>
                  <a:lnTo>
                    <a:pt x="12" y="19"/>
                  </a:lnTo>
                  <a:lnTo>
                    <a:pt x="10" y="20"/>
                  </a:lnTo>
                  <a:lnTo>
                    <a:pt x="9" y="20"/>
                  </a:lnTo>
                  <a:lnTo>
                    <a:pt x="6" y="20"/>
                  </a:lnTo>
                  <a:lnTo>
                    <a:pt x="5" y="21"/>
                  </a:lnTo>
                  <a:lnTo>
                    <a:pt x="4" y="23"/>
                  </a:lnTo>
                  <a:lnTo>
                    <a:pt x="4" y="24"/>
                  </a:lnTo>
                  <a:lnTo>
                    <a:pt x="6" y="26"/>
                  </a:lnTo>
                  <a:lnTo>
                    <a:pt x="6" y="27"/>
                  </a:lnTo>
                  <a:lnTo>
                    <a:pt x="6" y="30"/>
                  </a:lnTo>
                  <a:lnTo>
                    <a:pt x="4" y="34"/>
                  </a:lnTo>
                  <a:lnTo>
                    <a:pt x="2" y="35"/>
                  </a:lnTo>
                  <a:lnTo>
                    <a:pt x="1" y="36"/>
                  </a:lnTo>
                  <a:lnTo>
                    <a:pt x="2" y="38"/>
                  </a:lnTo>
                  <a:lnTo>
                    <a:pt x="1" y="39"/>
                  </a:lnTo>
                  <a:lnTo>
                    <a:pt x="1" y="40"/>
                  </a:lnTo>
                  <a:lnTo>
                    <a:pt x="0" y="42"/>
                  </a:lnTo>
                  <a:lnTo>
                    <a:pt x="0" y="45"/>
                  </a:lnTo>
                  <a:lnTo>
                    <a:pt x="1" y="48"/>
                  </a:lnTo>
                  <a:lnTo>
                    <a:pt x="1" y="49"/>
                  </a:lnTo>
                  <a:lnTo>
                    <a:pt x="5" y="54"/>
                  </a:lnTo>
                  <a:lnTo>
                    <a:pt x="9" y="57"/>
                  </a:lnTo>
                  <a:lnTo>
                    <a:pt x="10" y="58"/>
                  </a:lnTo>
                  <a:lnTo>
                    <a:pt x="13" y="64"/>
                  </a:lnTo>
                  <a:lnTo>
                    <a:pt x="15" y="63"/>
                  </a:lnTo>
                  <a:lnTo>
                    <a:pt x="19" y="64"/>
                  </a:lnTo>
                  <a:lnTo>
                    <a:pt x="19" y="65"/>
                  </a:lnTo>
                  <a:lnTo>
                    <a:pt x="18" y="67"/>
                  </a:lnTo>
                  <a:lnTo>
                    <a:pt x="19" y="70"/>
                  </a:lnTo>
                  <a:lnTo>
                    <a:pt x="16" y="73"/>
                  </a:lnTo>
                  <a:lnTo>
                    <a:pt x="16" y="74"/>
                  </a:lnTo>
                  <a:lnTo>
                    <a:pt x="17" y="76"/>
                  </a:lnTo>
                  <a:lnTo>
                    <a:pt x="19" y="78"/>
                  </a:lnTo>
                  <a:lnTo>
                    <a:pt x="23" y="80"/>
                  </a:lnTo>
                  <a:lnTo>
                    <a:pt x="25" y="81"/>
                  </a:lnTo>
                  <a:lnTo>
                    <a:pt x="28" y="84"/>
                  </a:lnTo>
                  <a:lnTo>
                    <a:pt x="29" y="87"/>
                  </a:lnTo>
                  <a:lnTo>
                    <a:pt x="31" y="89"/>
                  </a:lnTo>
                  <a:lnTo>
                    <a:pt x="30" y="89"/>
                  </a:lnTo>
                  <a:lnTo>
                    <a:pt x="29" y="90"/>
                  </a:lnTo>
                  <a:lnTo>
                    <a:pt x="29" y="91"/>
                  </a:lnTo>
                  <a:lnTo>
                    <a:pt x="32" y="96"/>
                  </a:lnTo>
                  <a:lnTo>
                    <a:pt x="33" y="96"/>
                  </a:lnTo>
                  <a:lnTo>
                    <a:pt x="33" y="95"/>
                  </a:lnTo>
                  <a:lnTo>
                    <a:pt x="34" y="95"/>
                  </a:lnTo>
                  <a:lnTo>
                    <a:pt x="35" y="92"/>
                  </a:lnTo>
                  <a:lnTo>
                    <a:pt x="36" y="91"/>
                  </a:lnTo>
                  <a:lnTo>
                    <a:pt x="39" y="92"/>
                  </a:lnTo>
                  <a:lnTo>
                    <a:pt x="40" y="93"/>
                  </a:lnTo>
                  <a:lnTo>
                    <a:pt x="42" y="94"/>
                  </a:lnTo>
                  <a:lnTo>
                    <a:pt x="44" y="93"/>
                  </a:lnTo>
                  <a:lnTo>
                    <a:pt x="43" y="90"/>
                  </a:lnTo>
                  <a:lnTo>
                    <a:pt x="43" y="88"/>
                  </a:lnTo>
                  <a:lnTo>
                    <a:pt x="44" y="87"/>
                  </a:lnTo>
                  <a:lnTo>
                    <a:pt x="48" y="86"/>
                  </a:lnTo>
                  <a:lnTo>
                    <a:pt x="47" y="84"/>
                  </a:lnTo>
                  <a:lnTo>
                    <a:pt x="47" y="83"/>
                  </a:lnTo>
                  <a:lnTo>
                    <a:pt x="48" y="82"/>
                  </a:lnTo>
                  <a:lnTo>
                    <a:pt x="48" y="81"/>
                  </a:lnTo>
                  <a:lnTo>
                    <a:pt x="48" y="80"/>
                  </a:lnTo>
                  <a:lnTo>
                    <a:pt x="48" y="79"/>
                  </a:lnTo>
                  <a:lnTo>
                    <a:pt x="49" y="76"/>
                  </a:lnTo>
                  <a:lnTo>
                    <a:pt x="49" y="74"/>
                  </a:lnTo>
                  <a:lnTo>
                    <a:pt x="51" y="72"/>
                  </a:lnTo>
                  <a:lnTo>
                    <a:pt x="52" y="69"/>
                  </a:lnTo>
                  <a:lnTo>
                    <a:pt x="52" y="68"/>
                  </a:lnTo>
                  <a:lnTo>
                    <a:pt x="54" y="64"/>
                  </a:lnTo>
                  <a:lnTo>
                    <a:pt x="53" y="61"/>
                  </a:lnTo>
                  <a:lnTo>
                    <a:pt x="52" y="58"/>
                  </a:lnTo>
                  <a:lnTo>
                    <a:pt x="52" y="56"/>
                  </a:lnTo>
                  <a:lnTo>
                    <a:pt x="52" y="54"/>
                  </a:lnTo>
                  <a:lnTo>
                    <a:pt x="53" y="53"/>
                  </a:lnTo>
                  <a:lnTo>
                    <a:pt x="49" y="13"/>
                  </a:lnTo>
                  <a:lnTo>
                    <a:pt x="49" y="12"/>
                  </a:lnTo>
                  <a:lnTo>
                    <a:pt x="48" y="11"/>
                  </a:lnTo>
                  <a:lnTo>
                    <a:pt x="47" y="8"/>
                  </a:lnTo>
                  <a:lnTo>
                    <a:pt x="47" y="7"/>
                  </a:lnTo>
                  <a:lnTo>
                    <a:pt x="46" y="5"/>
                  </a:lnTo>
                  <a:lnTo>
                    <a:pt x="44" y="3"/>
                  </a:lnTo>
                  <a:lnTo>
                    <a:pt x="44"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8" name="Freeform 78"/>
            <p:cNvSpPr>
              <a:spLocks/>
            </p:cNvSpPr>
            <p:nvPr/>
          </p:nvSpPr>
          <p:spPr bwMode="auto">
            <a:xfrm>
              <a:off x="5736624" y="1927123"/>
              <a:ext cx="495357" cy="702208"/>
            </a:xfrm>
            <a:custGeom>
              <a:avLst/>
              <a:gdLst>
                <a:gd name="T0" fmla="*/ 2147483647 w 53"/>
                <a:gd name="T1" fmla="*/ 2147483647 h 72"/>
                <a:gd name="T2" fmla="*/ 2147483647 w 53"/>
                <a:gd name="T3" fmla="*/ 2147483647 h 72"/>
                <a:gd name="T4" fmla="*/ 2147483647 w 53"/>
                <a:gd name="T5" fmla="*/ 2147483647 h 72"/>
                <a:gd name="T6" fmla="*/ 2147483647 w 53"/>
                <a:gd name="T7" fmla="*/ 2147483647 h 72"/>
                <a:gd name="T8" fmla="*/ 2147483647 w 53"/>
                <a:gd name="T9" fmla="*/ 2147483647 h 72"/>
                <a:gd name="T10" fmla="*/ 2147483647 w 53"/>
                <a:gd name="T11" fmla="*/ 2147483647 h 72"/>
                <a:gd name="T12" fmla="*/ 2147483647 w 53"/>
                <a:gd name="T13" fmla="*/ 2147483647 h 72"/>
                <a:gd name="T14" fmla="*/ 2147483647 w 53"/>
                <a:gd name="T15" fmla="*/ 2147483647 h 72"/>
                <a:gd name="T16" fmla="*/ 2147483647 w 53"/>
                <a:gd name="T17" fmla="*/ 2147483647 h 72"/>
                <a:gd name="T18" fmla="*/ 2147483647 w 53"/>
                <a:gd name="T19" fmla="*/ 2147483647 h 72"/>
                <a:gd name="T20" fmla="*/ 2147483647 w 53"/>
                <a:gd name="T21" fmla="*/ 2147483647 h 72"/>
                <a:gd name="T22" fmla="*/ 2147483647 w 53"/>
                <a:gd name="T23" fmla="*/ 2147483647 h 72"/>
                <a:gd name="T24" fmla="*/ 2147483647 w 53"/>
                <a:gd name="T25" fmla="*/ 2147483647 h 72"/>
                <a:gd name="T26" fmla="*/ 2147483647 w 53"/>
                <a:gd name="T27" fmla="*/ 2147483647 h 72"/>
                <a:gd name="T28" fmla="*/ 2147483647 w 53"/>
                <a:gd name="T29" fmla="*/ 2147483647 h 72"/>
                <a:gd name="T30" fmla="*/ 2147483647 w 53"/>
                <a:gd name="T31" fmla="*/ 2147483647 h 72"/>
                <a:gd name="T32" fmla="*/ 2147483647 w 53"/>
                <a:gd name="T33" fmla="*/ 2147483647 h 72"/>
                <a:gd name="T34" fmla="*/ 2147483647 w 53"/>
                <a:gd name="T35" fmla="*/ 2147483647 h 72"/>
                <a:gd name="T36" fmla="*/ 2147483647 w 53"/>
                <a:gd name="T37" fmla="*/ 2147483647 h 72"/>
                <a:gd name="T38" fmla="*/ 2147483647 w 53"/>
                <a:gd name="T39" fmla="*/ 2147483647 h 72"/>
                <a:gd name="T40" fmla="*/ 2147483647 w 53"/>
                <a:gd name="T41" fmla="*/ 2147483647 h 72"/>
                <a:gd name="T42" fmla="*/ 2147483647 w 53"/>
                <a:gd name="T43" fmla="*/ 2147483647 h 72"/>
                <a:gd name="T44" fmla="*/ 2147483647 w 53"/>
                <a:gd name="T45" fmla="*/ 2147483647 h 72"/>
                <a:gd name="T46" fmla="*/ 2147483647 w 53"/>
                <a:gd name="T47" fmla="*/ 2147483647 h 72"/>
                <a:gd name="T48" fmla="*/ 2147483647 w 53"/>
                <a:gd name="T49" fmla="*/ 2147483647 h 72"/>
                <a:gd name="T50" fmla="*/ 2147483647 w 53"/>
                <a:gd name="T51" fmla="*/ 2147483647 h 72"/>
                <a:gd name="T52" fmla="*/ 2147483647 w 53"/>
                <a:gd name="T53" fmla="*/ 2147483647 h 72"/>
                <a:gd name="T54" fmla="*/ 2147483647 w 53"/>
                <a:gd name="T55" fmla="*/ 2147483647 h 72"/>
                <a:gd name="T56" fmla="*/ 2147483647 w 53"/>
                <a:gd name="T57" fmla="*/ 2147483647 h 72"/>
                <a:gd name="T58" fmla="*/ 2147483647 w 53"/>
                <a:gd name="T59" fmla="*/ 2147483647 h 72"/>
                <a:gd name="T60" fmla="*/ 2147483647 w 53"/>
                <a:gd name="T61" fmla="*/ 2147483647 h 72"/>
                <a:gd name="T62" fmla="*/ 2147483647 w 53"/>
                <a:gd name="T63" fmla="*/ 2147483647 h 72"/>
                <a:gd name="T64" fmla="*/ 2147483647 w 53"/>
                <a:gd name="T65" fmla="*/ 2147483647 h 72"/>
                <a:gd name="T66" fmla="*/ 2147483647 w 53"/>
                <a:gd name="T67" fmla="*/ 2147483647 h 72"/>
                <a:gd name="T68" fmla="*/ 2147483647 w 53"/>
                <a:gd name="T69" fmla="*/ 2147483647 h 72"/>
                <a:gd name="T70" fmla="*/ 2147483647 w 53"/>
                <a:gd name="T71" fmla="*/ 2147483647 h 72"/>
                <a:gd name="T72" fmla="*/ 2147483647 w 53"/>
                <a:gd name="T73" fmla="*/ 2147483647 h 72"/>
                <a:gd name="T74" fmla="*/ 2147483647 w 53"/>
                <a:gd name="T75" fmla="*/ 2147483647 h 72"/>
                <a:gd name="T76" fmla="*/ 2147483647 w 53"/>
                <a:gd name="T77" fmla="*/ 2147483647 h 72"/>
                <a:gd name="T78" fmla="*/ 2147483647 w 53"/>
                <a:gd name="T79" fmla="*/ 2147483647 h 72"/>
                <a:gd name="T80" fmla="*/ 2147483647 w 53"/>
                <a:gd name="T81" fmla="*/ 2147483647 h 72"/>
                <a:gd name="T82" fmla="*/ 2147483647 w 53"/>
                <a:gd name="T83" fmla="*/ 2147483647 h 72"/>
                <a:gd name="T84" fmla="*/ 2147483647 w 53"/>
                <a:gd name="T85" fmla="*/ 2147483647 h 72"/>
                <a:gd name="T86" fmla="*/ 2147483647 w 53"/>
                <a:gd name="T87" fmla="*/ 2147483647 h 72"/>
                <a:gd name="T88" fmla="*/ 2147483647 w 53"/>
                <a:gd name="T89" fmla="*/ 2147483647 h 72"/>
                <a:gd name="T90" fmla="*/ 2147483647 w 53"/>
                <a:gd name="T91" fmla="*/ 2147483647 h 72"/>
                <a:gd name="T92" fmla="*/ 2147483647 w 53"/>
                <a:gd name="T93" fmla="*/ 2147483647 h 72"/>
                <a:gd name="T94" fmla="*/ 2147483647 w 53"/>
                <a:gd name="T95" fmla="*/ 2147483647 h 72"/>
                <a:gd name="T96" fmla="*/ 2147483647 w 53"/>
                <a:gd name="T97" fmla="*/ 2147483647 h 72"/>
                <a:gd name="T98" fmla="*/ 2147483647 w 53"/>
                <a:gd name="T99" fmla="*/ 2147483647 h 72"/>
                <a:gd name="T100" fmla="*/ 2147483647 w 53"/>
                <a:gd name="T101" fmla="*/ 2147483647 h 72"/>
                <a:gd name="T102" fmla="*/ 2147483647 w 53"/>
                <a:gd name="T103" fmla="*/ 2147483647 h 72"/>
                <a:gd name="T104" fmla="*/ 2147483647 w 53"/>
                <a:gd name="T105" fmla="*/ 2147483647 h 72"/>
                <a:gd name="T106" fmla="*/ 0 w 53"/>
                <a:gd name="T107" fmla="*/ 2147483647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
                <a:gd name="T163" fmla="*/ 0 h 72"/>
                <a:gd name="T164" fmla="*/ 53 w 53"/>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 h="72">
                  <a:moveTo>
                    <a:pt x="0" y="72"/>
                  </a:moveTo>
                  <a:lnTo>
                    <a:pt x="27" y="68"/>
                  </a:lnTo>
                  <a:lnTo>
                    <a:pt x="27" y="69"/>
                  </a:lnTo>
                  <a:lnTo>
                    <a:pt x="43" y="67"/>
                  </a:lnTo>
                  <a:lnTo>
                    <a:pt x="43" y="66"/>
                  </a:lnTo>
                  <a:lnTo>
                    <a:pt x="45" y="62"/>
                  </a:lnTo>
                  <a:lnTo>
                    <a:pt x="46" y="61"/>
                  </a:lnTo>
                  <a:lnTo>
                    <a:pt x="46" y="59"/>
                  </a:lnTo>
                  <a:lnTo>
                    <a:pt x="47" y="56"/>
                  </a:lnTo>
                  <a:lnTo>
                    <a:pt x="49" y="55"/>
                  </a:lnTo>
                  <a:lnTo>
                    <a:pt x="49" y="52"/>
                  </a:lnTo>
                  <a:lnTo>
                    <a:pt x="49" y="51"/>
                  </a:lnTo>
                  <a:lnTo>
                    <a:pt x="50" y="50"/>
                  </a:lnTo>
                  <a:lnTo>
                    <a:pt x="51" y="51"/>
                  </a:lnTo>
                  <a:lnTo>
                    <a:pt x="52" y="51"/>
                  </a:lnTo>
                  <a:lnTo>
                    <a:pt x="53" y="50"/>
                  </a:lnTo>
                  <a:lnTo>
                    <a:pt x="53" y="49"/>
                  </a:lnTo>
                  <a:lnTo>
                    <a:pt x="52" y="47"/>
                  </a:lnTo>
                  <a:lnTo>
                    <a:pt x="53" y="44"/>
                  </a:lnTo>
                  <a:lnTo>
                    <a:pt x="52" y="42"/>
                  </a:lnTo>
                  <a:lnTo>
                    <a:pt x="51" y="37"/>
                  </a:lnTo>
                  <a:lnTo>
                    <a:pt x="48" y="28"/>
                  </a:lnTo>
                  <a:lnTo>
                    <a:pt x="44" y="27"/>
                  </a:lnTo>
                  <a:lnTo>
                    <a:pt x="42" y="28"/>
                  </a:lnTo>
                  <a:lnTo>
                    <a:pt x="41" y="29"/>
                  </a:lnTo>
                  <a:lnTo>
                    <a:pt x="36" y="36"/>
                  </a:lnTo>
                  <a:lnTo>
                    <a:pt x="34" y="35"/>
                  </a:lnTo>
                  <a:lnTo>
                    <a:pt x="33" y="34"/>
                  </a:lnTo>
                  <a:lnTo>
                    <a:pt x="33" y="33"/>
                  </a:lnTo>
                  <a:lnTo>
                    <a:pt x="33" y="30"/>
                  </a:lnTo>
                  <a:lnTo>
                    <a:pt x="34" y="29"/>
                  </a:lnTo>
                  <a:lnTo>
                    <a:pt x="36" y="28"/>
                  </a:lnTo>
                  <a:lnTo>
                    <a:pt x="37" y="26"/>
                  </a:lnTo>
                  <a:lnTo>
                    <a:pt x="37" y="24"/>
                  </a:lnTo>
                  <a:lnTo>
                    <a:pt x="38" y="24"/>
                  </a:lnTo>
                  <a:lnTo>
                    <a:pt x="39" y="22"/>
                  </a:lnTo>
                  <a:lnTo>
                    <a:pt x="39" y="17"/>
                  </a:lnTo>
                  <a:lnTo>
                    <a:pt x="38" y="15"/>
                  </a:lnTo>
                  <a:lnTo>
                    <a:pt x="38" y="14"/>
                  </a:lnTo>
                  <a:lnTo>
                    <a:pt x="36" y="12"/>
                  </a:lnTo>
                  <a:lnTo>
                    <a:pt x="36" y="11"/>
                  </a:lnTo>
                  <a:lnTo>
                    <a:pt x="38" y="10"/>
                  </a:lnTo>
                  <a:lnTo>
                    <a:pt x="36" y="6"/>
                  </a:lnTo>
                  <a:lnTo>
                    <a:pt x="35" y="6"/>
                  </a:lnTo>
                  <a:lnTo>
                    <a:pt x="30" y="4"/>
                  </a:lnTo>
                  <a:lnTo>
                    <a:pt x="27" y="3"/>
                  </a:lnTo>
                  <a:lnTo>
                    <a:pt x="26" y="2"/>
                  </a:lnTo>
                  <a:lnTo>
                    <a:pt x="23" y="2"/>
                  </a:lnTo>
                  <a:lnTo>
                    <a:pt x="21" y="1"/>
                  </a:lnTo>
                  <a:lnTo>
                    <a:pt x="19" y="0"/>
                  </a:lnTo>
                  <a:lnTo>
                    <a:pt x="18" y="1"/>
                  </a:lnTo>
                  <a:lnTo>
                    <a:pt x="17" y="1"/>
                  </a:lnTo>
                  <a:lnTo>
                    <a:pt x="16" y="3"/>
                  </a:lnTo>
                  <a:lnTo>
                    <a:pt x="16" y="5"/>
                  </a:lnTo>
                  <a:lnTo>
                    <a:pt x="16" y="6"/>
                  </a:lnTo>
                  <a:lnTo>
                    <a:pt x="17" y="7"/>
                  </a:lnTo>
                  <a:lnTo>
                    <a:pt x="16" y="7"/>
                  </a:lnTo>
                  <a:lnTo>
                    <a:pt x="15" y="8"/>
                  </a:lnTo>
                  <a:lnTo>
                    <a:pt x="14" y="8"/>
                  </a:lnTo>
                  <a:lnTo>
                    <a:pt x="13" y="10"/>
                  </a:lnTo>
                  <a:lnTo>
                    <a:pt x="12" y="11"/>
                  </a:lnTo>
                  <a:lnTo>
                    <a:pt x="13" y="13"/>
                  </a:lnTo>
                  <a:lnTo>
                    <a:pt x="13" y="15"/>
                  </a:lnTo>
                  <a:lnTo>
                    <a:pt x="12" y="17"/>
                  </a:lnTo>
                  <a:lnTo>
                    <a:pt x="10" y="18"/>
                  </a:lnTo>
                  <a:lnTo>
                    <a:pt x="10" y="16"/>
                  </a:lnTo>
                  <a:lnTo>
                    <a:pt x="11" y="14"/>
                  </a:lnTo>
                  <a:lnTo>
                    <a:pt x="10" y="13"/>
                  </a:lnTo>
                  <a:lnTo>
                    <a:pt x="11" y="12"/>
                  </a:lnTo>
                  <a:lnTo>
                    <a:pt x="10" y="11"/>
                  </a:lnTo>
                  <a:lnTo>
                    <a:pt x="10" y="12"/>
                  </a:lnTo>
                  <a:lnTo>
                    <a:pt x="9" y="13"/>
                  </a:lnTo>
                  <a:lnTo>
                    <a:pt x="9" y="15"/>
                  </a:lnTo>
                  <a:lnTo>
                    <a:pt x="8" y="16"/>
                  </a:lnTo>
                  <a:lnTo>
                    <a:pt x="7" y="16"/>
                  </a:lnTo>
                  <a:lnTo>
                    <a:pt x="6" y="17"/>
                  </a:lnTo>
                  <a:lnTo>
                    <a:pt x="5" y="18"/>
                  </a:lnTo>
                  <a:lnTo>
                    <a:pt x="5" y="19"/>
                  </a:lnTo>
                  <a:lnTo>
                    <a:pt x="3" y="21"/>
                  </a:lnTo>
                  <a:lnTo>
                    <a:pt x="3" y="23"/>
                  </a:lnTo>
                  <a:lnTo>
                    <a:pt x="3" y="26"/>
                  </a:lnTo>
                  <a:lnTo>
                    <a:pt x="3" y="28"/>
                  </a:lnTo>
                  <a:lnTo>
                    <a:pt x="2" y="31"/>
                  </a:lnTo>
                  <a:lnTo>
                    <a:pt x="1" y="32"/>
                  </a:lnTo>
                  <a:lnTo>
                    <a:pt x="1" y="33"/>
                  </a:lnTo>
                  <a:lnTo>
                    <a:pt x="2" y="37"/>
                  </a:lnTo>
                  <a:lnTo>
                    <a:pt x="2" y="39"/>
                  </a:lnTo>
                  <a:lnTo>
                    <a:pt x="2" y="41"/>
                  </a:lnTo>
                  <a:lnTo>
                    <a:pt x="5" y="46"/>
                  </a:lnTo>
                  <a:lnTo>
                    <a:pt x="7" y="50"/>
                  </a:lnTo>
                  <a:lnTo>
                    <a:pt x="7" y="54"/>
                  </a:lnTo>
                  <a:lnTo>
                    <a:pt x="7" y="55"/>
                  </a:lnTo>
                  <a:lnTo>
                    <a:pt x="7" y="56"/>
                  </a:lnTo>
                  <a:lnTo>
                    <a:pt x="7" y="59"/>
                  </a:lnTo>
                  <a:lnTo>
                    <a:pt x="6" y="62"/>
                  </a:lnTo>
                  <a:lnTo>
                    <a:pt x="5" y="65"/>
                  </a:lnTo>
                  <a:lnTo>
                    <a:pt x="3" y="69"/>
                  </a:lnTo>
                  <a:lnTo>
                    <a:pt x="1" y="71"/>
                  </a:lnTo>
                  <a:lnTo>
                    <a:pt x="0" y="7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79" name="Freeform 79"/>
            <p:cNvSpPr>
              <a:spLocks/>
            </p:cNvSpPr>
            <p:nvPr/>
          </p:nvSpPr>
          <p:spPr bwMode="auto">
            <a:xfrm>
              <a:off x="5279372" y="1682166"/>
              <a:ext cx="765716" cy="399188"/>
            </a:xfrm>
            <a:custGeom>
              <a:avLst/>
              <a:gdLst>
                <a:gd name="T0" fmla="*/ 2147483647 w 82"/>
                <a:gd name="T1" fmla="*/ 2147483647 h 41"/>
                <a:gd name="T2" fmla="*/ 2147483647 w 82"/>
                <a:gd name="T3" fmla="*/ 2147483647 h 41"/>
                <a:gd name="T4" fmla="*/ 2147483647 w 82"/>
                <a:gd name="T5" fmla="*/ 2147483647 h 41"/>
                <a:gd name="T6" fmla="*/ 2147483647 w 82"/>
                <a:gd name="T7" fmla="*/ 2147483647 h 41"/>
                <a:gd name="T8" fmla="*/ 2147483647 w 82"/>
                <a:gd name="T9" fmla="*/ 2147483647 h 41"/>
                <a:gd name="T10" fmla="*/ 2147483647 w 82"/>
                <a:gd name="T11" fmla="*/ 2147483647 h 41"/>
                <a:gd name="T12" fmla="*/ 2147483647 w 82"/>
                <a:gd name="T13" fmla="*/ 2147483647 h 41"/>
                <a:gd name="T14" fmla="*/ 2147483647 w 82"/>
                <a:gd name="T15" fmla="*/ 2147483647 h 41"/>
                <a:gd name="T16" fmla="*/ 2147483647 w 82"/>
                <a:gd name="T17" fmla="*/ 2147483647 h 41"/>
                <a:gd name="T18" fmla="*/ 2147483647 w 82"/>
                <a:gd name="T19" fmla="*/ 2147483647 h 41"/>
                <a:gd name="T20" fmla="*/ 2147483647 w 82"/>
                <a:gd name="T21" fmla="*/ 2147483647 h 41"/>
                <a:gd name="T22" fmla="*/ 2147483647 w 82"/>
                <a:gd name="T23" fmla="*/ 2147483647 h 41"/>
                <a:gd name="T24" fmla="*/ 2147483647 w 82"/>
                <a:gd name="T25" fmla="*/ 2147483647 h 41"/>
                <a:gd name="T26" fmla="*/ 2147483647 w 82"/>
                <a:gd name="T27" fmla="*/ 2147483647 h 41"/>
                <a:gd name="T28" fmla="*/ 2147483647 w 82"/>
                <a:gd name="T29" fmla="*/ 2147483647 h 41"/>
                <a:gd name="T30" fmla="*/ 2147483647 w 82"/>
                <a:gd name="T31" fmla="*/ 2147483647 h 41"/>
                <a:gd name="T32" fmla="*/ 2147483647 w 82"/>
                <a:gd name="T33" fmla="*/ 2147483647 h 41"/>
                <a:gd name="T34" fmla="*/ 2147483647 w 82"/>
                <a:gd name="T35" fmla="*/ 2147483647 h 41"/>
                <a:gd name="T36" fmla="*/ 2147483647 w 82"/>
                <a:gd name="T37" fmla="*/ 2147483647 h 41"/>
                <a:gd name="T38" fmla="*/ 2147483647 w 82"/>
                <a:gd name="T39" fmla="*/ 2147483647 h 41"/>
                <a:gd name="T40" fmla="*/ 2147483647 w 82"/>
                <a:gd name="T41" fmla="*/ 2147483647 h 41"/>
                <a:gd name="T42" fmla="*/ 2147483647 w 82"/>
                <a:gd name="T43" fmla="*/ 2147483647 h 41"/>
                <a:gd name="T44" fmla="*/ 2147483647 w 82"/>
                <a:gd name="T45" fmla="*/ 2147483647 h 41"/>
                <a:gd name="T46" fmla="*/ 2147483647 w 82"/>
                <a:gd name="T47" fmla="*/ 2147483647 h 41"/>
                <a:gd name="T48" fmla="*/ 2147483647 w 82"/>
                <a:gd name="T49" fmla="*/ 2147483647 h 41"/>
                <a:gd name="T50" fmla="*/ 2147483647 w 82"/>
                <a:gd name="T51" fmla="*/ 2147483647 h 41"/>
                <a:gd name="T52" fmla="*/ 2147483647 w 82"/>
                <a:gd name="T53" fmla="*/ 2147483647 h 41"/>
                <a:gd name="T54" fmla="*/ 2147483647 w 82"/>
                <a:gd name="T55" fmla="*/ 2147483647 h 41"/>
                <a:gd name="T56" fmla="*/ 2147483647 w 82"/>
                <a:gd name="T57" fmla="*/ 2147483647 h 41"/>
                <a:gd name="T58" fmla="*/ 2147483647 w 82"/>
                <a:gd name="T59" fmla="*/ 2147483647 h 41"/>
                <a:gd name="T60" fmla="*/ 2147483647 w 82"/>
                <a:gd name="T61" fmla="*/ 2147483647 h 41"/>
                <a:gd name="T62" fmla="*/ 2147483647 w 82"/>
                <a:gd name="T63" fmla="*/ 2147483647 h 41"/>
                <a:gd name="T64" fmla="*/ 2147483647 w 82"/>
                <a:gd name="T65" fmla="*/ 2147483647 h 41"/>
                <a:gd name="T66" fmla="*/ 2147483647 w 82"/>
                <a:gd name="T67" fmla="*/ 2147483647 h 41"/>
                <a:gd name="T68" fmla="*/ 2147483647 w 82"/>
                <a:gd name="T69" fmla="*/ 2147483647 h 41"/>
                <a:gd name="T70" fmla="*/ 2147483647 w 82"/>
                <a:gd name="T71" fmla="*/ 2147483647 h 41"/>
                <a:gd name="T72" fmla="*/ 2147483647 w 82"/>
                <a:gd name="T73" fmla="*/ 2147483647 h 41"/>
                <a:gd name="T74" fmla="*/ 2147483647 w 82"/>
                <a:gd name="T75" fmla="*/ 2147483647 h 41"/>
                <a:gd name="T76" fmla="*/ 2147483647 w 82"/>
                <a:gd name="T77" fmla="*/ 2147483647 h 41"/>
                <a:gd name="T78" fmla="*/ 2147483647 w 82"/>
                <a:gd name="T79" fmla="*/ 2147483647 h 41"/>
                <a:gd name="T80" fmla="*/ 2147483647 w 82"/>
                <a:gd name="T81" fmla="*/ 2147483647 h 41"/>
                <a:gd name="T82" fmla="*/ 2147483647 w 82"/>
                <a:gd name="T83" fmla="*/ 2147483647 h 41"/>
                <a:gd name="T84" fmla="*/ 2147483647 w 82"/>
                <a:gd name="T85" fmla="*/ 2147483647 h 41"/>
                <a:gd name="T86" fmla="*/ 0 w 82"/>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
                <a:gd name="T133" fmla="*/ 0 h 41"/>
                <a:gd name="T134" fmla="*/ 82 w 82"/>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 h="41">
                  <a:moveTo>
                    <a:pt x="0" y="17"/>
                  </a:moveTo>
                  <a:lnTo>
                    <a:pt x="2" y="17"/>
                  </a:lnTo>
                  <a:lnTo>
                    <a:pt x="3" y="16"/>
                  </a:lnTo>
                  <a:lnTo>
                    <a:pt x="6" y="14"/>
                  </a:lnTo>
                  <a:lnTo>
                    <a:pt x="6" y="13"/>
                  </a:lnTo>
                  <a:lnTo>
                    <a:pt x="7" y="13"/>
                  </a:lnTo>
                  <a:lnTo>
                    <a:pt x="12" y="11"/>
                  </a:lnTo>
                  <a:lnTo>
                    <a:pt x="15" y="9"/>
                  </a:lnTo>
                  <a:lnTo>
                    <a:pt x="19" y="6"/>
                  </a:lnTo>
                  <a:lnTo>
                    <a:pt x="20" y="5"/>
                  </a:lnTo>
                  <a:lnTo>
                    <a:pt x="23" y="2"/>
                  </a:lnTo>
                  <a:lnTo>
                    <a:pt x="25" y="1"/>
                  </a:lnTo>
                  <a:lnTo>
                    <a:pt x="29" y="0"/>
                  </a:lnTo>
                  <a:lnTo>
                    <a:pt x="30" y="0"/>
                  </a:lnTo>
                  <a:lnTo>
                    <a:pt x="30" y="1"/>
                  </a:lnTo>
                  <a:lnTo>
                    <a:pt x="28" y="2"/>
                  </a:lnTo>
                  <a:lnTo>
                    <a:pt x="27" y="4"/>
                  </a:lnTo>
                  <a:lnTo>
                    <a:pt x="24" y="7"/>
                  </a:lnTo>
                  <a:lnTo>
                    <a:pt x="23" y="8"/>
                  </a:lnTo>
                  <a:lnTo>
                    <a:pt x="22" y="11"/>
                  </a:lnTo>
                  <a:lnTo>
                    <a:pt x="22" y="13"/>
                  </a:lnTo>
                  <a:lnTo>
                    <a:pt x="23" y="12"/>
                  </a:lnTo>
                  <a:lnTo>
                    <a:pt x="25" y="10"/>
                  </a:lnTo>
                  <a:lnTo>
                    <a:pt x="26" y="10"/>
                  </a:lnTo>
                  <a:lnTo>
                    <a:pt x="27" y="10"/>
                  </a:lnTo>
                  <a:lnTo>
                    <a:pt x="32" y="12"/>
                  </a:lnTo>
                  <a:lnTo>
                    <a:pt x="36" y="16"/>
                  </a:lnTo>
                  <a:lnTo>
                    <a:pt x="39" y="15"/>
                  </a:lnTo>
                  <a:lnTo>
                    <a:pt x="40" y="16"/>
                  </a:lnTo>
                  <a:lnTo>
                    <a:pt x="41" y="16"/>
                  </a:lnTo>
                  <a:lnTo>
                    <a:pt x="42" y="16"/>
                  </a:lnTo>
                  <a:lnTo>
                    <a:pt x="43" y="16"/>
                  </a:lnTo>
                  <a:lnTo>
                    <a:pt x="44" y="16"/>
                  </a:lnTo>
                  <a:lnTo>
                    <a:pt x="44" y="17"/>
                  </a:lnTo>
                  <a:lnTo>
                    <a:pt x="45" y="15"/>
                  </a:lnTo>
                  <a:lnTo>
                    <a:pt x="48" y="13"/>
                  </a:lnTo>
                  <a:lnTo>
                    <a:pt x="59" y="10"/>
                  </a:lnTo>
                  <a:lnTo>
                    <a:pt x="62" y="9"/>
                  </a:lnTo>
                  <a:lnTo>
                    <a:pt x="63" y="8"/>
                  </a:lnTo>
                  <a:lnTo>
                    <a:pt x="64" y="9"/>
                  </a:lnTo>
                  <a:lnTo>
                    <a:pt x="63" y="10"/>
                  </a:lnTo>
                  <a:lnTo>
                    <a:pt x="63" y="11"/>
                  </a:lnTo>
                  <a:lnTo>
                    <a:pt x="64" y="14"/>
                  </a:lnTo>
                  <a:lnTo>
                    <a:pt x="65" y="14"/>
                  </a:lnTo>
                  <a:lnTo>
                    <a:pt x="67" y="14"/>
                  </a:lnTo>
                  <a:lnTo>
                    <a:pt x="68" y="13"/>
                  </a:lnTo>
                  <a:lnTo>
                    <a:pt x="71" y="13"/>
                  </a:lnTo>
                  <a:lnTo>
                    <a:pt x="73" y="14"/>
                  </a:lnTo>
                  <a:lnTo>
                    <a:pt x="74" y="17"/>
                  </a:lnTo>
                  <a:lnTo>
                    <a:pt x="75" y="18"/>
                  </a:lnTo>
                  <a:lnTo>
                    <a:pt x="78" y="19"/>
                  </a:lnTo>
                  <a:lnTo>
                    <a:pt x="81" y="18"/>
                  </a:lnTo>
                  <a:lnTo>
                    <a:pt x="82" y="19"/>
                  </a:lnTo>
                  <a:lnTo>
                    <a:pt x="82" y="20"/>
                  </a:lnTo>
                  <a:lnTo>
                    <a:pt x="81" y="21"/>
                  </a:lnTo>
                  <a:lnTo>
                    <a:pt x="79" y="21"/>
                  </a:lnTo>
                  <a:lnTo>
                    <a:pt x="78" y="21"/>
                  </a:lnTo>
                  <a:lnTo>
                    <a:pt x="78" y="20"/>
                  </a:lnTo>
                  <a:lnTo>
                    <a:pt x="76" y="21"/>
                  </a:lnTo>
                  <a:lnTo>
                    <a:pt x="75" y="21"/>
                  </a:lnTo>
                  <a:lnTo>
                    <a:pt x="74" y="21"/>
                  </a:lnTo>
                  <a:lnTo>
                    <a:pt x="71" y="21"/>
                  </a:lnTo>
                  <a:lnTo>
                    <a:pt x="69" y="21"/>
                  </a:lnTo>
                  <a:lnTo>
                    <a:pt x="68" y="21"/>
                  </a:lnTo>
                  <a:lnTo>
                    <a:pt x="69" y="23"/>
                  </a:lnTo>
                  <a:lnTo>
                    <a:pt x="68" y="24"/>
                  </a:lnTo>
                  <a:lnTo>
                    <a:pt x="68" y="23"/>
                  </a:lnTo>
                  <a:lnTo>
                    <a:pt x="66" y="22"/>
                  </a:lnTo>
                  <a:lnTo>
                    <a:pt x="61" y="21"/>
                  </a:lnTo>
                  <a:lnTo>
                    <a:pt x="60" y="21"/>
                  </a:lnTo>
                  <a:lnTo>
                    <a:pt x="59" y="21"/>
                  </a:lnTo>
                  <a:lnTo>
                    <a:pt x="56" y="23"/>
                  </a:lnTo>
                  <a:lnTo>
                    <a:pt x="54" y="24"/>
                  </a:lnTo>
                  <a:lnTo>
                    <a:pt x="54" y="25"/>
                  </a:lnTo>
                  <a:lnTo>
                    <a:pt x="53" y="25"/>
                  </a:lnTo>
                  <a:lnTo>
                    <a:pt x="52" y="24"/>
                  </a:lnTo>
                  <a:lnTo>
                    <a:pt x="50" y="25"/>
                  </a:lnTo>
                  <a:lnTo>
                    <a:pt x="50" y="26"/>
                  </a:lnTo>
                  <a:lnTo>
                    <a:pt x="49" y="27"/>
                  </a:lnTo>
                  <a:lnTo>
                    <a:pt x="45" y="30"/>
                  </a:lnTo>
                  <a:lnTo>
                    <a:pt x="44" y="30"/>
                  </a:lnTo>
                  <a:lnTo>
                    <a:pt x="46" y="27"/>
                  </a:lnTo>
                  <a:lnTo>
                    <a:pt x="46" y="26"/>
                  </a:lnTo>
                  <a:lnTo>
                    <a:pt x="44" y="26"/>
                  </a:lnTo>
                  <a:lnTo>
                    <a:pt x="43" y="28"/>
                  </a:lnTo>
                  <a:lnTo>
                    <a:pt x="42" y="29"/>
                  </a:lnTo>
                  <a:lnTo>
                    <a:pt x="41" y="28"/>
                  </a:lnTo>
                  <a:lnTo>
                    <a:pt x="41" y="27"/>
                  </a:lnTo>
                  <a:lnTo>
                    <a:pt x="40" y="29"/>
                  </a:lnTo>
                  <a:lnTo>
                    <a:pt x="39" y="31"/>
                  </a:lnTo>
                  <a:lnTo>
                    <a:pt x="38" y="34"/>
                  </a:lnTo>
                  <a:lnTo>
                    <a:pt x="37" y="35"/>
                  </a:lnTo>
                  <a:lnTo>
                    <a:pt x="36" y="38"/>
                  </a:lnTo>
                  <a:lnTo>
                    <a:pt x="36" y="40"/>
                  </a:lnTo>
                  <a:lnTo>
                    <a:pt x="35" y="41"/>
                  </a:lnTo>
                  <a:lnTo>
                    <a:pt x="34" y="39"/>
                  </a:lnTo>
                  <a:lnTo>
                    <a:pt x="33" y="38"/>
                  </a:lnTo>
                  <a:lnTo>
                    <a:pt x="34" y="37"/>
                  </a:lnTo>
                  <a:lnTo>
                    <a:pt x="34" y="36"/>
                  </a:lnTo>
                  <a:lnTo>
                    <a:pt x="32" y="36"/>
                  </a:lnTo>
                  <a:lnTo>
                    <a:pt x="31" y="36"/>
                  </a:lnTo>
                  <a:lnTo>
                    <a:pt x="32" y="32"/>
                  </a:lnTo>
                  <a:lnTo>
                    <a:pt x="32" y="30"/>
                  </a:lnTo>
                  <a:lnTo>
                    <a:pt x="29" y="29"/>
                  </a:lnTo>
                  <a:lnTo>
                    <a:pt x="28" y="29"/>
                  </a:lnTo>
                  <a:lnTo>
                    <a:pt x="28" y="28"/>
                  </a:lnTo>
                  <a:lnTo>
                    <a:pt x="28" y="27"/>
                  </a:lnTo>
                  <a:lnTo>
                    <a:pt x="27" y="27"/>
                  </a:lnTo>
                  <a:lnTo>
                    <a:pt x="25" y="26"/>
                  </a:lnTo>
                  <a:lnTo>
                    <a:pt x="23" y="26"/>
                  </a:lnTo>
                  <a:lnTo>
                    <a:pt x="22" y="26"/>
                  </a:lnTo>
                  <a:lnTo>
                    <a:pt x="21" y="26"/>
                  </a:lnTo>
                  <a:lnTo>
                    <a:pt x="19" y="26"/>
                  </a:lnTo>
                  <a:lnTo>
                    <a:pt x="17" y="24"/>
                  </a:lnTo>
                  <a:lnTo>
                    <a:pt x="15" y="24"/>
                  </a:lnTo>
                  <a:lnTo>
                    <a:pt x="4" y="22"/>
                  </a:lnTo>
                  <a:lnTo>
                    <a:pt x="3" y="21"/>
                  </a:lnTo>
                  <a:lnTo>
                    <a:pt x="3" y="19"/>
                  </a:lnTo>
                  <a:lnTo>
                    <a:pt x="2" y="18"/>
                  </a:lnTo>
                  <a:lnTo>
                    <a:pt x="0" y="18"/>
                  </a:lnTo>
                  <a:lnTo>
                    <a:pt x="0" y="17"/>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0" name="Freeform 80"/>
            <p:cNvSpPr>
              <a:spLocks/>
            </p:cNvSpPr>
            <p:nvPr/>
          </p:nvSpPr>
          <p:spPr bwMode="auto">
            <a:xfrm>
              <a:off x="5653158" y="2589413"/>
              <a:ext cx="382858" cy="711281"/>
            </a:xfrm>
            <a:custGeom>
              <a:avLst/>
              <a:gdLst>
                <a:gd name="T0" fmla="*/ 2147483647 w 41"/>
                <a:gd name="T1" fmla="*/ 2147483647 h 73"/>
                <a:gd name="T2" fmla="*/ 2147483647 w 41"/>
                <a:gd name="T3" fmla="*/ 2147483647 h 73"/>
                <a:gd name="T4" fmla="*/ 2147483647 w 41"/>
                <a:gd name="T5" fmla="*/ 2147483647 h 73"/>
                <a:gd name="T6" fmla="*/ 2147483647 w 41"/>
                <a:gd name="T7" fmla="*/ 2147483647 h 73"/>
                <a:gd name="T8" fmla="*/ 2147483647 w 41"/>
                <a:gd name="T9" fmla="*/ 2147483647 h 73"/>
                <a:gd name="T10" fmla="*/ 2147483647 w 41"/>
                <a:gd name="T11" fmla="*/ 2147483647 h 73"/>
                <a:gd name="T12" fmla="*/ 2147483647 w 41"/>
                <a:gd name="T13" fmla="*/ 2147483647 h 73"/>
                <a:gd name="T14" fmla="*/ 2147483647 w 41"/>
                <a:gd name="T15" fmla="*/ 2147483647 h 73"/>
                <a:gd name="T16" fmla="*/ 2147483647 w 41"/>
                <a:gd name="T17" fmla="*/ 2147483647 h 73"/>
                <a:gd name="T18" fmla="*/ 2147483647 w 41"/>
                <a:gd name="T19" fmla="*/ 2147483647 h 73"/>
                <a:gd name="T20" fmla="*/ 2147483647 w 41"/>
                <a:gd name="T21" fmla="*/ 2147483647 h 73"/>
                <a:gd name="T22" fmla="*/ 2147483647 w 41"/>
                <a:gd name="T23" fmla="*/ 2147483647 h 73"/>
                <a:gd name="T24" fmla="*/ 0 w 41"/>
                <a:gd name="T25" fmla="*/ 2147483647 h 73"/>
                <a:gd name="T26" fmla="*/ 0 w 41"/>
                <a:gd name="T27" fmla="*/ 2147483647 h 73"/>
                <a:gd name="T28" fmla="*/ 0 w 41"/>
                <a:gd name="T29" fmla="*/ 2147483647 h 73"/>
                <a:gd name="T30" fmla="*/ 0 w 41"/>
                <a:gd name="T31" fmla="*/ 2147483647 h 73"/>
                <a:gd name="T32" fmla="*/ 2147483647 w 41"/>
                <a:gd name="T33" fmla="*/ 2147483647 h 73"/>
                <a:gd name="T34" fmla="*/ 2147483647 w 41"/>
                <a:gd name="T35" fmla="*/ 2147483647 h 73"/>
                <a:gd name="T36" fmla="*/ 2147483647 w 41"/>
                <a:gd name="T37" fmla="*/ 2147483647 h 73"/>
                <a:gd name="T38" fmla="*/ 2147483647 w 41"/>
                <a:gd name="T39" fmla="*/ 2147483647 h 73"/>
                <a:gd name="T40" fmla="*/ 2147483647 w 41"/>
                <a:gd name="T41" fmla="*/ 2147483647 h 73"/>
                <a:gd name="T42" fmla="*/ 2147483647 w 41"/>
                <a:gd name="T43" fmla="*/ 2147483647 h 73"/>
                <a:gd name="T44" fmla="*/ 2147483647 w 41"/>
                <a:gd name="T45" fmla="*/ 2147483647 h 73"/>
                <a:gd name="T46" fmla="*/ 2147483647 w 41"/>
                <a:gd name="T47" fmla="*/ 2147483647 h 73"/>
                <a:gd name="T48" fmla="*/ 2147483647 w 41"/>
                <a:gd name="T49" fmla="*/ 2147483647 h 73"/>
                <a:gd name="T50" fmla="*/ 2147483647 w 41"/>
                <a:gd name="T51" fmla="*/ 2147483647 h 73"/>
                <a:gd name="T52" fmla="*/ 2147483647 w 41"/>
                <a:gd name="T53" fmla="*/ 2147483647 h 73"/>
                <a:gd name="T54" fmla="*/ 2147483647 w 41"/>
                <a:gd name="T55" fmla="*/ 2147483647 h 73"/>
                <a:gd name="T56" fmla="*/ 2147483647 w 41"/>
                <a:gd name="T57" fmla="*/ 2147483647 h 73"/>
                <a:gd name="T58" fmla="*/ 2147483647 w 41"/>
                <a:gd name="T59" fmla="*/ 2147483647 h 73"/>
                <a:gd name="T60" fmla="*/ 2147483647 w 41"/>
                <a:gd name="T61" fmla="*/ 2147483647 h 73"/>
                <a:gd name="T62" fmla="*/ 2147483647 w 41"/>
                <a:gd name="T63" fmla="*/ 2147483647 h 73"/>
                <a:gd name="T64" fmla="*/ 2147483647 w 41"/>
                <a:gd name="T65" fmla="*/ 2147483647 h 73"/>
                <a:gd name="T66" fmla="*/ 2147483647 w 41"/>
                <a:gd name="T67" fmla="*/ 2147483647 h 73"/>
                <a:gd name="T68" fmla="*/ 2147483647 w 41"/>
                <a:gd name="T69" fmla="*/ 2147483647 h 73"/>
                <a:gd name="T70" fmla="*/ 2147483647 w 41"/>
                <a:gd name="T71" fmla="*/ 2147483647 h 73"/>
                <a:gd name="T72" fmla="*/ 2147483647 w 41"/>
                <a:gd name="T73" fmla="*/ 2147483647 h 73"/>
                <a:gd name="T74" fmla="*/ 2147483647 w 41"/>
                <a:gd name="T75" fmla="*/ 2147483647 h 73"/>
                <a:gd name="T76" fmla="*/ 2147483647 w 41"/>
                <a:gd name="T77" fmla="*/ 2147483647 h 73"/>
                <a:gd name="T78" fmla="*/ 2147483647 w 41"/>
                <a:gd name="T79" fmla="*/ 2147483647 h 73"/>
                <a:gd name="T80" fmla="*/ 2147483647 w 41"/>
                <a:gd name="T81" fmla="*/ 2147483647 h 73"/>
                <a:gd name="T82" fmla="*/ 2147483647 w 41"/>
                <a:gd name="T83" fmla="*/ 2147483647 h 73"/>
                <a:gd name="T84" fmla="*/ 2147483647 w 41"/>
                <a:gd name="T85" fmla="*/ 2147483647 h 73"/>
                <a:gd name="T86" fmla="*/ 2147483647 w 41"/>
                <a:gd name="T87" fmla="*/ 2147483647 h 73"/>
                <a:gd name="T88" fmla="*/ 2147483647 w 41"/>
                <a:gd name="T89" fmla="*/ 2147483647 h 73"/>
                <a:gd name="T90" fmla="*/ 2147483647 w 41"/>
                <a:gd name="T91" fmla="*/ 2147483647 h 73"/>
                <a:gd name="T92" fmla="*/ 2147483647 w 41"/>
                <a:gd name="T93" fmla="*/ 2147483647 h 73"/>
                <a:gd name="T94" fmla="*/ 2147483647 w 41"/>
                <a:gd name="T95" fmla="*/ 0 h 73"/>
                <a:gd name="T96" fmla="*/ 2147483647 w 41"/>
                <a:gd name="T97" fmla="*/ 2147483647 h 73"/>
                <a:gd name="T98" fmla="*/ 2147483647 w 41"/>
                <a:gd name="T99" fmla="*/ 2147483647 h 73"/>
                <a:gd name="T100" fmla="*/ 2147483647 w 41"/>
                <a:gd name="T101" fmla="*/ 2147483647 h 73"/>
                <a:gd name="T102" fmla="*/ 2147483647 w 41"/>
                <a:gd name="T103" fmla="*/ 2147483647 h 73"/>
                <a:gd name="T104" fmla="*/ 2147483647 w 41"/>
                <a:gd name="T105" fmla="*/ 2147483647 h 73"/>
                <a:gd name="T106" fmla="*/ 2147483647 w 41"/>
                <a:gd name="T107" fmla="*/ 2147483647 h 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
                <a:gd name="T163" fmla="*/ 0 h 73"/>
                <a:gd name="T164" fmla="*/ 41 w 41"/>
                <a:gd name="T165" fmla="*/ 73 h 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 h="73">
                  <a:moveTo>
                    <a:pt x="1" y="5"/>
                  </a:moveTo>
                  <a:lnTo>
                    <a:pt x="5" y="45"/>
                  </a:lnTo>
                  <a:lnTo>
                    <a:pt x="4" y="46"/>
                  </a:lnTo>
                  <a:lnTo>
                    <a:pt x="4" y="48"/>
                  </a:lnTo>
                  <a:lnTo>
                    <a:pt x="4" y="50"/>
                  </a:lnTo>
                  <a:lnTo>
                    <a:pt x="5" y="53"/>
                  </a:lnTo>
                  <a:lnTo>
                    <a:pt x="6" y="56"/>
                  </a:lnTo>
                  <a:lnTo>
                    <a:pt x="4" y="60"/>
                  </a:lnTo>
                  <a:lnTo>
                    <a:pt x="4" y="61"/>
                  </a:lnTo>
                  <a:lnTo>
                    <a:pt x="3" y="64"/>
                  </a:lnTo>
                  <a:lnTo>
                    <a:pt x="1" y="66"/>
                  </a:lnTo>
                  <a:lnTo>
                    <a:pt x="1" y="68"/>
                  </a:lnTo>
                  <a:lnTo>
                    <a:pt x="0" y="71"/>
                  </a:lnTo>
                  <a:lnTo>
                    <a:pt x="0" y="72"/>
                  </a:lnTo>
                  <a:lnTo>
                    <a:pt x="1" y="73"/>
                  </a:lnTo>
                  <a:lnTo>
                    <a:pt x="2" y="72"/>
                  </a:lnTo>
                  <a:lnTo>
                    <a:pt x="3" y="71"/>
                  </a:lnTo>
                  <a:lnTo>
                    <a:pt x="5" y="71"/>
                  </a:lnTo>
                  <a:lnTo>
                    <a:pt x="8" y="69"/>
                  </a:lnTo>
                  <a:lnTo>
                    <a:pt x="12" y="71"/>
                  </a:lnTo>
                  <a:lnTo>
                    <a:pt x="13" y="72"/>
                  </a:lnTo>
                  <a:lnTo>
                    <a:pt x="13" y="71"/>
                  </a:lnTo>
                  <a:lnTo>
                    <a:pt x="14" y="69"/>
                  </a:lnTo>
                  <a:lnTo>
                    <a:pt x="16" y="68"/>
                  </a:lnTo>
                  <a:lnTo>
                    <a:pt x="17" y="69"/>
                  </a:lnTo>
                  <a:lnTo>
                    <a:pt x="19" y="70"/>
                  </a:lnTo>
                  <a:lnTo>
                    <a:pt x="20" y="69"/>
                  </a:lnTo>
                  <a:lnTo>
                    <a:pt x="21" y="66"/>
                  </a:lnTo>
                  <a:lnTo>
                    <a:pt x="22" y="65"/>
                  </a:lnTo>
                  <a:lnTo>
                    <a:pt x="23" y="65"/>
                  </a:lnTo>
                  <a:lnTo>
                    <a:pt x="24" y="67"/>
                  </a:lnTo>
                  <a:lnTo>
                    <a:pt x="28" y="66"/>
                  </a:lnTo>
                  <a:lnTo>
                    <a:pt x="28" y="63"/>
                  </a:lnTo>
                  <a:lnTo>
                    <a:pt x="34" y="56"/>
                  </a:lnTo>
                  <a:lnTo>
                    <a:pt x="34" y="54"/>
                  </a:lnTo>
                  <a:lnTo>
                    <a:pt x="35" y="53"/>
                  </a:lnTo>
                  <a:lnTo>
                    <a:pt x="37" y="53"/>
                  </a:lnTo>
                  <a:lnTo>
                    <a:pt x="39" y="52"/>
                  </a:lnTo>
                  <a:lnTo>
                    <a:pt x="40" y="52"/>
                  </a:lnTo>
                  <a:lnTo>
                    <a:pt x="41" y="51"/>
                  </a:lnTo>
                  <a:lnTo>
                    <a:pt x="40" y="48"/>
                  </a:lnTo>
                  <a:lnTo>
                    <a:pt x="40" y="47"/>
                  </a:lnTo>
                  <a:lnTo>
                    <a:pt x="41" y="46"/>
                  </a:lnTo>
                  <a:lnTo>
                    <a:pt x="36" y="1"/>
                  </a:lnTo>
                  <a:lnTo>
                    <a:pt x="36" y="0"/>
                  </a:lnTo>
                  <a:lnTo>
                    <a:pt x="9" y="4"/>
                  </a:lnTo>
                  <a:lnTo>
                    <a:pt x="8" y="4"/>
                  </a:lnTo>
                  <a:lnTo>
                    <a:pt x="7" y="5"/>
                  </a:lnTo>
                  <a:lnTo>
                    <a:pt x="5" y="6"/>
                  </a:lnTo>
                  <a:lnTo>
                    <a:pt x="3" y="6"/>
                  </a:lnTo>
                  <a:lnTo>
                    <a:pt x="1" y="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1" name="Freeform 81"/>
            <p:cNvSpPr>
              <a:spLocks/>
            </p:cNvSpPr>
            <p:nvPr/>
          </p:nvSpPr>
          <p:spPr bwMode="auto">
            <a:xfrm>
              <a:off x="5484410" y="3030335"/>
              <a:ext cx="932649" cy="497171"/>
            </a:xfrm>
            <a:custGeom>
              <a:avLst/>
              <a:gdLst>
                <a:gd name="T0" fmla="*/ 2147483647 w 100"/>
                <a:gd name="T1" fmla="*/ 2147483647 h 51"/>
                <a:gd name="T2" fmla="*/ 2147483647 w 100"/>
                <a:gd name="T3" fmla="*/ 2147483647 h 51"/>
                <a:gd name="T4" fmla="*/ 2147483647 w 100"/>
                <a:gd name="T5" fmla="*/ 2147483647 h 51"/>
                <a:gd name="T6" fmla="*/ 2147483647 w 100"/>
                <a:gd name="T7" fmla="*/ 2147483647 h 51"/>
                <a:gd name="T8" fmla="*/ 2147483647 w 100"/>
                <a:gd name="T9" fmla="*/ 2147483647 h 51"/>
                <a:gd name="T10" fmla="*/ 2147483647 w 100"/>
                <a:gd name="T11" fmla="*/ 2147483647 h 51"/>
                <a:gd name="T12" fmla="*/ 2147483647 w 100"/>
                <a:gd name="T13" fmla="*/ 2147483647 h 51"/>
                <a:gd name="T14" fmla="*/ 2147483647 w 100"/>
                <a:gd name="T15" fmla="*/ 2147483647 h 51"/>
                <a:gd name="T16" fmla="*/ 2147483647 w 100"/>
                <a:gd name="T17" fmla="*/ 2147483647 h 51"/>
                <a:gd name="T18" fmla="*/ 2147483647 w 100"/>
                <a:gd name="T19" fmla="*/ 2147483647 h 51"/>
                <a:gd name="T20" fmla="*/ 2147483647 w 100"/>
                <a:gd name="T21" fmla="*/ 2147483647 h 51"/>
                <a:gd name="T22" fmla="*/ 2147483647 w 100"/>
                <a:gd name="T23" fmla="*/ 2147483647 h 51"/>
                <a:gd name="T24" fmla="*/ 2147483647 w 100"/>
                <a:gd name="T25" fmla="*/ 2147483647 h 51"/>
                <a:gd name="T26" fmla="*/ 2147483647 w 100"/>
                <a:gd name="T27" fmla="*/ 2147483647 h 51"/>
                <a:gd name="T28" fmla="*/ 2147483647 w 100"/>
                <a:gd name="T29" fmla="*/ 2147483647 h 51"/>
                <a:gd name="T30" fmla="*/ 2147483647 w 100"/>
                <a:gd name="T31" fmla="*/ 2147483647 h 51"/>
                <a:gd name="T32" fmla="*/ 2147483647 w 100"/>
                <a:gd name="T33" fmla="*/ 2147483647 h 51"/>
                <a:gd name="T34" fmla="*/ 2147483647 w 100"/>
                <a:gd name="T35" fmla="*/ 2147483647 h 51"/>
                <a:gd name="T36" fmla="*/ 2147483647 w 100"/>
                <a:gd name="T37" fmla="*/ 2147483647 h 51"/>
                <a:gd name="T38" fmla="*/ 2147483647 w 100"/>
                <a:gd name="T39" fmla="*/ 2147483647 h 51"/>
                <a:gd name="T40" fmla="*/ 2147483647 w 100"/>
                <a:gd name="T41" fmla="*/ 2147483647 h 51"/>
                <a:gd name="T42" fmla="*/ 2147483647 w 100"/>
                <a:gd name="T43" fmla="*/ 2147483647 h 51"/>
                <a:gd name="T44" fmla="*/ 2147483647 w 100"/>
                <a:gd name="T45" fmla="*/ 2147483647 h 51"/>
                <a:gd name="T46" fmla="*/ 2147483647 w 100"/>
                <a:gd name="T47" fmla="*/ 2147483647 h 51"/>
                <a:gd name="T48" fmla="*/ 2147483647 w 100"/>
                <a:gd name="T49" fmla="*/ 0 h 51"/>
                <a:gd name="T50" fmla="*/ 2147483647 w 100"/>
                <a:gd name="T51" fmla="*/ 2147483647 h 51"/>
                <a:gd name="T52" fmla="*/ 2147483647 w 100"/>
                <a:gd name="T53" fmla="*/ 2147483647 h 51"/>
                <a:gd name="T54" fmla="*/ 2147483647 w 100"/>
                <a:gd name="T55" fmla="*/ 2147483647 h 51"/>
                <a:gd name="T56" fmla="*/ 2147483647 w 100"/>
                <a:gd name="T57" fmla="*/ 2147483647 h 51"/>
                <a:gd name="T58" fmla="*/ 2147483647 w 100"/>
                <a:gd name="T59" fmla="*/ 2147483647 h 51"/>
                <a:gd name="T60" fmla="*/ 2147483647 w 100"/>
                <a:gd name="T61" fmla="*/ 2147483647 h 51"/>
                <a:gd name="T62" fmla="*/ 2147483647 w 100"/>
                <a:gd name="T63" fmla="*/ 2147483647 h 51"/>
                <a:gd name="T64" fmla="*/ 2147483647 w 100"/>
                <a:gd name="T65" fmla="*/ 2147483647 h 51"/>
                <a:gd name="T66" fmla="*/ 2147483647 w 100"/>
                <a:gd name="T67" fmla="*/ 2147483647 h 51"/>
                <a:gd name="T68" fmla="*/ 2147483647 w 100"/>
                <a:gd name="T69" fmla="*/ 2147483647 h 51"/>
                <a:gd name="T70" fmla="*/ 2147483647 w 100"/>
                <a:gd name="T71" fmla="*/ 2147483647 h 51"/>
                <a:gd name="T72" fmla="*/ 2147483647 w 100"/>
                <a:gd name="T73" fmla="*/ 2147483647 h 51"/>
                <a:gd name="T74" fmla="*/ 2147483647 w 100"/>
                <a:gd name="T75" fmla="*/ 2147483647 h 51"/>
                <a:gd name="T76" fmla="*/ 2147483647 w 100"/>
                <a:gd name="T77" fmla="*/ 2147483647 h 51"/>
                <a:gd name="T78" fmla="*/ 2147483647 w 100"/>
                <a:gd name="T79" fmla="*/ 2147483647 h 51"/>
                <a:gd name="T80" fmla="*/ 2147483647 w 100"/>
                <a:gd name="T81" fmla="*/ 2147483647 h 51"/>
                <a:gd name="T82" fmla="*/ 2147483647 w 100"/>
                <a:gd name="T83" fmla="*/ 2147483647 h 51"/>
                <a:gd name="T84" fmla="*/ 2147483647 w 100"/>
                <a:gd name="T85" fmla="*/ 2147483647 h 51"/>
                <a:gd name="T86" fmla="*/ 2147483647 w 100"/>
                <a:gd name="T87" fmla="*/ 2147483647 h 51"/>
                <a:gd name="T88" fmla="*/ 2147483647 w 100"/>
                <a:gd name="T89" fmla="*/ 2147483647 h 51"/>
                <a:gd name="T90" fmla="*/ 2147483647 w 100"/>
                <a:gd name="T91" fmla="*/ 2147483647 h 51"/>
                <a:gd name="T92" fmla="*/ 2147483647 w 100"/>
                <a:gd name="T93" fmla="*/ 2147483647 h 51"/>
                <a:gd name="T94" fmla="*/ 2147483647 w 100"/>
                <a:gd name="T95" fmla="*/ 2147483647 h 51"/>
                <a:gd name="T96" fmla="*/ 2147483647 w 100"/>
                <a:gd name="T97" fmla="*/ 2147483647 h 51"/>
                <a:gd name="T98" fmla="*/ 2147483647 w 100"/>
                <a:gd name="T99" fmla="*/ 2147483647 h 51"/>
                <a:gd name="T100" fmla="*/ 2147483647 w 100"/>
                <a:gd name="T101" fmla="*/ 2147483647 h 51"/>
                <a:gd name="T102" fmla="*/ 2147483647 w 100"/>
                <a:gd name="T103" fmla="*/ 2147483647 h 51"/>
                <a:gd name="T104" fmla="*/ 2147483647 w 100"/>
                <a:gd name="T105" fmla="*/ 2147483647 h 51"/>
                <a:gd name="T106" fmla="*/ 2147483647 w 100"/>
                <a:gd name="T107" fmla="*/ 2147483647 h 51"/>
                <a:gd name="T108" fmla="*/ 2147483647 w 100"/>
                <a:gd name="T109" fmla="*/ 2147483647 h 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
                <a:gd name="T166" fmla="*/ 0 h 51"/>
                <a:gd name="T167" fmla="*/ 100 w 100"/>
                <a:gd name="T168" fmla="*/ 51 h 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 h="51">
                  <a:moveTo>
                    <a:pt x="0" y="51"/>
                  </a:moveTo>
                  <a:lnTo>
                    <a:pt x="20" y="50"/>
                  </a:lnTo>
                  <a:lnTo>
                    <a:pt x="20" y="48"/>
                  </a:lnTo>
                  <a:lnTo>
                    <a:pt x="20" y="47"/>
                  </a:lnTo>
                  <a:lnTo>
                    <a:pt x="22" y="47"/>
                  </a:lnTo>
                  <a:lnTo>
                    <a:pt x="23" y="48"/>
                  </a:lnTo>
                  <a:lnTo>
                    <a:pt x="79" y="42"/>
                  </a:lnTo>
                  <a:lnTo>
                    <a:pt x="80" y="42"/>
                  </a:lnTo>
                  <a:lnTo>
                    <a:pt x="81" y="41"/>
                  </a:lnTo>
                  <a:lnTo>
                    <a:pt x="86" y="38"/>
                  </a:lnTo>
                  <a:lnTo>
                    <a:pt x="87" y="37"/>
                  </a:lnTo>
                  <a:lnTo>
                    <a:pt x="89" y="35"/>
                  </a:lnTo>
                  <a:lnTo>
                    <a:pt x="89" y="34"/>
                  </a:lnTo>
                  <a:lnTo>
                    <a:pt x="90" y="33"/>
                  </a:lnTo>
                  <a:lnTo>
                    <a:pt x="91" y="33"/>
                  </a:lnTo>
                  <a:lnTo>
                    <a:pt x="91" y="31"/>
                  </a:lnTo>
                  <a:lnTo>
                    <a:pt x="92" y="30"/>
                  </a:lnTo>
                  <a:lnTo>
                    <a:pt x="99" y="24"/>
                  </a:lnTo>
                  <a:lnTo>
                    <a:pt x="100" y="23"/>
                  </a:lnTo>
                  <a:lnTo>
                    <a:pt x="99" y="23"/>
                  </a:lnTo>
                  <a:lnTo>
                    <a:pt x="98" y="22"/>
                  </a:lnTo>
                  <a:lnTo>
                    <a:pt x="97" y="22"/>
                  </a:lnTo>
                  <a:lnTo>
                    <a:pt x="97" y="21"/>
                  </a:lnTo>
                  <a:lnTo>
                    <a:pt x="96" y="21"/>
                  </a:lnTo>
                  <a:lnTo>
                    <a:pt x="95" y="21"/>
                  </a:lnTo>
                  <a:lnTo>
                    <a:pt x="93" y="18"/>
                  </a:lnTo>
                  <a:lnTo>
                    <a:pt x="90" y="14"/>
                  </a:lnTo>
                  <a:lnTo>
                    <a:pt x="90" y="13"/>
                  </a:lnTo>
                  <a:lnTo>
                    <a:pt x="90" y="12"/>
                  </a:lnTo>
                  <a:lnTo>
                    <a:pt x="90" y="11"/>
                  </a:lnTo>
                  <a:lnTo>
                    <a:pt x="90" y="9"/>
                  </a:lnTo>
                  <a:lnTo>
                    <a:pt x="89" y="8"/>
                  </a:lnTo>
                  <a:lnTo>
                    <a:pt x="88" y="7"/>
                  </a:lnTo>
                  <a:lnTo>
                    <a:pt x="86" y="7"/>
                  </a:lnTo>
                  <a:lnTo>
                    <a:pt x="85" y="5"/>
                  </a:lnTo>
                  <a:lnTo>
                    <a:pt x="84" y="4"/>
                  </a:lnTo>
                  <a:lnTo>
                    <a:pt x="82" y="5"/>
                  </a:lnTo>
                  <a:lnTo>
                    <a:pt x="82" y="6"/>
                  </a:lnTo>
                  <a:lnTo>
                    <a:pt x="81" y="6"/>
                  </a:lnTo>
                  <a:lnTo>
                    <a:pt x="79" y="7"/>
                  </a:lnTo>
                  <a:lnTo>
                    <a:pt x="77" y="6"/>
                  </a:lnTo>
                  <a:lnTo>
                    <a:pt x="76" y="6"/>
                  </a:lnTo>
                  <a:lnTo>
                    <a:pt x="75" y="7"/>
                  </a:lnTo>
                  <a:lnTo>
                    <a:pt x="72" y="5"/>
                  </a:lnTo>
                  <a:lnTo>
                    <a:pt x="69" y="6"/>
                  </a:lnTo>
                  <a:lnTo>
                    <a:pt x="67" y="5"/>
                  </a:lnTo>
                  <a:lnTo>
                    <a:pt x="66" y="2"/>
                  </a:lnTo>
                  <a:lnTo>
                    <a:pt x="63" y="0"/>
                  </a:lnTo>
                  <a:lnTo>
                    <a:pt x="62" y="1"/>
                  </a:lnTo>
                  <a:lnTo>
                    <a:pt x="61" y="1"/>
                  </a:lnTo>
                  <a:lnTo>
                    <a:pt x="60" y="0"/>
                  </a:lnTo>
                  <a:lnTo>
                    <a:pt x="59" y="1"/>
                  </a:lnTo>
                  <a:lnTo>
                    <a:pt x="58" y="2"/>
                  </a:lnTo>
                  <a:lnTo>
                    <a:pt x="58" y="3"/>
                  </a:lnTo>
                  <a:lnTo>
                    <a:pt x="59" y="6"/>
                  </a:lnTo>
                  <a:lnTo>
                    <a:pt x="58" y="7"/>
                  </a:lnTo>
                  <a:lnTo>
                    <a:pt x="57" y="7"/>
                  </a:lnTo>
                  <a:lnTo>
                    <a:pt x="55" y="8"/>
                  </a:lnTo>
                  <a:lnTo>
                    <a:pt x="53" y="8"/>
                  </a:lnTo>
                  <a:lnTo>
                    <a:pt x="52" y="9"/>
                  </a:lnTo>
                  <a:lnTo>
                    <a:pt x="52" y="11"/>
                  </a:lnTo>
                  <a:lnTo>
                    <a:pt x="46" y="18"/>
                  </a:lnTo>
                  <a:lnTo>
                    <a:pt x="46" y="21"/>
                  </a:lnTo>
                  <a:lnTo>
                    <a:pt x="42" y="22"/>
                  </a:lnTo>
                  <a:lnTo>
                    <a:pt x="41" y="20"/>
                  </a:lnTo>
                  <a:lnTo>
                    <a:pt x="40" y="20"/>
                  </a:lnTo>
                  <a:lnTo>
                    <a:pt x="39" y="21"/>
                  </a:lnTo>
                  <a:lnTo>
                    <a:pt x="38" y="24"/>
                  </a:lnTo>
                  <a:lnTo>
                    <a:pt x="37" y="25"/>
                  </a:lnTo>
                  <a:lnTo>
                    <a:pt x="35" y="24"/>
                  </a:lnTo>
                  <a:lnTo>
                    <a:pt x="34" y="23"/>
                  </a:lnTo>
                  <a:lnTo>
                    <a:pt x="32" y="24"/>
                  </a:lnTo>
                  <a:lnTo>
                    <a:pt x="31" y="26"/>
                  </a:lnTo>
                  <a:lnTo>
                    <a:pt x="31" y="27"/>
                  </a:lnTo>
                  <a:lnTo>
                    <a:pt x="30" y="26"/>
                  </a:lnTo>
                  <a:lnTo>
                    <a:pt x="26" y="24"/>
                  </a:lnTo>
                  <a:lnTo>
                    <a:pt x="23" y="26"/>
                  </a:lnTo>
                  <a:lnTo>
                    <a:pt x="21" y="26"/>
                  </a:lnTo>
                  <a:lnTo>
                    <a:pt x="20" y="27"/>
                  </a:lnTo>
                  <a:lnTo>
                    <a:pt x="19" y="28"/>
                  </a:lnTo>
                  <a:lnTo>
                    <a:pt x="18" y="27"/>
                  </a:lnTo>
                  <a:lnTo>
                    <a:pt x="18" y="28"/>
                  </a:lnTo>
                  <a:lnTo>
                    <a:pt x="18" y="29"/>
                  </a:lnTo>
                  <a:lnTo>
                    <a:pt x="17" y="30"/>
                  </a:lnTo>
                  <a:lnTo>
                    <a:pt x="17" y="31"/>
                  </a:lnTo>
                  <a:lnTo>
                    <a:pt x="18" y="33"/>
                  </a:lnTo>
                  <a:lnTo>
                    <a:pt x="14" y="34"/>
                  </a:lnTo>
                  <a:lnTo>
                    <a:pt x="13" y="35"/>
                  </a:lnTo>
                  <a:lnTo>
                    <a:pt x="13" y="37"/>
                  </a:lnTo>
                  <a:lnTo>
                    <a:pt x="14" y="40"/>
                  </a:lnTo>
                  <a:lnTo>
                    <a:pt x="12" y="41"/>
                  </a:lnTo>
                  <a:lnTo>
                    <a:pt x="10" y="40"/>
                  </a:lnTo>
                  <a:lnTo>
                    <a:pt x="9" y="39"/>
                  </a:lnTo>
                  <a:lnTo>
                    <a:pt x="6" y="38"/>
                  </a:lnTo>
                  <a:lnTo>
                    <a:pt x="5" y="39"/>
                  </a:lnTo>
                  <a:lnTo>
                    <a:pt x="4" y="42"/>
                  </a:lnTo>
                  <a:lnTo>
                    <a:pt x="4" y="43"/>
                  </a:lnTo>
                  <a:lnTo>
                    <a:pt x="5" y="43"/>
                  </a:lnTo>
                  <a:lnTo>
                    <a:pt x="6" y="45"/>
                  </a:lnTo>
                  <a:lnTo>
                    <a:pt x="4" y="49"/>
                  </a:lnTo>
                  <a:lnTo>
                    <a:pt x="4" y="50"/>
                  </a:lnTo>
                  <a:lnTo>
                    <a:pt x="3" y="49"/>
                  </a:lnTo>
                  <a:lnTo>
                    <a:pt x="1" y="50"/>
                  </a:lnTo>
                  <a:lnTo>
                    <a:pt x="0" y="5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2" name="Freeform 82"/>
            <p:cNvSpPr>
              <a:spLocks/>
            </p:cNvSpPr>
            <p:nvPr/>
          </p:nvSpPr>
          <p:spPr bwMode="auto">
            <a:xfrm>
              <a:off x="5410016" y="3409563"/>
              <a:ext cx="1036076" cy="381043"/>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1"/>
                <a:gd name="T175" fmla="*/ 0 h 39"/>
                <a:gd name="T176" fmla="*/ 111 w 111"/>
                <a:gd name="T177" fmla="*/ 39 h 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1" h="39">
                  <a:moveTo>
                    <a:pt x="111" y="0"/>
                  </a:moveTo>
                  <a:lnTo>
                    <a:pt x="88" y="3"/>
                  </a:lnTo>
                  <a:lnTo>
                    <a:pt x="87" y="3"/>
                  </a:lnTo>
                  <a:lnTo>
                    <a:pt x="31" y="9"/>
                  </a:lnTo>
                  <a:lnTo>
                    <a:pt x="30" y="8"/>
                  </a:lnTo>
                  <a:lnTo>
                    <a:pt x="28" y="8"/>
                  </a:lnTo>
                  <a:lnTo>
                    <a:pt x="28" y="9"/>
                  </a:lnTo>
                  <a:lnTo>
                    <a:pt x="28" y="11"/>
                  </a:lnTo>
                  <a:lnTo>
                    <a:pt x="8" y="12"/>
                  </a:lnTo>
                  <a:lnTo>
                    <a:pt x="7" y="15"/>
                  </a:lnTo>
                  <a:lnTo>
                    <a:pt x="7" y="18"/>
                  </a:lnTo>
                  <a:lnTo>
                    <a:pt x="7" y="19"/>
                  </a:lnTo>
                  <a:lnTo>
                    <a:pt x="6" y="21"/>
                  </a:lnTo>
                  <a:lnTo>
                    <a:pt x="6" y="22"/>
                  </a:lnTo>
                  <a:lnTo>
                    <a:pt x="6" y="23"/>
                  </a:lnTo>
                  <a:lnTo>
                    <a:pt x="5" y="24"/>
                  </a:lnTo>
                  <a:lnTo>
                    <a:pt x="4" y="26"/>
                  </a:lnTo>
                  <a:lnTo>
                    <a:pt x="3" y="30"/>
                  </a:lnTo>
                  <a:lnTo>
                    <a:pt x="1" y="32"/>
                  </a:lnTo>
                  <a:lnTo>
                    <a:pt x="2" y="34"/>
                  </a:lnTo>
                  <a:lnTo>
                    <a:pt x="2" y="37"/>
                  </a:lnTo>
                  <a:lnTo>
                    <a:pt x="1" y="37"/>
                  </a:lnTo>
                  <a:lnTo>
                    <a:pt x="0" y="39"/>
                  </a:lnTo>
                  <a:lnTo>
                    <a:pt x="28" y="37"/>
                  </a:lnTo>
                  <a:lnTo>
                    <a:pt x="64" y="34"/>
                  </a:lnTo>
                  <a:lnTo>
                    <a:pt x="78" y="32"/>
                  </a:lnTo>
                  <a:lnTo>
                    <a:pt x="78" y="28"/>
                  </a:lnTo>
                  <a:lnTo>
                    <a:pt x="79" y="28"/>
                  </a:lnTo>
                  <a:lnTo>
                    <a:pt x="80" y="28"/>
                  </a:lnTo>
                  <a:lnTo>
                    <a:pt x="81" y="27"/>
                  </a:lnTo>
                  <a:lnTo>
                    <a:pt x="81" y="26"/>
                  </a:lnTo>
                  <a:lnTo>
                    <a:pt x="81" y="25"/>
                  </a:lnTo>
                  <a:lnTo>
                    <a:pt x="81" y="24"/>
                  </a:lnTo>
                  <a:lnTo>
                    <a:pt x="83" y="23"/>
                  </a:lnTo>
                  <a:lnTo>
                    <a:pt x="85" y="22"/>
                  </a:lnTo>
                  <a:lnTo>
                    <a:pt x="89" y="21"/>
                  </a:lnTo>
                  <a:lnTo>
                    <a:pt x="92" y="18"/>
                  </a:lnTo>
                  <a:lnTo>
                    <a:pt x="93" y="17"/>
                  </a:lnTo>
                  <a:lnTo>
                    <a:pt x="95" y="16"/>
                  </a:lnTo>
                  <a:lnTo>
                    <a:pt x="95" y="14"/>
                  </a:lnTo>
                  <a:lnTo>
                    <a:pt x="96" y="14"/>
                  </a:lnTo>
                  <a:lnTo>
                    <a:pt x="97" y="14"/>
                  </a:lnTo>
                  <a:lnTo>
                    <a:pt x="97" y="13"/>
                  </a:lnTo>
                  <a:lnTo>
                    <a:pt x="98" y="12"/>
                  </a:lnTo>
                  <a:lnTo>
                    <a:pt x="99" y="12"/>
                  </a:lnTo>
                  <a:lnTo>
                    <a:pt x="100" y="12"/>
                  </a:lnTo>
                  <a:lnTo>
                    <a:pt x="101" y="12"/>
                  </a:lnTo>
                  <a:lnTo>
                    <a:pt x="101" y="11"/>
                  </a:lnTo>
                  <a:lnTo>
                    <a:pt x="103" y="10"/>
                  </a:lnTo>
                  <a:lnTo>
                    <a:pt x="104" y="9"/>
                  </a:lnTo>
                  <a:lnTo>
                    <a:pt x="106" y="9"/>
                  </a:lnTo>
                  <a:lnTo>
                    <a:pt x="108" y="6"/>
                  </a:lnTo>
                  <a:lnTo>
                    <a:pt x="110" y="4"/>
                  </a:lnTo>
                  <a:lnTo>
                    <a:pt x="110" y="3"/>
                  </a:lnTo>
                  <a:lnTo>
                    <a:pt x="111" y="2"/>
                  </a:lnTo>
                  <a:lnTo>
                    <a:pt x="110" y="1"/>
                  </a:lnTo>
                  <a:lnTo>
                    <a:pt x="111"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3" name="Freeform 83"/>
            <p:cNvSpPr>
              <a:spLocks/>
            </p:cNvSpPr>
            <p:nvPr/>
          </p:nvSpPr>
          <p:spPr bwMode="auto">
            <a:xfrm>
              <a:off x="5261227" y="3770648"/>
              <a:ext cx="446365" cy="809264"/>
            </a:xfrm>
            <a:custGeom>
              <a:avLst/>
              <a:gdLst>
                <a:gd name="T0" fmla="*/ 2147483647 w 48"/>
                <a:gd name="T1" fmla="*/ 0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2147483647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2147483647 w 48"/>
                <a:gd name="T55" fmla="*/ 2147483647 h 83"/>
                <a:gd name="T56" fmla="*/ 2147483647 w 48"/>
                <a:gd name="T57" fmla="*/ 2147483647 h 83"/>
                <a:gd name="T58" fmla="*/ 2147483647 w 48"/>
                <a:gd name="T59" fmla="*/ 2147483647 h 83"/>
                <a:gd name="T60" fmla="*/ 2147483647 w 48"/>
                <a:gd name="T61" fmla="*/ 2147483647 h 83"/>
                <a:gd name="T62" fmla="*/ 2147483647 w 48"/>
                <a:gd name="T63" fmla="*/ 2147483647 h 83"/>
                <a:gd name="T64" fmla="*/ 2147483647 w 48"/>
                <a:gd name="T65" fmla="*/ 2147483647 h 83"/>
                <a:gd name="T66" fmla="*/ 0 w 48"/>
                <a:gd name="T67" fmla="*/ 2147483647 h 83"/>
                <a:gd name="T68" fmla="*/ 0 w 48"/>
                <a:gd name="T69" fmla="*/ 2147483647 h 83"/>
                <a:gd name="T70" fmla="*/ 2147483647 w 48"/>
                <a:gd name="T71" fmla="*/ 2147483647 h 83"/>
                <a:gd name="T72" fmla="*/ 2147483647 w 48"/>
                <a:gd name="T73" fmla="*/ 2147483647 h 83"/>
                <a:gd name="T74" fmla="*/ 2147483647 w 48"/>
                <a:gd name="T75" fmla="*/ 2147483647 h 83"/>
                <a:gd name="T76" fmla="*/ 2147483647 w 48"/>
                <a:gd name="T77" fmla="*/ 2147483647 h 83"/>
                <a:gd name="T78" fmla="*/ 2147483647 w 48"/>
                <a:gd name="T79" fmla="*/ 2147483647 h 83"/>
                <a:gd name="T80" fmla="*/ 2147483647 w 48"/>
                <a:gd name="T81" fmla="*/ 2147483647 h 83"/>
                <a:gd name="T82" fmla="*/ 2147483647 w 48"/>
                <a:gd name="T83" fmla="*/ 2147483647 h 83"/>
                <a:gd name="T84" fmla="*/ 2147483647 w 48"/>
                <a:gd name="T85" fmla="*/ 2147483647 h 83"/>
                <a:gd name="T86" fmla="*/ 2147483647 w 48"/>
                <a:gd name="T87" fmla="*/ 2147483647 h 83"/>
                <a:gd name="T88" fmla="*/ 2147483647 w 48"/>
                <a:gd name="T89" fmla="*/ 2147483647 h 83"/>
                <a:gd name="T90" fmla="*/ 2147483647 w 48"/>
                <a:gd name="T91" fmla="*/ 2147483647 h 83"/>
                <a:gd name="T92" fmla="*/ 2147483647 w 48"/>
                <a:gd name="T93" fmla="*/ 2147483647 h 83"/>
                <a:gd name="T94" fmla="*/ 2147483647 w 48"/>
                <a:gd name="T95" fmla="*/ 2147483647 h 83"/>
                <a:gd name="T96" fmla="*/ 2147483647 w 48"/>
                <a:gd name="T97" fmla="*/ 2147483647 h 83"/>
                <a:gd name="T98" fmla="*/ 2147483647 w 48"/>
                <a:gd name="T99" fmla="*/ 2147483647 h 83"/>
                <a:gd name="T100" fmla="*/ 2147483647 w 48"/>
                <a:gd name="T101" fmla="*/ 2147483647 h 83"/>
                <a:gd name="T102" fmla="*/ 2147483647 w 48"/>
                <a:gd name="T103" fmla="*/ 2147483647 h 83"/>
                <a:gd name="T104" fmla="*/ 2147483647 w 48"/>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
                <a:gd name="T160" fmla="*/ 0 h 83"/>
                <a:gd name="T161" fmla="*/ 48 w 48"/>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 h="83">
                  <a:moveTo>
                    <a:pt x="44" y="0"/>
                  </a:moveTo>
                  <a:lnTo>
                    <a:pt x="16" y="2"/>
                  </a:lnTo>
                  <a:lnTo>
                    <a:pt x="15" y="3"/>
                  </a:lnTo>
                  <a:lnTo>
                    <a:pt x="13" y="5"/>
                  </a:lnTo>
                  <a:lnTo>
                    <a:pt x="12" y="8"/>
                  </a:lnTo>
                  <a:lnTo>
                    <a:pt x="12" y="10"/>
                  </a:lnTo>
                  <a:lnTo>
                    <a:pt x="12" y="12"/>
                  </a:lnTo>
                  <a:lnTo>
                    <a:pt x="9" y="14"/>
                  </a:lnTo>
                  <a:lnTo>
                    <a:pt x="7" y="16"/>
                  </a:lnTo>
                  <a:lnTo>
                    <a:pt x="7" y="17"/>
                  </a:lnTo>
                  <a:lnTo>
                    <a:pt x="7" y="19"/>
                  </a:lnTo>
                  <a:lnTo>
                    <a:pt x="5" y="21"/>
                  </a:lnTo>
                  <a:lnTo>
                    <a:pt x="5" y="22"/>
                  </a:lnTo>
                  <a:lnTo>
                    <a:pt x="5" y="24"/>
                  </a:lnTo>
                  <a:lnTo>
                    <a:pt x="3" y="27"/>
                  </a:lnTo>
                  <a:lnTo>
                    <a:pt x="4" y="29"/>
                  </a:lnTo>
                  <a:lnTo>
                    <a:pt x="5" y="31"/>
                  </a:lnTo>
                  <a:lnTo>
                    <a:pt x="5" y="32"/>
                  </a:lnTo>
                  <a:lnTo>
                    <a:pt x="6" y="33"/>
                  </a:lnTo>
                  <a:lnTo>
                    <a:pt x="6" y="34"/>
                  </a:lnTo>
                  <a:lnTo>
                    <a:pt x="5" y="34"/>
                  </a:lnTo>
                  <a:lnTo>
                    <a:pt x="5" y="36"/>
                  </a:lnTo>
                  <a:lnTo>
                    <a:pt x="5" y="37"/>
                  </a:lnTo>
                  <a:lnTo>
                    <a:pt x="5" y="38"/>
                  </a:lnTo>
                  <a:lnTo>
                    <a:pt x="7" y="42"/>
                  </a:lnTo>
                  <a:lnTo>
                    <a:pt x="7" y="45"/>
                  </a:lnTo>
                  <a:lnTo>
                    <a:pt x="8" y="47"/>
                  </a:lnTo>
                  <a:lnTo>
                    <a:pt x="9" y="48"/>
                  </a:lnTo>
                  <a:lnTo>
                    <a:pt x="9" y="49"/>
                  </a:lnTo>
                  <a:lnTo>
                    <a:pt x="7" y="50"/>
                  </a:lnTo>
                  <a:lnTo>
                    <a:pt x="6" y="51"/>
                  </a:lnTo>
                  <a:lnTo>
                    <a:pt x="5" y="54"/>
                  </a:lnTo>
                  <a:lnTo>
                    <a:pt x="3" y="59"/>
                  </a:lnTo>
                  <a:lnTo>
                    <a:pt x="0" y="66"/>
                  </a:lnTo>
                  <a:lnTo>
                    <a:pt x="0" y="71"/>
                  </a:lnTo>
                  <a:lnTo>
                    <a:pt x="27" y="70"/>
                  </a:lnTo>
                  <a:lnTo>
                    <a:pt x="27" y="71"/>
                  </a:lnTo>
                  <a:lnTo>
                    <a:pt x="27" y="73"/>
                  </a:lnTo>
                  <a:lnTo>
                    <a:pt x="27" y="77"/>
                  </a:lnTo>
                  <a:lnTo>
                    <a:pt x="30" y="80"/>
                  </a:lnTo>
                  <a:lnTo>
                    <a:pt x="30" y="83"/>
                  </a:lnTo>
                  <a:lnTo>
                    <a:pt x="32" y="83"/>
                  </a:lnTo>
                  <a:lnTo>
                    <a:pt x="35" y="81"/>
                  </a:lnTo>
                  <a:lnTo>
                    <a:pt x="42" y="79"/>
                  </a:lnTo>
                  <a:lnTo>
                    <a:pt x="43" y="79"/>
                  </a:lnTo>
                  <a:lnTo>
                    <a:pt x="45" y="79"/>
                  </a:lnTo>
                  <a:lnTo>
                    <a:pt x="46" y="79"/>
                  </a:lnTo>
                  <a:lnTo>
                    <a:pt x="47" y="80"/>
                  </a:lnTo>
                  <a:lnTo>
                    <a:pt x="48" y="79"/>
                  </a:lnTo>
                  <a:lnTo>
                    <a:pt x="45" y="54"/>
                  </a:lnTo>
                  <a:lnTo>
                    <a:pt x="45" y="52"/>
                  </a:lnTo>
                  <a:lnTo>
                    <a:pt x="45" y="1"/>
                  </a:lnTo>
                  <a:lnTo>
                    <a:pt x="44"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4" name="Freeform 84"/>
            <p:cNvSpPr>
              <a:spLocks/>
            </p:cNvSpPr>
            <p:nvPr/>
          </p:nvSpPr>
          <p:spPr bwMode="auto">
            <a:xfrm>
              <a:off x="5671303" y="3741616"/>
              <a:ext cx="484470" cy="811078"/>
            </a:xfrm>
            <a:custGeom>
              <a:avLst/>
              <a:gdLst>
                <a:gd name="T0" fmla="*/ 0 w 52"/>
                <a:gd name="T1" fmla="*/ 2147483647 h 83"/>
                <a:gd name="T2" fmla="*/ 2147483647 w 52"/>
                <a:gd name="T3" fmla="*/ 2147483647 h 83"/>
                <a:gd name="T4" fmla="*/ 2147483647 w 52"/>
                <a:gd name="T5" fmla="*/ 2147483647 h 83"/>
                <a:gd name="T6" fmla="*/ 2147483647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
                <a:gd name="T160" fmla="*/ 0 h 83"/>
                <a:gd name="T161" fmla="*/ 52 w 5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 h="83">
                  <a:moveTo>
                    <a:pt x="0" y="3"/>
                  </a:moveTo>
                  <a:lnTo>
                    <a:pt x="1" y="4"/>
                  </a:lnTo>
                  <a:lnTo>
                    <a:pt x="1" y="55"/>
                  </a:lnTo>
                  <a:lnTo>
                    <a:pt x="1" y="57"/>
                  </a:lnTo>
                  <a:lnTo>
                    <a:pt x="4" y="82"/>
                  </a:lnTo>
                  <a:lnTo>
                    <a:pt x="5" y="81"/>
                  </a:lnTo>
                  <a:lnTo>
                    <a:pt x="8" y="82"/>
                  </a:lnTo>
                  <a:lnTo>
                    <a:pt x="8" y="81"/>
                  </a:lnTo>
                  <a:lnTo>
                    <a:pt x="9" y="77"/>
                  </a:lnTo>
                  <a:lnTo>
                    <a:pt x="9" y="75"/>
                  </a:lnTo>
                  <a:lnTo>
                    <a:pt x="11" y="77"/>
                  </a:lnTo>
                  <a:lnTo>
                    <a:pt x="11" y="78"/>
                  </a:lnTo>
                  <a:lnTo>
                    <a:pt x="11" y="80"/>
                  </a:lnTo>
                  <a:lnTo>
                    <a:pt x="13" y="83"/>
                  </a:lnTo>
                  <a:lnTo>
                    <a:pt x="14" y="83"/>
                  </a:lnTo>
                  <a:lnTo>
                    <a:pt x="16" y="83"/>
                  </a:lnTo>
                  <a:lnTo>
                    <a:pt x="17" y="81"/>
                  </a:lnTo>
                  <a:lnTo>
                    <a:pt x="18" y="81"/>
                  </a:lnTo>
                  <a:lnTo>
                    <a:pt x="19" y="80"/>
                  </a:lnTo>
                  <a:lnTo>
                    <a:pt x="18" y="79"/>
                  </a:lnTo>
                  <a:lnTo>
                    <a:pt x="18" y="78"/>
                  </a:lnTo>
                  <a:lnTo>
                    <a:pt x="18" y="77"/>
                  </a:lnTo>
                  <a:lnTo>
                    <a:pt x="18" y="76"/>
                  </a:lnTo>
                  <a:lnTo>
                    <a:pt x="17" y="75"/>
                  </a:lnTo>
                  <a:lnTo>
                    <a:pt x="16" y="75"/>
                  </a:lnTo>
                  <a:lnTo>
                    <a:pt x="15" y="73"/>
                  </a:lnTo>
                  <a:lnTo>
                    <a:pt x="14" y="72"/>
                  </a:lnTo>
                  <a:lnTo>
                    <a:pt x="15" y="71"/>
                  </a:lnTo>
                  <a:lnTo>
                    <a:pt x="15" y="70"/>
                  </a:lnTo>
                  <a:lnTo>
                    <a:pt x="52" y="67"/>
                  </a:lnTo>
                  <a:lnTo>
                    <a:pt x="52" y="65"/>
                  </a:lnTo>
                  <a:lnTo>
                    <a:pt x="50" y="63"/>
                  </a:lnTo>
                  <a:lnTo>
                    <a:pt x="51" y="58"/>
                  </a:lnTo>
                  <a:lnTo>
                    <a:pt x="49" y="55"/>
                  </a:lnTo>
                  <a:lnTo>
                    <a:pt x="49" y="52"/>
                  </a:lnTo>
                  <a:lnTo>
                    <a:pt x="50" y="50"/>
                  </a:lnTo>
                  <a:lnTo>
                    <a:pt x="50" y="47"/>
                  </a:lnTo>
                  <a:lnTo>
                    <a:pt x="51" y="45"/>
                  </a:lnTo>
                  <a:lnTo>
                    <a:pt x="50" y="43"/>
                  </a:lnTo>
                  <a:lnTo>
                    <a:pt x="50" y="42"/>
                  </a:lnTo>
                  <a:lnTo>
                    <a:pt x="49" y="41"/>
                  </a:lnTo>
                  <a:lnTo>
                    <a:pt x="48" y="40"/>
                  </a:lnTo>
                  <a:lnTo>
                    <a:pt x="48" y="39"/>
                  </a:lnTo>
                  <a:lnTo>
                    <a:pt x="47" y="36"/>
                  </a:lnTo>
                  <a:lnTo>
                    <a:pt x="46" y="36"/>
                  </a:lnTo>
                  <a:lnTo>
                    <a:pt x="36" y="0"/>
                  </a:lnTo>
                  <a:lnTo>
                    <a:pt x="0" y="3"/>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5" name="Freeform 85"/>
            <p:cNvSpPr>
              <a:spLocks/>
            </p:cNvSpPr>
            <p:nvPr/>
          </p:nvSpPr>
          <p:spPr bwMode="auto">
            <a:xfrm>
              <a:off x="5988839" y="2493245"/>
              <a:ext cx="522574" cy="622370"/>
            </a:xfrm>
            <a:custGeom>
              <a:avLst/>
              <a:gdLst>
                <a:gd name="T0" fmla="*/ 2147483647 w 56"/>
                <a:gd name="T1" fmla="*/ 2147483647 h 64"/>
                <a:gd name="T2" fmla="*/ 2147483647 w 56"/>
                <a:gd name="T3" fmla="*/ 2147483647 h 64"/>
                <a:gd name="T4" fmla="*/ 2147483647 w 56"/>
                <a:gd name="T5" fmla="*/ 2147483647 h 64"/>
                <a:gd name="T6" fmla="*/ 2147483647 w 56"/>
                <a:gd name="T7" fmla="*/ 2147483647 h 64"/>
                <a:gd name="T8" fmla="*/ 2147483647 w 56"/>
                <a:gd name="T9" fmla="*/ 2147483647 h 64"/>
                <a:gd name="T10" fmla="*/ 2147483647 w 56"/>
                <a:gd name="T11" fmla="*/ 2147483647 h 64"/>
                <a:gd name="T12" fmla="*/ 2147483647 w 56"/>
                <a:gd name="T13" fmla="*/ 2147483647 h 64"/>
                <a:gd name="T14" fmla="*/ 2147483647 w 56"/>
                <a:gd name="T15" fmla="*/ 2147483647 h 64"/>
                <a:gd name="T16" fmla="*/ 2147483647 w 56"/>
                <a:gd name="T17" fmla="*/ 2147483647 h 64"/>
                <a:gd name="T18" fmla="*/ 2147483647 w 56"/>
                <a:gd name="T19" fmla="*/ 2147483647 h 64"/>
                <a:gd name="T20" fmla="*/ 2147483647 w 56"/>
                <a:gd name="T21" fmla="*/ 2147483647 h 64"/>
                <a:gd name="T22" fmla="*/ 2147483647 w 56"/>
                <a:gd name="T23" fmla="*/ 2147483647 h 64"/>
                <a:gd name="T24" fmla="*/ 2147483647 w 56"/>
                <a:gd name="T25" fmla="*/ 2147483647 h 64"/>
                <a:gd name="T26" fmla="*/ 2147483647 w 56"/>
                <a:gd name="T27" fmla="*/ 2147483647 h 64"/>
                <a:gd name="T28" fmla="*/ 2147483647 w 56"/>
                <a:gd name="T29" fmla="*/ 2147483647 h 64"/>
                <a:gd name="T30" fmla="*/ 2147483647 w 56"/>
                <a:gd name="T31" fmla="*/ 2147483647 h 64"/>
                <a:gd name="T32" fmla="*/ 2147483647 w 56"/>
                <a:gd name="T33" fmla="*/ 2147483647 h 64"/>
                <a:gd name="T34" fmla="*/ 2147483647 w 56"/>
                <a:gd name="T35" fmla="*/ 2147483647 h 64"/>
                <a:gd name="T36" fmla="*/ 2147483647 w 56"/>
                <a:gd name="T37" fmla="*/ 2147483647 h 64"/>
                <a:gd name="T38" fmla="*/ 2147483647 w 56"/>
                <a:gd name="T39" fmla="*/ 2147483647 h 64"/>
                <a:gd name="T40" fmla="*/ 2147483647 w 56"/>
                <a:gd name="T41" fmla="*/ 2147483647 h 64"/>
                <a:gd name="T42" fmla="*/ 2147483647 w 56"/>
                <a:gd name="T43" fmla="*/ 2147483647 h 64"/>
                <a:gd name="T44" fmla="*/ 2147483647 w 56"/>
                <a:gd name="T45" fmla="*/ 2147483647 h 64"/>
                <a:gd name="T46" fmla="*/ 2147483647 w 56"/>
                <a:gd name="T47" fmla="*/ 2147483647 h 64"/>
                <a:gd name="T48" fmla="*/ 2147483647 w 56"/>
                <a:gd name="T49" fmla="*/ 2147483647 h 64"/>
                <a:gd name="T50" fmla="*/ 2147483647 w 56"/>
                <a:gd name="T51" fmla="*/ 2147483647 h 64"/>
                <a:gd name="T52" fmla="*/ 2147483647 w 56"/>
                <a:gd name="T53" fmla="*/ 2147483647 h 64"/>
                <a:gd name="T54" fmla="*/ 2147483647 w 56"/>
                <a:gd name="T55" fmla="*/ 2147483647 h 64"/>
                <a:gd name="T56" fmla="*/ 2147483647 w 56"/>
                <a:gd name="T57" fmla="*/ 2147483647 h 64"/>
                <a:gd name="T58" fmla="*/ 2147483647 w 56"/>
                <a:gd name="T59" fmla="*/ 2147483647 h 64"/>
                <a:gd name="T60" fmla="*/ 2147483647 w 56"/>
                <a:gd name="T61" fmla="*/ 2147483647 h 64"/>
                <a:gd name="T62" fmla="*/ 2147483647 w 56"/>
                <a:gd name="T63" fmla="*/ 2147483647 h 64"/>
                <a:gd name="T64" fmla="*/ 2147483647 w 56"/>
                <a:gd name="T65" fmla="*/ 2147483647 h 64"/>
                <a:gd name="T66" fmla="*/ 2147483647 w 56"/>
                <a:gd name="T67" fmla="*/ 2147483647 h 64"/>
                <a:gd name="T68" fmla="*/ 2147483647 w 56"/>
                <a:gd name="T69" fmla="*/ 2147483647 h 64"/>
                <a:gd name="T70" fmla="*/ 2147483647 w 56"/>
                <a:gd name="T71" fmla="*/ 2147483647 h 64"/>
                <a:gd name="T72" fmla="*/ 2147483647 w 56"/>
                <a:gd name="T73" fmla="*/ 2147483647 h 64"/>
                <a:gd name="T74" fmla="*/ 0 w 56"/>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
                <a:gd name="T115" fmla="*/ 0 h 64"/>
                <a:gd name="T116" fmla="*/ 56 w 56"/>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 h="64">
                  <a:moveTo>
                    <a:pt x="0" y="11"/>
                  </a:moveTo>
                  <a:lnTo>
                    <a:pt x="5" y="56"/>
                  </a:lnTo>
                  <a:lnTo>
                    <a:pt x="6" y="55"/>
                  </a:lnTo>
                  <a:lnTo>
                    <a:pt x="7" y="56"/>
                  </a:lnTo>
                  <a:lnTo>
                    <a:pt x="8" y="56"/>
                  </a:lnTo>
                  <a:lnTo>
                    <a:pt x="9" y="55"/>
                  </a:lnTo>
                  <a:lnTo>
                    <a:pt x="12" y="57"/>
                  </a:lnTo>
                  <a:lnTo>
                    <a:pt x="13" y="60"/>
                  </a:lnTo>
                  <a:lnTo>
                    <a:pt x="15" y="61"/>
                  </a:lnTo>
                  <a:lnTo>
                    <a:pt x="18" y="60"/>
                  </a:lnTo>
                  <a:lnTo>
                    <a:pt x="21" y="62"/>
                  </a:lnTo>
                  <a:lnTo>
                    <a:pt x="22" y="61"/>
                  </a:lnTo>
                  <a:lnTo>
                    <a:pt x="23" y="61"/>
                  </a:lnTo>
                  <a:lnTo>
                    <a:pt x="25" y="62"/>
                  </a:lnTo>
                  <a:lnTo>
                    <a:pt x="27" y="61"/>
                  </a:lnTo>
                  <a:lnTo>
                    <a:pt x="28" y="61"/>
                  </a:lnTo>
                  <a:lnTo>
                    <a:pt x="28" y="60"/>
                  </a:lnTo>
                  <a:lnTo>
                    <a:pt x="30" y="59"/>
                  </a:lnTo>
                  <a:lnTo>
                    <a:pt x="31" y="60"/>
                  </a:lnTo>
                  <a:lnTo>
                    <a:pt x="32" y="62"/>
                  </a:lnTo>
                  <a:lnTo>
                    <a:pt x="34" y="62"/>
                  </a:lnTo>
                  <a:lnTo>
                    <a:pt x="35" y="63"/>
                  </a:lnTo>
                  <a:lnTo>
                    <a:pt x="36" y="64"/>
                  </a:lnTo>
                  <a:lnTo>
                    <a:pt x="37" y="63"/>
                  </a:lnTo>
                  <a:lnTo>
                    <a:pt x="39" y="61"/>
                  </a:lnTo>
                  <a:lnTo>
                    <a:pt x="40" y="60"/>
                  </a:lnTo>
                  <a:lnTo>
                    <a:pt x="40" y="59"/>
                  </a:lnTo>
                  <a:lnTo>
                    <a:pt x="40" y="57"/>
                  </a:lnTo>
                  <a:lnTo>
                    <a:pt x="41" y="53"/>
                  </a:lnTo>
                  <a:lnTo>
                    <a:pt x="42" y="53"/>
                  </a:lnTo>
                  <a:lnTo>
                    <a:pt x="43" y="55"/>
                  </a:lnTo>
                  <a:lnTo>
                    <a:pt x="45" y="53"/>
                  </a:lnTo>
                  <a:lnTo>
                    <a:pt x="44" y="51"/>
                  </a:lnTo>
                  <a:lnTo>
                    <a:pt x="46" y="48"/>
                  </a:lnTo>
                  <a:lnTo>
                    <a:pt x="47" y="47"/>
                  </a:lnTo>
                  <a:lnTo>
                    <a:pt x="47" y="46"/>
                  </a:lnTo>
                  <a:lnTo>
                    <a:pt x="48" y="45"/>
                  </a:lnTo>
                  <a:lnTo>
                    <a:pt x="49" y="45"/>
                  </a:lnTo>
                  <a:lnTo>
                    <a:pt x="50" y="45"/>
                  </a:lnTo>
                  <a:lnTo>
                    <a:pt x="51" y="44"/>
                  </a:lnTo>
                  <a:lnTo>
                    <a:pt x="53" y="41"/>
                  </a:lnTo>
                  <a:lnTo>
                    <a:pt x="54" y="41"/>
                  </a:lnTo>
                  <a:lnTo>
                    <a:pt x="55" y="40"/>
                  </a:lnTo>
                  <a:lnTo>
                    <a:pt x="55" y="38"/>
                  </a:lnTo>
                  <a:lnTo>
                    <a:pt x="55" y="37"/>
                  </a:lnTo>
                  <a:lnTo>
                    <a:pt x="55" y="35"/>
                  </a:lnTo>
                  <a:lnTo>
                    <a:pt x="55" y="34"/>
                  </a:lnTo>
                  <a:lnTo>
                    <a:pt x="56" y="28"/>
                  </a:lnTo>
                  <a:lnTo>
                    <a:pt x="54" y="26"/>
                  </a:lnTo>
                  <a:lnTo>
                    <a:pt x="56" y="25"/>
                  </a:lnTo>
                  <a:lnTo>
                    <a:pt x="55" y="23"/>
                  </a:lnTo>
                  <a:lnTo>
                    <a:pt x="56" y="22"/>
                  </a:lnTo>
                  <a:lnTo>
                    <a:pt x="56" y="23"/>
                  </a:lnTo>
                  <a:lnTo>
                    <a:pt x="52" y="0"/>
                  </a:lnTo>
                  <a:lnTo>
                    <a:pt x="46" y="3"/>
                  </a:lnTo>
                  <a:lnTo>
                    <a:pt x="43" y="5"/>
                  </a:lnTo>
                  <a:lnTo>
                    <a:pt x="42" y="6"/>
                  </a:lnTo>
                  <a:lnTo>
                    <a:pt x="38" y="10"/>
                  </a:lnTo>
                  <a:lnTo>
                    <a:pt x="37" y="10"/>
                  </a:lnTo>
                  <a:lnTo>
                    <a:pt x="36" y="10"/>
                  </a:lnTo>
                  <a:lnTo>
                    <a:pt x="34" y="10"/>
                  </a:lnTo>
                  <a:lnTo>
                    <a:pt x="33" y="11"/>
                  </a:lnTo>
                  <a:lnTo>
                    <a:pt x="30" y="13"/>
                  </a:lnTo>
                  <a:lnTo>
                    <a:pt x="29" y="13"/>
                  </a:lnTo>
                  <a:lnTo>
                    <a:pt x="26" y="12"/>
                  </a:lnTo>
                  <a:lnTo>
                    <a:pt x="25" y="13"/>
                  </a:lnTo>
                  <a:lnTo>
                    <a:pt x="25" y="12"/>
                  </a:lnTo>
                  <a:lnTo>
                    <a:pt x="25" y="11"/>
                  </a:lnTo>
                  <a:lnTo>
                    <a:pt x="23" y="11"/>
                  </a:lnTo>
                  <a:lnTo>
                    <a:pt x="19" y="10"/>
                  </a:lnTo>
                  <a:lnTo>
                    <a:pt x="18" y="9"/>
                  </a:lnTo>
                  <a:lnTo>
                    <a:pt x="16" y="10"/>
                  </a:lnTo>
                  <a:lnTo>
                    <a:pt x="16" y="9"/>
                  </a:lnTo>
                  <a:lnTo>
                    <a:pt x="0" y="1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6" name="Freeform 86"/>
            <p:cNvSpPr>
              <a:spLocks/>
            </p:cNvSpPr>
            <p:nvPr/>
          </p:nvSpPr>
          <p:spPr bwMode="auto">
            <a:xfrm>
              <a:off x="6558590" y="1818254"/>
              <a:ext cx="952608" cy="762087"/>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5"/>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0" y="76"/>
                  </a:lnTo>
                  <a:lnTo>
                    <a:pt x="81" y="75"/>
                  </a:lnTo>
                  <a:lnTo>
                    <a:pt x="84" y="75"/>
                  </a:lnTo>
                  <a:lnTo>
                    <a:pt x="85" y="74"/>
                  </a:lnTo>
                  <a:lnTo>
                    <a:pt x="87" y="73"/>
                  </a:lnTo>
                  <a:lnTo>
                    <a:pt x="88" y="72"/>
                  </a:lnTo>
                  <a:lnTo>
                    <a:pt x="94" y="68"/>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4" y="66"/>
                  </a:lnTo>
                  <a:lnTo>
                    <a:pt x="94" y="65"/>
                  </a:lnTo>
                  <a:lnTo>
                    <a:pt x="95" y="64"/>
                  </a:lnTo>
                  <a:lnTo>
                    <a:pt x="96" y="63"/>
                  </a:lnTo>
                  <a:lnTo>
                    <a:pt x="97" y="61"/>
                  </a:lnTo>
                  <a:lnTo>
                    <a:pt x="97" y="60"/>
                  </a:lnTo>
                  <a:lnTo>
                    <a:pt x="95" y="61"/>
                  </a:lnTo>
                  <a:lnTo>
                    <a:pt x="95" y="63"/>
                  </a:lnTo>
                  <a:lnTo>
                    <a:pt x="94" y="63"/>
                  </a:lnTo>
                  <a:lnTo>
                    <a:pt x="90" y="65"/>
                  </a:lnTo>
                  <a:lnTo>
                    <a:pt x="86" y="68"/>
                  </a:lnTo>
                  <a:lnTo>
                    <a:pt x="82" y="69"/>
                  </a:lnTo>
                  <a:lnTo>
                    <a:pt x="81" y="70"/>
                  </a:lnTo>
                  <a:lnTo>
                    <a:pt x="80" y="72"/>
                  </a:lnTo>
                  <a:lnTo>
                    <a:pt x="79" y="71"/>
                  </a:lnTo>
                  <a:lnTo>
                    <a:pt x="79" y="70"/>
                  </a:lnTo>
                  <a:lnTo>
                    <a:pt x="79" y="68"/>
                  </a:lnTo>
                  <a:lnTo>
                    <a:pt x="80" y="68"/>
                  </a:lnTo>
                  <a:lnTo>
                    <a:pt x="79" y="66"/>
                  </a:lnTo>
                  <a:lnTo>
                    <a:pt x="81" y="64"/>
                  </a:lnTo>
                  <a:lnTo>
                    <a:pt x="81" y="63"/>
                  </a:lnTo>
                  <a:lnTo>
                    <a:pt x="80" y="62"/>
                  </a:lnTo>
                  <a:lnTo>
                    <a:pt x="79" y="50"/>
                  </a:lnTo>
                  <a:lnTo>
                    <a:pt x="78" y="49"/>
                  </a:lnTo>
                  <a:lnTo>
                    <a:pt x="78" y="37"/>
                  </a:lnTo>
                  <a:lnTo>
                    <a:pt x="77" y="34"/>
                  </a:lnTo>
                  <a:lnTo>
                    <a:pt x="76" y="32"/>
                  </a:lnTo>
                  <a:lnTo>
                    <a:pt x="76" y="29"/>
                  </a:lnTo>
                  <a:lnTo>
                    <a:pt x="75" y="25"/>
                  </a:lnTo>
                  <a:lnTo>
                    <a:pt x="74" y="23"/>
                  </a:lnTo>
                  <a:lnTo>
                    <a:pt x="73" y="23"/>
                  </a:lnTo>
                  <a:lnTo>
                    <a:pt x="73" y="24"/>
                  </a:lnTo>
                  <a:lnTo>
                    <a:pt x="73" y="23"/>
                  </a:lnTo>
                  <a:lnTo>
                    <a:pt x="73" y="21"/>
                  </a:lnTo>
                  <a:lnTo>
                    <a:pt x="71" y="16"/>
                  </a:lnTo>
                  <a:lnTo>
                    <a:pt x="71" y="14"/>
                  </a:lnTo>
                  <a:lnTo>
                    <a:pt x="71" y="12"/>
                  </a:lnTo>
                  <a:lnTo>
                    <a:pt x="71" y="9"/>
                  </a:lnTo>
                  <a:lnTo>
                    <a:pt x="69" y="4"/>
                  </a:lnTo>
                  <a:lnTo>
                    <a:pt x="69" y="3"/>
                  </a:lnTo>
                  <a:lnTo>
                    <a:pt x="68" y="3"/>
                  </a:lnTo>
                  <a:lnTo>
                    <a:pt x="68" y="2"/>
                  </a:lnTo>
                  <a:lnTo>
                    <a:pt x="68" y="0"/>
                  </a:lnTo>
                  <a:lnTo>
                    <a:pt x="51" y="4"/>
                  </a:lnTo>
                  <a:lnTo>
                    <a:pt x="49" y="4"/>
                  </a:lnTo>
                  <a:lnTo>
                    <a:pt x="45" y="8"/>
                  </a:lnTo>
                  <a:lnTo>
                    <a:pt x="42" y="14"/>
                  </a:lnTo>
                  <a:lnTo>
                    <a:pt x="41" y="15"/>
                  </a:lnTo>
                  <a:lnTo>
                    <a:pt x="41" y="16"/>
                  </a:lnTo>
                  <a:lnTo>
                    <a:pt x="41" y="18"/>
                  </a:lnTo>
                  <a:lnTo>
                    <a:pt x="40" y="19"/>
                  </a:lnTo>
                  <a:lnTo>
                    <a:pt x="36" y="22"/>
                  </a:lnTo>
                  <a:lnTo>
                    <a:pt x="35" y="23"/>
                  </a:lnTo>
                  <a:lnTo>
                    <a:pt x="36" y="25"/>
                  </a:lnTo>
                  <a:lnTo>
                    <a:pt x="37" y="25"/>
                  </a:lnTo>
                  <a:lnTo>
                    <a:pt x="38" y="26"/>
                  </a:lnTo>
                  <a:lnTo>
                    <a:pt x="38" y="27"/>
                  </a:lnTo>
                  <a:lnTo>
                    <a:pt x="38" y="29"/>
                  </a:lnTo>
                  <a:lnTo>
                    <a:pt x="39" y="30"/>
                  </a:lnTo>
                  <a:lnTo>
                    <a:pt x="39" y="32"/>
                  </a:lnTo>
                  <a:lnTo>
                    <a:pt x="36" y="34"/>
                  </a:lnTo>
                  <a:lnTo>
                    <a:pt x="32" y="38"/>
                  </a:lnTo>
                  <a:lnTo>
                    <a:pt x="30" y="39"/>
                  </a:lnTo>
                  <a:lnTo>
                    <a:pt x="23" y="40"/>
                  </a:lnTo>
                  <a:lnTo>
                    <a:pt x="21" y="40"/>
                  </a:lnTo>
                  <a:lnTo>
                    <a:pt x="19" y="39"/>
                  </a:lnTo>
                  <a:lnTo>
                    <a:pt x="16" y="40"/>
                  </a:lnTo>
                  <a:lnTo>
                    <a:pt x="12" y="40"/>
                  </a:lnTo>
                  <a:lnTo>
                    <a:pt x="8" y="42"/>
                  </a:lnTo>
                  <a:lnTo>
                    <a:pt x="7" y="43"/>
                  </a:lnTo>
                  <a:lnTo>
                    <a:pt x="6" y="45"/>
                  </a:lnTo>
                  <a:lnTo>
                    <a:pt x="6" y="46"/>
                  </a:lnTo>
                  <a:lnTo>
                    <a:pt x="9" y="50"/>
                  </a:lnTo>
                  <a:lnTo>
                    <a:pt x="9" y="51"/>
                  </a:lnTo>
                  <a:lnTo>
                    <a:pt x="9" y="52"/>
                  </a:lnTo>
                  <a:lnTo>
                    <a:pt x="8" y="53"/>
                  </a:lnTo>
                  <a:lnTo>
                    <a:pt x="7" y="55"/>
                  </a:lnTo>
                  <a:lnTo>
                    <a:pt x="2" y="60"/>
                  </a:lnTo>
                  <a:lnTo>
                    <a:pt x="0" y="62"/>
                  </a:lnTo>
                  <a:lnTo>
                    <a:pt x="1" y="66"/>
                  </a:lnTo>
                  <a:lnTo>
                    <a:pt x="56" y="55"/>
                  </a:lnTo>
                  <a:lnTo>
                    <a:pt x="56" y="56"/>
                  </a:lnTo>
                  <a:lnTo>
                    <a:pt x="57" y="57"/>
                  </a:lnTo>
                  <a:lnTo>
                    <a:pt x="58" y="57"/>
                  </a:lnTo>
                  <a:lnTo>
                    <a:pt x="58" y="58"/>
                  </a:lnTo>
                  <a:lnTo>
                    <a:pt x="59" y="58"/>
                  </a:lnTo>
                  <a:lnTo>
                    <a:pt x="61" y="61"/>
                  </a:lnTo>
                  <a:lnTo>
                    <a:pt x="61" y="62"/>
                  </a:lnTo>
                  <a:lnTo>
                    <a:pt x="62" y="63"/>
                  </a:lnTo>
                  <a:lnTo>
                    <a:pt x="65" y="64"/>
                  </a:lnTo>
                  <a:lnTo>
                    <a:pt x="66" y="6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7" name="Freeform 87"/>
            <p:cNvSpPr>
              <a:spLocks/>
            </p:cNvSpPr>
            <p:nvPr/>
          </p:nvSpPr>
          <p:spPr bwMode="auto">
            <a:xfrm>
              <a:off x="6473308" y="2355344"/>
              <a:ext cx="749386" cy="508058"/>
            </a:xfrm>
            <a:custGeom>
              <a:avLst/>
              <a:gdLst>
                <a:gd name="T0" fmla="*/ 2147483647 w 80"/>
                <a:gd name="T1" fmla="*/ 2147483647 h 52"/>
                <a:gd name="T2" fmla="*/ 2147483647 w 80"/>
                <a:gd name="T3" fmla="*/ 2147483647 h 52"/>
                <a:gd name="T4" fmla="*/ 2147483647 w 80"/>
                <a:gd name="T5" fmla="*/ 2147483647 h 52"/>
                <a:gd name="T6" fmla="*/ 2147483647 w 80"/>
                <a:gd name="T7" fmla="*/ 2147483647 h 52"/>
                <a:gd name="T8" fmla="*/ 2147483647 w 80"/>
                <a:gd name="T9" fmla="*/ 2147483647 h 52"/>
                <a:gd name="T10" fmla="*/ 2147483647 w 80"/>
                <a:gd name="T11" fmla="*/ 2147483647 h 52"/>
                <a:gd name="T12" fmla="*/ 2147483647 w 80"/>
                <a:gd name="T13" fmla="*/ 2147483647 h 52"/>
                <a:gd name="T14" fmla="*/ 2147483647 w 80"/>
                <a:gd name="T15" fmla="*/ 2147483647 h 52"/>
                <a:gd name="T16" fmla="*/ 2147483647 w 80"/>
                <a:gd name="T17" fmla="*/ 2147483647 h 52"/>
                <a:gd name="T18" fmla="*/ 2147483647 w 80"/>
                <a:gd name="T19" fmla="*/ 2147483647 h 52"/>
                <a:gd name="T20" fmla="*/ 2147483647 w 80"/>
                <a:gd name="T21" fmla="*/ 2147483647 h 52"/>
                <a:gd name="T22" fmla="*/ 2147483647 w 80"/>
                <a:gd name="T23" fmla="*/ 2147483647 h 52"/>
                <a:gd name="T24" fmla="*/ 2147483647 w 80"/>
                <a:gd name="T25" fmla="*/ 2147483647 h 52"/>
                <a:gd name="T26" fmla="*/ 2147483647 w 80"/>
                <a:gd name="T27" fmla="*/ 2147483647 h 52"/>
                <a:gd name="T28" fmla="*/ 2147483647 w 80"/>
                <a:gd name="T29" fmla="*/ 2147483647 h 52"/>
                <a:gd name="T30" fmla="*/ 2147483647 w 80"/>
                <a:gd name="T31" fmla="*/ 2147483647 h 52"/>
                <a:gd name="T32" fmla="*/ 2147483647 w 80"/>
                <a:gd name="T33" fmla="*/ 2147483647 h 52"/>
                <a:gd name="T34" fmla="*/ 2147483647 w 80"/>
                <a:gd name="T35" fmla="*/ 2147483647 h 52"/>
                <a:gd name="T36" fmla="*/ 2147483647 w 80"/>
                <a:gd name="T37" fmla="*/ 2147483647 h 52"/>
                <a:gd name="T38" fmla="*/ 2147483647 w 80"/>
                <a:gd name="T39" fmla="*/ 2147483647 h 52"/>
                <a:gd name="T40" fmla="*/ 2147483647 w 80"/>
                <a:gd name="T41" fmla="*/ 2147483647 h 52"/>
                <a:gd name="T42" fmla="*/ 2147483647 w 80"/>
                <a:gd name="T43" fmla="*/ 2147483647 h 52"/>
                <a:gd name="T44" fmla="*/ 2147483647 w 80"/>
                <a:gd name="T45" fmla="*/ 2147483647 h 52"/>
                <a:gd name="T46" fmla="*/ 2147483647 w 80"/>
                <a:gd name="T47" fmla="*/ 2147483647 h 52"/>
                <a:gd name="T48" fmla="*/ 2147483647 w 80"/>
                <a:gd name="T49" fmla="*/ 2147483647 h 52"/>
                <a:gd name="T50" fmla="*/ 2147483647 w 80"/>
                <a:gd name="T51" fmla="*/ 2147483647 h 52"/>
                <a:gd name="T52" fmla="*/ 2147483647 w 80"/>
                <a:gd name="T53" fmla="*/ 2147483647 h 52"/>
                <a:gd name="T54" fmla="*/ 2147483647 w 80"/>
                <a:gd name="T55" fmla="*/ 2147483647 h 52"/>
                <a:gd name="T56" fmla="*/ 2147483647 w 80"/>
                <a:gd name="T57" fmla="*/ 2147483647 h 52"/>
                <a:gd name="T58" fmla="*/ 2147483647 w 80"/>
                <a:gd name="T59" fmla="*/ 2147483647 h 52"/>
                <a:gd name="T60" fmla="*/ 2147483647 w 80"/>
                <a:gd name="T61" fmla="*/ 2147483647 h 52"/>
                <a:gd name="T62" fmla="*/ 2147483647 w 80"/>
                <a:gd name="T63" fmla="*/ 2147483647 h 52"/>
                <a:gd name="T64" fmla="*/ 2147483647 w 80"/>
                <a:gd name="T65" fmla="*/ 2147483647 h 52"/>
                <a:gd name="T66" fmla="*/ 2147483647 w 80"/>
                <a:gd name="T67" fmla="*/ 2147483647 h 52"/>
                <a:gd name="T68" fmla="*/ 2147483647 w 80"/>
                <a:gd name="T69" fmla="*/ 2147483647 h 52"/>
                <a:gd name="T70" fmla="*/ 2147483647 w 80"/>
                <a:gd name="T71" fmla="*/ 2147483647 h 52"/>
                <a:gd name="T72" fmla="*/ 2147483647 w 80"/>
                <a:gd name="T73" fmla="*/ 2147483647 h 52"/>
                <a:gd name="T74" fmla="*/ 2147483647 w 80"/>
                <a:gd name="T75" fmla="*/ 2147483647 h 52"/>
                <a:gd name="T76" fmla="*/ 2147483647 w 80"/>
                <a:gd name="T77" fmla="*/ 2147483647 h 52"/>
                <a:gd name="T78" fmla="*/ 2147483647 w 80"/>
                <a:gd name="T79" fmla="*/ 2147483647 h 52"/>
                <a:gd name="T80" fmla="*/ 2147483647 w 80"/>
                <a:gd name="T81" fmla="*/ 2147483647 h 52"/>
                <a:gd name="T82" fmla="*/ 2147483647 w 80"/>
                <a:gd name="T83" fmla="*/ 2147483647 h 52"/>
                <a:gd name="T84" fmla="*/ 2147483647 w 80"/>
                <a:gd name="T85" fmla="*/ 2147483647 h 52"/>
                <a:gd name="T86" fmla="*/ 2147483647 w 80"/>
                <a:gd name="T87" fmla="*/ 2147483647 h 52"/>
                <a:gd name="T88" fmla="*/ 2147483647 w 80"/>
                <a:gd name="T89" fmla="*/ 0 h 52"/>
                <a:gd name="T90" fmla="*/ 2147483647 w 80"/>
                <a:gd name="T91" fmla="*/ 2147483647 h 52"/>
                <a:gd name="T92" fmla="*/ 2147483647 w 80"/>
                <a:gd name="T93" fmla="*/ 2147483647 h 52"/>
                <a:gd name="T94" fmla="*/ 2147483647 w 80"/>
                <a:gd name="T95" fmla="*/ 2147483647 h 52"/>
                <a:gd name="T96" fmla="*/ 2147483647 w 80"/>
                <a:gd name="T97" fmla="*/ 2147483647 h 52"/>
                <a:gd name="T98" fmla="*/ 2147483647 w 80"/>
                <a:gd name="T99" fmla="*/ 2147483647 h 52"/>
                <a:gd name="T100" fmla="*/ 2147483647 w 80"/>
                <a:gd name="T101" fmla="*/ 2147483647 h 52"/>
                <a:gd name="T102" fmla="*/ 2147483647 w 80"/>
                <a:gd name="T103" fmla="*/ 2147483647 h 52"/>
                <a:gd name="T104" fmla="*/ 2147483647 w 80"/>
                <a:gd name="T105" fmla="*/ 2147483647 h 52"/>
                <a:gd name="T106" fmla="*/ 0 w 80"/>
                <a:gd name="T107" fmla="*/ 2147483647 h 52"/>
                <a:gd name="T108" fmla="*/ 2147483647 w 80"/>
                <a:gd name="T109" fmla="*/ 2147483647 h 52"/>
                <a:gd name="T110" fmla="*/ 2147483647 w 80"/>
                <a:gd name="T111" fmla="*/ 2147483647 h 52"/>
                <a:gd name="T112" fmla="*/ 2147483647 w 80"/>
                <a:gd name="T113" fmla="*/ 2147483647 h 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
                <a:gd name="T172" fmla="*/ 0 h 52"/>
                <a:gd name="T173" fmla="*/ 80 w 80"/>
                <a:gd name="T174" fmla="*/ 52 h 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 h="52">
                  <a:moveTo>
                    <a:pt x="20" y="49"/>
                  </a:moveTo>
                  <a:lnTo>
                    <a:pt x="56" y="42"/>
                  </a:lnTo>
                  <a:lnTo>
                    <a:pt x="67" y="40"/>
                  </a:lnTo>
                  <a:lnTo>
                    <a:pt x="68" y="40"/>
                  </a:lnTo>
                  <a:lnTo>
                    <a:pt x="68" y="39"/>
                  </a:lnTo>
                  <a:lnTo>
                    <a:pt x="69" y="37"/>
                  </a:lnTo>
                  <a:lnTo>
                    <a:pt x="70" y="37"/>
                  </a:lnTo>
                  <a:lnTo>
                    <a:pt x="72" y="37"/>
                  </a:lnTo>
                  <a:lnTo>
                    <a:pt x="75" y="35"/>
                  </a:lnTo>
                  <a:lnTo>
                    <a:pt x="75" y="33"/>
                  </a:lnTo>
                  <a:lnTo>
                    <a:pt x="77" y="31"/>
                  </a:lnTo>
                  <a:lnTo>
                    <a:pt x="79" y="30"/>
                  </a:lnTo>
                  <a:lnTo>
                    <a:pt x="80" y="30"/>
                  </a:lnTo>
                  <a:lnTo>
                    <a:pt x="78" y="28"/>
                  </a:lnTo>
                  <a:lnTo>
                    <a:pt x="77" y="27"/>
                  </a:lnTo>
                  <a:lnTo>
                    <a:pt x="76" y="27"/>
                  </a:lnTo>
                  <a:lnTo>
                    <a:pt x="74" y="26"/>
                  </a:lnTo>
                  <a:lnTo>
                    <a:pt x="74" y="24"/>
                  </a:lnTo>
                  <a:lnTo>
                    <a:pt x="72" y="24"/>
                  </a:lnTo>
                  <a:lnTo>
                    <a:pt x="71" y="21"/>
                  </a:lnTo>
                  <a:lnTo>
                    <a:pt x="72" y="20"/>
                  </a:lnTo>
                  <a:lnTo>
                    <a:pt x="72" y="18"/>
                  </a:lnTo>
                  <a:lnTo>
                    <a:pt x="71" y="17"/>
                  </a:lnTo>
                  <a:lnTo>
                    <a:pt x="71" y="16"/>
                  </a:lnTo>
                  <a:lnTo>
                    <a:pt x="73" y="15"/>
                  </a:lnTo>
                  <a:lnTo>
                    <a:pt x="73" y="12"/>
                  </a:lnTo>
                  <a:lnTo>
                    <a:pt x="73" y="11"/>
                  </a:lnTo>
                  <a:lnTo>
                    <a:pt x="74" y="10"/>
                  </a:lnTo>
                  <a:lnTo>
                    <a:pt x="75" y="10"/>
                  </a:lnTo>
                  <a:lnTo>
                    <a:pt x="74" y="9"/>
                  </a:lnTo>
                  <a:lnTo>
                    <a:pt x="71" y="8"/>
                  </a:lnTo>
                  <a:lnTo>
                    <a:pt x="70" y="7"/>
                  </a:lnTo>
                  <a:lnTo>
                    <a:pt x="70" y="6"/>
                  </a:lnTo>
                  <a:lnTo>
                    <a:pt x="68" y="3"/>
                  </a:lnTo>
                  <a:lnTo>
                    <a:pt x="67" y="3"/>
                  </a:lnTo>
                  <a:lnTo>
                    <a:pt x="67" y="2"/>
                  </a:lnTo>
                  <a:lnTo>
                    <a:pt x="66" y="2"/>
                  </a:lnTo>
                  <a:lnTo>
                    <a:pt x="65" y="1"/>
                  </a:lnTo>
                  <a:lnTo>
                    <a:pt x="65" y="0"/>
                  </a:lnTo>
                  <a:lnTo>
                    <a:pt x="10" y="11"/>
                  </a:lnTo>
                  <a:lnTo>
                    <a:pt x="9" y="7"/>
                  </a:lnTo>
                  <a:lnTo>
                    <a:pt x="6" y="10"/>
                  </a:lnTo>
                  <a:lnTo>
                    <a:pt x="5" y="10"/>
                  </a:lnTo>
                  <a:lnTo>
                    <a:pt x="4" y="11"/>
                  </a:lnTo>
                  <a:lnTo>
                    <a:pt x="1" y="13"/>
                  </a:lnTo>
                  <a:lnTo>
                    <a:pt x="0" y="14"/>
                  </a:lnTo>
                  <a:lnTo>
                    <a:pt x="4" y="37"/>
                  </a:lnTo>
                  <a:lnTo>
                    <a:pt x="7" y="52"/>
                  </a:lnTo>
                  <a:lnTo>
                    <a:pt x="20" y="49"/>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8" name="Freeform 88"/>
            <p:cNvSpPr>
              <a:spLocks/>
            </p:cNvSpPr>
            <p:nvPr/>
          </p:nvSpPr>
          <p:spPr bwMode="auto">
            <a:xfrm>
              <a:off x="6231981" y="2852515"/>
              <a:ext cx="959866" cy="586081"/>
            </a:xfrm>
            <a:custGeom>
              <a:avLst/>
              <a:gdLst>
                <a:gd name="T0" fmla="*/ 2147483647 w 103"/>
                <a:gd name="T1" fmla="*/ 2147483647 h 60"/>
                <a:gd name="T2" fmla="*/ 2147483647 w 103"/>
                <a:gd name="T3" fmla="*/ 2147483647 h 60"/>
                <a:gd name="T4" fmla="*/ 2147483647 w 103"/>
                <a:gd name="T5" fmla="*/ 2147483647 h 60"/>
                <a:gd name="T6" fmla="*/ 2147483647 w 103"/>
                <a:gd name="T7" fmla="*/ 2147483647 h 60"/>
                <a:gd name="T8" fmla="*/ 2147483647 w 103"/>
                <a:gd name="T9" fmla="*/ 2147483647 h 60"/>
                <a:gd name="T10" fmla="*/ 2147483647 w 103"/>
                <a:gd name="T11" fmla="*/ 2147483647 h 60"/>
                <a:gd name="T12" fmla="*/ 2147483647 w 103"/>
                <a:gd name="T13" fmla="*/ 2147483647 h 60"/>
                <a:gd name="T14" fmla="*/ 2147483647 w 103"/>
                <a:gd name="T15" fmla="*/ 2147483647 h 60"/>
                <a:gd name="T16" fmla="*/ 2147483647 w 103"/>
                <a:gd name="T17" fmla="*/ 2147483647 h 60"/>
                <a:gd name="T18" fmla="*/ 2147483647 w 103"/>
                <a:gd name="T19" fmla="*/ 2147483647 h 60"/>
                <a:gd name="T20" fmla="*/ 2147483647 w 103"/>
                <a:gd name="T21" fmla="*/ 2147483647 h 60"/>
                <a:gd name="T22" fmla="*/ 2147483647 w 103"/>
                <a:gd name="T23" fmla="*/ 2147483647 h 60"/>
                <a:gd name="T24" fmla="*/ 2147483647 w 103"/>
                <a:gd name="T25" fmla="*/ 2147483647 h 60"/>
                <a:gd name="T26" fmla="*/ 2147483647 w 103"/>
                <a:gd name="T27" fmla="*/ 2147483647 h 60"/>
                <a:gd name="T28" fmla="*/ 2147483647 w 103"/>
                <a:gd name="T29" fmla="*/ 2147483647 h 60"/>
                <a:gd name="T30" fmla="*/ 2147483647 w 103"/>
                <a:gd name="T31" fmla="*/ 2147483647 h 60"/>
                <a:gd name="T32" fmla="*/ 2147483647 w 103"/>
                <a:gd name="T33" fmla="*/ 2147483647 h 60"/>
                <a:gd name="T34" fmla="*/ 2147483647 w 103"/>
                <a:gd name="T35" fmla="*/ 2147483647 h 60"/>
                <a:gd name="T36" fmla="*/ 2147483647 w 103"/>
                <a:gd name="T37" fmla="*/ 2147483647 h 60"/>
                <a:gd name="T38" fmla="*/ 2147483647 w 103"/>
                <a:gd name="T39" fmla="*/ 2147483647 h 60"/>
                <a:gd name="T40" fmla="*/ 2147483647 w 103"/>
                <a:gd name="T41" fmla="*/ 2147483647 h 60"/>
                <a:gd name="T42" fmla="*/ 2147483647 w 103"/>
                <a:gd name="T43" fmla="*/ 2147483647 h 60"/>
                <a:gd name="T44" fmla="*/ 2147483647 w 103"/>
                <a:gd name="T45" fmla="*/ 2147483647 h 60"/>
                <a:gd name="T46" fmla="*/ 2147483647 w 103"/>
                <a:gd name="T47" fmla="*/ 2147483647 h 60"/>
                <a:gd name="T48" fmla="*/ 2147483647 w 103"/>
                <a:gd name="T49" fmla="*/ 2147483647 h 60"/>
                <a:gd name="T50" fmla="*/ 2147483647 w 103"/>
                <a:gd name="T51" fmla="*/ 2147483647 h 60"/>
                <a:gd name="T52" fmla="*/ 2147483647 w 103"/>
                <a:gd name="T53" fmla="*/ 2147483647 h 60"/>
                <a:gd name="T54" fmla="*/ 2147483647 w 103"/>
                <a:gd name="T55" fmla="*/ 2147483647 h 60"/>
                <a:gd name="T56" fmla="*/ 2147483647 w 103"/>
                <a:gd name="T57" fmla="*/ 2147483647 h 60"/>
                <a:gd name="T58" fmla="*/ 2147483647 w 103"/>
                <a:gd name="T59" fmla="*/ 2147483647 h 60"/>
                <a:gd name="T60" fmla="*/ 2147483647 w 103"/>
                <a:gd name="T61" fmla="*/ 2147483647 h 60"/>
                <a:gd name="T62" fmla="*/ 2147483647 w 103"/>
                <a:gd name="T63" fmla="*/ 2147483647 h 60"/>
                <a:gd name="T64" fmla="*/ 2147483647 w 103"/>
                <a:gd name="T65" fmla="*/ 2147483647 h 60"/>
                <a:gd name="T66" fmla="*/ 2147483647 w 103"/>
                <a:gd name="T67" fmla="*/ 2147483647 h 60"/>
                <a:gd name="T68" fmla="*/ 2147483647 w 103"/>
                <a:gd name="T69" fmla="*/ 2147483647 h 60"/>
                <a:gd name="T70" fmla="*/ 2147483647 w 103"/>
                <a:gd name="T71" fmla="*/ 2147483647 h 60"/>
                <a:gd name="T72" fmla="*/ 2147483647 w 103"/>
                <a:gd name="T73" fmla="*/ 2147483647 h 60"/>
                <a:gd name="T74" fmla="*/ 2147483647 w 103"/>
                <a:gd name="T75" fmla="*/ 2147483647 h 60"/>
                <a:gd name="T76" fmla="*/ 2147483647 w 103"/>
                <a:gd name="T77" fmla="*/ 2147483647 h 60"/>
                <a:gd name="T78" fmla="*/ 2147483647 w 103"/>
                <a:gd name="T79" fmla="*/ 2147483647 h 60"/>
                <a:gd name="T80" fmla="*/ 2147483647 w 103"/>
                <a:gd name="T81" fmla="*/ 2147483647 h 60"/>
                <a:gd name="T82" fmla="*/ 2147483647 w 103"/>
                <a:gd name="T83" fmla="*/ 2147483647 h 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60"/>
                <a:gd name="T128" fmla="*/ 103 w 103"/>
                <a:gd name="T129" fmla="*/ 60 h 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60">
                  <a:moveTo>
                    <a:pt x="102" y="44"/>
                  </a:moveTo>
                  <a:lnTo>
                    <a:pt x="68" y="50"/>
                  </a:lnTo>
                  <a:lnTo>
                    <a:pt x="32" y="56"/>
                  </a:lnTo>
                  <a:lnTo>
                    <a:pt x="31" y="56"/>
                  </a:lnTo>
                  <a:lnTo>
                    <a:pt x="30" y="56"/>
                  </a:lnTo>
                  <a:lnTo>
                    <a:pt x="26" y="56"/>
                  </a:lnTo>
                  <a:lnTo>
                    <a:pt x="23" y="56"/>
                  </a:lnTo>
                  <a:lnTo>
                    <a:pt x="23" y="57"/>
                  </a:lnTo>
                  <a:lnTo>
                    <a:pt x="0" y="60"/>
                  </a:lnTo>
                  <a:lnTo>
                    <a:pt x="1" y="59"/>
                  </a:lnTo>
                  <a:lnTo>
                    <a:pt x="6" y="56"/>
                  </a:lnTo>
                  <a:lnTo>
                    <a:pt x="7" y="55"/>
                  </a:lnTo>
                  <a:lnTo>
                    <a:pt x="9" y="53"/>
                  </a:lnTo>
                  <a:lnTo>
                    <a:pt x="9" y="52"/>
                  </a:lnTo>
                  <a:lnTo>
                    <a:pt x="10" y="51"/>
                  </a:lnTo>
                  <a:lnTo>
                    <a:pt x="11" y="51"/>
                  </a:lnTo>
                  <a:lnTo>
                    <a:pt x="11" y="49"/>
                  </a:lnTo>
                  <a:lnTo>
                    <a:pt x="12" y="48"/>
                  </a:lnTo>
                  <a:lnTo>
                    <a:pt x="19" y="42"/>
                  </a:lnTo>
                  <a:lnTo>
                    <a:pt x="20" y="41"/>
                  </a:lnTo>
                  <a:lnTo>
                    <a:pt x="20" y="42"/>
                  </a:lnTo>
                  <a:lnTo>
                    <a:pt x="22" y="44"/>
                  </a:lnTo>
                  <a:lnTo>
                    <a:pt x="25" y="45"/>
                  </a:lnTo>
                  <a:lnTo>
                    <a:pt x="26" y="45"/>
                  </a:lnTo>
                  <a:lnTo>
                    <a:pt x="28" y="44"/>
                  </a:lnTo>
                  <a:lnTo>
                    <a:pt x="28" y="43"/>
                  </a:lnTo>
                  <a:lnTo>
                    <a:pt x="29" y="43"/>
                  </a:lnTo>
                  <a:lnTo>
                    <a:pt x="30" y="44"/>
                  </a:lnTo>
                  <a:lnTo>
                    <a:pt x="31" y="44"/>
                  </a:lnTo>
                  <a:lnTo>
                    <a:pt x="32" y="44"/>
                  </a:lnTo>
                  <a:lnTo>
                    <a:pt x="35" y="42"/>
                  </a:lnTo>
                  <a:lnTo>
                    <a:pt x="36" y="40"/>
                  </a:lnTo>
                  <a:lnTo>
                    <a:pt x="37" y="41"/>
                  </a:lnTo>
                  <a:lnTo>
                    <a:pt x="39" y="39"/>
                  </a:lnTo>
                  <a:lnTo>
                    <a:pt x="40" y="39"/>
                  </a:lnTo>
                  <a:lnTo>
                    <a:pt x="43" y="36"/>
                  </a:lnTo>
                  <a:lnTo>
                    <a:pt x="42" y="35"/>
                  </a:lnTo>
                  <a:lnTo>
                    <a:pt x="42" y="33"/>
                  </a:lnTo>
                  <a:lnTo>
                    <a:pt x="45" y="29"/>
                  </a:lnTo>
                  <a:lnTo>
                    <a:pt x="48" y="18"/>
                  </a:lnTo>
                  <a:lnTo>
                    <a:pt x="50" y="19"/>
                  </a:lnTo>
                  <a:lnTo>
                    <a:pt x="51" y="20"/>
                  </a:lnTo>
                  <a:lnTo>
                    <a:pt x="53" y="20"/>
                  </a:lnTo>
                  <a:lnTo>
                    <a:pt x="54" y="18"/>
                  </a:lnTo>
                  <a:lnTo>
                    <a:pt x="55" y="14"/>
                  </a:lnTo>
                  <a:lnTo>
                    <a:pt x="56" y="12"/>
                  </a:lnTo>
                  <a:lnTo>
                    <a:pt x="57" y="13"/>
                  </a:lnTo>
                  <a:lnTo>
                    <a:pt x="58" y="10"/>
                  </a:lnTo>
                  <a:lnTo>
                    <a:pt x="59" y="10"/>
                  </a:lnTo>
                  <a:lnTo>
                    <a:pt x="60" y="9"/>
                  </a:lnTo>
                  <a:lnTo>
                    <a:pt x="61" y="6"/>
                  </a:lnTo>
                  <a:lnTo>
                    <a:pt x="62" y="6"/>
                  </a:lnTo>
                  <a:lnTo>
                    <a:pt x="62" y="5"/>
                  </a:lnTo>
                  <a:lnTo>
                    <a:pt x="61" y="5"/>
                  </a:lnTo>
                  <a:lnTo>
                    <a:pt x="62" y="1"/>
                  </a:lnTo>
                  <a:lnTo>
                    <a:pt x="63" y="0"/>
                  </a:lnTo>
                  <a:lnTo>
                    <a:pt x="69" y="4"/>
                  </a:lnTo>
                  <a:lnTo>
                    <a:pt x="70" y="5"/>
                  </a:lnTo>
                  <a:lnTo>
                    <a:pt x="70" y="4"/>
                  </a:lnTo>
                  <a:lnTo>
                    <a:pt x="70" y="1"/>
                  </a:lnTo>
                  <a:lnTo>
                    <a:pt x="71" y="1"/>
                  </a:lnTo>
                  <a:lnTo>
                    <a:pt x="73" y="1"/>
                  </a:lnTo>
                  <a:lnTo>
                    <a:pt x="74" y="2"/>
                  </a:lnTo>
                  <a:lnTo>
                    <a:pt x="73" y="3"/>
                  </a:lnTo>
                  <a:lnTo>
                    <a:pt x="75" y="5"/>
                  </a:lnTo>
                  <a:lnTo>
                    <a:pt x="77" y="5"/>
                  </a:lnTo>
                  <a:lnTo>
                    <a:pt x="78" y="6"/>
                  </a:lnTo>
                  <a:lnTo>
                    <a:pt x="80" y="7"/>
                  </a:lnTo>
                  <a:lnTo>
                    <a:pt x="81" y="8"/>
                  </a:lnTo>
                  <a:lnTo>
                    <a:pt x="81" y="9"/>
                  </a:lnTo>
                  <a:lnTo>
                    <a:pt x="79" y="12"/>
                  </a:lnTo>
                  <a:lnTo>
                    <a:pt x="78" y="14"/>
                  </a:lnTo>
                  <a:lnTo>
                    <a:pt x="79" y="16"/>
                  </a:lnTo>
                  <a:lnTo>
                    <a:pt x="80" y="16"/>
                  </a:lnTo>
                  <a:lnTo>
                    <a:pt x="82" y="15"/>
                  </a:lnTo>
                  <a:lnTo>
                    <a:pt x="84" y="17"/>
                  </a:lnTo>
                  <a:lnTo>
                    <a:pt x="85" y="18"/>
                  </a:lnTo>
                  <a:lnTo>
                    <a:pt x="86" y="18"/>
                  </a:lnTo>
                  <a:lnTo>
                    <a:pt x="87" y="19"/>
                  </a:lnTo>
                  <a:lnTo>
                    <a:pt x="88" y="18"/>
                  </a:lnTo>
                  <a:lnTo>
                    <a:pt x="91" y="20"/>
                  </a:lnTo>
                  <a:lnTo>
                    <a:pt x="93" y="20"/>
                  </a:lnTo>
                  <a:lnTo>
                    <a:pt x="94" y="22"/>
                  </a:lnTo>
                  <a:lnTo>
                    <a:pt x="94" y="23"/>
                  </a:lnTo>
                  <a:lnTo>
                    <a:pt x="94" y="25"/>
                  </a:lnTo>
                  <a:lnTo>
                    <a:pt x="94" y="26"/>
                  </a:lnTo>
                  <a:lnTo>
                    <a:pt x="93" y="26"/>
                  </a:lnTo>
                  <a:lnTo>
                    <a:pt x="95" y="27"/>
                  </a:lnTo>
                  <a:lnTo>
                    <a:pt x="96" y="29"/>
                  </a:lnTo>
                  <a:lnTo>
                    <a:pt x="96" y="30"/>
                  </a:lnTo>
                  <a:lnTo>
                    <a:pt x="94" y="30"/>
                  </a:lnTo>
                  <a:lnTo>
                    <a:pt x="93" y="31"/>
                  </a:lnTo>
                  <a:lnTo>
                    <a:pt x="94" y="31"/>
                  </a:lnTo>
                  <a:lnTo>
                    <a:pt x="94" y="32"/>
                  </a:lnTo>
                  <a:lnTo>
                    <a:pt x="93" y="32"/>
                  </a:lnTo>
                  <a:lnTo>
                    <a:pt x="93" y="33"/>
                  </a:lnTo>
                  <a:lnTo>
                    <a:pt x="95" y="34"/>
                  </a:lnTo>
                  <a:lnTo>
                    <a:pt x="96" y="34"/>
                  </a:lnTo>
                  <a:lnTo>
                    <a:pt x="97" y="35"/>
                  </a:lnTo>
                  <a:lnTo>
                    <a:pt x="95" y="37"/>
                  </a:lnTo>
                  <a:lnTo>
                    <a:pt x="94" y="37"/>
                  </a:lnTo>
                  <a:lnTo>
                    <a:pt x="93" y="36"/>
                  </a:lnTo>
                  <a:lnTo>
                    <a:pt x="93" y="37"/>
                  </a:lnTo>
                  <a:lnTo>
                    <a:pt x="94" y="37"/>
                  </a:lnTo>
                  <a:lnTo>
                    <a:pt x="95" y="38"/>
                  </a:lnTo>
                  <a:lnTo>
                    <a:pt x="96" y="38"/>
                  </a:lnTo>
                  <a:lnTo>
                    <a:pt x="98" y="37"/>
                  </a:lnTo>
                  <a:lnTo>
                    <a:pt x="99" y="37"/>
                  </a:lnTo>
                  <a:lnTo>
                    <a:pt x="101" y="37"/>
                  </a:lnTo>
                  <a:lnTo>
                    <a:pt x="102" y="37"/>
                  </a:lnTo>
                  <a:lnTo>
                    <a:pt x="103" y="42"/>
                  </a:lnTo>
                  <a:lnTo>
                    <a:pt x="102" y="43"/>
                  </a:lnTo>
                  <a:lnTo>
                    <a:pt x="102" y="44"/>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89" name="Freeform 89"/>
            <p:cNvSpPr>
              <a:spLocks/>
            </p:cNvSpPr>
            <p:nvPr/>
          </p:nvSpPr>
          <p:spPr bwMode="auto">
            <a:xfrm>
              <a:off x="6137628" y="3282549"/>
              <a:ext cx="1112283" cy="498986"/>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0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0" y="41"/>
                  </a:lnTo>
                  <a:lnTo>
                    <a:pt x="1" y="41"/>
                  </a:lnTo>
                  <a:lnTo>
                    <a:pt x="2" y="41"/>
                  </a:lnTo>
                  <a:lnTo>
                    <a:pt x="3" y="40"/>
                  </a:lnTo>
                  <a:lnTo>
                    <a:pt x="3" y="39"/>
                  </a:lnTo>
                  <a:lnTo>
                    <a:pt x="3" y="38"/>
                  </a:lnTo>
                  <a:lnTo>
                    <a:pt x="3" y="37"/>
                  </a:lnTo>
                  <a:lnTo>
                    <a:pt x="5" y="36"/>
                  </a:lnTo>
                  <a:lnTo>
                    <a:pt x="7" y="35"/>
                  </a:lnTo>
                  <a:lnTo>
                    <a:pt x="11" y="34"/>
                  </a:lnTo>
                  <a:lnTo>
                    <a:pt x="14" y="31"/>
                  </a:lnTo>
                  <a:lnTo>
                    <a:pt x="15" y="30"/>
                  </a:lnTo>
                  <a:lnTo>
                    <a:pt x="17" y="29"/>
                  </a:lnTo>
                  <a:lnTo>
                    <a:pt x="17" y="27"/>
                  </a:lnTo>
                  <a:lnTo>
                    <a:pt x="18" y="27"/>
                  </a:lnTo>
                  <a:lnTo>
                    <a:pt x="19" y="27"/>
                  </a:lnTo>
                  <a:lnTo>
                    <a:pt x="19" y="26"/>
                  </a:lnTo>
                  <a:lnTo>
                    <a:pt x="20" y="25"/>
                  </a:lnTo>
                  <a:lnTo>
                    <a:pt x="21" y="25"/>
                  </a:lnTo>
                  <a:lnTo>
                    <a:pt x="22" y="25"/>
                  </a:lnTo>
                  <a:lnTo>
                    <a:pt x="23" y="25"/>
                  </a:lnTo>
                  <a:lnTo>
                    <a:pt x="23" y="24"/>
                  </a:lnTo>
                  <a:lnTo>
                    <a:pt x="25" y="23"/>
                  </a:lnTo>
                  <a:lnTo>
                    <a:pt x="26" y="22"/>
                  </a:lnTo>
                  <a:lnTo>
                    <a:pt x="28" y="22"/>
                  </a:lnTo>
                  <a:lnTo>
                    <a:pt x="30" y="19"/>
                  </a:lnTo>
                  <a:lnTo>
                    <a:pt x="32" y="17"/>
                  </a:lnTo>
                  <a:lnTo>
                    <a:pt x="32" y="16"/>
                  </a:lnTo>
                  <a:lnTo>
                    <a:pt x="33" y="15"/>
                  </a:lnTo>
                  <a:lnTo>
                    <a:pt x="32" y="14"/>
                  </a:lnTo>
                  <a:lnTo>
                    <a:pt x="33" y="13"/>
                  </a:lnTo>
                  <a:lnTo>
                    <a:pt x="33" y="12"/>
                  </a:lnTo>
                  <a:lnTo>
                    <a:pt x="36" y="12"/>
                  </a:lnTo>
                  <a:lnTo>
                    <a:pt x="40" y="12"/>
                  </a:lnTo>
                  <a:lnTo>
                    <a:pt x="41" y="12"/>
                  </a:lnTo>
                  <a:lnTo>
                    <a:pt x="42" y="12"/>
                  </a:lnTo>
                  <a:lnTo>
                    <a:pt x="78" y="6"/>
                  </a:lnTo>
                  <a:lnTo>
                    <a:pt x="112" y="0"/>
                  </a:lnTo>
                  <a:lnTo>
                    <a:pt x="113" y="1"/>
                  </a:lnTo>
                  <a:lnTo>
                    <a:pt x="114" y="1"/>
                  </a:lnTo>
                  <a:lnTo>
                    <a:pt x="115" y="2"/>
                  </a:lnTo>
                  <a:lnTo>
                    <a:pt x="115" y="3"/>
                  </a:lnTo>
                  <a:lnTo>
                    <a:pt x="116" y="4"/>
                  </a:lnTo>
                  <a:lnTo>
                    <a:pt x="116" y="5"/>
                  </a:lnTo>
                  <a:lnTo>
                    <a:pt x="115" y="5"/>
                  </a:lnTo>
                  <a:lnTo>
                    <a:pt x="114" y="5"/>
                  </a:lnTo>
                  <a:lnTo>
                    <a:pt x="113" y="5"/>
                  </a:lnTo>
                  <a:lnTo>
                    <a:pt x="113" y="4"/>
                  </a:lnTo>
                  <a:lnTo>
                    <a:pt x="112" y="5"/>
                  </a:lnTo>
                  <a:lnTo>
                    <a:pt x="113" y="5"/>
                  </a:lnTo>
                  <a:lnTo>
                    <a:pt x="113" y="6"/>
                  </a:lnTo>
                  <a:lnTo>
                    <a:pt x="109" y="7"/>
                  </a:lnTo>
                  <a:lnTo>
                    <a:pt x="109" y="8"/>
                  </a:lnTo>
                  <a:lnTo>
                    <a:pt x="107" y="9"/>
                  </a:lnTo>
                  <a:lnTo>
                    <a:pt x="105" y="9"/>
                  </a:lnTo>
                  <a:lnTo>
                    <a:pt x="105" y="11"/>
                  </a:lnTo>
                  <a:lnTo>
                    <a:pt x="106" y="11"/>
                  </a:lnTo>
                  <a:lnTo>
                    <a:pt x="108" y="10"/>
                  </a:lnTo>
                  <a:lnTo>
                    <a:pt x="110" y="9"/>
                  </a:lnTo>
                  <a:lnTo>
                    <a:pt x="112" y="9"/>
                  </a:lnTo>
                  <a:lnTo>
                    <a:pt x="114" y="9"/>
                  </a:lnTo>
                  <a:lnTo>
                    <a:pt x="114" y="10"/>
                  </a:lnTo>
                  <a:lnTo>
                    <a:pt x="114" y="11"/>
                  </a:lnTo>
                  <a:lnTo>
                    <a:pt x="115" y="11"/>
                  </a:lnTo>
                  <a:lnTo>
                    <a:pt x="115" y="10"/>
                  </a:lnTo>
                  <a:lnTo>
                    <a:pt x="117" y="9"/>
                  </a:lnTo>
                  <a:lnTo>
                    <a:pt x="118" y="9"/>
                  </a:lnTo>
                  <a:lnTo>
                    <a:pt x="118" y="10"/>
                  </a:lnTo>
                  <a:lnTo>
                    <a:pt x="119" y="13"/>
                  </a:lnTo>
                  <a:lnTo>
                    <a:pt x="119" y="14"/>
                  </a:lnTo>
                  <a:lnTo>
                    <a:pt x="117" y="16"/>
                  </a:lnTo>
                  <a:lnTo>
                    <a:pt x="117" y="17"/>
                  </a:lnTo>
                  <a:lnTo>
                    <a:pt x="117" y="18"/>
                  </a:lnTo>
                  <a:lnTo>
                    <a:pt x="115" y="19"/>
                  </a:lnTo>
                  <a:lnTo>
                    <a:pt x="114" y="19"/>
                  </a:lnTo>
                  <a:lnTo>
                    <a:pt x="113" y="20"/>
                  </a:lnTo>
                  <a:lnTo>
                    <a:pt x="111" y="19"/>
                  </a:lnTo>
                  <a:lnTo>
                    <a:pt x="110" y="19"/>
                  </a:lnTo>
                  <a:lnTo>
                    <a:pt x="109" y="18"/>
                  </a:lnTo>
                  <a:lnTo>
                    <a:pt x="108" y="17"/>
                  </a:lnTo>
                  <a:lnTo>
                    <a:pt x="108" y="18"/>
                  </a:lnTo>
                  <a:lnTo>
                    <a:pt x="108" y="20"/>
                  </a:lnTo>
                  <a:lnTo>
                    <a:pt x="108" y="21"/>
                  </a:lnTo>
                  <a:lnTo>
                    <a:pt x="109" y="21"/>
                  </a:lnTo>
                  <a:lnTo>
                    <a:pt x="110" y="22"/>
                  </a:lnTo>
                  <a:lnTo>
                    <a:pt x="109" y="23"/>
                  </a:lnTo>
                  <a:lnTo>
                    <a:pt x="110" y="24"/>
                  </a:lnTo>
                  <a:lnTo>
                    <a:pt x="107" y="27"/>
                  </a:lnTo>
                  <a:lnTo>
                    <a:pt x="106" y="27"/>
                  </a:lnTo>
                  <a:lnTo>
                    <a:pt x="105" y="27"/>
                  </a:lnTo>
                  <a:lnTo>
                    <a:pt x="104" y="27"/>
                  </a:lnTo>
                  <a:lnTo>
                    <a:pt x="105" y="28"/>
                  </a:lnTo>
                  <a:lnTo>
                    <a:pt x="108" y="28"/>
                  </a:lnTo>
                  <a:lnTo>
                    <a:pt x="109" y="27"/>
                  </a:lnTo>
                  <a:lnTo>
                    <a:pt x="112" y="26"/>
                  </a:lnTo>
                  <a:lnTo>
                    <a:pt x="112" y="25"/>
                  </a:lnTo>
                  <a:lnTo>
                    <a:pt x="113" y="26"/>
                  </a:lnTo>
                  <a:lnTo>
                    <a:pt x="114" y="26"/>
                  </a:lnTo>
                  <a:lnTo>
                    <a:pt x="113" y="29"/>
                  </a:lnTo>
                  <a:lnTo>
                    <a:pt x="111" y="31"/>
                  </a:lnTo>
                  <a:lnTo>
                    <a:pt x="108" y="31"/>
                  </a:lnTo>
                  <a:lnTo>
                    <a:pt x="107" y="32"/>
                  </a:lnTo>
                  <a:lnTo>
                    <a:pt x="105" y="32"/>
                  </a:lnTo>
                  <a:lnTo>
                    <a:pt x="102" y="36"/>
                  </a:lnTo>
                  <a:lnTo>
                    <a:pt x="101" y="36"/>
                  </a:lnTo>
                  <a:lnTo>
                    <a:pt x="101" y="37"/>
                  </a:lnTo>
                  <a:lnTo>
                    <a:pt x="99" y="39"/>
                  </a:lnTo>
                  <a:lnTo>
                    <a:pt x="97" y="40"/>
                  </a:lnTo>
                  <a:lnTo>
                    <a:pt x="96" y="44"/>
                  </a:lnTo>
                  <a:lnTo>
                    <a:pt x="95" y="48"/>
                  </a:lnTo>
                  <a:lnTo>
                    <a:pt x="94" y="49"/>
                  </a:lnTo>
                  <a:lnTo>
                    <a:pt x="93" y="49"/>
                  </a:lnTo>
                  <a:lnTo>
                    <a:pt x="87" y="50"/>
                  </a:lnTo>
                  <a:lnTo>
                    <a:pt x="87" y="51"/>
                  </a:lnTo>
                  <a:lnTo>
                    <a:pt x="69" y="38"/>
                  </a:lnTo>
                  <a:lnTo>
                    <a:pt x="53" y="40"/>
                  </a:lnTo>
                  <a:lnTo>
                    <a:pt x="53" y="38"/>
                  </a:lnTo>
                  <a:lnTo>
                    <a:pt x="50" y="36"/>
                  </a:lnTo>
                  <a:lnTo>
                    <a:pt x="49" y="37"/>
                  </a:lnTo>
                  <a:lnTo>
                    <a:pt x="48" y="36"/>
                  </a:lnTo>
                  <a:lnTo>
                    <a:pt x="48" y="35"/>
                  </a:lnTo>
                  <a:lnTo>
                    <a:pt x="30" y="37"/>
                  </a:lnTo>
                  <a:lnTo>
                    <a:pt x="29" y="38"/>
                  </a:lnTo>
                  <a:lnTo>
                    <a:pt x="26" y="39"/>
                  </a:lnTo>
                  <a:lnTo>
                    <a:pt x="26" y="40"/>
                  </a:lnTo>
                  <a:lnTo>
                    <a:pt x="24" y="40"/>
                  </a:lnTo>
                  <a:lnTo>
                    <a:pt x="20" y="42"/>
                  </a:lnTo>
                  <a:lnTo>
                    <a:pt x="0" y="4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0" name="Freeform 90"/>
            <p:cNvSpPr>
              <a:spLocks/>
            </p:cNvSpPr>
            <p:nvPr/>
          </p:nvSpPr>
          <p:spPr bwMode="auto">
            <a:xfrm>
              <a:off x="6306375" y="3623673"/>
              <a:ext cx="642330" cy="508058"/>
            </a:xfrm>
            <a:custGeom>
              <a:avLst/>
              <a:gdLst>
                <a:gd name="T0" fmla="*/ 2147483647 w 69"/>
                <a:gd name="T1" fmla="*/ 2147483647 h 52"/>
                <a:gd name="T2" fmla="*/ 2147483647 w 69"/>
                <a:gd name="T3" fmla="*/ 2147483647 h 52"/>
                <a:gd name="T4" fmla="*/ 2147483647 w 69"/>
                <a:gd name="T5" fmla="*/ 2147483647 h 52"/>
                <a:gd name="T6" fmla="*/ 2147483647 w 69"/>
                <a:gd name="T7" fmla="*/ 2147483647 h 52"/>
                <a:gd name="T8" fmla="*/ 2147483647 w 69"/>
                <a:gd name="T9" fmla="*/ 2147483647 h 52"/>
                <a:gd name="T10" fmla="*/ 2147483647 w 69"/>
                <a:gd name="T11" fmla="*/ 2147483647 h 52"/>
                <a:gd name="T12" fmla="*/ 2147483647 w 69"/>
                <a:gd name="T13" fmla="*/ 2147483647 h 52"/>
                <a:gd name="T14" fmla="*/ 2147483647 w 69"/>
                <a:gd name="T15" fmla="*/ 2147483647 h 52"/>
                <a:gd name="T16" fmla="*/ 2147483647 w 69"/>
                <a:gd name="T17" fmla="*/ 2147483647 h 52"/>
                <a:gd name="T18" fmla="*/ 2147483647 w 69"/>
                <a:gd name="T19" fmla="*/ 2147483647 h 52"/>
                <a:gd name="T20" fmla="*/ 2147483647 w 69"/>
                <a:gd name="T21" fmla="*/ 2147483647 h 52"/>
                <a:gd name="T22" fmla="*/ 2147483647 w 69"/>
                <a:gd name="T23" fmla="*/ 2147483647 h 52"/>
                <a:gd name="T24" fmla="*/ 2147483647 w 69"/>
                <a:gd name="T25" fmla="*/ 2147483647 h 52"/>
                <a:gd name="T26" fmla="*/ 2147483647 w 69"/>
                <a:gd name="T27" fmla="*/ 2147483647 h 52"/>
                <a:gd name="T28" fmla="*/ 2147483647 w 69"/>
                <a:gd name="T29" fmla="*/ 2147483647 h 52"/>
                <a:gd name="T30" fmla="*/ 2147483647 w 69"/>
                <a:gd name="T31" fmla="*/ 2147483647 h 52"/>
                <a:gd name="T32" fmla="*/ 2147483647 w 69"/>
                <a:gd name="T33" fmla="*/ 2147483647 h 52"/>
                <a:gd name="T34" fmla="*/ 2147483647 w 69"/>
                <a:gd name="T35" fmla="*/ 2147483647 h 52"/>
                <a:gd name="T36" fmla="*/ 2147483647 w 69"/>
                <a:gd name="T37" fmla="*/ 2147483647 h 52"/>
                <a:gd name="T38" fmla="*/ 2147483647 w 69"/>
                <a:gd name="T39" fmla="*/ 2147483647 h 52"/>
                <a:gd name="T40" fmla="*/ 2147483647 w 69"/>
                <a:gd name="T41" fmla="*/ 0 h 52"/>
                <a:gd name="T42" fmla="*/ 2147483647 w 69"/>
                <a:gd name="T43" fmla="*/ 2147483647 h 52"/>
                <a:gd name="T44" fmla="*/ 2147483647 w 69"/>
                <a:gd name="T45" fmla="*/ 2147483647 h 52"/>
                <a:gd name="T46" fmla="*/ 2147483647 w 69"/>
                <a:gd name="T47" fmla="*/ 2147483647 h 52"/>
                <a:gd name="T48" fmla="*/ 2147483647 w 69"/>
                <a:gd name="T49" fmla="*/ 2147483647 h 52"/>
                <a:gd name="T50" fmla="*/ 2147483647 w 69"/>
                <a:gd name="T51" fmla="*/ 2147483647 h 52"/>
                <a:gd name="T52" fmla="*/ 2147483647 w 69"/>
                <a:gd name="T53" fmla="*/ 2147483647 h 52"/>
                <a:gd name="T54" fmla="*/ 2147483647 w 69"/>
                <a:gd name="T55" fmla="*/ 2147483647 h 52"/>
                <a:gd name="T56" fmla="*/ 2147483647 w 69"/>
                <a:gd name="T57" fmla="*/ 2147483647 h 52"/>
                <a:gd name="T58" fmla="*/ 2147483647 w 69"/>
                <a:gd name="T59" fmla="*/ 2147483647 h 52"/>
                <a:gd name="T60" fmla="*/ 2147483647 w 69"/>
                <a:gd name="T61" fmla="*/ 2147483647 h 52"/>
                <a:gd name="T62" fmla="*/ 2147483647 w 69"/>
                <a:gd name="T63" fmla="*/ 2147483647 h 52"/>
                <a:gd name="T64" fmla="*/ 2147483647 w 69"/>
                <a:gd name="T65" fmla="*/ 2147483647 h 52"/>
                <a:gd name="T66" fmla="*/ 2147483647 w 69"/>
                <a:gd name="T67" fmla="*/ 2147483647 h 52"/>
                <a:gd name="T68" fmla="*/ 2147483647 w 69"/>
                <a:gd name="T69" fmla="*/ 2147483647 h 52"/>
                <a:gd name="T70" fmla="*/ 2147483647 w 69"/>
                <a:gd name="T71" fmla="*/ 2147483647 h 52"/>
                <a:gd name="T72" fmla="*/ 2147483647 w 69"/>
                <a:gd name="T73" fmla="*/ 2147483647 h 52"/>
                <a:gd name="T74" fmla="*/ 2147483647 w 69"/>
                <a:gd name="T75" fmla="*/ 2147483647 h 52"/>
                <a:gd name="T76" fmla="*/ 2147483647 w 69"/>
                <a:gd name="T77" fmla="*/ 2147483647 h 52"/>
                <a:gd name="T78" fmla="*/ 2147483647 w 69"/>
                <a:gd name="T79" fmla="*/ 2147483647 h 52"/>
                <a:gd name="T80" fmla="*/ 2147483647 w 69"/>
                <a:gd name="T81" fmla="*/ 2147483647 h 52"/>
                <a:gd name="T82" fmla="*/ 2147483647 w 69"/>
                <a:gd name="T83" fmla="*/ 2147483647 h 52"/>
                <a:gd name="T84" fmla="*/ 2147483647 w 69"/>
                <a:gd name="T85" fmla="*/ 2147483647 h 52"/>
                <a:gd name="T86" fmla="*/ 2147483647 w 69"/>
                <a:gd name="T87" fmla="*/ 2147483647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2"/>
                <a:gd name="T134" fmla="*/ 69 w 69"/>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2">
                  <a:moveTo>
                    <a:pt x="41" y="52"/>
                  </a:moveTo>
                  <a:lnTo>
                    <a:pt x="40" y="52"/>
                  </a:lnTo>
                  <a:lnTo>
                    <a:pt x="39" y="52"/>
                  </a:lnTo>
                  <a:lnTo>
                    <a:pt x="38" y="52"/>
                  </a:lnTo>
                  <a:lnTo>
                    <a:pt x="37" y="51"/>
                  </a:lnTo>
                  <a:lnTo>
                    <a:pt x="37" y="48"/>
                  </a:lnTo>
                  <a:lnTo>
                    <a:pt x="35" y="45"/>
                  </a:lnTo>
                  <a:lnTo>
                    <a:pt x="33" y="44"/>
                  </a:lnTo>
                  <a:lnTo>
                    <a:pt x="32" y="41"/>
                  </a:lnTo>
                  <a:lnTo>
                    <a:pt x="30" y="39"/>
                  </a:lnTo>
                  <a:lnTo>
                    <a:pt x="30" y="37"/>
                  </a:lnTo>
                  <a:lnTo>
                    <a:pt x="28" y="37"/>
                  </a:lnTo>
                  <a:lnTo>
                    <a:pt x="26" y="36"/>
                  </a:lnTo>
                  <a:lnTo>
                    <a:pt x="25" y="34"/>
                  </a:lnTo>
                  <a:lnTo>
                    <a:pt x="23" y="33"/>
                  </a:lnTo>
                  <a:lnTo>
                    <a:pt x="23" y="32"/>
                  </a:lnTo>
                  <a:lnTo>
                    <a:pt x="22" y="30"/>
                  </a:lnTo>
                  <a:lnTo>
                    <a:pt x="21" y="30"/>
                  </a:lnTo>
                  <a:lnTo>
                    <a:pt x="19" y="29"/>
                  </a:lnTo>
                  <a:lnTo>
                    <a:pt x="15" y="25"/>
                  </a:lnTo>
                  <a:lnTo>
                    <a:pt x="13" y="24"/>
                  </a:lnTo>
                  <a:lnTo>
                    <a:pt x="12" y="23"/>
                  </a:lnTo>
                  <a:lnTo>
                    <a:pt x="10" y="21"/>
                  </a:lnTo>
                  <a:lnTo>
                    <a:pt x="9" y="18"/>
                  </a:lnTo>
                  <a:lnTo>
                    <a:pt x="8" y="17"/>
                  </a:lnTo>
                  <a:lnTo>
                    <a:pt x="7" y="16"/>
                  </a:lnTo>
                  <a:lnTo>
                    <a:pt x="4" y="16"/>
                  </a:lnTo>
                  <a:lnTo>
                    <a:pt x="1" y="14"/>
                  </a:lnTo>
                  <a:lnTo>
                    <a:pt x="0" y="13"/>
                  </a:lnTo>
                  <a:lnTo>
                    <a:pt x="1" y="10"/>
                  </a:lnTo>
                  <a:lnTo>
                    <a:pt x="2" y="9"/>
                  </a:lnTo>
                  <a:lnTo>
                    <a:pt x="2" y="8"/>
                  </a:lnTo>
                  <a:lnTo>
                    <a:pt x="3" y="7"/>
                  </a:lnTo>
                  <a:lnTo>
                    <a:pt x="2" y="7"/>
                  </a:lnTo>
                  <a:lnTo>
                    <a:pt x="6" y="5"/>
                  </a:lnTo>
                  <a:lnTo>
                    <a:pt x="8" y="5"/>
                  </a:lnTo>
                  <a:lnTo>
                    <a:pt x="8" y="4"/>
                  </a:lnTo>
                  <a:lnTo>
                    <a:pt x="11" y="3"/>
                  </a:lnTo>
                  <a:lnTo>
                    <a:pt x="12" y="2"/>
                  </a:lnTo>
                  <a:lnTo>
                    <a:pt x="30" y="0"/>
                  </a:lnTo>
                  <a:lnTo>
                    <a:pt x="30" y="1"/>
                  </a:lnTo>
                  <a:lnTo>
                    <a:pt x="31" y="2"/>
                  </a:lnTo>
                  <a:lnTo>
                    <a:pt x="32" y="1"/>
                  </a:lnTo>
                  <a:lnTo>
                    <a:pt x="35" y="3"/>
                  </a:lnTo>
                  <a:lnTo>
                    <a:pt x="35" y="5"/>
                  </a:lnTo>
                  <a:lnTo>
                    <a:pt x="51" y="3"/>
                  </a:lnTo>
                  <a:lnTo>
                    <a:pt x="69" y="16"/>
                  </a:lnTo>
                  <a:lnTo>
                    <a:pt x="68" y="16"/>
                  </a:lnTo>
                  <a:lnTo>
                    <a:pt x="67" y="17"/>
                  </a:lnTo>
                  <a:lnTo>
                    <a:pt x="65" y="19"/>
                  </a:lnTo>
                  <a:lnTo>
                    <a:pt x="63" y="23"/>
                  </a:lnTo>
                  <a:lnTo>
                    <a:pt x="63" y="24"/>
                  </a:lnTo>
                  <a:lnTo>
                    <a:pt x="62" y="26"/>
                  </a:lnTo>
                  <a:lnTo>
                    <a:pt x="62" y="28"/>
                  </a:lnTo>
                  <a:lnTo>
                    <a:pt x="62" y="29"/>
                  </a:lnTo>
                  <a:lnTo>
                    <a:pt x="61" y="30"/>
                  </a:lnTo>
                  <a:lnTo>
                    <a:pt x="61" y="31"/>
                  </a:lnTo>
                  <a:lnTo>
                    <a:pt x="60" y="31"/>
                  </a:lnTo>
                  <a:lnTo>
                    <a:pt x="59" y="32"/>
                  </a:lnTo>
                  <a:lnTo>
                    <a:pt x="58" y="32"/>
                  </a:lnTo>
                  <a:lnTo>
                    <a:pt x="57" y="34"/>
                  </a:lnTo>
                  <a:lnTo>
                    <a:pt x="57" y="35"/>
                  </a:lnTo>
                  <a:lnTo>
                    <a:pt x="54" y="37"/>
                  </a:lnTo>
                  <a:lnTo>
                    <a:pt x="53" y="39"/>
                  </a:lnTo>
                  <a:lnTo>
                    <a:pt x="52" y="40"/>
                  </a:lnTo>
                  <a:lnTo>
                    <a:pt x="50" y="41"/>
                  </a:lnTo>
                  <a:lnTo>
                    <a:pt x="49" y="42"/>
                  </a:lnTo>
                  <a:lnTo>
                    <a:pt x="48" y="43"/>
                  </a:lnTo>
                  <a:lnTo>
                    <a:pt x="47" y="44"/>
                  </a:lnTo>
                  <a:lnTo>
                    <a:pt x="46" y="44"/>
                  </a:lnTo>
                  <a:lnTo>
                    <a:pt x="46" y="45"/>
                  </a:lnTo>
                  <a:lnTo>
                    <a:pt x="45" y="46"/>
                  </a:lnTo>
                  <a:lnTo>
                    <a:pt x="44" y="47"/>
                  </a:lnTo>
                  <a:lnTo>
                    <a:pt x="43" y="48"/>
                  </a:lnTo>
                  <a:lnTo>
                    <a:pt x="43" y="49"/>
                  </a:lnTo>
                  <a:lnTo>
                    <a:pt x="44" y="49"/>
                  </a:lnTo>
                  <a:lnTo>
                    <a:pt x="43" y="50"/>
                  </a:lnTo>
                  <a:lnTo>
                    <a:pt x="42" y="51"/>
                  </a:lnTo>
                  <a:lnTo>
                    <a:pt x="41" y="5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1" name="Freeform 91"/>
            <p:cNvSpPr>
              <a:spLocks/>
            </p:cNvSpPr>
            <p:nvPr/>
          </p:nvSpPr>
          <p:spPr bwMode="auto">
            <a:xfrm>
              <a:off x="5801946" y="4356728"/>
              <a:ext cx="1157646" cy="916319"/>
            </a:xfrm>
            <a:custGeom>
              <a:avLst/>
              <a:gdLst>
                <a:gd name="T0" fmla="*/ 2147483647 w 124"/>
                <a:gd name="T1" fmla="*/ 2147483647 h 94"/>
                <a:gd name="T2" fmla="*/ 2147483647 w 124"/>
                <a:gd name="T3" fmla="*/ 2147483647 h 94"/>
                <a:gd name="T4" fmla="*/ 2147483647 w 124"/>
                <a:gd name="T5" fmla="*/ 2147483647 h 94"/>
                <a:gd name="T6" fmla="*/ 2147483647 w 124"/>
                <a:gd name="T7" fmla="*/ 2147483647 h 94"/>
                <a:gd name="T8" fmla="*/ 2147483647 w 124"/>
                <a:gd name="T9" fmla="*/ 2147483647 h 94"/>
                <a:gd name="T10" fmla="*/ 2147483647 w 124"/>
                <a:gd name="T11" fmla="*/ 2147483647 h 94"/>
                <a:gd name="T12" fmla="*/ 2147483647 w 124"/>
                <a:gd name="T13" fmla="*/ 2147483647 h 94"/>
                <a:gd name="T14" fmla="*/ 2147483647 w 124"/>
                <a:gd name="T15" fmla="*/ 2147483647 h 94"/>
                <a:gd name="T16" fmla="*/ 2147483647 w 124"/>
                <a:gd name="T17" fmla="*/ 2147483647 h 94"/>
                <a:gd name="T18" fmla="*/ 2147483647 w 124"/>
                <a:gd name="T19" fmla="*/ 2147483647 h 94"/>
                <a:gd name="T20" fmla="*/ 2147483647 w 124"/>
                <a:gd name="T21" fmla="*/ 2147483647 h 94"/>
                <a:gd name="T22" fmla="*/ 2147483647 w 124"/>
                <a:gd name="T23" fmla="*/ 2147483647 h 94"/>
                <a:gd name="T24" fmla="*/ 2147483647 w 124"/>
                <a:gd name="T25" fmla="*/ 2147483647 h 94"/>
                <a:gd name="T26" fmla="*/ 2147483647 w 124"/>
                <a:gd name="T27" fmla="*/ 2147483647 h 94"/>
                <a:gd name="T28" fmla="*/ 2147483647 w 124"/>
                <a:gd name="T29" fmla="*/ 2147483647 h 94"/>
                <a:gd name="T30" fmla="*/ 2147483647 w 124"/>
                <a:gd name="T31" fmla="*/ 2147483647 h 94"/>
                <a:gd name="T32" fmla="*/ 2147483647 w 124"/>
                <a:gd name="T33" fmla="*/ 2147483647 h 94"/>
                <a:gd name="T34" fmla="*/ 2147483647 w 124"/>
                <a:gd name="T35" fmla="*/ 2147483647 h 94"/>
                <a:gd name="T36" fmla="*/ 2147483647 w 124"/>
                <a:gd name="T37" fmla="*/ 2147483647 h 94"/>
                <a:gd name="T38" fmla="*/ 2147483647 w 124"/>
                <a:gd name="T39" fmla="*/ 2147483647 h 94"/>
                <a:gd name="T40" fmla="*/ 2147483647 w 124"/>
                <a:gd name="T41" fmla="*/ 2147483647 h 94"/>
                <a:gd name="T42" fmla="*/ 2147483647 w 124"/>
                <a:gd name="T43" fmla="*/ 2147483647 h 94"/>
                <a:gd name="T44" fmla="*/ 2147483647 w 124"/>
                <a:gd name="T45" fmla="*/ 2147483647 h 94"/>
                <a:gd name="T46" fmla="*/ 2147483647 w 124"/>
                <a:gd name="T47" fmla="*/ 2147483647 h 94"/>
                <a:gd name="T48" fmla="*/ 2147483647 w 124"/>
                <a:gd name="T49" fmla="*/ 2147483647 h 94"/>
                <a:gd name="T50" fmla="*/ 2147483647 w 124"/>
                <a:gd name="T51" fmla="*/ 2147483647 h 94"/>
                <a:gd name="T52" fmla="*/ 2147483647 w 124"/>
                <a:gd name="T53" fmla="*/ 2147483647 h 94"/>
                <a:gd name="T54" fmla="*/ 2147483647 w 124"/>
                <a:gd name="T55" fmla="*/ 2147483647 h 94"/>
                <a:gd name="T56" fmla="*/ 2147483647 w 124"/>
                <a:gd name="T57" fmla="*/ 2147483647 h 94"/>
                <a:gd name="T58" fmla="*/ 2147483647 w 124"/>
                <a:gd name="T59" fmla="*/ 2147483647 h 94"/>
                <a:gd name="T60" fmla="*/ 2147483647 w 124"/>
                <a:gd name="T61" fmla="*/ 2147483647 h 94"/>
                <a:gd name="T62" fmla="*/ 2147483647 w 124"/>
                <a:gd name="T63" fmla="*/ 2147483647 h 94"/>
                <a:gd name="T64" fmla="*/ 2147483647 w 124"/>
                <a:gd name="T65" fmla="*/ 2147483647 h 94"/>
                <a:gd name="T66" fmla="*/ 2147483647 w 124"/>
                <a:gd name="T67" fmla="*/ 2147483647 h 94"/>
                <a:gd name="T68" fmla="*/ 2147483647 w 124"/>
                <a:gd name="T69" fmla="*/ 2147483647 h 94"/>
                <a:gd name="T70" fmla="*/ 2147483647 w 124"/>
                <a:gd name="T71" fmla="*/ 2147483647 h 94"/>
                <a:gd name="T72" fmla="*/ 2147483647 w 124"/>
                <a:gd name="T73" fmla="*/ 2147483647 h 94"/>
                <a:gd name="T74" fmla="*/ 2147483647 w 124"/>
                <a:gd name="T75" fmla="*/ 2147483647 h 94"/>
                <a:gd name="T76" fmla="*/ 2147483647 w 124"/>
                <a:gd name="T77" fmla="*/ 2147483647 h 94"/>
                <a:gd name="T78" fmla="*/ 2147483647 w 124"/>
                <a:gd name="T79" fmla="*/ 2147483647 h 94"/>
                <a:gd name="T80" fmla="*/ 2147483647 w 124"/>
                <a:gd name="T81" fmla="*/ 2147483647 h 94"/>
                <a:gd name="T82" fmla="*/ 2147483647 w 124"/>
                <a:gd name="T83" fmla="*/ 2147483647 h 94"/>
                <a:gd name="T84" fmla="*/ 2147483647 w 124"/>
                <a:gd name="T85" fmla="*/ 2147483647 h 94"/>
                <a:gd name="T86" fmla="*/ 2147483647 w 124"/>
                <a:gd name="T87" fmla="*/ 2147483647 h 94"/>
                <a:gd name="T88" fmla="*/ 2147483647 w 124"/>
                <a:gd name="T89" fmla="*/ 2147483647 h 94"/>
                <a:gd name="T90" fmla="*/ 2147483647 w 124"/>
                <a:gd name="T91" fmla="*/ 2147483647 h 94"/>
                <a:gd name="T92" fmla="*/ 2147483647 w 124"/>
                <a:gd name="T93" fmla="*/ 2147483647 h 94"/>
                <a:gd name="T94" fmla="*/ 2147483647 w 124"/>
                <a:gd name="T95" fmla="*/ 2147483647 h 94"/>
                <a:gd name="T96" fmla="*/ 2147483647 w 124"/>
                <a:gd name="T97" fmla="*/ 2147483647 h 94"/>
                <a:gd name="T98" fmla="*/ 2147483647 w 124"/>
                <a:gd name="T99" fmla="*/ 2147483647 h 94"/>
                <a:gd name="T100" fmla="*/ 2147483647 w 124"/>
                <a:gd name="T101" fmla="*/ 2147483647 h 94"/>
                <a:gd name="T102" fmla="*/ 2147483647 w 124"/>
                <a:gd name="T103" fmla="*/ 2147483647 h 94"/>
                <a:gd name="T104" fmla="*/ 2147483647 w 124"/>
                <a:gd name="T105" fmla="*/ 2147483647 h 94"/>
                <a:gd name="T106" fmla="*/ 2147483647 w 124"/>
                <a:gd name="T107" fmla="*/ 2147483647 h 94"/>
                <a:gd name="T108" fmla="*/ 2147483647 w 124"/>
                <a:gd name="T109" fmla="*/ 2147483647 h 94"/>
                <a:gd name="T110" fmla="*/ 2147483647 w 124"/>
                <a:gd name="T111" fmla="*/ 2147483647 h 94"/>
                <a:gd name="T112" fmla="*/ 2147483647 w 124"/>
                <a:gd name="T113" fmla="*/ 2147483647 h 94"/>
                <a:gd name="T114" fmla="*/ 2147483647 w 124"/>
                <a:gd name="T115" fmla="*/ 2147483647 h 94"/>
                <a:gd name="T116" fmla="*/ 2147483647 w 124"/>
                <a:gd name="T117" fmla="*/ 2147483647 h 94"/>
                <a:gd name="T118" fmla="*/ 2147483647 w 124"/>
                <a:gd name="T119" fmla="*/ 2147483647 h 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
                <a:gd name="T181" fmla="*/ 0 h 94"/>
                <a:gd name="T182" fmla="*/ 124 w 124"/>
                <a:gd name="T183" fmla="*/ 94 h 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 h="94">
                  <a:moveTo>
                    <a:pt x="38" y="4"/>
                  </a:moveTo>
                  <a:lnTo>
                    <a:pt x="1" y="7"/>
                  </a:lnTo>
                  <a:lnTo>
                    <a:pt x="1" y="8"/>
                  </a:lnTo>
                  <a:lnTo>
                    <a:pt x="0" y="9"/>
                  </a:lnTo>
                  <a:lnTo>
                    <a:pt x="1" y="10"/>
                  </a:lnTo>
                  <a:lnTo>
                    <a:pt x="2" y="12"/>
                  </a:lnTo>
                  <a:lnTo>
                    <a:pt x="3" y="12"/>
                  </a:lnTo>
                  <a:lnTo>
                    <a:pt x="4" y="13"/>
                  </a:lnTo>
                  <a:lnTo>
                    <a:pt x="4" y="14"/>
                  </a:lnTo>
                  <a:lnTo>
                    <a:pt x="4" y="15"/>
                  </a:lnTo>
                  <a:lnTo>
                    <a:pt x="4" y="16"/>
                  </a:lnTo>
                  <a:lnTo>
                    <a:pt x="5" y="17"/>
                  </a:lnTo>
                  <a:lnTo>
                    <a:pt x="4" y="18"/>
                  </a:lnTo>
                  <a:lnTo>
                    <a:pt x="4" y="19"/>
                  </a:lnTo>
                  <a:lnTo>
                    <a:pt x="6" y="18"/>
                  </a:lnTo>
                  <a:lnTo>
                    <a:pt x="7" y="18"/>
                  </a:lnTo>
                  <a:lnTo>
                    <a:pt x="8" y="16"/>
                  </a:lnTo>
                  <a:lnTo>
                    <a:pt x="8" y="15"/>
                  </a:lnTo>
                  <a:lnTo>
                    <a:pt x="9" y="15"/>
                  </a:lnTo>
                  <a:lnTo>
                    <a:pt x="10" y="15"/>
                  </a:lnTo>
                  <a:lnTo>
                    <a:pt x="11" y="15"/>
                  </a:lnTo>
                  <a:lnTo>
                    <a:pt x="11" y="16"/>
                  </a:lnTo>
                  <a:lnTo>
                    <a:pt x="9" y="17"/>
                  </a:lnTo>
                  <a:lnTo>
                    <a:pt x="10" y="17"/>
                  </a:lnTo>
                  <a:lnTo>
                    <a:pt x="11" y="17"/>
                  </a:lnTo>
                  <a:lnTo>
                    <a:pt x="13" y="17"/>
                  </a:lnTo>
                  <a:lnTo>
                    <a:pt x="19" y="14"/>
                  </a:lnTo>
                  <a:lnTo>
                    <a:pt x="20" y="14"/>
                  </a:lnTo>
                  <a:lnTo>
                    <a:pt x="20" y="15"/>
                  </a:lnTo>
                  <a:lnTo>
                    <a:pt x="19" y="16"/>
                  </a:lnTo>
                  <a:lnTo>
                    <a:pt x="20" y="16"/>
                  </a:lnTo>
                  <a:lnTo>
                    <a:pt x="23" y="16"/>
                  </a:lnTo>
                  <a:lnTo>
                    <a:pt x="25" y="17"/>
                  </a:lnTo>
                  <a:lnTo>
                    <a:pt x="28" y="19"/>
                  </a:lnTo>
                  <a:lnTo>
                    <a:pt x="29" y="19"/>
                  </a:lnTo>
                  <a:lnTo>
                    <a:pt x="29" y="18"/>
                  </a:lnTo>
                  <a:lnTo>
                    <a:pt x="30" y="18"/>
                  </a:lnTo>
                  <a:lnTo>
                    <a:pt x="30" y="19"/>
                  </a:lnTo>
                  <a:lnTo>
                    <a:pt x="32" y="19"/>
                  </a:lnTo>
                  <a:lnTo>
                    <a:pt x="33" y="19"/>
                  </a:lnTo>
                  <a:lnTo>
                    <a:pt x="33" y="20"/>
                  </a:lnTo>
                  <a:lnTo>
                    <a:pt x="32" y="20"/>
                  </a:lnTo>
                  <a:lnTo>
                    <a:pt x="32" y="21"/>
                  </a:lnTo>
                  <a:lnTo>
                    <a:pt x="36" y="23"/>
                  </a:lnTo>
                  <a:lnTo>
                    <a:pt x="36" y="24"/>
                  </a:lnTo>
                  <a:lnTo>
                    <a:pt x="36" y="25"/>
                  </a:lnTo>
                  <a:lnTo>
                    <a:pt x="36" y="26"/>
                  </a:lnTo>
                  <a:lnTo>
                    <a:pt x="35" y="25"/>
                  </a:lnTo>
                  <a:lnTo>
                    <a:pt x="35" y="26"/>
                  </a:lnTo>
                  <a:lnTo>
                    <a:pt x="36" y="27"/>
                  </a:lnTo>
                  <a:lnTo>
                    <a:pt x="41" y="25"/>
                  </a:lnTo>
                  <a:lnTo>
                    <a:pt x="41" y="24"/>
                  </a:lnTo>
                  <a:lnTo>
                    <a:pt x="43" y="24"/>
                  </a:lnTo>
                  <a:lnTo>
                    <a:pt x="47" y="21"/>
                  </a:lnTo>
                  <a:lnTo>
                    <a:pt x="50" y="21"/>
                  </a:lnTo>
                  <a:lnTo>
                    <a:pt x="50" y="20"/>
                  </a:lnTo>
                  <a:lnTo>
                    <a:pt x="50" y="19"/>
                  </a:lnTo>
                  <a:lnTo>
                    <a:pt x="51" y="18"/>
                  </a:lnTo>
                  <a:lnTo>
                    <a:pt x="55" y="17"/>
                  </a:lnTo>
                  <a:lnTo>
                    <a:pt x="62" y="20"/>
                  </a:lnTo>
                  <a:lnTo>
                    <a:pt x="62" y="21"/>
                  </a:lnTo>
                  <a:lnTo>
                    <a:pt x="64" y="23"/>
                  </a:lnTo>
                  <a:lnTo>
                    <a:pt x="65" y="25"/>
                  </a:lnTo>
                  <a:lnTo>
                    <a:pt x="69" y="28"/>
                  </a:lnTo>
                  <a:lnTo>
                    <a:pt x="70" y="29"/>
                  </a:lnTo>
                  <a:lnTo>
                    <a:pt x="71" y="30"/>
                  </a:lnTo>
                  <a:lnTo>
                    <a:pt x="74" y="30"/>
                  </a:lnTo>
                  <a:lnTo>
                    <a:pt x="77" y="34"/>
                  </a:lnTo>
                  <a:lnTo>
                    <a:pt x="78" y="35"/>
                  </a:lnTo>
                  <a:lnTo>
                    <a:pt x="77" y="36"/>
                  </a:lnTo>
                  <a:lnTo>
                    <a:pt x="78" y="39"/>
                  </a:lnTo>
                  <a:lnTo>
                    <a:pt x="78" y="44"/>
                  </a:lnTo>
                  <a:lnTo>
                    <a:pt x="77" y="48"/>
                  </a:lnTo>
                  <a:lnTo>
                    <a:pt x="77" y="52"/>
                  </a:lnTo>
                  <a:lnTo>
                    <a:pt x="78" y="53"/>
                  </a:lnTo>
                  <a:lnTo>
                    <a:pt x="80" y="55"/>
                  </a:lnTo>
                  <a:lnTo>
                    <a:pt x="81" y="53"/>
                  </a:lnTo>
                  <a:lnTo>
                    <a:pt x="80" y="52"/>
                  </a:lnTo>
                  <a:lnTo>
                    <a:pt x="79" y="50"/>
                  </a:lnTo>
                  <a:lnTo>
                    <a:pt x="80" y="50"/>
                  </a:lnTo>
                  <a:lnTo>
                    <a:pt x="81" y="49"/>
                  </a:lnTo>
                  <a:lnTo>
                    <a:pt x="82" y="52"/>
                  </a:lnTo>
                  <a:lnTo>
                    <a:pt x="83" y="52"/>
                  </a:lnTo>
                  <a:lnTo>
                    <a:pt x="83" y="50"/>
                  </a:lnTo>
                  <a:lnTo>
                    <a:pt x="84" y="50"/>
                  </a:lnTo>
                  <a:lnTo>
                    <a:pt x="84" y="51"/>
                  </a:lnTo>
                  <a:lnTo>
                    <a:pt x="84" y="52"/>
                  </a:lnTo>
                  <a:lnTo>
                    <a:pt x="83" y="53"/>
                  </a:lnTo>
                  <a:lnTo>
                    <a:pt x="83" y="54"/>
                  </a:lnTo>
                  <a:lnTo>
                    <a:pt x="82" y="57"/>
                  </a:lnTo>
                  <a:lnTo>
                    <a:pt x="81" y="57"/>
                  </a:lnTo>
                  <a:lnTo>
                    <a:pt x="81" y="59"/>
                  </a:lnTo>
                  <a:lnTo>
                    <a:pt x="82" y="60"/>
                  </a:lnTo>
                  <a:lnTo>
                    <a:pt x="83" y="61"/>
                  </a:lnTo>
                  <a:lnTo>
                    <a:pt x="86" y="66"/>
                  </a:lnTo>
                  <a:lnTo>
                    <a:pt x="89" y="68"/>
                  </a:lnTo>
                  <a:lnTo>
                    <a:pt x="90" y="68"/>
                  </a:lnTo>
                  <a:lnTo>
                    <a:pt x="90" y="67"/>
                  </a:lnTo>
                  <a:lnTo>
                    <a:pt x="91" y="67"/>
                  </a:lnTo>
                  <a:lnTo>
                    <a:pt x="92" y="69"/>
                  </a:lnTo>
                  <a:lnTo>
                    <a:pt x="92" y="70"/>
                  </a:lnTo>
                  <a:lnTo>
                    <a:pt x="93" y="73"/>
                  </a:lnTo>
                  <a:lnTo>
                    <a:pt x="94" y="74"/>
                  </a:lnTo>
                  <a:lnTo>
                    <a:pt x="96" y="74"/>
                  </a:lnTo>
                  <a:lnTo>
                    <a:pt x="99" y="82"/>
                  </a:lnTo>
                  <a:lnTo>
                    <a:pt x="103" y="83"/>
                  </a:lnTo>
                  <a:lnTo>
                    <a:pt x="104" y="84"/>
                  </a:lnTo>
                  <a:lnTo>
                    <a:pt x="109" y="89"/>
                  </a:lnTo>
                  <a:lnTo>
                    <a:pt x="110" y="90"/>
                  </a:lnTo>
                  <a:lnTo>
                    <a:pt x="111" y="90"/>
                  </a:lnTo>
                  <a:lnTo>
                    <a:pt x="112" y="91"/>
                  </a:lnTo>
                  <a:lnTo>
                    <a:pt x="112" y="92"/>
                  </a:lnTo>
                  <a:lnTo>
                    <a:pt x="111" y="92"/>
                  </a:lnTo>
                  <a:lnTo>
                    <a:pt x="111" y="91"/>
                  </a:lnTo>
                  <a:lnTo>
                    <a:pt x="110" y="91"/>
                  </a:lnTo>
                  <a:lnTo>
                    <a:pt x="110" y="92"/>
                  </a:lnTo>
                  <a:lnTo>
                    <a:pt x="110" y="93"/>
                  </a:lnTo>
                  <a:lnTo>
                    <a:pt x="112" y="94"/>
                  </a:lnTo>
                  <a:lnTo>
                    <a:pt x="113" y="93"/>
                  </a:lnTo>
                  <a:lnTo>
                    <a:pt x="115" y="93"/>
                  </a:lnTo>
                  <a:lnTo>
                    <a:pt x="121" y="90"/>
                  </a:lnTo>
                  <a:lnTo>
                    <a:pt x="122" y="88"/>
                  </a:lnTo>
                  <a:lnTo>
                    <a:pt x="121" y="84"/>
                  </a:lnTo>
                  <a:lnTo>
                    <a:pt x="122" y="83"/>
                  </a:lnTo>
                  <a:lnTo>
                    <a:pt x="123" y="80"/>
                  </a:lnTo>
                  <a:lnTo>
                    <a:pt x="124" y="80"/>
                  </a:lnTo>
                  <a:lnTo>
                    <a:pt x="122" y="74"/>
                  </a:lnTo>
                  <a:lnTo>
                    <a:pt x="123" y="71"/>
                  </a:lnTo>
                  <a:lnTo>
                    <a:pt x="123" y="66"/>
                  </a:lnTo>
                  <a:lnTo>
                    <a:pt x="121" y="61"/>
                  </a:lnTo>
                  <a:lnTo>
                    <a:pt x="121" y="60"/>
                  </a:lnTo>
                  <a:lnTo>
                    <a:pt x="117" y="54"/>
                  </a:lnTo>
                  <a:lnTo>
                    <a:pt x="114" y="48"/>
                  </a:lnTo>
                  <a:lnTo>
                    <a:pt x="111" y="44"/>
                  </a:lnTo>
                  <a:lnTo>
                    <a:pt x="111" y="43"/>
                  </a:lnTo>
                  <a:lnTo>
                    <a:pt x="110" y="40"/>
                  </a:lnTo>
                  <a:lnTo>
                    <a:pt x="109" y="39"/>
                  </a:lnTo>
                  <a:lnTo>
                    <a:pt x="111" y="38"/>
                  </a:lnTo>
                  <a:lnTo>
                    <a:pt x="111" y="37"/>
                  </a:lnTo>
                  <a:lnTo>
                    <a:pt x="106" y="31"/>
                  </a:lnTo>
                  <a:lnTo>
                    <a:pt x="104" y="29"/>
                  </a:lnTo>
                  <a:lnTo>
                    <a:pt x="102" y="28"/>
                  </a:lnTo>
                  <a:lnTo>
                    <a:pt x="102" y="27"/>
                  </a:lnTo>
                  <a:lnTo>
                    <a:pt x="99" y="24"/>
                  </a:lnTo>
                  <a:lnTo>
                    <a:pt x="96" y="17"/>
                  </a:lnTo>
                  <a:lnTo>
                    <a:pt x="95" y="14"/>
                  </a:lnTo>
                  <a:lnTo>
                    <a:pt x="93" y="8"/>
                  </a:lnTo>
                  <a:lnTo>
                    <a:pt x="93" y="7"/>
                  </a:lnTo>
                  <a:lnTo>
                    <a:pt x="92" y="7"/>
                  </a:lnTo>
                  <a:lnTo>
                    <a:pt x="91" y="6"/>
                  </a:lnTo>
                  <a:lnTo>
                    <a:pt x="91" y="2"/>
                  </a:lnTo>
                  <a:lnTo>
                    <a:pt x="90" y="1"/>
                  </a:lnTo>
                  <a:lnTo>
                    <a:pt x="89" y="1"/>
                  </a:lnTo>
                  <a:lnTo>
                    <a:pt x="86" y="1"/>
                  </a:lnTo>
                  <a:lnTo>
                    <a:pt x="84" y="0"/>
                  </a:lnTo>
                  <a:lnTo>
                    <a:pt x="83" y="1"/>
                  </a:lnTo>
                  <a:lnTo>
                    <a:pt x="82" y="2"/>
                  </a:lnTo>
                  <a:lnTo>
                    <a:pt x="82" y="3"/>
                  </a:lnTo>
                  <a:lnTo>
                    <a:pt x="83" y="7"/>
                  </a:lnTo>
                  <a:lnTo>
                    <a:pt x="83" y="9"/>
                  </a:lnTo>
                  <a:lnTo>
                    <a:pt x="81" y="8"/>
                  </a:lnTo>
                  <a:lnTo>
                    <a:pt x="80" y="8"/>
                  </a:lnTo>
                  <a:lnTo>
                    <a:pt x="80" y="6"/>
                  </a:lnTo>
                  <a:lnTo>
                    <a:pt x="41" y="8"/>
                  </a:lnTo>
                  <a:lnTo>
                    <a:pt x="40" y="7"/>
                  </a:lnTo>
                  <a:lnTo>
                    <a:pt x="40" y="6"/>
                  </a:lnTo>
                  <a:lnTo>
                    <a:pt x="39" y="4"/>
                  </a:lnTo>
                  <a:lnTo>
                    <a:pt x="38" y="4"/>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2" name="Freeform 92"/>
            <p:cNvSpPr>
              <a:spLocks/>
            </p:cNvSpPr>
            <p:nvPr/>
          </p:nvSpPr>
          <p:spPr bwMode="auto">
            <a:xfrm>
              <a:off x="6662015" y="2747274"/>
              <a:ext cx="577009" cy="290319"/>
            </a:xfrm>
            <a:custGeom>
              <a:avLst/>
              <a:gdLst>
                <a:gd name="T0" fmla="*/ 2147483647 w 62"/>
                <a:gd name="T1" fmla="*/ 2147483647 h 30"/>
                <a:gd name="T2" fmla="*/ 2147483647 w 62"/>
                <a:gd name="T3" fmla="*/ 2147483647 h 30"/>
                <a:gd name="T4" fmla="*/ 2147483647 w 62"/>
                <a:gd name="T5" fmla="*/ 2147483647 h 30"/>
                <a:gd name="T6" fmla="*/ 2147483647 w 62"/>
                <a:gd name="T7" fmla="*/ 2147483647 h 30"/>
                <a:gd name="T8" fmla="*/ 2147483647 w 62"/>
                <a:gd name="T9" fmla="*/ 2147483647 h 30"/>
                <a:gd name="T10" fmla="*/ 2147483647 w 62"/>
                <a:gd name="T11" fmla="*/ 2147483647 h 30"/>
                <a:gd name="T12" fmla="*/ 2147483647 w 62"/>
                <a:gd name="T13" fmla="*/ 2147483647 h 30"/>
                <a:gd name="T14" fmla="*/ 2147483647 w 62"/>
                <a:gd name="T15" fmla="*/ 2147483647 h 30"/>
                <a:gd name="T16" fmla="*/ 2147483647 w 62"/>
                <a:gd name="T17" fmla="*/ 2147483647 h 30"/>
                <a:gd name="T18" fmla="*/ 2147483647 w 62"/>
                <a:gd name="T19" fmla="*/ 2147483647 h 30"/>
                <a:gd name="T20" fmla="*/ 2147483647 w 62"/>
                <a:gd name="T21" fmla="*/ 2147483647 h 30"/>
                <a:gd name="T22" fmla="*/ 2147483647 w 62"/>
                <a:gd name="T23" fmla="*/ 2147483647 h 30"/>
                <a:gd name="T24" fmla="*/ 2147483647 w 62"/>
                <a:gd name="T25" fmla="*/ 2147483647 h 30"/>
                <a:gd name="T26" fmla="*/ 2147483647 w 62"/>
                <a:gd name="T27" fmla="*/ 2147483647 h 30"/>
                <a:gd name="T28" fmla="*/ 2147483647 w 62"/>
                <a:gd name="T29" fmla="*/ 2147483647 h 30"/>
                <a:gd name="T30" fmla="*/ 2147483647 w 62"/>
                <a:gd name="T31" fmla="*/ 2147483647 h 30"/>
                <a:gd name="T32" fmla="*/ 2147483647 w 62"/>
                <a:gd name="T33" fmla="*/ 2147483647 h 30"/>
                <a:gd name="T34" fmla="*/ 2147483647 w 62"/>
                <a:gd name="T35" fmla="*/ 2147483647 h 30"/>
                <a:gd name="T36" fmla="*/ 2147483647 w 62"/>
                <a:gd name="T37" fmla="*/ 2147483647 h 30"/>
                <a:gd name="T38" fmla="*/ 2147483647 w 62"/>
                <a:gd name="T39" fmla="*/ 2147483647 h 30"/>
                <a:gd name="T40" fmla="*/ 2147483647 w 62"/>
                <a:gd name="T41" fmla="*/ 2147483647 h 30"/>
                <a:gd name="T42" fmla="*/ 2147483647 w 62"/>
                <a:gd name="T43" fmla="*/ 2147483647 h 30"/>
                <a:gd name="T44" fmla="*/ 2147483647 w 62"/>
                <a:gd name="T45" fmla="*/ 2147483647 h 30"/>
                <a:gd name="T46" fmla="*/ 2147483647 w 62"/>
                <a:gd name="T47" fmla="*/ 2147483647 h 30"/>
                <a:gd name="T48" fmla="*/ 2147483647 w 62"/>
                <a:gd name="T49" fmla="*/ 2147483647 h 30"/>
                <a:gd name="T50" fmla="*/ 2147483647 w 62"/>
                <a:gd name="T51" fmla="*/ 2147483647 h 30"/>
                <a:gd name="T52" fmla="*/ 2147483647 w 62"/>
                <a:gd name="T53" fmla="*/ 2147483647 h 30"/>
                <a:gd name="T54" fmla="*/ 2147483647 w 62"/>
                <a:gd name="T55" fmla="*/ 2147483647 h 30"/>
                <a:gd name="T56" fmla="*/ 2147483647 w 62"/>
                <a:gd name="T57" fmla="*/ 2147483647 h 30"/>
                <a:gd name="T58" fmla="*/ 2147483647 w 62"/>
                <a:gd name="T59" fmla="*/ 2147483647 h 30"/>
                <a:gd name="T60" fmla="*/ 2147483647 w 62"/>
                <a:gd name="T61" fmla="*/ 2147483647 h 30"/>
                <a:gd name="T62" fmla="*/ 2147483647 w 62"/>
                <a:gd name="T63" fmla="*/ 2147483647 h 30"/>
                <a:gd name="T64" fmla="*/ 2147483647 w 62"/>
                <a:gd name="T65" fmla="*/ 2147483647 h 30"/>
                <a:gd name="T66" fmla="*/ 2147483647 w 62"/>
                <a:gd name="T67" fmla="*/ 2147483647 h 30"/>
                <a:gd name="T68" fmla="*/ 2147483647 w 62"/>
                <a:gd name="T69" fmla="*/ 2147483647 h 30"/>
                <a:gd name="T70" fmla="*/ 2147483647 w 62"/>
                <a:gd name="T71" fmla="*/ 2147483647 h 30"/>
                <a:gd name="T72" fmla="*/ 2147483647 w 62"/>
                <a:gd name="T73" fmla="*/ 2147483647 h 30"/>
                <a:gd name="T74" fmla="*/ 2147483647 w 62"/>
                <a:gd name="T75" fmla="*/ 2147483647 h 30"/>
                <a:gd name="T76" fmla="*/ 2147483647 w 62"/>
                <a:gd name="T77" fmla="*/ 2147483647 h 30"/>
                <a:gd name="T78" fmla="*/ 2147483647 w 62"/>
                <a:gd name="T79" fmla="*/ 2147483647 h 30"/>
                <a:gd name="T80" fmla="*/ 2147483647 w 62"/>
                <a:gd name="T81" fmla="*/ 2147483647 h 30"/>
                <a:gd name="T82" fmla="*/ 2147483647 w 62"/>
                <a:gd name="T83" fmla="*/ 2147483647 h 30"/>
                <a:gd name="T84" fmla="*/ 2147483647 w 62"/>
                <a:gd name="T85" fmla="*/ 2147483647 h 30"/>
                <a:gd name="T86" fmla="*/ 2147483647 w 62"/>
                <a:gd name="T87" fmla="*/ 2147483647 h 30"/>
                <a:gd name="T88" fmla="*/ 2147483647 w 62"/>
                <a:gd name="T89" fmla="*/ 2147483647 h 30"/>
                <a:gd name="T90" fmla="*/ 2147483647 w 62"/>
                <a:gd name="T91" fmla="*/ 2147483647 h 30"/>
                <a:gd name="T92" fmla="*/ 2147483647 w 62"/>
                <a:gd name="T93" fmla="*/ 2147483647 h 30"/>
                <a:gd name="T94" fmla="*/ 2147483647 w 62"/>
                <a:gd name="T95" fmla="*/ 2147483647 h 30"/>
                <a:gd name="T96" fmla="*/ 2147483647 w 62"/>
                <a:gd name="T97" fmla="*/ 2147483647 h 30"/>
                <a:gd name="T98" fmla="*/ 2147483647 w 62"/>
                <a:gd name="T99" fmla="*/ 2147483647 h 30"/>
                <a:gd name="T100" fmla="*/ 2147483647 w 62"/>
                <a:gd name="T101" fmla="*/ 2147483647 h 30"/>
                <a:gd name="T102" fmla="*/ 2147483647 w 62"/>
                <a:gd name="T103" fmla="*/ 2147483647 h 30"/>
                <a:gd name="T104" fmla="*/ 2147483647 w 62"/>
                <a:gd name="T105" fmla="*/ 0 h 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30"/>
                <a:gd name="T161" fmla="*/ 62 w 62"/>
                <a:gd name="T162" fmla="*/ 30 h 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30">
                  <a:moveTo>
                    <a:pt x="47" y="0"/>
                  </a:moveTo>
                  <a:lnTo>
                    <a:pt x="36" y="2"/>
                  </a:lnTo>
                  <a:lnTo>
                    <a:pt x="0" y="9"/>
                  </a:lnTo>
                  <a:lnTo>
                    <a:pt x="2" y="18"/>
                  </a:lnTo>
                  <a:lnTo>
                    <a:pt x="3" y="17"/>
                  </a:lnTo>
                  <a:lnTo>
                    <a:pt x="3" y="16"/>
                  </a:lnTo>
                  <a:lnTo>
                    <a:pt x="6" y="13"/>
                  </a:lnTo>
                  <a:lnTo>
                    <a:pt x="7" y="13"/>
                  </a:lnTo>
                  <a:lnTo>
                    <a:pt x="8" y="11"/>
                  </a:lnTo>
                  <a:lnTo>
                    <a:pt x="9" y="11"/>
                  </a:lnTo>
                  <a:lnTo>
                    <a:pt x="10" y="9"/>
                  </a:lnTo>
                  <a:lnTo>
                    <a:pt x="11" y="10"/>
                  </a:lnTo>
                  <a:lnTo>
                    <a:pt x="12" y="10"/>
                  </a:lnTo>
                  <a:lnTo>
                    <a:pt x="14" y="10"/>
                  </a:lnTo>
                  <a:lnTo>
                    <a:pt x="14" y="9"/>
                  </a:lnTo>
                  <a:lnTo>
                    <a:pt x="19" y="7"/>
                  </a:lnTo>
                  <a:lnTo>
                    <a:pt x="20" y="8"/>
                  </a:lnTo>
                  <a:lnTo>
                    <a:pt x="21" y="8"/>
                  </a:lnTo>
                  <a:lnTo>
                    <a:pt x="22" y="7"/>
                  </a:lnTo>
                  <a:lnTo>
                    <a:pt x="22" y="9"/>
                  </a:lnTo>
                  <a:lnTo>
                    <a:pt x="23" y="9"/>
                  </a:lnTo>
                  <a:lnTo>
                    <a:pt x="24" y="12"/>
                  </a:lnTo>
                  <a:lnTo>
                    <a:pt x="25" y="12"/>
                  </a:lnTo>
                  <a:lnTo>
                    <a:pt x="27" y="12"/>
                  </a:lnTo>
                  <a:lnTo>
                    <a:pt x="28" y="13"/>
                  </a:lnTo>
                  <a:lnTo>
                    <a:pt x="27" y="14"/>
                  </a:lnTo>
                  <a:lnTo>
                    <a:pt x="29" y="16"/>
                  </a:lnTo>
                  <a:lnTo>
                    <a:pt x="31" y="16"/>
                  </a:lnTo>
                  <a:lnTo>
                    <a:pt x="32" y="17"/>
                  </a:lnTo>
                  <a:lnTo>
                    <a:pt x="34" y="18"/>
                  </a:lnTo>
                  <a:lnTo>
                    <a:pt x="35" y="19"/>
                  </a:lnTo>
                  <a:lnTo>
                    <a:pt x="35" y="20"/>
                  </a:lnTo>
                  <a:lnTo>
                    <a:pt x="33" y="23"/>
                  </a:lnTo>
                  <a:lnTo>
                    <a:pt x="32" y="25"/>
                  </a:lnTo>
                  <a:lnTo>
                    <a:pt x="33" y="27"/>
                  </a:lnTo>
                  <a:lnTo>
                    <a:pt x="34" y="27"/>
                  </a:lnTo>
                  <a:lnTo>
                    <a:pt x="36" y="26"/>
                  </a:lnTo>
                  <a:lnTo>
                    <a:pt x="38" y="28"/>
                  </a:lnTo>
                  <a:lnTo>
                    <a:pt x="40" y="28"/>
                  </a:lnTo>
                  <a:lnTo>
                    <a:pt x="42" y="28"/>
                  </a:lnTo>
                  <a:lnTo>
                    <a:pt x="45" y="29"/>
                  </a:lnTo>
                  <a:lnTo>
                    <a:pt x="46" y="29"/>
                  </a:lnTo>
                  <a:lnTo>
                    <a:pt x="47" y="29"/>
                  </a:lnTo>
                  <a:lnTo>
                    <a:pt x="46" y="28"/>
                  </a:lnTo>
                  <a:lnTo>
                    <a:pt x="45" y="26"/>
                  </a:lnTo>
                  <a:lnTo>
                    <a:pt x="44" y="26"/>
                  </a:lnTo>
                  <a:lnTo>
                    <a:pt x="44" y="25"/>
                  </a:lnTo>
                  <a:lnTo>
                    <a:pt x="45" y="24"/>
                  </a:lnTo>
                  <a:lnTo>
                    <a:pt x="43" y="24"/>
                  </a:lnTo>
                  <a:lnTo>
                    <a:pt x="42" y="22"/>
                  </a:lnTo>
                  <a:lnTo>
                    <a:pt x="41" y="19"/>
                  </a:lnTo>
                  <a:lnTo>
                    <a:pt x="41" y="18"/>
                  </a:lnTo>
                  <a:lnTo>
                    <a:pt x="41" y="16"/>
                  </a:lnTo>
                  <a:lnTo>
                    <a:pt x="41" y="13"/>
                  </a:lnTo>
                  <a:lnTo>
                    <a:pt x="41" y="12"/>
                  </a:lnTo>
                  <a:lnTo>
                    <a:pt x="40" y="11"/>
                  </a:lnTo>
                  <a:lnTo>
                    <a:pt x="41" y="10"/>
                  </a:lnTo>
                  <a:lnTo>
                    <a:pt x="41" y="9"/>
                  </a:lnTo>
                  <a:lnTo>
                    <a:pt x="42" y="8"/>
                  </a:lnTo>
                  <a:lnTo>
                    <a:pt x="44" y="7"/>
                  </a:lnTo>
                  <a:lnTo>
                    <a:pt x="44" y="6"/>
                  </a:lnTo>
                  <a:lnTo>
                    <a:pt x="45" y="4"/>
                  </a:lnTo>
                  <a:lnTo>
                    <a:pt x="46" y="4"/>
                  </a:lnTo>
                  <a:lnTo>
                    <a:pt x="47" y="5"/>
                  </a:lnTo>
                  <a:lnTo>
                    <a:pt x="46" y="7"/>
                  </a:lnTo>
                  <a:lnTo>
                    <a:pt x="45" y="8"/>
                  </a:lnTo>
                  <a:lnTo>
                    <a:pt x="44" y="9"/>
                  </a:lnTo>
                  <a:lnTo>
                    <a:pt x="43" y="11"/>
                  </a:lnTo>
                  <a:lnTo>
                    <a:pt x="44" y="12"/>
                  </a:lnTo>
                  <a:lnTo>
                    <a:pt x="45" y="12"/>
                  </a:lnTo>
                  <a:lnTo>
                    <a:pt x="46" y="16"/>
                  </a:lnTo>
                  <a:lnTo>
                    <a:pt x="44" y="17"/>
                  </a:lnTo>
                  <a:lnTo>
                    <a:pt x="44" y="18"/>
                  </a:lnTo>
                  <a:lnTo>
                    <a:pt x="46" y="18"/>
                  </a:lnTo>
                  <a:lnTo>
                    <a:pt x="46" y="19"/>
                  </a:lnTo>
                  <a:lnTo>
                    <a:pt x="46" y="20"/>
                  </a:lnTo>
                  <a:lnTo>
                    <a:pt x="46" y="21"/>
                  </a:lnTo>
                  <a:lnTo>
                    <a:pt x="46" y="22"/>
                  </a:lnTo>
                  <a:lnTo>
                    <a:pt x="47" y="24"/>
                  </a:lnTo>
                  <a:lnTo>
                    <a:pt x="49" y="25"/>
                  </a:lnTo>
                  <a:lnTo>
                    <a:pt x="50" y="25"/>
                  </a:lnTo>
                  <a:lnTo>
                    <a:pt x="51" y="25"/>
                  </a:lnTo>
                  <a:lnTo>
                    <a:pt x="52" y="25"/>
                  </a:lnTo>
                  <a:lnTo>
                    <a:pt x="52" y="26"/>
                  </a:lnTo>
                  <a:lnTo>
                    <a:pt x="53" y="28"/>
                  </a:lnTo>
                  <a:lnTo>
                    <a:pt x="53" y="29"/>
                  </a:lnTo>
                  <a:lnTo>
                    <a:pt x="53" y="30"/>
                  </a:lnTo>
                  <a:lnTo>
                    <a:pt x="55" y="30"/>
                  </a:lnTo>
                  <a:lnTo>
                    <a:pt x="56" y="29"/>
                  </a:lnTo>
                  <a:lnTo>
                    <a:pt x="61" y="27"/>
                  </a:lnTo>
                  <a:lnTo>
                    <a:pt x="61" y="26"/>
                  </a:lnTo>
                  <a:lnTo>
                    <a:pt x="61" y="25"/>
                  </a:lnTo>
                  <a:lnTo>
                    <a:pt x="62" y="20"/>
                  </a:lnTo>
                  <a:lnTo>
                    <a:pt x="62" y="19"/>
                  </a:lnTo>
                  <a:lnTo>
                    <a:pt x="53" y="21"/>
                  </a:lnTo>
                  <a:lnTo>
                    <a:pt x="47" y="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3" name="Freeform 93"/>
            <p:cNvSpPr>
              <a:spLocks/>
            </p:cNvSpPr>
            <p:nvPr/>
          </p:nvSpPr>
          <p:spPr bwMode="auto">
            <a:xfrm>
              <a:off x="7099309" y="2716427"/>
              <a:ext cx="139715" cy="235884"/>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0 w 15"/>
                <a:gd name="T39" fmla="*/ 2147483647 h 24"/>
                <a:gd name="T40" fmla="*/ 0 w 15"/>
                <a:gd name="T41" fmla="*/ 2147483647 h 24"/>
                <a:gd name="T42" fmla="*/ 2147483647 w 15"/>
                <a:gd name="T43" fmla="*/ 2147483647 h 24"/>
                <a:gd name="T44" fmla="*/ 2147483647 w 15"/>
                <a:gd name="T45" fmla="*/ 2147483647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24"/>
                <a:gd name="T71" fmla="*/ 15 w 15"/>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24">
                  <a:moveTo>
                    <a:pt x="15" y="22"/>
                  </a:moveTo>
                  <a:lnTo>
                    <a:pt x="15" y="21"/>
                  </a:lnTo>
                  <a:lnTo>
                    <a:pt x="14" y="18"/>
                  </a:lnTo>
                  <a:lnTo>
                    <a:pt x="12" y="17"/>
                  </a:lnTo>
                  <a:lnTo>
                    <a:pt x="10" y="15"/>
                  </a:lnTo>
                  <a:lnTo>
                    <a:pt x="9" y="14"/>
                  </a:lnTo>
                  <a:lnTo>
                    <a:pt x="8" y="13"/>
                  </a:lnTo>
                  <a:lnTo>
                    <a:pt x="7" y="10"/>
                  </a:lnTo>
                  <a:lnTo>
                    <a:pt x="6" y="8"/>
                  </a:lnTo>
                  <a:lnTo>
                    <a:pt x="4" y="6"/>
                  </a:lnTo>
                  <a:lnTo>
                    <a:pt x="4" y="5"/>
                  </a:lnTo>
                  <a:lnTo>
                    <a:pt x="4" y="4"/>
                  </a:lnTo>
                  <a:lnTo>
                    <a:pt x="5" y="0"/>
                  </a:lnTo>
                  <a:lnTo>
                    <a:pt x="3" y="0"/>
                  </a:lnTo>
                  <a:lnTo>
                    <a:pt x="2" y="0"/>
                  </a:lnTo>
                  <a:lnTo>
                    <a:pt x="1" y="2"/>
                  </a:lnTo>
                  <a:lnTo>
                    <a:pt x="1" y="3"/>
                  </a:lnTo>
                  <a:lnTo>
                    <a:pt x="0" y="3"/>
                  </a:lnTo>
                  <a:lnTo>
                    <a:pt x="6" y="24"/>
                  </a:lnTo>
                  <a:lnTo>
                    <a:pt x="15" y="2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4" name="Freeform 94"/>
            <p:cNvSpPr>
              <a:spLocks/>
            </p:cNvSpPr>
            <p:nvPr/>
          </p:nvSpPr>
          <p:spPr bwMode="auto">
            <a:xfrm>
              <a:off x="7137412" y="2453326"/>
              <a:ext cx="166933" cy="399188"/>
            </a:xfrm>
            <a:custGeom>
              <a:avLst/>
              <a:gdLst>
                <a:gd name="T0" fmla="*/ 0 w 18"/>
                <a:gd name="T1" fmla="*/ 2147483647 h 41"/>
                <a:gd name="T2" fmla="*/ 0 w 18"/>
                <a:gd name="T3" fmla="*/ 2147483647 h 41"/>
                <a:gd name="T4" fmla="*/ 2147483647 w 18"/>
                <a:gd name="T5" fmla="*/ 2147483647 h 41"/>
                <a:gd name="T6" fmla="*/ 2147483647 w 18"/>
                <a:gd name="T7" fmla="*/ 2147483647 h 41"/>
                <a:gd name="T8" fmla="*/ 2147483647 w 18"/>
                <a:gd name="T9" fmla="*/ 2147483647 h 41"/>
                <a:gd name="T10" fmla="*/ 2147483647 w 18"/>
                <a:gd name="T11" fmla="*/ 2147483647 h 41"/>
                <a:gd name="T12" fmla="*/ 2147483647 w 18"/>
                <a:gd name="T13" fmla="*/ 2147483647 h 41"/>
                <a:gd name="T14" fmla="*/ 2147483647 w 18"/>
                <a:gd name="T15" fmla="*/ 2147483647 h 41"/>
                <a:gd name="T16" fmla="*/ 2147483647 w 18"/>
                <a:gd name="T17" fmla="*/ 2147483647 h 41"/>
                <a:gd name="T18" fmla="*/ 2147483647 w 18"/>
                <a:gd name="T19" fmla="*/ 2147483647 h 41"/>
                <a:gd name="T20" fmla="*/ 2147483647 w 18"/>
                <a:gd name="T21" fmla="*/ 2147483647 h 41"/>
                <a:gd name="T22" fmla="*/ 2147483647 w 18"/>
                <a:gd name="T23" fmla="*/ 2147483647 h 41"/>
                <a:gd name="T24" fmla="*/ 2147483647 w 18"/>
                <a:gd name="T25" fmla="*/ 2147483647 h 41"/>
                <a:gd name="T26" fmla="*/ 2147483647 w 18"/>
                <a:gd name="T27" fmla="*/ 2147483647 h 41"/>
                <a:gd name="T28" fmla="*/ 2147483647 w 18"/>
                <a:gd name="T29" fmla="*/ 2147483647 h 41"/>
                <a:gd name="T30" fmla="*/ 2147483647 w 18"/>
                <a:gd name="T31" fmla="*/ 2147483647 h 41"/>
                <a:gd name="T32" fmla="*/ 2147483647 w 18"/>
                <a:gd name="T33" fmla="*/ 2147483647 h 41"/>
                <a:gd name="T34" fmla="*/ 2147483647 w 18"/>
                <a:gd name="T35" fmla="*/ 2147483647 h 41"/>
                <a:gd name="T36" fmla="*/ 2147483647 w 18"/>
                <a:gd name="T37" fmla="*/ 2147483647 h 41"/>
                <a:gd name="T38" fmla="*/ 2147483647 w 18"/>
                <a:gd name="T39" fmla="*/ 2147483647 h 41"/>
                <a:gd name="T40" fmla="*/ 2147483647 w 18"/>
                <a:gd name="T41" fmla="*/ 0 h 41"/>
                <a:gd name="T42" fmla="*/ 2147483647 w 18"/>
                <a:gd name="T43" fmla="*/ 2147483647 h 41"/>
                <a:gd name="T44" fmla="*/ 2147483647 w 18"/>
                <a:gd name="T45" fmla="*/ 2147483647 h 41"/>
                <a:gd name="T46" fmla="*/ 0 w 18"/>
                <a:gd name="T47" fmla="*/ 2147483647 h 41"/>
                <a:gd name="T48" fmla="*/ 2147483647 w 18"/>
                <a:gd name="T49" fmla="*/ 2147483647 h 41"/>
                <a:gd name="T50" fmla="*/ 0 w 18"/>
                <a:gd name="T51" fmla="*/ 2147483647 h 41"/>
                <a:gd name="T52" fmla="*/ 2147483647 w 18"/>
                <a:gd name="T53" fmla="*/ 2147483647 h 41"/>
                <a:gd name="T54" fmla="*/ 2147483647 w 18"/>
                <a:gd name="T55" fmla="*/ 2147483647 h 41"/>
                <a:gd name="T56" fmla="*/ 2147483647 w 18"/>
                <a:gd name="T57" fmla="*/ 2147483647 h 41"/>
                <a:gd name="T58" fmla="*/ 2147483647 w 18"/>
                <a:gd name="T59" fmla="*/ 2147483647 h 41"/>
                <a:gd name="T60" fmla="*/ 2147483647 w 18"/>
                <a:gd name="T61" fmla="*/ 2147483647 h 41"/>
                <a:gd name="T62" fmla="*/ 2147483647 w 18"/>
                <a:gd name="T63" fmla="*/ 2147483647 h 41"/>
                <a:gd name="T64" fmla="*/ 2147483647 w 18"/>
                <a:gd name="T65" fmla="*/ 2147483647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1"/>
                <a:gd name="T101" fmla="*/ 18 w 18"/>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1">
                  <a:moveTo>
                    <a:pt x="1" y="27"/>
                  </a:moveTo>
                  <a:lnTo>
                    <a:pt x="0" y="31"/>
                  </a:lnTo>
                  <a:lnTo>
                    <a:pt x="1" y="32"/>
                  </a:lnTo>
                  <a:lnTo>
                    <a:pt x="2" y="34"/>
                  </a:lnTo>
                  <a:lnTo>
                    <a:pt x="3" y="35"/>
                  </a:lnTo>
                  <a:lnTo>
                    <a:pt x="6" y="36"/>
                  </a:lnTo>
                  <a:lnTo>
                    <a:pt x="7" y="37"/>
                  </a:lnTo>
                  <a:lnTo>
                    <a:pt x="9" y="37"/>
                  </a:lnTo>
                  <a:lnTo>
                    <a:pt x="10" y="37"/>
                  </a:lnTo>
                  <a:lnTo>
                    <a:pt x="10" y="39"/>
                  </a:lnTo>
                  <a:lnTo>
                    <a:pt x="10" y="41"/>
                  </a:lnTo>
                  <a:lnTo>
                    <a:pt x="11" y="41"/>
                  </a:lnTo>
                  <a:lnTo>
                    <a:pt x="12" y="40"/>
                  </a:lnTo>
                  <a:lnTo>
                    <a:pt x="13" y="38"/>
                  </a:lnTo>
                  <a:lnTo>
                    <a:pt x="13" y="36"/>
                  </a:lnTo>
                  <a:lnTo>
                    <a:pt x="14" y="34"/>
                  </a:lnTo>
                  <a:lnTo>
                    <a:pt x="15" y="32"/>
                  </a:lnTo>
                  <a:lnTo>
                    <a:pt x="17" y="29"/>
                  </a:lnTo>
                  <a:lnTo>
                    <a:pt x="18" y="27"/>
                  </a:lnTo>
                  <a:lnTo>
                    <a:pt x="18" y="25"/>
                  </a:lnTo>
                  <a:lnTo>
                    <a:pt x="18" y="24"/>
                  </a:lnTo>
                  <a:lnTo>
                    <a:pt x="18" y="18"/>
                  </a:lnTo>
                  <a:lnTo>
                    <a:pt x="17" y="14"/>
                  </a:lnTo>
                  <a:lnTo>
                    <a:pt x="17" y="13"/>
                  </a:lnTo>
                  <a:lnTo>
                    <a:pt x="15" y="13"/>
                  </a:lnTo>
                  <a:lnTo>
                    <a:pt x="14" y="14"/>
                  </a:lnTo>
                  <a:lnTo>
                    <a:pt x="13" y="13"/>
                  </a:lnTo>
                  <a:lnTo>
                    <a:pt x="12" y="13"/>
                  </a:lnTo>
                  <a:lnTo>
                    <a:pt x="12" y="12"/>
                  </a:lnTo>
                  <a:lnTo>
                    <a:pt x="13" y="10"/>
                  </a:lnTo>
                  <a:lnTo>
                    <a:pt x="14" y="10"/>
                  </a:lnTo>
                  <a:lnTo>
                    <a:pt x="14" y="8"/>
                  </a:lnTo>
                  <a:lnTo>
                    <a:pt x="15" y="7"/>
                  </a:lnTo>
                  <a:lnTo>
                    <a:pt x="15" y="6"/>
                  </a:lnTo>
                  <a:lnTo>
                    <a:pt x="16" y="5"/>
                  </a:lnTo>
                  <a:lnTo>
                    <a:pt x="15" y="3"/>
                  </a:lnTo>
                  <a:lnTo>
                    <a:pt x="4" y="0"/>
                  </a:lnTo>
                  <a:lnTo>
                    <a:pt x="3" y="0"/>
                  </a:lnTo>
                  <a:lnTo>
                    <a:pt x="2" y="1"/>
                  </a:lnTo>
                  <a:lnTo>
                    <a:pt x="2" y="2"/>
                  </a:lnTo>
                  <a:lnTo>
                    <a:pt x="2" y="5"/>
                  </a:lnTo>
                  <a:lnTo>
                    <a:pt x="0" y="6"/>
                  </a:lnTo>
                  <a:lnTo>
                    <a:pt x="0" y="7"/>
                  </a:lnTo>
                  <a:lnTo>
                    <a:pt x="1" y="8"/>
                  </a:lnTo>
                  <a:lnTo>
                    <a:pt x="1" y="10"/>
                  </a:lnTo>
                  <a:lnTo>
                    <a:pt x="0" y="11"/>
                  </a:lnTo>
                  <a:lnTo>
                    <a:pt x="1" y="14"/>
                  </a:lnTo>
                  <a:lnTo>
                    <a:pt x="3" y="14"/>
                  </a:lnTo>
                  <a:lnTo>
                    <a:pt x="3" y="16"/>
                  </a:lnTo>
                  <a:lnTo>
                    <a:pt x="5" y="17"/>
                  </a:lnTo>
                  <a:lnTo>
                    <a:pt x="6" y="17"/>
                  </a:lnTo>
                  <a:lnTo>
                    <a:pt x="7" y="18"/>
                  </a:lnTo>
                  <a:lnTo>
                    <a:pt x="9" y="20"/>
                  </a:lnTo>
                  <a:lnTo>
                    <a:pt x="8" y="20"/>
                  </a:lnTo>
                  <a:lnTo>
                    <a:pt x="6" y="21"/>
                  </a:lnTo>
                  <a:lnTo>
                    <a:pt x="4" y="23"/>
                  </a:lnTo>
                  <a:lnTo>
                    <a:pt x="4" y="25"/>
                  </a:lnTo>
                  <a:lnTo>
                    <a:pt x="1" y="27"/>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5" name="Freeform 95"/>
            <p:cNvSpPr>
              <a:spLocks/>
            </p:cNvSpPr>
            <p:nvPr/>
          </p:nvSpPr>
          <p:spPr bwMode="auto">
            <a:xfrm>
              <a:off x="7295274" y="2259175"/>
              <a:ext cx="215924" cy="223183"/>
            </a:xfrm>
            <a:custGeom>
              <a:avLst/>
              <a:gdLst>
                <a:gd name="T0" fmla="*/ 0 w 23"/>
                <a:gd name="T1" fmla="*/ 2147483647 h 23"/>
                <a:gd name="T2" fmla="*/ 2147483647 w 23"/>
                <a:gd name="T3" fmla="*/ 2147483647 h 23"/>
                <a:gd name="T4" fmla="*/ 2147483647 w 23"/>
                <a:gd name="T5" fmla="*/ 2147483647 h 23"/>
                <a:gd name="T6" fmla="*/ 2147483647 w 23"/>
                <a:gd name="T7" fmla="*/ 2147483647 h 23"/>
                <a:gd name="T8" fmla="*/ 2147483647 w 23"/>
                <a:gd name="T9" fmla="*/ 2147483647 h 23"/>
                <a:gd name="T10" fmla="*/ 2147483647 w 23"/>
                <a:gd name="T11" fmla="*/ 0 h 23"/>
                <a:gd name="T12" fmla="*/ 2147483647 w 23"/>
                <a:gd name="T13" fmla="*/ 2147483647 h 23"/>
                <a:gd name="T14" fmla="*/ 2147483647 w 23"/>
                <a:gd name="T15" fmla="*/ 2147483647 h 23"/>
                <a:gd name="T16" fmla="*/ 2147483647 w 23"/>
                <a:gd name="T17" fmla="*/ 2147483647 h 23"/>
                <a:gd name="T18" fmla="*/ 2147483647 w 23"/>
                <a:gd name="T19" fmla="*/ 2147483647 h 23"/>
                <a:gd name="T20" fmla="*/ 2147483647 w 23"/>
                <a:gd name="T21" fmla="*/ 2147483647 h 23"/>
                <a:gd name="T22" fmla="*/ 2147483647 w 23"/>
                <a:gd name="T23" fmla="*/ 2147483647 h 23"/>
                <a:gd name="T24" fmla="*/ 2147483647 w 23"/>
                <a:gd name="T25" fmla="*/ 2147483647 h 23"/>
                <a:gd name="T26" fmla="*/ 2147483647 w 23"/>
                <a:gd name="T27" fmla="*/ 2147483647 h 23"/>
                <a:gd name="T28" fmla="*/ 2147483647 w 23"/>
                <a:gd name="T29" fmla="*/ 2147483647 h 23"/>
                <a:gd name="T30" fmla="*/ 2147483647 w 23"/>
                <a:gd name="T31" fmla="*/ 2147483647 h 23"/>
                <a:gd name="T32" fmla="*/ 2147483647 w 23"/>
                <a:gd name="T33" fmla="*/ 2147483647 h 23"/>
                <a:gd name="T34" fmla="*/ 2147483647 w 23"/>
                <a:gd name="T35" fmla="*/ 2147483647 h 23"/>
                <a:gd name="T36" fmla="*/ 2147483647 w 23"/>
                <a:gd name="T37" fmla="*/ 2147483647 h 23"/>
                <a:gd name="T38" fmla="*/ 2147483647 w 23"/>
                <a:gd name="T39" fmla="*/ 2147483647 h 23"/>
                <a:gd name="T40" fmla="*/ 2147483647 w 23"/>
                <a:gd name="T41" fmla="*/ 2147483647 h 23"/>
                <a:gd name="T42" fmla="*/ 2147483647 w 23"/>
                <a:gd name="T43" fmla="*/ 2147483647 h 23"/>
                <a:gd name="T44" fmla="*/ 2147483647 w 23"/>
                <a:gd name="T45" fmla="*/ 2147483647 h 23"/>
                <a:gd name="T46" fmla="*/ 0 w 23"/>
                <a:gd name="T47" fmla="*/ 2147483647 h 23"/>
                <a:gd name="T48" fmla="*/ 2147483647 w 23"/>
                <a:gd name="T49" fmla="*/ 2147483647 h 23"/>
                <a:gd name="T50" fmla="*/ 2147483647 w 23"/>
                <a:gd name="T51" fmla="*/ 2147483647 h 23"/>
                <a:gd name="T52" fmla="*/ 2147483647 w 23"/>
                <a:gd name="T53" fmla="*/ 2147483647 h 23"/>
                <a:gd name="T54" fmla="*/ 0 w 23"/>
                <a:gd name="T55" fmla="*/ 2147483647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
                <a:gd name="T85" fmla="*/ 0 h 23"/>
                <a:gd name="T86" fmla="*/ 23 w 23"/>
                <a:gd name="T87" fmla="*/ 23 h 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 h="23">
                  <a:moveTo>
                    <a:pt x="0" y="5"/>
                  </a:moveTo>
                  <a:lnTo>
                    <a:pt x="8" y="3"/>
                  </a:lnTo>
                  <a:lnTo>
                    <a:pt x="9" y="3"/>
                  </a:lnTo>
                  <a:lnTo>
                    <a:pt x="20" y="0"/>
                  </a:lnTo>
                  <a:lnTo>
                    <a:pt x="23" y="9"/>
                  </a:lnTo>
                  <a:lnTo>
                    <a:pt x="23" y="10"/>
                  </a:lnTo>
                  <a:lnTo>
                    <a:pt x="22" y="10"/>
                  </a:lnTo>
                  <a:lnTo>
                    <a:pt x="23" y="11"/>
                  </a:lnTo>
                  <a:lnTo>
                    <a:pt x="21" y="12"/>
                  </a:lnTo>
                  <a:lnTo>
                    <a:pt x="17" y="13"/>
                  </a:lnTo>
                  <a:lnTo>
                    <a:pt x="16" y="13"/>
                  </a:lnTo>
                  <a:lnTo>
                    <a:pt x="16" y="14"/>
                  </a:lnTo>
                  <a:lnTo>
                    <a:pt x="15" y="14"/>
                  </a:lnTo>
                  <a:lnTo>
                    <a:pt x="13" y="15"/>
                  </a:lnTo>
                  <a:lnTo>
                    <a:pt x="10" y="16"/>
                  </a:lnTo>
                  <a:lnTo>
                    <a:pt x="8" y="18"/>
                  </a:lnTo>
                  <a:lnTo>
                    <a:pt x="3" y="22"/>
                  </a:lnTo>
                  <a:lnTo>
                    <a:pt x="1" y="23"/>
                  </a:lnTo>
                  <a:lnTo>
                    <a:pt x="0" y="21"/>
                  </a:lnTo>
                  <a:lnTo>
                    <a:pt x="2" y="19"/>
                  </a:lnTo>
                  <a:lnTo>
                    <a:pt x="2" y="18"/>
                  </a:lnTo>
                  <a:lnTo>
                    <a:pt x="1" y="17"/>
                  </a:lnTo>
                  <a:lnTo>
                    <a:pt x="0" y="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6" name="Freeform 96"/>
            <p:cNvSpPr>
              <a:spLocks/>
            </p:cNvSpPr>
            <p:nvPr/>
          </p:nvSpPr>
          <p:spPr bwMode="auto">
            <a:xfrm>
              <a:off x="7286201" y="2092242"/>
              <a:ext cx="420962" cy="224997"/>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23"/>
                <a:gd name="T101" fmla="*/ 45 w 4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23">
                  <a:moveTo>
                    <a:pt x="0" y="9"/>
                  </a:moveTo>
                  <a:lnTo>
                    <a:pt x="9"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5"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3"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1" y="22"/>
                  </a:lnTo>
                  <a:lnTo>
                    <a:pt x="0" y="21"/>
                  </a:lnTo>
                  <a:lnTo>
                    <a:pt x="0" y="9"/>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7" name="Freeform 97"/>
            <p:cNvSpPr>
              <a:spLocks/>
            </p:cNvSpPr>
            <p:nvPr/>
          </p:nvSpPr>
          <p:spPr bwMode="auto">
            <a:xfrm>
              <a:off x="7482166" y="2241030"/>
              <a:ext cx="112499" cy="134272"/>
            </a:xfrm>
            <a:custGeom>
              <a:avLst/>
              <a:gdLst>
                <a:gd name="T0" fmla="*/ 0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2147483647 h 14"/>
                <a:gd name="T46" fmla="*/ 2147483647 w 12"/>
                <a:gd name="T47" fmla="*/ 2147483647 h 14"/>
                <a:gd name="T48" fmla="*/ 2147483647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2147483647 w 12"/>
                <a:gd name="T61" fmla="*/ 2147483647 h 14"/>
                <a:gd name="T62" fmla="*/ 2147483647 w 12"/>
                <a:gd name="T63" fmla="*/ 2147483647 h 14"/>
                <a:gd name="T64" fmla="*/ 2147483647 w 12"/>
                <a:gd name="T65" fmla="*/ 0 h 14"/>
                <a:gd name="T66" fmla="*/ 0 w 12"/>
                <a:gd name="T67" fmla="*/ 2147483647 h 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
                <a:gd name="T103" fmla="*/ 0 h 14"/>
                <a:gd name="T104" fmla="*/ 12 w 12"/>
                <a:gd name="T105" fmla="*/ 14 h 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 h="14">
                  <a:moveTo>
                    <a:pt x="0" y="2"/>
                  </a:moveTo>
                  <a:lnTo>
                    <a:pt x="3" y="11"/>
                  </a:lnTo>
                  <a:lnTo>
                    <a:pt x="3" y="12"/>
                  </a:lnTo>
                  <a:lnTo>
                    <a:pt x="2" y="12"/>
                  </a:lnTo>
                  <a:lnTo>
                    <a:pt x="3" y="13"/>
                  </a:lnTo>
                  <a:lnTo>
                    <a:pt x="3" y="14"/>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8" name="Freeform 98"/>
            <p:cNvSpPr>
              <a:spLocks/>
            </p:cNvSpPr>
            <p:nvPr/>
          </p:nvSpPr>
          <p:spPr bwMode="auto">
            <a:xfrm>
              <a:off x="7191847" y="1760190"/>
              <a:ext cx="215925" cy="420962"/>
            </a:xfrm>
            <a:custGeom>
              <a:avLst/>
              <a:gdLst>
                <a:gd name="T0" fmla="*/ 0 w 23"/>
                <a:gd name="T1" fmla="*/ 2147483647 h 43"/>
                <a:gd name="T2" fmla="*/ 0 w 23"/>
                <a:gd name="T3" fmla="*/ 2147483647 h 43"/>
                <a:gd name="T4" fmla="*/ 0 w 23"/>
                <a:gd name="T5" fmla="*/ 2147483647 h 43"/>
                <a:gd name="T6" fmla="*/ 2147483647 w 23"/>
                <a:gd name="T7" fmla="*/ 2147483647 h 43"/>
                <a:gd name="T8" fmla="*/ 2147483647 w 23"/>
                <a:gd name="T9" fmla="*/ 2147483647 h 43"/>
                <a:gd name="T10" fmla="*/ 2147483647 w 23"/>
                <a:gd name="T11" fmla="*/ 2147483647 h 43"/>
                <a:gd name="T12" fmla="*/ 2147483647 w 23"/>
                <a:gd name="T13" fmla="*/ 2147483647 h 43"/>
                <a:gd name="T14" fmla="*/ 2147483647 w 23"/>
                <a:gd name="T15" fmla="*/ 2147483647 h 43"/>
                <a:gd name="T16" fmla="*/ 2147483647 w 23"/>
                <a:gd name="T17" fmla="*/ 2147483647 h 43"/>
                <a:gd name="T18" fmla="*/ 2147483647 w 23"/>
                <a:gd name="T19" fmla="*/ 2147483647 h 43"/>
                <a:gd name="T20" fmla="*/ 2147483647 w 23"/>
                <a:gd name="T21" fmla="*/ 2147483647 h 43"/>
                <a:gd name="T22" fmla="*/ 2147483647 w 23"/>
                <a:gd name="T23" fmla="*/ 2147483647 h 43"/>
                <a:gd name="T24" fmla="*/ 2147483647 w 23"/>
                <a:gd name="T25" fmla="*/ 2147483647 h 43"/>
                <a:gd name="T26" fmla="*/ 2147483647 w 23"/>
                <a:gd name="T27" fmla="*/ 2147483647 h 43"/>
                <a:gd name="T28" fmla="*/ 2147483647 w 23"/>
                <a:gd name="T29" fmla="*/ 2147483647 h 43"/>
                <a:gd name="T30" fmla="*/ 2147483647 w 23"/>
                <a:gd name="T31" fmla="*/ 2147483647 h 43"/>
                <a:gd name="T32" fmla="*/ 2147483647 w 23"/>
                <a:gd name="T33" fmla="*/ 2147483647 h 43"/>
                <a:gd name="T34" fmla="*/ 2147483647 w 23"/>
                <a:gd name="T35" fmla="*/ 2147483647 h 43"/>
                <a:gd name="T36" fmla="*/ 2147483647 w 23"/>
                <a:gd name="T37" fmla="*/ 2147483647 h 43"/>
                <a:gd name="T38" fmla="*/ 2147483647 w 23"/>
                <a:gd name="T39" fmla="*/ 2147483647 h 43"/>
                <a:gd name="T40" fmla="*/ 2147483647 w 23"/>
                <a:gd name="T41" fmla="*/ 2147483647 h 43"/>
                <a:gd name="T42" fmla="*/ 2147483647 w 23"/>
                <a:gd name="T43" fmla="*/ 2147483647 h 43"/>
                <a:gd name="T44" fmla="*/ 2147483647 w 23"/>
                <a:gd name="T45" fmla="*/ 2147483647 h 43"/>
                <a:gd name="T46" fmla="*/ 2147483647 w 23"/>
                <a:gd name="T47" fmla="*/ 2147483647 h 43"/>
                <a:gd name="T48" fmla="*/ 2147483647 w 23"/>
                <a:gd name="T49" fmla="*/ 2147483647 h 43"/>
                <a:gd name="T50" fmla="*/ 2147483647 w 23"/>
                <a:gd name="T51" fmla="*/ 2147483647 h 43"/>
                <a:gd name="T52" fmla="*/ 2147483647 w 23"/>
                <a:gd name="T53" fmla="*/ 2147483647 h 43"/>
                <a:gd name="T54" fmla="*/ 2147483647 w 23"/>
                <a:gd name="T55" fmla="*/ 2147483647 h 43"/>
                <a:gd name="T56" fmla="*/ 2147483647 w 23"/>
                <a:gd name="T57" fmla="*/ 2147483647 h 43"/>
                <a:gd name="T58" fmla="*/ 2147483647 w 23"/>
                <a:gd name="T59" fmla="*/ 2147483647 h 43"/>
                <a:gd name="T60" fmla="*/ 2147483647 w 23"/>
                <a:gd name="T61" fmla="*/ 2147483647 h 43"/>
                <a:gd name="T62" fmla="*/ 2147483647 w 23"/>
                <a:gd name="T63" fmla="*/ 2147483647 h 43"/>
                <a:gd name="T64" fmla="*/ 2147483647 w 23"/>
                <a:gd name="T65" fmla="*/ 2147483647 h 43"/>
                <a:gd name="T66" fmla="*/ 2147483647 w 23"/>
                <a:gd name="T67" fmla="*/ 2147483647 h 43"/>
                <a:gd name="T68" fmla="*/ 2147483647 w 23"/>
                <a:gd name="T69" fmla="*/ 2147483647 h 43"/>
                <a:gd name="T70" fmla="*/ 2147483647 w 23"/>
                <a:gd name="T71" fmla="*/ 2147483647 h 43"/>
                <a:gd name="T72" fmla="*/ 2147483647 w 23"/>
                <a:gd name="T73" fmla="*/ 2147483647 h 43"/>
                <a:gd name="T74" fmla="*/ 2147483647 w 23"/>
                <a:gd name="T75" fmla="*/ 2147483647 h 43"/>
                <a:gd name="T76" fmla="*/ 2147483647 w 23"/>
                <a:gd name="T77" fmla="*/ 2147483647 h 43"/>
                <a:gd name="T78" fmla="*/ 2147483647 w 23"/>
                <a:gd name="T79" fmla="*/ 2147483647 h 43"/>
                <a:gd name="T80" fmla="*/ 2147483647 w 23"/>
                <a:gd name="T81" fmla="*/ 0 h 43"/>
                <a:gd name="T82" fmla="*/ 0 w 23"/>
                <a:gd name="T83" fmla="*/ 2147483647 h 43"/>
                <a:gd name="T84" fmla="*/ 0 w 23"/>
                <a:gd name="T85" fmla="*/ 2147483647 h 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3"/>
                <a:gd name="T131" fmla="*/ 23 w 23"/>
                <a:gd name="T132" fmla="*/ 43 h 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3">
                  <a:moveTo>
                    <a:pt x="0" y="6"/>
                  </a:moveTo>
                  <a:lnTo>
                    <a:pt x="0" y="8"/>
                  </a:lnTo>
                  <a:lnTo>
                    <a:pt x="0" y="9"/>
                  </a:lnTo>
                  <a:lnTo>
                    <a:pt x="1" y="9"/>
                  </a:lnTo>
                  <a:lnTo>
                    <a:pt x="1" y="10"/>
                  </a:lnTo>
                  <a:lnTo>
                    <a:pt x="3" y="15"/>
                  </a:lnTo>
                  <a:lnTo>
                    <a:pt x="3" y="18"/>
                  </a:lnTo>
                  <a:lnTo>
                    <a:pt x="3" y="20"/>
                  </a:lnTo>
                  <a:lnTo>
                    <a:pt x="3" y="22"/>
                  </a:lnTo>
                  <a:lnTo>
                    <a:pt x="5" y="27"/>
                  </a:lnTo>
                  <a:lnTo>
                    <a:pt x="5" y="29"/>
                  </a:lnTo>
                  <a:lnTo>
                    <a:pt x="5" y="30"/>
                  </a:lnTo>
                  <a:lnTo>
                    <a:pt x="5" y="29"/>
                  </a:lnTo>
                  <a:lnTo>
                    <a:pt x="6" y="29"/>
                  </a:lnTo>
                  <a:lnTo>
                    <a:pt x="7" y="31"/>
                  </a:lnTo>
                  <a:lnTo>
                    <a:pt x="8" y="35"/>
                  </a:lnTo>
                  <a:lnTo>
                    <a:pt x="8" y="38"/>
                  </a:lnTo>
                  <a:lnTo>
                    <a:pt x="9" y="40"/>
                  </a:lnTo>
                  <a:lnTo>
                    <a:pt x="10" y="43"/>
                  </a:lnTo>
                  <a:lnTo>
                    <a:pt x="19" y="41"/>
                  </a:lnTo>
                  <a:lnTo>
                    <a:pt x="19" y="40"/>
                  </a:lnTo>
                  <a:lnTo>
                    <a:pt x="18" y="39"/>
                  </a:lnTo>
                  <a:lnTo>
                    <a:pt x="18" y="38"/>
                  </a:lnTo>
                  <a:lnTo>
                    <a:pt x="19" y="37"/>
                  </a:lnTo>
                  <a:lnTo>
                    <a:pt x="18" y="35"/>
                  </a:lnTo>
                  <a:lnTo>
                    <a:pt x="17" y="28"/>
                  </a:lnTo>
                  <a:lnTo>
                    <a:pt x="17" y="26"/>
                  </a:lnTo>
                  <a:lnTo>
                    <a:pt x="18" y="22"/>
                  </a:lnTo>
                  <a:lnTo>
                    <a:pt x="19" y="20"/>
                  </a:lnTo>
                  <a:lnTo>
                    <a:pt x="19" y="18"/>
                  </a:lnTo>
                  <a:lnTo>
                    <a:pt x="18" y="16"/>
                  </a:lnTo>
                  <a:lnTo>
                    <a:pt x="18" y="15"/>
                  </a:lnTo>
                  <a:lnTo>
                    <a:pt x="19" y="14"/>
                  </a:lnTo>
                  <a:lnTo>
                    <a:pt x="22" y="11"/>
                  </a:lnTo>
                  <a:lnTo>
                    <a:pt x="23" y="8"/>
                  </a:lnTo>
                  <a:lnTo>
                    <a:pt x="22" y="5"/>
                  </a:lnTo>
                  <a:lnTo>
                    <a:pt x="21" y="4"/>
                  </a:lnTo>
                  <a:lnTo>
                    <a:pt x="22" y="4"/>
                  </a:lnTo>
                  <a:lnTo>
                    <a:pt x="22" y="3"/>
                  </a:lnTo>
                  <a:lnTo>
                    <a:pt x="21" y="0"/>
                  </a:lnTo>
                  <a:lnTo>
                    <a:pt x="0" y="6"/>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99" name="Freeform 99"/>
            <p:cNvSpPr>
              <a:spLocks/>
            </p:cNvSpPr>
            <p:nvPr/>
          </p:nvSpPr>
          <p:spPr bwMode="auto">
            <a:xfrm>
              <a:off x="7351522" y="1702126"/>
              <a:ext cx="205038" cy="457252"/>
            </a:xfrm>
            <a:custGeom>
              <a:avLst/>
              <a:gdLst>
                <a:gd name="T0" fmla="*/ 2147483647 w 22"/>
                <a:gd name="T1" fmla="*/ 2147483647 h 47"/>
                <a:gd name="T2" fmla="*/ 2147483647 w 22"/>
                <a:gd name="T3" fmla="*/ 2147483647 h 47"/>
                <a:gd name="T4" fmla="*/ 2147483647 w 22"/>
                <a:gd name="T5" fmla="*/ 2147483647 h 47"/>
                <a:gd name="T6" fmla="*/ 2147483647 w 22"/>
                <a:gd name="T7" fmla="*/ 2147483647 h 47"/>
                <a:gd name="T8" fmla="*/ 2147483647 w 22"/>
                <a:gd name="T9" fmla="*/ 2147483647 h 47"/>
                <a:gd name="T10" fmla="*/ 2147483647 w 22"/>
                <a:gd name="T11" fmla="*/ 2147483647 h 47"/>
                <a:gd name="T12" fmla="*/ 2147483647 w 22"/>
                <a:gd name="T13" fmla="*/ 2147483647 h 47"/>
                <a:gd name="T14" fmla="*/ 2147483647 w 22"/>
                <a:gd name="T15" fmla="*/ 2147483647 h 47"/>
                <a:gd name="T16" fmla="*/ 2147483647 w 22"/>
                <a:gd name="T17" fmla="*/ 2147483647 h 47"/>
                <a:gd name="T18" fmla="*/ 2147483647 w 22"/>
                <a:gd name="T19" fmla="*/ 2147483647 h 47"/>
                <a:gd name="T20" fmla="*/ 2147483647 w 22"/>
                <a:gd name="T21" fmla="*/ 2147483647 h 47"/>
                <a:gd name="T22" fmla="*/ 2147483647 w 22"/>
                <a:gd name="T23" fmla="*/ 2147483647 h 47"/>
                <a:gd name="T24" fmla="*/ 2147483647 w 22"/>
                <a:gd name="T25" fmla="*/ 2147483647 h 47"/>
                <a:gd name="T26" fmla="*/ 2147483647 w 22"/>
                <a:gd name="T27" fmla="*/ 2147483647 h 47"/>
                <a:gd name="T28" fmla="*/ 2147483647 w 22"/>
                <a:gd name="T29" fmla="*/ 2147483647 h 47"/>
                <a:gd name="T30" fmla="*/ 2147483647 w 22"/>
                <a:gd name="T31" fmla="*/ 2147483647 h 47"/>
                <a:gd name="T32" fmla="*/ 0 w 22"/>
                <a:gd name="T33" fmla="*/ 2147483647 h 47"/>
                <a:gd name="T34" fmla="*/ 0 w 22"/>
                <a:gd name="T35" fmla="*/ 2147483647 h 47"/>
                <a:gd name="T36" fmla="*/ 2147483647 w 22"/>
                <a:gd name="T37" fmla="*/ 2147483647 h 47"/>
                <a:gd name="T38" fmla="*/ 2147483647 w 22"/>
                <a:gd name="T39" fmla="*/ 2147483647 h 47"/>
                <a:gd name="T40" fmla="*/ 2147483647 w 22"/>
                <a:gd name="T41" fmla="*/ 2147483647 h 47"/>
                <a:gd name="T42" fmla="*/ 2147483647 w 22"/>
                <a:gd name="T43" fmla="*/ 2147483647 h 47"/>
                <a:gd name="T44" fmla="*/ 2147483647 w 22"/>
                <a:gd name="T45" fmla="*/ 2147483647 h 47"/>
                <a:gd name="T46" fmla="*/ 2147483647 w 22"/>
                <a:gd name="T47" fmla="*/ 2147483647 h 47"/>
                <a:gd name="T48" fmla="*/ 2147483647 w 22"/>
                <a:gd name="T49" fmla="*/ 2147483647 h 47"/>
                <a:gd name="T50" fmla="*/ 2147483647 w 22"/>
                <a:gd name="T51" fmla="*/ 2147483647 h 47"/>
                <a:gd name="T52" fmla="*/ 2147483647 w 22"/>
                <a:gd name="T53" fmla="*/ 2147483647 h 47"/>
                <a:gd name="T54" fmla="*/ 2147483647 w 22"/>
                <a:gd name="T55" fmla="*/ 2147483647 h 47"/>
                <a:gd name="T56" fmla="*/ 2147483647 w 22"/>
                <a:gd name="T57" fmla="*/ 2147483647 h 47"/>
                <a:gd name="T58" fmla="*/ 2147483647 w 22"/>
                <a:gd name="T59" fmla="*/ 2147483647 h 47"/>
                <a:gd name="T60" fmla="*/ 2147483647 w 22"/>
                <a:gd name="T61" fmla="*/ 2147483647 h 47"/>
                <a:gd name="T62" fmla="*/ 2147483647 w 22"/>
                <a:gd name="T63" fmla="*/ 2147483647 h 47"/>
                <a:gd name="T64" fmla="*/ 2147483647 w 22"/>
                <a:gd name="T65" fmla="*/ 2147483647 h 47"/>
                <a:gd name="T66" fmla="*/ 2147483647 w 22"/>
                <a:gd name="T67" fmla="*/ 2147483647 h 47"/>
                <a:gd name="T68" fmla="*/ 2147483647 w 22"/>
                <a:gd name="T69" fmla="*/ 2147483647 h 47"/>
                <a:gd name="T70" fmla="*/ 2147483647 w 22"/>
                <a:gd name="T71" fmla="*/ 2147483647 h 47"/>
                <a:gd name="T72" fmla="*/ 2147483647 w 22"/>
                <a:gd name="T73" fmla="*/ 2147483647 h 47"/>
                <a:gd name="T74" fmla="*/ 2147483647 w 22"/>
                <a:gd name="T75" fmla="*/ 2147483647 h 47"/>
                <a:gd name="T76" fmla="*/ 2147483647 w 22"/>
                <a:gd name="T77" fmla="*/ 0 h 47"/>
                <a:gd name="T78" fmla="*/ 2147483647 w 22"/>
                <a:gd name="T79" fmla="*/ 2147483647 h 47"/>
                <a:gd name="T80" fmla="*/ 2147483647 w 22"/>
                <a:gd name="T81" fmla="*/ 2147483647 h 47"/>
                <a:gd name="T82" fmla="*/ 2147483647 w 22"/>
                <a:gd name="T83" fmla="*/ 2147483647 h 47"/>
                <a:gd name="T84" fmla="*/ 2147483647 w 22"/>
                <a:gd name="T85" fmla="*/ 2147483647 h 47"/>
                <a:gd name="T86" fmla="*/ 2147483647 w 22"/>
                <a:gd name="T87" fmla="*/ 2147483647 h 47"/>
                <a:gd name="T88" fmla="*/ 2147483647 w 22"/>
                <a:gd name="T89" fmla="*/ 2147483647 h 47"/>
                <a:gd name="T90" fmla="*/ 2147483647 w 22"/>
                <a:gd name="T91" fmla="*/ 2147483647 h 47"/>
                <a:gd name="T92" fmla="*/ 2147483647 w 22"/>
                <a:gd name="T93" fmla="*/ 2147483647 h 47"/>
                <a:gd name="T94" fmla="*/ 2147483647 w 22"/>
                <a:gd name="T95" fmla="*/ 2147483647 h 47"/>
                <a:gd name="T96" fmla="*/ 2147483647 w 22"/>
                <a:gd name="T97" fmla="*/ 2147483647 h 47"/>
                <a:gd name="T98" fmla="*/ 2147483647 w 22"/>
                <a:gd name="T99" fmla="*/ 2147483647 h 47"/>
                <a:gd name="T100" fmla="*/ 2147483647 w 22"/>
                <a:gd name="T101" fmla="*/ 2147483647 h 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2"/>
                <a:gd name="T154" fmla="*/ 0 h 47"/>
                <a:gd name="T155" fmla="*/ 22 w 22"/>
                <a:gd name="T156" fmla="*/ 47 h 4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2" h="47">
                  <a:moveTo>
                    <a:pt x="22" y="40"/>
                  </a:moveTo>
                  <a:lnTo>
                    <a:pt x="21" y="40"/>
                  </a:lnTo>
                  <a:lnTo>
                    <a:pt x="20" y="40"/>
                  </a:lnTo>
                  <a:lnTo>
                    <a:pt x="19" y="42"/>
                  </a:lnTo>
                  <a:lnTo>
                    <a:pt x="18" y="42"/>
                  </a:lnTo>
                  <a:lnTo>
                    <a:pt x="18" y="43"/>
                  </a:lnTo>
                  <a:lnTo>
                    <a:pt x="17" y="43"/>
                  </a:lnTo>
                  <a:lnTo>
                    <a:pt x="17" y="44"/>
                  </a:lnTo>
                  <a:lnTo>
                    <a:pt x="2" y="47"/>
                  </a:lnTo>
                  <a:lnTo>
                    <a:pt x="2" y="46"/>
                  </a:lnTo>
                  <a:lnTo>
                    <a:pt x="1" y="45"/>
                  </a:lnTo>
                  <a:lnTo>
                    <a:pt x="1" y="44"/>
                  </a:lnTo>
                  <a:lnTo>
                    <a:pt x="2" y="43"/>
                  </a:lnTo>
                  <a:lnTo>
                    <a:pt x="1" y="41"/>
                  </a:lnTo>
                  <a:lnTo>
                    <a:pt x="0" y="34"/>
                  </a:lnTo>
                  <a:lnTo>
                    <a:pt x="0" y="32"/>
                  </a:lnTo>
                  <a:lnTo>
                    <a:pt x="1" y="28"/>
                  </a:lnTo>
                  <a:lnTo>
                    <a:pt x="2" y="26"/>
                  </a:lnTo>
                  <a:lnTo>
                    <a:pt x="2" y="24"/>
                  </a:lnTo>
                  <a:lnTo>
                    <a:pt x="1" y="22"/>
                  </a:lnTo>
                  <a:lnTo>
                    <a:pt x="1" y="21"/>
                  </a:lnTo>
                  <a:lnTo>
                    <a:pt x="2" y="20"/>
                  </a:lnTo>
                  <a:lnTo>
                    <a:pt x="5" y="17"/>
                  </a:lnTo>
                  <a:lnTo>
                    <a:pt x="6" y="14"/>
                  </a:lnTo>
                  <a:lnTo>
                    <a:pt x="5" y="11"/>
                  </a:lnTo>
                  <a:lnTo>
                    <a:pt x="4" y="10"/>
                  </a:lnTo>
                  <a:lnTo>
                    <a:pt x="5" y="10"/>
                  </a:lnTo>
                  <a:lnTo>
                    <a:pt x="5" y="9"/>
                  </a:lnTo>
                  <a:lnTo>
                    <a:pt x="4" y="6"/>
                  </a:lnTo>
                  <a:lnTo>
                    <a:pt x="5" y="3"/>
                  </a:lnTo>
                  <a:lnTo>
                    <a:pt x="4" y="2"/>
                  </a:lnTo>
                  <a:lnTo>
                    <a:pt x="5" y="2"/>
                  </a:lnTo>
                  <a:lnTo>
                    <a:pt x="6" y="1"/>
                  </a:lnTo>
                  <a:lnTo>
                    <a:pt x="7" y="1"/>
                  </a:lnTo>
                  <a:lnTo>
                    <a:pt x="8" y="0"/>
                  </a:lnTo>
                  <a:lnTo>
                    <a:pt x="18" y="29"/>
                  </a:lnTo>
                  <a:lnTo>
                    <a:pt x="18" y="30"/>
                  </a:lnTo>
                  <a:lnTo>
                    <a:pt x="18" y="31"/>
                  </a:lnTo>
                  <a:lnTo>
                    <a:pt x="20" y="33"/>
                  </a:lnTo>
                  <a:lnTo>
                    <a:pt x="21" y="33"/>
                  </a:lnTo>
                  <a:lnTo>
                    <a:pt x="21" y="34"/>
                  </a:lnTo>
                  <a:lnTo>
                    <a:pt x="21" y="35"/>
                  </a:lnTo>
                  <a:lnTo>
                    <a:pt x="22" y="37"/>
                  </a:lnTo>
                  <a:lnTo>
                    <a:pt x="22" y="38"/>
                  </a:lnTo>
                  <a:lnTo>
                    <a:pt x="22" y="39"/>
                  </a:lnTo>
                  <a:lnTo>
                    <a:pt x="22" y="40"/>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100" name="Freeform 100"/>
            <p:cNvSpPr>
              <a:spLocks/>
            </p:cNvSpPr>
            <p:nvPr/>
          </p:nvSpPr>
          <p:spPr bwMode="auto">
            <a:xfrm>
              <a:off x="6324520" y="2707355"/>
              <a:ext cx="560679" cy="586081"/>
            </a:xfrm>
            <a:custGeom>
              <a:avLst/>
              <a:gdLst>
                <a:gd name="T0" fmla="*/ 2147483647 w 60"/>
                <a:gd name="T1" fmla="*/ 0 h 60"/>
                <a:gd name="T2" fmla="*/ 2147483647 w 60"/>
                <a:gd name="T3" fmla="*/ 2147483647 h 60"/>
                <a:gd name="T4" fmla="*/ 2147483647 w 60"/>
                <a:gd name="T5" fmla="*/ 2147483647 h 60"/>
                <a:gd name="T6" fmla="*/ 2147483647 w 60"/>
                <a:gd name="T7" fmla="*/ 2147483647 h 60"/>
                <a:gd name="T8" fmla="*/ 2147483647 w 60"/>
                <a:gd name="T9" fmla="*/ 2147483647 h 60"/>
                <a:gd name="T10" fmla="*/ 2147483647 w 60"/>
                <a:gd name="T11" fmla="*/ 2147483647 h 60"/>
                <a:gd name="T12" fmla="*/ 2147483647 w 60"/>
                <a:gd name="T13" fmla="*/ 2147483647 h 60"/>
                <a:gd name="T14" fmla="*/ 2147483647 w 60"/>
                <a:gd name="T15" fmla="*/ 2147483647 h 60"/>
                <a:gd name="T16" fmla="*/ 2147483647 w 60"/>
                <a:gd name="T17" fmla="*/ 2147483647 h 60"/>
                <a:gd name="T18" fmla="*/ 2147483647 w 60"/>
                <a:gd name="T19" fmla="*/ 2147483647 h 60"/>
                <a:gd name="T20" fmla="*/ 2147483647 w 60"/>
                <a:gd name="T21" fmla="*/ 2147483647 h 60"/>
                <a:gd name="T22" fmla="*/ 2147483647 w 60"/>
                <a:gd name="T23" fmla="*/ 2147483647 h 60"/>
                <a:gd name="T24" fmla="*/ 2147483647 w 60"/>
                <a:gd name="T25" fmla="*/ 2147483647 h 60"/>
                <a:gd name="T26" fmla="*/ 2147483647 w 60"/>
                <a:gd name="T27" fmla="*/ 2147483647 h 60"/>
                <a:gd name="T28" fmla="*/ 2147483647 w 60"/>
                <a:gd name="T29" fmla="*/ 2147483647 h 60"/>
                <a:gd name="T30" fmla="*/ 0 w 60"/>
                <a:gd name="T31" fmla="*/ 2147483647 h 60"/>
                <a:gd name="T32" fmla="*/ 0 w 60"/>
                <a:gd name="T33" fmla="*/ 2147483647 h 60"/>
                <a:gd name="T34" fmla="*/ 2147483647 w 60"/>
                <a:gd name="T35" fmla="*/ 2147483647 h 60"/>
                <a:gd name="T36" fmla="*/ 2147483647 w 60"/>
                <a:gd name="T37" fmla="*/ 2147483647 h 60"/>
                <a:gd name="T38" fmla="*/ 2147483647 w 60"/>
                <a:gd name="T39" fmla="*/ 2147483647 h 60"/>
                <a:gd name="T40" fmla="*/ 2147483647 w 60"/>
                <a:gd name="T41" fmla="*/ 2147483647 h 60"/>
                <a:gd name="T42" fmla="*/ 2147483647 w 60"/>
                <a:gd name="T43" fmla="*/ 2147483647 h 60"/>
                <a:gd name="T44" fmla="*/ 2147483647 w 60"/>
                <a:gd name="T45" fmla="*/ 2147483647 h 60"/>
                <a:gd name="T46" fmla="*/ 2147483647 w 60"/>
                <a:gd name="T47" fmla="*/ 2147483647 h 60"/>
                <a:gd name="T48" fmla="*/ 2147483647 w 60"/>
                <a:gd name="T49" fmla="*/ 2147483647 h 60"/>
                <a:gd name="T50" fmla="*/ 2147483647 w 60"/>
                <a:gd name="T51" fmla="*/ 2147483647 h 60"/>
                <a:gd name="T52" fmla="*/ 2147483647 w 60"/>
                <a:gd name="T53" fmla="*/ 2147483647 h 60"/>
                <a:gd name="T54" fmla="*/ 2147483647 w 60"/>
                <a:gd name="T55" fmla="*/ 2147483647 h 60"/>
                <a:gd name="T56" fmla="*/ 2147483647 w 60"/>
                <a:gd name="T57" fmla="*/ 2147483647 h 60"/>
                <a:gd name="T58" fmla="*/ 2147483647 w 60"/>
                <a:gd name="T59" fmla="*/ 2147483647 h 60"/>
                <a:gd name="T60" fmla="*/ 2147483647 w 60"/>
                <a:gd name="T61" fmla="*/ 2147483647 h 60"/>
                <a:gd name="T62" fmla="*/ 2147483647 w 60"/>
                <a:gd name="T63" fmla="*/ 2147483647 h 60"/>
                <a:gd name="T64" fmla="*/ 2147483647 w 60"/>
                <a:gd name="T65" fmla="*/ 2147483647 h 60"/>
                <a:gd name="T66" fmla="*/ 2147483647 w 60"/>
                <a:gd name="T67" fmla="*/ 2147483647 h 60"/>
                <a:gd name="T68" fmla="*/ 2147483647 w 60"/>
                <a:gd name="T69" fmla="*/ 2147483647 h 60"/>
                <a:gd name="T70" fmla="*/ 2147483647 w 60"/>
                <a:gd name="T71" fmla="*/ 2147483647 h 60"/>
                <a:gd name="T72" fmla="*/ 2147483647 w 60"/>
                <a:gd name="T73" fmla="*/ 2147483647 h 60"/>
                <a:gd name="T74" fmla="*/ 2147483647 w 60"/>
                <a:gd name="T75" fmla="*/ 2147483647 h 60"/>
                <a:gd name="T76" fmla="*/ 2147483647 w 60"/>
                <a:gd name="T77" fmla="*/ 2147483647 h 60"/>
                <a:gd name="T78" fmla="*/ 2147483647 w 60"/>
                <a:gd name="T79" fmla="*/ 2147483647 h 60"/>
                <a:gd name="T80" fmla="*/ 2147483647 w 60"/>
                <a:gd name="T81" fmla="*/ 2147483647 h 60"/>
                <a:gd name="T82" fmla="*/ 2147483647 w 60"/>
                <a:gd name="T83" fmla="*/ 2147483647 h 60"/>
                <a:gd name="T84" fmla="*/ 2147483647 w 60"/>
                <a:gd name="T85" fmla="*/ 2147483647 h 60"/>
                <a:gd name="T86" fmla="*/ 2147483647 w 60"/>
                <a:gd name="T87" fmla="*/ 2147483647 h 60"/>
                <a:gd name="T88" fmla="*/ 2147483647 w 60"/>
                <a:gd name="T89" fmla="*/ 2147483647 h 60"/>
                <a:gd name="T90" fmla="*/ 2147483647 w 60"/>
                <a:gd name="T91" fmla="*/ 2147483647 h 60"/>
                <a:gd name="T92" fmla="*/ 2147483647 w 60"/>
                <a:gd name="T93" fmla="*/ 2147483647 h 60"/>
                <a:gd name="T94" fmla="*/ 2147483647 w 60"/>
                <a:gd name="T95" fmla="*/ 2147483647 h 60"/>
                <a:gd name="T96" fmla="*/ 2147483647 w 60"/>
                <a:gd name="T97" fmla="*/ 2147483647 h 60"/>
                <a:gd name="T98" fmla="*/ 2147483647 w 60"/>
                <a:gd name="T99" fmla="*/ 2147483647 h 60"/>
                <a:gd name="T100" fmla="*/ 2147483647 w 60"/>
                <a:gd name="T101" fmla="*/ 2147483647 h 60"/>
                <a:gd name="T102" fmla="*/ 2147483647 w 60"/>
                <a:gd name="T103" fmla="*/ 2147483647 h 60"/>
                <a:gd name="T104" fmla="*/ 2147483647 w 60"/>
                <a:gd name="T105" fmla="*/ 2147483647 h 60"/>
                <a:gd name="T106" fmla="*/ 2147483647 w 60"/>
                <a:gd name="T107" fmla="*/ 2147483647 h 60"/>
                <a:gd name="T108" fmla="*/ 2147483647 w 60"/>
                <a:gd name="T109" fmla="*/ 2147483647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60"/>
                <a:gd name="T167" fmla="*/ 60 w 60"/>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60">
                  <a:moveTo>
                    <a:pt x="20" y="1"/>
                  </a:moveTo>
                  <a:lnTo>
                    <a:pt x="20" y="0"/>
                  </a:lnTo>
                  <a:lnTo>
                    <a:pt x="19" y="1"/>
                  </a:lnTo>
                  <a:lnTo>
                    <a:pt x="20" y="3"/>
                  </a:lnTo>
                  <a:lnTo>
                    <a:pt x="18" y="4"/>
                  </a:lnTo>
                  <a:lnTo>
                    <a:pt x="20" y="6"/>
                  </a:lnTo>
                  <a:lnTo>
                    <a:pt x="19" y="12"/>
                  </a:lnTo>
                  <a:lnTo>
                    <a:pt x="19" y="13"/>
                  </a:lnTo>
                  <a:lnTo>
                    <a:pt x="19" y="15"/>
                  </a:lnTo>
                  <a:lnTo>
                    <a:pt x="19" y="16"/>
                  </a:lnTo>
                  <a:lnTo>
                    <a:pt x="19" y="18"/>
                  </a:lnTo>
                  <a:lnTo>
                    <a:pt x="18" y="19"/>
                  </a:lnTo>
                  <a:lnTo>
                    <a:pt x="17" y="19"/>
                  </a:lnTo>
                  <a:lnTo>
                    <a:pt x="15" y="22"/>
                  </a:lnTo>
                  <a:lnTo>
                    <a:pt x="14" y="23"/>
                  </a:lnTo>
                  <a:lnTo>
                    <a:pt x="13" y="23"/>
                  </a:lnTo>
                  <a:lnTo>
                    <a:pt x="12" y="23"/>
                  </a:lnTo>
                  <a:lnTo>
                    <a:pt x="11" y="24"/>
                  </a:lnTo>
                  <a:lnTo>
                    <a:pt x="11" y="25"/>
                  </a:lnTo>
                  <a:lnTo>
                    <a:pt x="10" y="26"/>
                  </a:lnTo>
                  <a:lnTo>
                    <a:pt x="8" y="29"/>
                  </a:lnTo>
                  <a:lnTo>
                    <a:pt x="9" y="31"/>
                  </a:lnTo>
                  <a:lnTo>
                    <a:pt x="7" y="33"/>
                  </a:lnTo>
                  <a:lnTo>
                    <a:pt x="6" y="31"/>
                  </a:lnTo>
                  <a:lnTo>
                    <a:pt x="5" y="31"/>
                  </a:lnTo>
                  <a:lnTo>
                    <a:pt x="4" y="35"/>
                  </a:lnTo>
                  <a:lnTo>
                    <a:pt x="4" y="37"/>
                  </a:lnTo>
                  <a:lnTo>
                    <a:pt x="4" y="38"/>
                  </a:lnTo>
                  <a:lnTo>
                    <a:pt x="3" y="39"/>
                  </a:lnTo>
                  <a:lnTo>
                    <a:pt x="1" y="41"/>
                  </a:lnTo>
                  <a:lnTo>
                    <a:pt x="0" y="42"/>
                  </a:lnTo>
                  <a:lnTo>
                    <a:pt x="0" y="44"/>
                  </a:lnTo>
                  <a:lnTo>
                    <a:pt x="0" y="45"/>
                  </a:lnTo>
                  <a:lnTo>
                    <a:pt x="0" y="46"/>
                  </a:lnTo>
                  <a:lnTo>
                    <a:pt x="0" y="47"/>
                  </a:lnTo>
                  <a:lnTo>
                    <a:pt x="3" y="51"/>
                  </a:lnTo>
                  <a:lnTo>
                    <a:pt x="5" y="54"/>
                  </a:lnTo>
                  <a:lnTo>
                    <a:pt x="6" y="54"/>
                  </a:lnTo>
                  <a:lnTo>
                    <a:pt x="7" y="54"/>
                  </a:lnTo>
                  <a:lnTo>
                    <a:pt x="7" y="55"/>
                  </a:lnTo>
                  <a:lnTo>
                    <a:pt x="8" y="55"/>
                  </a:lnTo>
                  <a:lnTo>
                    <a:pt x="9" y="56"/>
                  </a:lnTo>
                  <a:lnTo>
                    <a:pt x="10" y="56"/>
                  </a:lnTo>
                  <a:lnTo>
                    <a:pt x="10" y="57"/>
                  </a:lnTo>
                  <a:lnTo>
                    <a:pt x="12" y="59"/>
                  </a:lnTo>
                  <a:lnTo>
                    <a:pt x="15" y="60"/>
                  </a:lnTo>
                  <a:lnTo>
                    <a:pt x="16" y="60"/>
                  </a:lnTo>
                  <a:lnTo>
                    <a:pt x="18" y="59"/>
                  </a:lnTo>
                  <a:lnTo>
                    <a:pt x="18" y="58"/>
                  </a:lnTo>
                  <a:lnTo>
                    <a:pt x="19" y="58"/>
                  </a:lnTo>
                  <a:lnTo>
                    <a:pt x="20" y="59"/>
                  </a:lnTo>
                  <a:lnTo>
                    <a:pt x="21" y="59"/>
                  </a:lnTo>
                  <a:lnTo>
                    <a:pt x="22" y="59"/>
                  </a:lnTo>
                  <a:lnTo>
                    <a:pt x="25" y="57"/>
                  </a:lnTo>
                  <a:lnTo>
                    <a:pt x="26" y="55"/>
                  </a:lnTo>
                  <a:lnTo>
                    <a:pt x="27" y="56"/>
                  </a:lnTo>
                  <a:lnTo>
                    <a:pt x="29" y="54"/>
                  </a:lnTo>
                  <a:lnTo>
                    <a:pt x="30" y="54"/>
                  </a:lnTo>
                  <a:lnTo>
                    <a:pt x="33" y="51"/>
                  </a:lnTo>
                  <a:lnTo>
                    <a:pt x="32" y="50"/>
                  </a:lnTo>
                  <a:lnTo>
                    <a:pt x="32" y="48"/>
                  </a:lnTo>
                  <a:lnTo>
                    <a:pt x="35" y="44"/>
                  </a:lnTo>
                  <a:lnTo>
                    <a:pt x="38" y="33"/>
                  </a:lnTo>
                  <a:lnTo>
                    <a:pt x="40" y="34"/>
                  </a:lnTo>
                  <a:lnTo>
                    <a:pt x="41" y="35"/>
                  </a:lnTo>
                  <a:lnTo>
                    <a:pt x="43" y="35"/>
                  </a:lnTo>
                  <a:lnTo>
                    <a:pt x="44" y="33"/>
                  </a:lnTo>
                  <a:lnTo>
                    <a:pt x="45" y="29"/>
                  </a:lnTo>
                  <a:lnTo>
                    <a:pt x="46" y="27"/>
                  </a:lnTo>
                  <a:lnTo>
                    <a:pt x="47" y="28"/>
                  </a:lnTo>
                  <a:lnTo>
                    <a:pt x="48" y="25"/>
                  </a:lnTo>
                  <a:lnTo>
                    <a:pt x="49" y="25"/>
                  </a:lnTo>
                  <a:lnTo>
                    <a:pt x="50" y="24"/>
                  </a:lnTo>
                  <a:lnTo>
                    <a:pt x="51" y="21"/>
                  </a:lnTo>
                  <a:lnTo>
                    <a:pt x="52" y="21"/>
                  </a:lnTo>
                  <a:lnTo>
                    <a:pt x="52" y="20"/>
                  </a:lnTo>
                  <a:lnTo>
                    <a:pt x="51" y="20"/>
                  </a:lnTo>
                  <a:lnTo>
                    <a:pt x="52" y="16"/>
                  </a:lnTo>
                  <a:lnTo>
                    <a:pt x="53" y="15"/>
                  </a:lnTo>
                  <a:lnTo>
                    <a:pt x="59" y="19"/>
                  </a:lnTo>
                  <a:lnTo>
                    <a:pt x="60" y="20"/>
                  </a:lnTo>
                  <a:lnTo>
                    <a:pt x="60" y="19"/>
                  </a:lnTo>
                  <a:lnTo>
                    <a:pt x="60" y="16"/>
                  </a:lnTo>
                  <a:lnTo>
                    <a:pt x="59" y="13"/>
                  </a:lnTo>
                  <a:lnTo>
                    <a:pt x="58" y="13"/>
                  </a:lnTo>
                  <a:lnTo>
                    <a:pt x="58" y="11"/>
                  </a:lnTo>
                  <a:lnTo>
                    <a:pt x="57" y="12"/>
                  </a:lnTo>
                  <a:lnTo>
                    <a:pt x="56" y="12"/>
                  </a:lnTo>
                  <a:lnTo>
                    <a:pt x="55" y="11"/>
                  </a:lnTo>
                  <a:lnTo>
                    <a:pt x="50" y="13"/>
                  </a:lnTo>
                  <a:lnTo>
                    <a:pt x="50" y="14"/>
                  </a:lnTo>
                  <a:lnTo>
                    <a:pt x="48" y="14"/>
                  </a:lnTo>
                  <a:lnTo>
                    <a:pt x="47" y="14"/>
                  </a:lnTo>
                  <a:lnTo>
                    <a:pt x="46" y="13"/>
                  </a:lnTo>
                  <a:lnTo>
                    <a:pt x="45" y="15"/>
                  </a:lnTo>
                  <a:lnTo>
                    <a:pt x="44" y="15"/>
                  </a:lnTo>
                  <a:lnTo>
                    <a:pt x="43" y="17"/>
                  </a:lnTo>
                  <a:lnTo>
                    <a:pt x="42" y="17"/>
                  </a:lnTo>
                  <a:lnTo>
                    <a:pt x="39" y="20"/>
                  </a:lnTo>
                  <a:lnTo>
                    <a:pt x="39" y="21"/>
                  </a:lnTo>
                  <a:lnTo>
                    <a:pt x="38" y="22"/>
                  </a:lnTo>
                  <a:lnTo>
                    <a:pt x="36" y="13"/>
                  </a:lnTo>
                  <a:lnTo>
                    <a:pt x="23" y="16"/>
                  </a:lnTo>
                  <a:lnTo>
                    <a:pt x="20" y="1"/>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101" name="Freeform 101"/>
            <p:cNvSpPr>
              <a:spLocks/>
            </p:cNvSpPr>
            <p:nvPr/>
          </p:nvSpPr>
          <p:spPr bwMode="auto">
            <a:xfrm>
              <a:off x="4840265" y="3536578"/>
              <a:ext cx="626000" cy="604227"/>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
                <a:gd name="T148" fmla="*/ 0 h 62"/>
                <a:gd name="T149" fmla="*/ 67 w 67"/>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 h="62">
                  <a:moveTo>
                    <a:pt x="0" y="3"/>
                  </a:moveTo>
                  <a:lnTo>
                    <a:pt x="60" y="0"/>
                  </a:lnTo>
                  <a:lnTo>
                    <a:pt x="60" y="1"/>
                  </a:lnTo>
                  <a:lnTo>
                    <a:pt x="61" y="1"/>
                  </a:lnTo>
                  <a:lnTo>
                    <a:pt x="62" y="3"/>
                  </a:lnTo>
                  <a:lnTo>
                    <a:pt x="62" y="4"/>
                  </a:lnTo>
                  <a:lnTo>
                    <a:pt x="60" y="6"/>
                  </a:lnTo>
                  <a:lnTo>
                    <a:pt x="58" y="8"/>
                  </a:lnTo>
                  <a:lnTo>
                    <a:pt x="58" y="9"/>
                  </a:lnTo>
                  <a:lnTo>
                    <a:pt x="67" y="8"/>
                  </a:lnTo>
                  <a:lnTo>
                    <a:pt x="67" y="9"/>
                  </a:lnTo>
                  <a:lnTo>
                    <a:pt x="67" y="10"/>
                  </a:lnTo>
                  <a:lnTo>
                    <a:pt x="66" y="11"/>
                  </a:lnTo>
                  <a:lnTo>
                    <a:pt x="65" y="13"/>
                  </a:lnTo>
                  <a:lnTo>
                    <a:pt x="64" y="17"/>
                  </a:lnTo>
                  <a:lnTo>
                    <a:pt x="62" y="19"/>
                  </a:lnTo>
                  <a:lnTo>
                    <a:pt x="63" y="21"/>
                  </a:lnTo>
                  <a:lnTo>
                    <a:pt x="63" y="24"/>
                  </a:lnTo>
                  <a:lnTo>
                    <a:pt x="62" y="24"/>
                  </a:lnTo>
                  <a:lnTo>
                    <a:pt x="61" y="26"/>
                  </a:lnTo>
                  <a:lnTo>
                    <a:pt x="60" y="27"/>
                  </a:lnTo>
                  <a:lnTo>
                    <a:pt x="58" y="29"/>
                  </a:lnTo>
                  <a:lnTo>
                    <a:pt x="57" y="32"/>
                  </a:lnTo>
                  <a:lnTo>
                    <a:pt x="57" y="34"/>
                  </a:lnTo>
                  <a:lnTo>
                    <a:pt x="57" y="36"/>
                  </a:lnTo>
                  <a:lnTo>
                    <a:pt x="54" y="38"/>
                  </a:lnTo>
                  <a:lnTo>
                    <a:pt x="52" y="40"/>
                  </a:lnTo>
                  <a:lnTo>
                    <a:pt x="52" y="41"/>
                  </a:lnTo>
                  <a:lnTo>
                    <a:pt x="52" y="43"/>
                  </a:lnTo>
                  <a:lnTo>
                    <a:pt x="50" y="45"/>
                  </a:lnTo>
                  <a:lnTo>
                    <a:pt x="50" y="46"/>
                  </a:lnTo>
                  <a:lnTo>
                    <a:pt x="50" y="48"/>
                  </a:lnTo>
                  <a:lnTo>
                    <a:pt x="48" y="51"/>
                  </a:lnTo>
                  <a:lnTo>
                    <a:pt x="49" y="53"/>
                  </a:lnTo>
                  <a:lnTo>
                    <a:pt x="50" y="55"/>
                  </a:lnTo>
                  <a:lnTo>
                    <a:pt x="50" y="56"/>
                  </a:lnTo>
                  <a:lnTo>
                    <a:pt x="51" y="57"/>
                  </a:lnTo>
                  <a:lnTo>
                    <a:pt x="51" y="58"/>
                  </a:lnTo>
                  <a:lnTo>
                    <a:pt x="50" y="58"/>
                  </a:lnTo>
                  <a:lnTo>
                    <a:pt x="50" y="60"/>
                  </a:lnTo>
                  <a:lnTo>
                    <a:pt x="50" y="61"/>
                  </a:lnTo>
                  <a:lnTo>
                    <a:pt x="9" y="62"/>
                  </a:lnTo>
                  <a:lnTo>
                    <a:pt x="9" y="53"/>
                  </a:lnTo>
                  <a:lnTo>
                    <a:pt x="6" y="52"/>
                  </a:lnTo>
                  <a:lnTo>
                    <a:pt x="5" y="53"/>
                  </a:lnTo>
                  <a:lnTo>
                    <a:pt x="4" y="53"/>
                  </a:lnTo>
                  <a:lnTo>
                    <a:pt x="2" y="51"/>
                  </a:lnTo>
                  <a:lnTo>
                    <a:pt x="2" y="21"/>
                  </a:lnTo>
                  <a:lnTo>
                    <a:pt x="0" y="3"/>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102" name="Freeform 102"/>
            <p:cNvSpPr>
              <a:spLocks/>
            </p:cNvSpPr>
            <p:nvPr/>
          </p:nvSpPr>
          <p:spPr bwMode="auto">
            <a:xfrm>
              <a:off x="2394329" y="2435181"/>
              <a:ext cx="711281" cy="925391"/>
            </a:xfrm>
            <a:custGeom>
              <a:avLst/>
              <a:gdLst>
                <a:gd name="T0" fmla="*/ 2147483647 w 76"/>
                <a:gd name="T1" fmla="*/ 2147483647 h 95"/>
                <a:gd name="T2" fmla="*/ 2147483647 w 76"/>
                <a:gd name="T3" fmla="*/ 2147483647 h 95"/>
                <a:gd name="T4" fmla="*/ 2147483647 w 76"/>
                <a:gd name="T5" fmla="*/ 2147483647 h 95"/>
                <a:gd name="T6" fmla="*/ 2147483647 w 76"/>
                <a:gd name="T7" fmla="*/ 2147483647 h 95"/>
                <a:gd name="T8" fmla="*/ 2147483647 w 76"/>
                <a:gd name="T9" fmla="*/ 0 h 95"/>
                <a:gd name="T10" fmla="*/ 0 w 76"/>
                <a:gd name="T11" fmla="*/ 2147483647 h 95"/>
                <a:gd name="T12" fmla="*/ 0 w 76"/>
                <a:gd name="T13" fmla="*/ 2147483647 h 95"/>
                <a:gd name="T14" fmla="*/ 2147483647 w 76"/>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5"/>
                <a:gd name="T26" fmla="*/ 76 w 76"/>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5">
                  <a:moveTo>
                    <a:pt x="67" y="95"/>
                  </a:moveTo>
                  <a:lnTo>
                    <a:pt x="76" y="27"/>
                  </a:lnTo>
                  <a:lnTo>
                    <a:pt x="51" y="23"/>
                  </a:lnTo>
                  <a:lnTo>
                    <a:pt x="54" y="6"/>
                  </a:lnTo>
                  <a:lnTo>
                    <a:pt x="16" y="0"/>
                  </a:lnTo>
                  <a:lnTo>
                    <a:pt x="0" y="84"/>
                  </a:lnTo>
                  <a:lnTo>
                    <a:pt x="67" y="95"/>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103" name="Freeform 103"/>
            <p:cNvSpPr>
              <a:spLocks/>
            </p:cNvSpPr>
            <p:nvPr/>
          </p:nvSpPr>
          <p:spPr bwMode="auto">
            <a:xfrm>
              <a:off x="7099309" y="2716427"/>
              <a:ext cx="139715" cy="235884"/>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0 w 15"/>
                <a:gd name="T39" fmla="*/ 2147483647 h 24"/>
                <a:gd name="T40" fmla="*/ 0 w 15"/>
                <a:gd name="T41" fmla="*/ 2147483647 h 24"/>
                <a:gd name="T42" fmla="*/ 2147483647 w 15"/>
                <a:gd name="T43" fmla="*/ 2147483647 h 24"/>
                <a:gd name="T44" fmla="*/ 2147483647 w 15"/>
                <a:gd name="T45" fmla="*/ 2147483647 h 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24"/>
                <a:gd name="T71" fmla="*/ 15 w 15"/>
                <a:gd name="T72" fmla="*/ 24 h 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24">
                  <a:moveTo>
                    <a:pt x="15" y="22"/>
                  </a:moveTo>
                  <a:lnTo>
                    <a:pt x="15" y="21"/>
                  </a:lnTo>
                  <a:lnTo>
                    <a:pt x="14" y="18"/>
                  </a:lnTo>
                  <a:lnTo>
                    <a:pt x="12" y="17"/>
                  </a:lnTo>
                  <a:lnTo>
                    <a:pt x="10" y="15"/>
                  </a:lnTo>
                  <a:lnTo>
                    <a:pt x="9" y="14"/>
                  </a:lnTo>
                  <a:lnTo>
                    <a:pt x="8" y="13"/>
                  </a:lnTo>
                  <a:lnTo>
                    <a:pt x="7" y="10"/>
                  </a:lnTo>
                  <a:lnTo>
                    <a:pt x="6" y="8"/>
                  </a:lnTo>
                  <a:lnTo>
                    <a:pt x="4" y="6"/>
                  </a:lnTo>
                  <a:lnTo>
                    <a:pt x="4" y="5"/>
                  </a:lnTo>
                  <a:lnTo>
                    <a:pt x="4" y="4"/>
                  </a:lnTo>
                  <a:lnTo>
                    <a:pt x="5" y="0"/>
                  </a:lnTo>
                  <a:lnTo>
                    <a:pt x="3" y="0"/>
                  </a:lnTo>
                  <a:lnTo>
                    <a:pt x="2" y="0"/>
                  </a:lnTo>
                  <a:lnTo>
                    <a:pt x="1" y="2"/>
                  </a:lnTo>
                  <a:lnTo>
                    <a:pt x="1" y="3"/>
                  </a:lnTo>
                  <a:lnTo>
                    <a:pt x="0" y="3"/>
                  </a:lnTo>
                  <a:lnTo>
                    <a:pt x="6" y="24"/>
                  </a:lnTo>
                  <a:lnTo>
                    <a:pt x="15" y="22"/>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sp>
          <p:nvSpPr>
            <p:cNvPr id="104" name="Freeform 104"/>
            <p:cNvSpPr>
              <a:spLocks/>
            </p:cNvSpPr>
            <p:nvPr/>
          </p:nvSpPr>
          <p:spPr bwMode="auto">
            <a:xfrm>
              <a:off x="7427731" y="1284793"/>
              <a:ext cx="455438" cy="778417"/>
            </a:xfrm>
            <a:custGeom>
              <a:avLst/>
              <a:gdLst>
                <a:gd name="T0" fmla="*/ 2147483647 w 49"/>
                <a:gd name="T1" fmla="*/ 2147483647 h 80"/>
                <a:gd name="T2" fmla="*/ 2147483647 w 49"/>
                <a:gd name="T3" fmla="*/ 2147483647 h 80"/>
                <a:gd name="T4" fmla="*/ 2147483647 w 49"/>
                <a:gd name="T5" fmla="*/ 2147483647 h 80"/>
                <a:gd name="T6" fmla="*/ 2147483647 w 49"/>
                <a:gd name="T7" fmla="*/ 2147483647 h 80"/>
                <a:gd name="T8" fmla="*/ 2147483647 w 49"/>
                <a:gd name="T9" fmla="*/ 2147483647 h 80"/>
                <a:gd name="T10" fmla="*/ 2147483647 w 49"/>
                <a:gd name="T11" fmla="*/ 2147483647 h 80"/>
                <a:gd name="T12" fmla="*/ 2147483647 w 49"/>
                <a:gd name="T13" fmla="*/ 2147483647 h 80"/>
                <a:gd name="T14" fmla="*/ 2147483647 w 49"/>
                <a:gd name="T15" fmla="*/ 2147483647 h 80"/>
                <a:gd name="T16" fmla="*/ 2147483647 w 49"/>
                <a:gd name="T17" fmla="*/ 2147483647 h 80"/>
                <a:gd name="T18" fmla="*/ 2147483647 w 49"/>
                <a:gd name="T19" fmla="*/ 2147483647 h 80"/>
                <a:gd name="T20" fmla="*/ 2147483647 w 49"/>
                <a:gd name="T21" fmla="*/ 2147483647 h 80"/>
                <a:gd name="T22" fmla="*/ 2147483647 w 49"/>
                <a:gd name="T23" fmla="*/ 2147483647 h 80"/>
                <a:gd name="T24" fmla="*/ 2147483647 w 49"/>
                <a:gd name="T25" fmla="*/ 2147483647 h 80"/>
                <a:gd name="T26" fmla="*/ 2147483647 w 49"/>
                <a:gd name="T27" fmla="*/ 2147483647 h 80"/>
                <a:gd name="T28" fmla="*/ 2147483647 w 49"/>
                <a:gd name="T29" fmla="*/ 2147483647 h 80"/>
                <a:gd name="T30" fmla="*/ 2147483647 w 49"/>
                <a:gd name="T31" fmla="*/ 2147483647 h 80"/>
                <a:gd name="T32" fmla="*/ 2147483647 w 49"/>
                <a:gd name="T33" fmla="*/ 2147483647 h 80"/>
                <a:gd name="T34" fmla="*/ 2147483647 w 49"/>
                <a:gd name="T35" fmla="*/ 2147483647 h 80"/>
                <a:gd name="T36" fmla="*/ 2147483647 w 49"/>
                <a:gd name="T37" fmla="*/ 2147483647 h 80"/>
                <a:gd name="T38" fmla="*/ 2147483647 w 49"/>
                <a:gd name="T39" fmla="*/ 2147483647 h 80"/>
                <a:gd name="T40" fmla="*/ 2147483647 w 49"/>
                <a:gd name="T41" fmla="*/ 2147483647 h 80"/>
                <a:gd name="T42" fmla="*/ 2147483647 w 49"/>
                <a:gd name="T43" fmla="*/ 2147483647 h 80"/>
                <a:gd name="T44" fmla="*/ 2147483647 w 49"/>
                <a:gd name="T45" fmla="*/ 2147483647 h 80"/>
                <a:gd name="T46" fmla="*/ 2147483647 w 49"/>
                <a:gd name="T47" fmla="*/ 2147483647 h 80"/>
                <a:gd name="T48" fmla="*/ 2147483647 w 49"/>
                <a:gd name="T49" fmla="*/ 2147483647 h 80"/>
                <a:gd name="T50" fmla="*/ 2147483647 w 49"/>
                <a:gd name="T51" fmla="*/ 2147483647 h 80"/>
                <a:gd name="T52" fmla="*/ 2147483647 w 49"/>
                <a:gd name="T53" fmla="*/ 2147483647 h 80"/>
                <a:gd name="T54" fmla="*/ 2147483647 w 49"/>
                <a:gd name="T55" fmla="*/ 2147483647 h 80"/>
                <a:gd name="T56" fmla="*/ 2147483647 w 49"/>
                <a:gd name="T57" fmla="*/ 2147483647 h 80"/>
                <a:gd name="T58" fmla="*/ 2147483647 w 49"/>
                <a:gd name="T59" fmla="*/ 2147483647 h 80"/>
                <a:gd name="T60" fmla="*/ 2147483647 w 49"/>
                <a:gd name="T61" fmla="*/ 2147483647 h 80"/>
                <a:gd name="T62" fmla="*/ 2147483647 w 49"/>
                <a:gd name="T63" fmla="*/ 2147483647 h 80"/>
                <a:gd name="T64" fmla="*/ 2147483647 w 49"/>
                <a:gd name="T65" fmla="*/ 2147483647 h 80"/>
                <a:gd name="T66" fmla="*/ 2147483647 w 49"/>
                <a:gd name="T67" fmla="*/ 2147483647 h 80"/>
                <a:gd name="T68" fmla="*/ 2147483647 w 49"/>
                <a:gd name="T69" fmla="*/ 2147483647 h 80"/>
                <a:gd name="T70" fmla="*/ 2147483647 w 49"/>
                <a:gd name="T71" fmla="*/ 2147483647 h 80"/>
                <a:gd name="T72" fmla="*/ 2147483647 w 49"/>
                <a:gd name="T73" fmla="*/ 2147483647 h 80"/>
                <a:gd name="T74" fmla="*/ 2147483647 w 49"/>
                <a:gd name="T75" fmla="*/ 2147483647 h 80"/>
                <a:gd name="T76" fmla="*/ 2147483647 w 49"/>
                <a:gd name="T77" fmla="*/ 2147483647 h 80"/>
                <a:gd name="T78" fmla="*/ 2147483647 w 49"/>
                <a:gd name="T79" fmla="*/ 2147483647 h 80"/>
                <a:gd name="T80" fmla="*/ 2147483647 w 49"/>
                <a:gd name="T81" fmla="*/ 2147483647 h 80"/>
                <a:gd name="T82" fmla="*/ 2147483647 w 49"/>
                <a:gd name="T83" fmla="*/ 2147483647 h 80"/>
                <a:gd name="T84" fmla="*/ 2147483647 w 49"/>
                <a:gd name="T85" fmla="*/ 2147483647 h 80"/>
                <a:gd name="T86" fmla="*/ 2147483647 w 49"/>
                <a:gd name="T87" fmla="*/ 2147483647 h 80"/>
                <a:gd name="T88" fmla="*/ 2147483647 w 49"/>
                <a:gd name="T89" fmla="*/ 2147483647 h 80"/>
                <a:gd name="T90" fmla="*/ 2147483647 w 49"/>
                <a:gd name="T91" fmla="*/ 2147483647 h 80"/>
                <a:gd name="T92" fmla="*/ 2147483647 w 49"/>
                <a:gd name="T93" fmla="*/ 2147483647 h 80"/>
                <a:gd name="T94" fmla="*/ 2147483647 w 49"/>
                <a:gd name="T95" fmla="*/ 2147483647 h 80"/>
                <a:gd name="T96" fmla="*/ 2147483647 w 49"/>
                <a:gd name="T97" fmla="*/ 2147483647 h 80"/>
                <a:gd name="T98" fmla="*/ 2147483647 w 49"/>
                <a:gd name="T99" fmla="*/ 2147483647 h 80"/>
                <a:gd name="T100" fmla="*/ 2147483647 w 49"/>
                <a:gd name="T101" fmla="*/ 2147483647 h 80"/>
                <a:gd name="T102" fmla="*/ 2147483647 w 49"/>
                <a:gd name="T103" fmla="*/ 2147483647 h 80"/>
                <a:gd name="T104" fmla="*/ 2147483647 w 49"/>
                <a:gd name="T105" fmla="*/ 2147483647 h 80"/>
                <a:gd name="T106" fmla="*/ 2147483647 w 49"/>
                <a:gd name="T107" fmla="*/ 2147483647 h 80"/>
                <a:gd name="T108" fmla="*/ 2147483647 w 49"/>
                <a:gd name="T109" fmla="*/ 2147483647 h 80"/>
                <a:gd name="T110" fmla="*/ 2147483647 w 49"/>
                <a:gd name="T111" fmla="*/ 2147483647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9"/>
                <a:gd name="T169" fmla="*/ 0 h 80"/>
                <a:gd name="T170" fmla="*/ 49 w 49"/>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9" h="80">
                  <a:moveTo>
                    <a:pt x="0" y="43"/>
                  </a:moveTo>
                  <a:lnTo>
                    <a:pt x="10" y="72"/>
                  </a:lnTo>
                  <a:lnTo>
                    <a:pt x="10" y="73"/>
                  </a:lnTo>
                  <a:lnTo>
                    <a:pt x="10" y="74"/>
                  </a:lnTo>
                  <a:lnTo>
                    <a:pt x="12" y="76"/>
                  </a:lnTo>
                  <a:lnTo>
                    <a:pt x="13" y="76"/>
                  </a:lnTo>
                  <a:lnTo>
                    <a:pt x="13" y="77"/>
                  </a:lnTo>
                  <a:lnTo>
                    <a:pt x="13" y="78"/>
                  </a:lnTo>
                  <a:lnTo>
                    <a:pt x="14" y="80"/>
                  </a:lnTo>
                  <a:lnTo>
                    <a:pt x="15" y="80"/>
                  </a:lnTo>
                  <a:lnTo>
                    <a:pt x="15" y="78"/>
                  </a:lnTo>
                  <a:lnTo>
                    <a:pt x="15" y="76"/>
                  </a:lnTo>
                  <a:lnTo>
                    <a:pt x="16" y="74"/>
                  </a:lnTo>
                  <a:lnTo>
                    <a:pt x="17" y="71"/>
                  </a:lnTo>
                  <a:lnTo>
                    <a:pt x="18" y="69"/>
                  </a:lnTo>
                  <a:lnTo>
                    <a:pt x="18" y="68"/>
                  </a:lnTo>
                  <a:lnTo>
                    <a:pt x="17" y="66"/>
                  </a:lnTo>
                  <a:lnTo>
                    <a:pt x="20" y="63"/>
                  </a:lnTo>
                  <a:lnTo>
                    <a:pt x="21" y="64"/>
                  </a:lnTo>
                  <a:lnTo>
                    <a:pt x="21" y="65"/>
                  </a:lnTo>
                  <a:lnTo>
                    <a:pt x="22" y="66"/>
                  </a:lnTo>
                  <a:lnTo>
                    <a:pt x="22" y="65"/>
                  </a:lnTo>
                  <a:lnTo>
                    <a:pt x="22" y="64"/>
                  </a:lnTo>
                  <a:lnTo>
                    <a:pt x="22" y="63"/>
                  </a:lnTo>
                  <a:lnTo>
                    <a:pt x="25" y="62"/>
                  </a:lnTo>
                  <a:lnTo>
                    <a:pt x="26" y="61"/>
                  </a:lnTo>
                  <a:lnTo>
                    <a:pt x="26" y="60"/>
                  </a:lnTo>
                  <a:lnTo>
                    <a:pt x="27" y="60"/>
                  </a:lnTo>
                  <a:lnTo>
                    <a:pt x="28" y="59"/>
                  </a:lnTo>
                  <a:lnTo>
                    <a:pt x="29" y="59"/>
                  </a:lnTo>
                  <a:lnTo>
                    <a:pt x="29" y="57"/>
                  </a:lnTo>
                  <a:lnTo>
                    <a:pt x="29" y="55"/>
                  </a:lnTo>
                  <a:lnTo>
                    <a:pt x="31" y="53"/>
                  </a:lnTo>
                  <a:lnTo>
                    <a:pt x="31" y="52"/>
                  </a:lnTo>
                  <a:lnTo>
                    <a:pt x="33" y="52"/>
                  </a:lnTo>
                  <a:lnTo>
                    <a:pt x="34" y="52"/>
                  </a:lnTo>
                  <a:lnTo>
                    <a:pt x="34" y="51"/>
                  </a:lnTo>
                  <a:lnTo>
                    <a:pt x="35" y="50"/>
                  </a:lnTo>
                  <a:lnTo>
                    <a:pt x="36" y="49"/>
                  </a:lnTo>
                  <a:lnTo>
                    <a:pt x="37" y="47"/>
                  </a:lnTo>
                  <a:lnTo>
                    <a:pt x="39" y="48"/>
                  </a:lnTo>
                  <a:lnTo>
                    <a:pt x="40" y="49"/>
                  </a:lnTo>
                  <a:lnTo>
                    <a:pt x="42" y="46"/>
                  </a:lnTo>
                  <a:lnTo>
                    <a:pt x="43" y="45"/>
                  </a:lnTo>
                  <a:lnTo>
                    <a:pt x="46" y="43"/>
                  </a:lnTo>
                  <a:lnTo>
                    <a:pt x="47" y="41"/>
                  </a:lnTo>
                  <a:lnTo>
                    <a:pt x="48" y="41"/>
                  </a:lnTo>
                  <a:lnTo>
                    <a:pt x="49" y="40"/>
                  </a:lnTo>
                  <a:lnTo>
                    <a:pt x="49" y="39"/>
                  </a:lnTo>
                  <a:lnTo>
                    <a:pt x="49" y="38"/>
                  </a:lnTo>
                  <a:lnTo>
                    <a:pt x="48" y="37"/>
                  </a:lnTo>
                  <a:lnTo>
                    <a:pt x="48" y="38"/>
                  </a:lnTo>
                  <a:lnTo>
                    <a:pt x="47" y="37"/>
                  </a:lnTo>
                  <a:lnTo>
                    <a:pt x="48" y="36"/>
                  </a:lnTo>
                  <a:lnTo>
                    <a:pt x="48" y="35"/>
                  </a:lnTo>
                  <a:lnTo>
                    <a:pt x="47" y="33"/>
                  </a:lnTo>
                  <a:lnTo>
                    <a:pt x="46" y="32"/>
                  </a:lnTo>
                  <a:lnTo>
                    <a:pt x="45" y="32"/>
                  </a:lnTo>
                  <a:lnTo>
                    <a:pt x="45" y="33"/>
                  </a:lnTo>
                  <a:lnTo>
                    <a:pt x="43" y="33"/>
                  </a:lnTo>
                  <a:lnTo>
                    <a:pt x="42" y="33"/>
                  </a:lnTo>
                  <a:lnTo>
                    <a:pt x="41" y="28"/>
                  </a:lnTo>
                  <a:lnTo>
                    <a:pt x="42" y="28"/>
                  </a:lnTo>
                  <a:lnTo>
                    <a:pt x="41" y="27"/>
                  </a:lnTo>
                  <a:lnTo>
                    <a:pt x="41" y="26"/>
                  </a:lnTo>
                  <a:lnTo>
                    <a:pt x="40" y="26"/>
                  </a:lnTo>
                  <a:lnTo>
                    <a:pt x="40" y="27"/>
                  </a:lnTo>
                  <a:lnTo>
                    <a:pt x="38" y="26"/>
                  </a:lnTo>
                  <a:lnTo>
                    <a:pt x="37" y="26"/>
                  </a:lnTo>
                  <a:lnTo>
                    <a:pt x="36" y="26"/>
                  </a:lnTo>
                  <a:lnTo>
                    <a:pt x="36" y="23"/>
                  </a:lnTo>
                  <a:lnTo>
                    <a:pt x="35" y="23"/>
                  </a:lnTo>
                  <a:lnTo>
                    <a:pt x="29" y="4"/>
                  </a:lnTo>
                  <a:lnTo>
                    <a:pt x="24" y="1"/>
                  </a:lnTo>
                  <a:lnTo>
                    <a:pt x="23" y="0"/>
                  </a:lnTo>
                  <a:lnTo>
                    <a:pt x="22" y="1"/>
                  </a:lnTo>
                  <a:lnTo>
                    <a:pt x="21" y="1"/>
                  </a:lnTo>
                  <a:lnTo>
                    <a:pt x="21" y="2"/>
                  </a:lnTo>
                  <a:lnTo>
                    <a:pt x="20" y="2"/>
                  </a:lnTo>
                  <a:lnTo>
                    <a:pt x="18" y="3"/>
                  </a:lnTo>
                  <a:lnTo>
                    <a:pt x="16" y="5"/>
                  </a:lnTo>
                  <a:lnTo>
                    <a:pt x="15" y="5"/>
                  </a:lnTo>
                  <a:lnTo>
                    <a:pt x="14" y="4"/>
                  </a:lnTo>
                  <a:lnTo>
                    <a:pt x="14" y="2"/>
                  </a:lnTo>
                  <a:lnTo>
                    <a:pt x="13" y="2"/>
                  </a:lnTo>
                  <a:lnTo>
                    <a:pt x="11" y="2"/>
                  </a:lnTo>
                  <a:lnTo>
                    <a:pt x="6" y="17"/>
                  </a:lnTo>
                  <a:lnTo>
                    <a:pt x="6" y="19"/>
                  </a:lnTo>
                  <a:lnTo>
                    <a:pt x="7" y="20"/>
                  </a:lnTo>
                  <a:lnTo>
                    <a:pt x="7" y="22"/>
                  </a:lnTo>
                  <a:lnTo>
                    <a:pt x="7" y="23"/>
                  </a:lnTo>
                  <a:lnTo>
                    <a:pt x="6" y="23"/>
                  </a:lnTo>
                  <a:lnTo>
                    <a:pt x="5" y="25"/>
                  </a:lnTo>
                  <a:lnTo>
                    <a:pt x="7" y="31"/>
                  </a:lnTo>
                  <a:lnTo>
                    <a:pt x="6" y="33"/>
                  </a:lnTo>
                  <a:lnTo>
                    <a:pt x="6" y="34"/>
                  </a:lnTo>
                  <a:lnTo>
                    <a:pt x="4" y="37"/>
                  </a:lnTo>
                  <a:lnTo>
                    <a:pt x="4" y="38"/>
                  </a:lnTo>
                  <a:lnTo>
                    <a:pt x="4" y="40"/>
                  </a:lnTo>
                  <a:lnTo>
                    <a:pt x="3" y="40"/>
                  </a:lnTo>
                  <a:lnTo>
                    <a:pt x="3" y="42"/>
                  </a:lnTo>
                  <a:lnTo>
                    <a:pt x="3" y="43"/>
                  </a:lnTo>
                  <a:lnTo>
                    <a:pt x="2" y="43"/>
                  </a:lnTo>
                  <a:lnTo>
                    <a:pt x="1" y="42"/>
                  </a:lnTo>
                  <a:lnTo>
                    <a:pt x="0" y="43"/>
                  </a:lnTo>
                </a:path>
              </a:pathLst>
            </a:custGeom>
            <a:gradFill rotWithShape="0">
              <a:gsLst>
                <a:gs pos="0">
                  <a:srgbClr val="536422"/>
                </a:gs>
                <a:gs pos="50000">
                  <a:srgbClr val="818D5D"/>
                </a:gs>
                <a:gs pos="100000">
                  <a:srgbClr val="536422"/>
                </a:gs>
              </a:gsLst>
              <a:lin ang="2700000" scaled="1"/>
            </a:gradFill>
            <a:ln w="19050" cap="rnd">
              <a:solidFill>
                <a:srgbClr val="003300"/>
              </a:solidFill>
              <a:round/>
              <a:headEnd/>
              <a:tailEnd/>
            </a:ln>
          </p:spPr>
          <p:txBody>
            <a:bodyPr/>
            <a:lstStyle/>
            <a:p>
              <a:endParaRPr lang="en-US" dirty="0">
                <a:solidFill>
                  <a:prstClr val="black"/>
                </a:solidFill>
              </a:endParaRPr>
            </a:p>
          </p:txBody>
        </p:sp>
      </p:grpSp>
      <p:pic>
        <p:nvPicPr>
          <p:cNvPr id="235" name="Picture 2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072" y="2843059"/>
            <a:ext cx="3315566" cy="2726507"/>
          </a:xfrm>
          <a:prstGeom prst="rect">
            <a:avLst/>
          </a:prstGeom>
          <a:effectLst>
            <a:outerShdw blurRad="50800" dist="50800" dir="5400000" algn="ctr" rotWithShape="0">
              <a:schemeClr val="accent6">
                <a:lumMod val="40000"/>
                <a:lumOff val="60000"/>
              </a:schemeClr>
            </a:outerShdw>
          </a:effectLst>
        </p:spPr>
      </p:pic>
      <p:pic>
        <p:nvPicPr>
          <p:cNvPr id="234" name="Picture 2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1531" y="1691542"/>
            <a:ext cx="2645889" cy="2471288"/>
          </a:xfrm>
          <a:prstGeom prst="rect">
            <a:avLst/>
          </a:prstGeom>
          <a:effectLst>
            <a:outerShdw blurRad="50800" dist="50800" dir="5400000" algn="ctr" rotWithShape="0">
              <a:schemeClr val="accent6">
                <a:lumMod val="40000"/>
                <a:lumOff val="60000"/>
              </a:schemeClr>
            </a:outerShdw>
          </a:effectLst>
        </p:spPr>
      </p:pic>
      <p:pic>
        <p:nvPicPr>
          <p:cNvPr id="231" name="Picture 2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98606">
            <a:off x="1044676" y="1921524"/>
            <a:ext cx="3221470" cy="2910625"/>
          </a:xfrm>
          <a:prstGeom prst="rect">
            <a:avLst/>
          </a:prstGeom>
          <a:noFill/>
          <a:ln>
            <a:noFill/>
          </a:ln>
          <a:effectLst>
            <a:outerShdw blurRad="50800" dist="50800" dir="5400000" algn="ctr" rotWithShape="0">
              <a:schemeClr val="accent6">
                <a:lumMod val="40000"/>
                <a:lumOff val="60000"/>
              </a:schemeClr>
            </a:outerShdw>
          </a:effectLst>
        </p:spPr>
      </p:pic>
      <p:sp>
        <p:nvSpPr>
          <p:cNvPr id="174" name="TextBox 173"/>
          <p:cNvSpPr txBox="1"/>
          <p:nvPr/>
        </p:nvSpPr>
        <p:spPr>
          <a:xfrm>
            <a:off x="-32160" y="2022440"/>
            <a:ext cx="1866963" cy="577466"/>
          </a:xfrm>
          <a:prstGeom prst="rect">
            <a:avLst/>
          </a:prstGeom>
          <a:noFill/>
        </p:spPr>
        <p:txBody>
          <a:bodyPr wrap="square" rtlCol="0">
            <a:spAutoFit/>
          </a:bodyPr>
          <a:lstStyle/>
          <a:p>
            <a:pPr algn="ctr"/>
            <a:r>
              <a:rPr lang="en-US" sz="1051" b="1" dirty="0" smtClean="0">
                <a:solidFill>
                  <a:srgbClr val="C00000"/>
                </a:solidFill>
                <a:cs typeface="Arial" panose="020B0604020202020204" pitchFamily="34" charset="0"/>
              </a:rPr>
              <a:t>ARO-Tokyo</a:t>
            </a:r>
            <a:endParaRPr lang="en-US" sz="1051" b="1" dirty="0">
              <a:solidFill>
                <a:srgbClr val="C00000"/>
              </a:solidFill>
              <a:cs typeface="Arial" panose="020B0604020202020204" pitchFamily="34" charset="0"/>
            </a:endParaRPr>
          </a:p>
          <a:p>
            <a:pPr algn="ctr"/>
            <a:r>
              <a:rPr lang="en-US" sz="1051" b="1" dirty="0">
                <a:solidFill>
                  <a:prstClr val="black"/>
                </a:solidFill>
                <a:cs typeface="Arial" panose="020B0604020202020204" pitchFamily="34" charset="0"/>
              </a:rPr>
              <a:t>co-located with </a:t>
            </a:r>
          </a:p>
          <a:p>
            <a:pPr algn="ctr"/>
            <a:r>
              <a:rPr lang="en-US" sz="1051" b="1" dirty="0" smtClean="0">
                <a:solidFill>
                  <a:prstClr val="black"/>
                </a:solidFill>
                <a:cs typeface="Arial" panose="020B0604020202020204" pitchFamily="34" charset="0"/>
              </a:rPr>
              <a:t>CFEC-PACIFIC  </a:t>
            </a:r>
            <a:endParaRPr lang="en-US" sz="1051" b="1" dirty="0">
              <a:solidFill>
                <a:prstClr val="black"/>
              </a:solidFill>
              <a:cs typeface="Arial" panose="020B0604020202020204" pitchFamily="34" charset="0"/>
            </a:endParaRPr>
          </a:p>
        </p:txBody>
      </p:sp>
      <p:cxnSp>
        <p:nvCxnSpPr>
          <p:cNvPr id="182" name="Straight Connector 181"/>
          <p:cNvCxnSpPr/>
          <p:nvPr/>
        </p:nvCxnSpPr>
        <p:spPr>
          <a:xfrm>
            <a:off x="138884" y="2153035"/>
            <a:ext cx="32273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4" name="Oval 183"/>
          <p:cNvSpPr/>
          <p:nvPr/>
        </p:nvSpPr>
        <p:spPr>
          <a:xfrm>
            <a:off x="48115" y="2099115"/>
            <a:ext cx="107853" cy="107853"/>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9" name="TextBox 198"/>
          <p:cNvSpPr txBox="1"/>
          <p:nvPr/>
        </p:nvSpPr>
        <p:spPr>
          <a:xfrm>
            <a:off x="6755388" y="810865"/>
            <a:ext cx="2424023" cy="577466"/>
          </a:xfrm>
          <a:prstGeom prst="rect">
            <a:avLst/>
          </a:prstGeom>
          <a:noFill/>
        </p:spPr>
        <p:txBody>
          <a:bodyPr wrap="square" rtlCol="0">
            <a:spAutoFit/>
          </a:bodyPr>
          <a:lstStyle/>
          <a:p>
            <a:pPr algn="ctr"/>
            <a:r>
              <a:rPr lang="en-US" sz="1051" b="1" dirty="0">
                <a:solidFill>
                  <a:srgbClr val="C00000"/>
                </a:solidFill>
                <a:cs typeface="Arial" panose="020B0604020202020204" pitchFamily="34" charset="0"/>
              </a:rPr>
              <a:t>ARO-London</a:t>
            </a:r>
          </a:p>
          <a:p>
            <a:pPr algn="ctr"/>
            <a:r>
              <a:rPr lang="en-US" sz="1051" b="1" dirty="0">
                <a:solidFill>
                  <a:prstClr val="black"/>
                </a:solidFill>
                <a:cs typeface="Arial" panose="020B0604020202020204" pitchFamily="34" charset="0"/>
              </a:rPr>
              <a:t>co-located with </a:t>
            </a:r>
          </a:p>
          <a:p>
            <a:pPr algn="ctr"/>
            <a:r>
              <a:rPr lang="en-US" sz="1051" b="1" dirty="0" smtClean="0">
                <a:solidFill>
                  <a:prstClr val="black"/>
                </a:solidFill>
                <a:cs typeface="Arial" panose="020B0604020202020204" pitchFamily="34" charset="0"/>
              </a:rPr>
              <a:t>CFEC-ATLANTIC</a:t>
            </a:r>
            <a:endParaRPr lang="en-US" sz="1051" b="1" dirty="0">
              <a:solidFill>
                <a:prstClr val="black"/>
              </a:solidFill>
              <a:cs typeface="Arial" panose="020B0604020202020204" pitchFamily="34" charset="0"/>
            </a:endParaRPr>
          </a:p>
        </p:txBody>
      </p:sp>
      <p:cxnSp>
        <p:nvCxnSpPr>
          <p:cNvPr id="200" name="Straight Connector 199"/>
          <p:cNvCxnSpPr/>
          <p:nvPr/>
        </p:nvCxnSpPr>
        <p:spPr>
          <a:xfrm>
            <a:off x="8538196" y="1095537"/>
            <a:ext cx="322731"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8856247" y="1045326"/>
            <a:ext cx="107853" cy="107853"/>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3" name="TextBox 202"/>
          <p:cNvSpPr txBox="1"/>
          <p:nvPr/>
        </p:nvSpPr>
        <p:spPr>
          <a:xfrm>
            <a:off x="3080225" y="5530312"/>
            <a:ext cx="3119559" cy="900888"/>
          </a:xfrm>
          <a:prstGeom prst="rect">
            <a:avLst/>
          </a:prstGeom>
          <a:noFill/>
        </p:spPr>
        <p:txBody>
          <a:bodyPr wrap="square" rtlCol="0">
            <a:spAutoFit/>
          </a:bodyPr>
          <a:lstStyle/>
          <a:p>
            <a:pPr algn="ctr"/>
            <a:r>
              <a:rPr lang="en-US" sz="1051" b="1" dirty="0">
                <a:solidFill>
                  <a:srgbClr val="C00000"/>
                </a:solidFill>
                <a:cs typeface="Arial" panose="020B0604020202020204" pitchFamily="34" charset="0"/>
              </a:rPr>
              <a:t>ARO-Brazil</a:t>
            </a:r>
          </a:p>
          <a:p>
            <a:pPr algn="ctr"/>
            <a:r>
              <a:rPr lang="en-US" sz="1051" b="1" dirty="0">
                <a:solidFill>
                  <a:prstClr val="black"/>
                </a:solidFill>
                <a:cs typeface="Arial" panose="020B0604020202020204" pitchFamily="34" charset="0"/>
              </a:rPr>
              <a:t>co-located with </a:t>
            </a:r>
          </a:p>
          <a:p>
            <a:pPr algn="ctr"/>
            <a:r>
              <a:rPr lang="en-US" sz="1051" b="1" dirty="0" smtClean="0">
                <a:solidFill>
                  <a:prstClr val="black"/>
                </a:solidFill>
                <a:cs typeface="Arial" panose="020B0604020202020204" pitchFamily="34" charset="0"/>
              </a:rPr>
              <a:t>CFEC-AMERICAS</a:t>
            </a:r>
          </a:p>
          <a:p>
            <a:pPr algn="ctr"/>
            <a:r>
              <a:rPr lang="en-US" sz="1051" b="1" dirty="0" smtClean="0">
                <a:solidFill>
                  <a:prstClr val="black"/>
                </a:solidFill>
                <a:cs typeface="Arial" panose="020B0604020202020204" pitchFamily="34" charset="0"/>
              </a:rPr>
              <a:t>VACANT</a:t>
            </a:r>
            <a:endParaRPr lang="en-US" sz="1051" b="1" dirty="0">
              <a:solidFill>
                <a:prstClr val="black"/>
              </a:solidFill>
              <a:cs typeface="Arial" panose="020B0604020202020204" pitchFamily="34" charset="0"/>
            </a:endParaRPr>
          </a:p>
          <a:p>
            <a:pPr algn="ctr"/>
            <a:endParaRPr lang="en-US" sz="1051" b="1" dirty="0">
              <a:solidFill>
                <a:prstClr val="black"/>
              </a:solidFill>
              <a:cs typeface="Arial" panose="020B0604020202020204" pitchFamily="34" charset="0"/>
            </a:endParaRPr>
          </a:p>
        </p:txBody>
      </p:sp>
      <p:cxnSp>
        <p:nvCxnSpPr>
          <p:cNvPr id="209" name="Straight Connector 208"/>
          <p:cNvCxnSpPr/>
          <p:nvPr/>
        </p:nvCxnSpPr>
        <p:spPr>
          <a:xfrm flipV="1">
            <a:off x="4627269" y="6228249"/>
            <a:ext cx="0" cy="368833"/>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4573350" y="6577599"/>
            <a:ext cx="107853" cy="107853"/>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2" name="Straight Connector 141"/>
          <p:cNvCxnSpPr/>
          <p:nvPr/>
        </p:nvCxnSpPr>
        <p:spPr>
          <a:xfrm>
            <a:off x="6638964" y="3519615"/>
            <a:ext cx="775467" cy="17032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518600" y="4526431"/>
            <a:ext cx="414939" cy="5532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1869929" y="3686887"/>
            <a:ext cx="312217" cy="3273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757537" y="3038325"/>
            <a:ext cx="606783" cy="632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806363" y="2968583"/>
            <a:ext cx="817930" cy="64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2156691" y="3641115"/>
            <a:ext cx="107853" cy="10785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2" name="Oval 171"/>
          <p:cNvSpPr/>
          <p:nvPr/>
        </p:nvSpPr>
        <p:spPr>
          <a:xfrm>
            <a:off x="4467839" y="4473063"/>
            <a:ext cx="107853" cy="10785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5" name="Oval 174"/>
          <p:cNvSpPr/>
          <p:nvPr/>
        </p:nvSpPr>
        <p:spPr>
          <a:xfrm>
            <a:off x="6592131" y="3465051"/>
            <a:ext cx="107853" cy="107853"/>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8" name="TextBox 177"/>
          <p:cNvSpPr txBox="1"/>
          <p:nvPr/>
        </p:nvSpPr>
        <p:spPr>
          <a:xfrm>
            <a:off x="6979175" y="5222847"/>
            <a:ext cx="1532169" cy="253916"/>
          </a:xfrm>
          <a:prstGeom prst="rect">
            <a:avLst/>
          </a:prstGeom>
          <a:noFill/>
        </p:spPr>
        <p:txBody>
          <a:bodyPr wrap="square" rtlCol="0">
            <a:spAutoFit/>
          </a:bodyPr>
          <a:lstStyle/>
          <a:p>
            <a:pPr algn="ctr"/>
            <a:r>
              <a:rPr lang="en-US" sz="1050" b="1" dirty="0">
                <a:solidFill>
                  <a:prstClr val="black"/>
                </a:solidFill>
                <a:cs typeface="Arial" panose="020B0604020202020204" pitchFamily="34" charset="0"/>
              </a:rPr>
              <a:t>ARL – ARO- RTP, NC</a:t>
            </a:r>
          </a:p>
        </p:txBody>
      </p:sp>
      <p:sp>
        <p:nvSpPr>
          <p:cNvPr id="180" name="TextBox 179"/>
          <p:cNvSpPr txBox="1"/>
          <p:nvPr/>
        </p:nvSpPr>
        <p:spPr>
          <a:xfrm>
            <a:off x="4544101" y="5030929"/>
            <a:ext cx="1172897" cy="630942"/>
          </a:xfrm>
          <a:prstGeom prst="rect">
            <a:avLst/>
          </a:prstGeom>
          <a:noFill/>
        </p:spPr>
        <p:txBody>
          <a:bodyPr wrap="square" rtlCol="0">
            <a:spAutoFit/>
          </a:bodyPr>
          <a:lstStyle/>
          <a:p>
            <a:pPr algn="ctr"/>
            <a:r>
              <a:rPr lang="en-US" sz="1200" dirty="0">
                <a:solidFill>
                  <a:srgbClr val="4141E7"/>
                </a:solidFill>
                <a:latin typeface="Arial Black"/>
                <a:cs typeface="Arial" panose="020B0604020202020204" pitchFamily="34" charset="0"/>
              </a:rPr>
              <a:t>ARL South</a:t>
            </a:r>
          </a:p>
          <a:p>
            <a:pPr algn="ctr"/>
            <a:r>
              <a:rPr lang="en-US" sz="1100" b="1" dirty="0">
                <a:solidFill>
                  <a:prstClr val="black"/>
                </a:solidFill>
                <a:cs typeface="Arial" panose="020B0604020202020204" pitchFamily="34" charset="0"/>
              </a:rPr>
              <a:t>Austin, TX</a:t>
            </a:r>
          </a:p>
          <a:p>
            <a:pPr algn="ctr"/>
            <a:r>
              <a:rPr lang="en-US" sz="1200" b="1" dirty="0">
                <a:solidFill>
                  <a:srgbClr val="4141E7"/>
                </a:solidFill>
                <a:latin typeface="Arial Black"/>
                <a:cs typeface="Arial" panose="020B0604020202020204" pitchFamily="34" charset="0"/>
              </a:rPr>
              <a:t> </a:t>
            </a:r>
          </a:p>
        </p:txBody>
      </p:sp>
      <p:sp>
        <p:nvSpPr>
          <p:cNvPr id="181" name="TextBox 180"/>
          <p:cNvSpPr txBox="1"/>
          <p:nvPr/>
        </p:nvSpPr>
        <p:spPr>
          <a:xfrm>
            <a:off x="706810" y="4041200"/>
            <a:ext cx="1475335" cy="438582"/>
          </a:xfrm>
          <a:prstGeom prst="rect">
            <a:avLst/>
          </a:prstGeom>
          <a:noFill/>
        </p:spPr>
        <p:txBody>
          <a:bodyPr wrap="square" rtlCol="0">
            <a:spAutoFit/>
          </a:bodyPr>
          <a:lstStyle/>
          <a:p>
            <a:pPr algn="ctr"/>
            <a:r>
              <a:rPr lang="en-US" sz="1050" b="1" dirty="0">
                <a:solidFill>
                  <a:prstClr val="black"/>
                </a:solidFill>
                <a:cs typeface="Arial" panose="020B0604020202020204" pitchFamily="34" charset="0"/>
              </a:rPr>
              <a:t>Playa Vista, CA</a:t>
            </a:r>
          </a:p>
          <a:p>
            <a:pPr algn="ctr"/>
            <a:r>
              <a:rPr lang="en-US" sz="1200" dirty="0">
                <a:solidFill>
                  <a:srgbClr val="4141E7"/>
                </a:solidFill>
                <a:latin typeface="Arial Black"/>
                <a:cs typeface="Arial" panose="020B0604020202020204" pitchFamily="34" charset="0"/>
              </a:rPr>
              <a:t>ARL West</a:t>
            </a:r>
          </a:p>
        </p:txBody>
      </p:sp>
      <p:sp>
        <p:nvSpPr>
          <p:cNvPr id="188" name="TextBox 187"/>
          <p:cNvSpPr txBox="1"/>
          <p:nvPr/>
        </p:nvSpPr>
        <p:spPr>
          <a:xfrm>
            <a:off x="2683417" y="4653307"/>
            <a:ext cx="1172897" cy="577081"/>
          </a:xfrm>
          <a:prstGeom prst="rect">
            <a:avLst/>
          </a:prstGeom>
          <a:noFill/>
        </p:spPr>
        <p:txBody>
          <a:bodyPr wrap="square" rtlCol="0">
            <a:spAutoFit/>
          </a:bodyPr>
          <a:lstStyle/>
          <a:p>
            <a:pPr algn="ctr"/>
            <a:r>
              <a:rPr lang="en-US" sz="1050" b="1" dirty="0" smtClean="0">
                <a:solidFill>
                  <a:prstClr val="black"/>
                </a:solidFill>
                <a:cs typeface="Arial" panose="020B0604020202020204" pitchFamily="34" charset="0"/>
              </a:rPr>
              <a:t>ARL- White </a:t>
            </a:r>
            <a:r>
              <a:rPr lang="en-US" sz="1050" b="1" dirty="0">
                <a:solidFill>
                  <a:prstClr val="black"/>
                </a:solidFill>
                <a:cs typeface="Arial" panose="020B0604020202020204" pitchFamily="34" charset="0"/>
              </a:rPr>
              <a:t>Sands Missile Range</a:t>
            </a:r>
          </a:p>
        </p:txBody>
      </p:sp>
      <p:cxnSp>
        <p:nvCxnSpPr>
          <p:cNvPr id="189" name="Straight Connector 188"/>
          <p:cNvCxnSpPr/>
          <p:nvPr/>
        </p:nvCxnSpPr>
        <p:spPr>
          <a:xfrm flipH="1">
            <a:off x="3297771" y="4128390"/>
            <a:ext cx="178253" cy="507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Oval 189"/>
          <p:cNvSpPr/>
          <p:nvPr/>
        </p:nvSpPr>
        <p:spPr>
          <a:xfrm>
            <a:off x="3426790" y="4075631"/>
            <a:ext cx="107853" cy="107853"/>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2996938" y="982994"/>
            <a:ext cx="1503467" cy="446276"/>
          </a:xfrm>
          <a:prstGeom prst="rect">
            <a:avLst/>
          </a:prstGeom>
          <a:noFill/>
        </p:spPr>
        <p:txBody>
          <a:bodyPr wrap="square" rtlCol="0">
            <a:spAutoFit/>
          </a:bodyPr>
          <a:lstStyle/>
          <a:p>
            <a:pPr algn="ctr"/>
            <a:r>
              <a:rPr lang="en-US" sz="1200" dirty="0">
                <a:solidFill>
                  <a:srgbClr val="4141E7"/>
                </a:solidFill>
                <a:latin typeface="Arial Black"/>
                <a:cs typeface="Arial" panose="020B0604020202020204" pitchFamily="34" charset="0"/>
              </a:rPr>
              <a:t>ARL Central</a:t>
            </a:r>
          </a:p>
          <a:p>
            <a:pPr algn="ctr"/>
            <a:r>
              <a:rPr lang="en-US" sz="1050" b="1" dirty="0" smtClean="0">
                <a:solidFill>
                  <a:prstClr val="black"/>
                </a:solidFill>
              </a:rPr>
              <a:t>Chicago, IL</a:t>
            </a:r>
            <a:endParaRPr lang="en-US" sz="1050" b="1" dirty="0">
              <a:solidFill>
                <a:prstClr val="black"/>
              </a:solidFill>
            </a:endParaRPr>
          </a:p>
        </p:txBody>
      </p:sp>
      <p:sp>
        <p:nvSpPr>
          <p:cNvPr id="146" name="Oval 145"/>
          <p:cNvSpPr/>
          <p:nvPr/>
        </p:nvSpPr>
        <p:spPr>
          <a:xfrm>
            <a:off x="5505183" y="2736471"/>
            <a:ext cx="107853" cy="10785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24" name="Group 223"/>
          <p:cNvGrpSpPr/>
          <p:nvPr/>
        </p:nvGrpSpPr>
        <p:grpSpPr>
          <a:xfrm>
            <a:off x="300249" y="5908007"/>
            <a:ext cx="2469077" cy="600164"/>
            <a:chOff x="313957" y="5291100"/>
            <a:chExt cx="2469077" cy="600164"/>
          </a:xfrm>
        </p:grpSpPr>
        <p:sp>
          <p:nvSpPr>
            <p:cNvPr id="191" name="TextBox 190"/>
            <p:cNvSpPr txBox="1"/>
            <p:nvPr/>
          </p:nvSpPr>
          <p:spPr>
            <a:xfrm>
              <a:off x="434319" y="5291100"/>
              <a:ext cx="2348715" cy="600164"/>
            </a:xfrm>
            <a:prstGeom prst="rect">
              <a:avLst/>
            </a:prstGeom>
            <a:noFill/>
          </p:spPr>
          <p:txBody>
            <a:bodyPr wrap="square" rtlCol="0">
              <a:spAutoFit/>
            </a:bodyPr>
            <a:lstStyle/>
            <a:p>
              <a:r>
                <a:rPr lang="en-US" sz="1100" b="1" dirty="0">
                  <a:solidFill>
                    <a:prstClr val="black"/>
                  </a:solidFill>
                  <a:cs typeface="Arial" panose="020B0604020202020204" pitchFamily="34" charset="0"/>
                </a:rPr>
                <a:t>ARL Primary Labs Site</a:t>
              </a:r>
            </a:p>
            <a:p>
              <a:r>
                <a:rPr lang="en-US" sz="1100" b="1" dirty="0" smtClean="0">
                  <a:solidFill>
                    <a:prstClr val="black"/>
                  </a:solidFill>
                  <a:cs typeface="Arial" panose="020B0604020202020204" pitchFamily="34" charset="0"/>
                </a:rPr>
                <a:t>Regional Site</a:t>
              </a:r>
              <a:endParaRPr lang="en-US" sz="1100" b="1" dirty="0">
                <a:solidFill>
                  <a:prstClr val="black"/>
                </a:solidFill>
                <a:cs typeface="Arial" panose="020B0604020202020204" pitchFamily="34" charset="0"/>
              </a:endParaRPr>
            </a:p>
            <a:p>
              <a:r>
                <a:rPr lang="en-US" sz="1100" b="1" dirty="0" smtClean="0">
                  <a:solidFill>
                    <a:prstClr val="black"/>
                  </a:solidFill>
                  <a:cs typeface="Arial" panose="020B0604020202020204" pitchFamily="34" charset="0"/>
                </a:rPr>
                <a:t>International </a:t>
              </a:r>
              <a:r>
                <a:rPr lang="en-US" sz="1100" b="1" dirty="0">
                  <a:solidFill>
                    <a:prstClr val="black"/>
                  </a:solidFill>
                  <a:cs typeface="Arial" panose="020B0604020202020204" pitchFamily="34" charset="0"/>
                </a:rPr>
                <a:t>Hub</a:t>
              </a:r>
            </a:p>
          </p:txBody>
        </p:sp>
        <p:sp>
          <p:nvSpPr>
            <p:cNvPr id="192" name="Oval 191"/>
            <p:cNvSpPr/>
            <p:nvPr/>
          </p:nvSpPr>
          <p:spPr>
            <a:xfrm>
              <a:off x="313957" y="5713508"/>
              <a:ext cx="107853" cy="107853"/>
            </a:xfrm>
            <a:prstGeom prst="ellipse">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4" name="Oval 213"/>
            <p:cNvSpPr/>
            <p:nvPr/>
          </p:nvSpPr>
          <p:spPr>
            <a:xfrm>
              <a:off x="313957" y="5375909"/>
              <a:ext cx="107853" cy="107853"/>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7" name="Oval 216"/>
            <p:cNvSpPr/>
            <p:nvPr/>
          </p:nvSpPr>
          <p:spPr>
            <a:xfrm>
              <a:off x="313957" y="5554640"/>
              <a:ext cx="107853" cy="10785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5" name="Oval 194"/>
          <p:cNvSpPr/>
          <p:nvPr/>
        </p:nvSpPr>
        <p:spPr>
          <a:xfrm>
            <a:off x="6725991" y="2976174"/>
            <a:ext cx="107853" cy="107853"/>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4" name="Oval 163"/>
          <p:cNvSpPr/>
          <p:nvPr/>
        </p:nvSpPr>
        <p:spPr>
          <a:xfrm>
            <a:off x="7115443" y="2367047"/>
            <a:ext cx="107853" cy="107853"/>
          </a:xfrm>
          <a:prstGeom prst="ellipse">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0" name="Rectangle 239"/>
          <p:cNvSpPr/>
          <p:nvPr/>
        </p:nvSpPr>
        <p:spPr>
          <a:xfrm>
            <a:off x="7298455" y="1430042"/>
            <a:ext cx="1772363" cy="446276"/>
          </a:xfrm>
          <a:prstGeom prst="rect">
            <a:avLst/>
          </a:prstGeom>
        </p:spPr>
        <p:txBody>
          <a:bodyPr wrap="square">
            <a:spAutoFit/>
          </a:bodyPr>
          <a:lstStyle/>
          <a:p>
            <a:pPr algn="ctr"/>
            <a:r>
              <a:rPr lang="en-US" sz="1200" dirty="0">
                <a:solidFill>
                  <a:srgbClr val="4141E7"/>
                </a:solidFill>
                <a:latin typeface="Arial Black"/>
                <a:cs typeface="Arial" panose="020B0604020202020204" pitchFamily="34" charset="0"/>
              </a:rPr>
              <a:t>ARL North East</a:t>
            </a:r>
          </a:p>
          <a:p>
            <a:pPr algn="ctr"/>
            <a:r>
              <a:rPr lang="en-US" sz="1050" b="1" dirty="0" smtClean="0">
                <a:solidFill>
                  <a:prstClr val="black"/>
                </a:solidFill>
              </a:rPr>
              <a:t>Boston, </a:t>
            </a:r>
            <a:r>
              <a:rPr lang="en-US" sz="1050" b="1" dirty="0">
                <a:solidFill>
                  <a:prstClr val="black"/>
                </a:solidFill>
              </a:rPr>
              <a:t>MA</a:t>
            </a:r>
          </a:p>
        </p:txBody>
      </p:sp>
      <p:cxnSp>
        <p:nvCxnSpPr>
          <p:cNvPr id="243" name="Straight Connector 242"/>
          <p:cNvCxnSpPr>
            <a:stCxn id="164" idx="7"/>
          </p:cNvCxnSpPr>
          <p:nvPr/>
        </p:nvCxnSpPr>
        <p:spPr>
          <a:xfrm flipV="1">
            <a:off x="7207495" y="1816033"/>
            <a:ext cx="379404" cy="5668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6763435" y="2907543"/>
            <a:ext cx="107853" cy="107853"/>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8" name="Picture 2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8020">
            <a:off x="5840139" y="1294402"/>
            <a:ext cx="2560814" cy="2391828"/>
          </a:xfrm>
          <a:prstGeom prst="rect">
            <a:avLst/>
          </a:prstGeom>
          <a:effectLst>
            <a:outerShdw blurRad="50800" dist="50800" dir="5400000" algn="ctr" rotWithShape="0">
              <a:schemeClr val="accent6">
                <a:lumMod val="40000"/>
                <a:lumOff val="60000"/>
              </a:schemeClr>
            </a:outerShdw>
          </a:effectLst>
        </p:spPr>
      </p:pic>
      <p:sp>
        <p:nvSpPr>
          <p:cNvPr id="239" name="Oval 238"/>
          <p:cNvSpPr/>
          <p:nvPr/>
        </p:nvSpPr>
        <p:spPr>
          <a:xfrm>
            <a:off x="7109543" y="2356822"/>
            <a:ext cx="107853" cy="107853"/>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45" name="Straight Connector 244"/>
          <p:cNvCxnSpPr/>
          <p:nvPr/>
        </p:nvCxnSpPr>
        <p:spPr>
          <a:xfrm flipH="1" flipV="1">
            <a:off x="4269996" y="1362344"/>
            <a:ext cx="1279828" cy="14122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2" name="Slide Number Placeholder 241"/>
          <p:cNvSpPr>
            <a:spLocks noGrp="1"/>
          </p:cNvSpPr>
          <p:nvPr>
            <p:ph type="sldNum" sz="quarter" idx="4294967295"/>
          </p:nvPr>
        </p:nvSpPr>
        <p:spPr>
          <a:xfrm>
            <a:off x="8433253" y="6574972"/>
            <a:ext cx="612775" cy="365125"/>
          </a:xfrm>
          <a:prstGeom prst="rect">
            <a:avLst/>
          </a:prstGeom>
        </p:spPr>
        <p:txBody>
          <a:bodyPr/>
          <a:lstStyle/>
          <a:p>
            <a:fld id="{2025B1F6-7EC2-40F8-A7B5-13321ECA5B38}" type="slidenum">
              <a:rPr lang="en-US" smtClean="0">
                <a:solidFill>
                  <a:prstClr val="white"/>
                </a:solidFill>
              </a:rPr>
              <a:pPr/>
              <a:t>5</a:t>
            </a:fld>
            <a:endParaRPr lang="en-US" dirty="0">
              <a:solidFill>
                <a:prstClr val="white"/>
              </a:solidFill>
            </a:endParaRPr>
          </a:p>
        </p:txBody>
      </p:sp>
      <p:sp>
        <p:nvSpPr>
          <p:cNvPr id="187" name="TextBox 186"/>
          <p:cNvSpPr txBox="1"/>
          <p:nvPr/>
        </p:nvSpPr>
        <p:spPr>
          <a:xfrm>
            <a:off x="5555663" y="5597466"/>
            <a:ext cx="3119559" cy="1015663"/>
          </a:xfrm>
          <a:prstGeom prst="rect">
            <a:avLst/>
          </a:prstGeom>
          <a:noFill/>
        </p:spPr>
        <p:txBody>
          <a:bodyPr wrap="square" rtlCol="0">
            <a:spAutoFit/>
          </a:bodyPr>
          <a:lstStyle/>
          <a:p>
            <a:pPr algn="ctr">
              <a:defRPr/>
            </a:pPr>
            <a:r>
              <a:rPr lang="en-US" sz="2000" b="1" dirty="0">
                <a:solidFill>
                  <a:srgbClr val="000000"/>
                </a:solidFill>
                <a:cs typeface="Arial" pitchFamily="34" charset="0"/>
              </a:rPr>
              <a:t>ARL </a:t>
            </a:r>
            <a:r>
              <a:rPr lang="en-US" sz="2000" b="1" dirty="0" smtClean="0">
                <a:solidFill>
                  <a:srgbClr val="000000"/>
                </a:solidFill>
                <a:cs typeface="Arial" pitchFamily="34" charset="0"/>
              </a:rPr>
              <a:t>GLOBAL Network for Foundational Research</a:t>
            </a:r>
            <a:endParaRPr lang="en-US" sz="2000" b="1" dirty="0">
              <a:solidFill>
                <a:srgbClr val="000000"/>
              </a:solidFill>
              <a:cs typeface="Arial" pitchFamily="34" charset="0"/>
            </a:endParaRPr>
          </a:p>
        </p:txBody>
      </p:sp>
      <p:grpSp>
        <p:nvGrpSpPr>
          <p:cNvPr id="227" name="Group 226"/>
          <p:cNvGrpSpPr/>
          <p:nvPr/>
        </p:nvGrpSpPr>
        <p:grpSpPr>
          <a:xfrm>
            <a:off x="7446215" y="2761762"/>
            <a:ext cx="1580652" cy="571273"/>
            <a:chOff x="7508958" y="2658341"/>
            <a:chExt cx="1580652" cy="571273"/>
          </a:xfrm>
        </p:grpSpPr>
        <p:sp>
          <p:nvSpPr>
            <p:cNvPr id="163" name="TextBox 162"/>
            <p:cNvSpPr txBox="1"/>
            <p:nvPr/>
          </p:nvSpPr>
          <p:spPr>
            <a:xfrm>
              <a:off x="7508958" y="2658341"/>
              <a:ext cx="1580652" cy="430887"/>
            </a:xfrm>
            <a:prstGeom prst="rect">
              <a:avLst/>
            </a:prstGeom>
            <a:noFill/>
          </p:spPr>
          <p:txBody>
            <a:bodyPr wrap="square" rtlCol="0">
              <a:spAutoFit/>
            </a:bodyPr>
            <a:lstStyle/>
            <a:p>
              <a:pPr algn="ctr"/>
              <a:r>
                <a:rPr lang="en-US" sz="1050" b="1" dirty="0">
                  <a:solidFill>
                    <a:prstClr val="black"/>
                  </a:solidFill>
                  <a:cs typeface="Arial" panose="020B0604020202020204" pitchFamily="34" charset="0"/>
                </a:rPr>
                <a:t>ARL - Aberdeen Proving Ground</a:t>
              </a:r>
            </a:p>
          </p:txBody>
        </p:sp>
        <p:sp>
          <p:nvSpPr>
            <p:cNvPr id="156" name="TextBox 155"/>
            <p:cNvSpPr txBox="1"/>
            <p:nvPr/>
          </p:nvSpPr>
          <p:spPr>
            <a:xfrm>
              <a:off x="7821944" y="2975698"/>
              <a:ext cx="184731" cy="253916"/>
            </a:xfrm>
            <a:prstGeom prst="rect">
              <a:avLst/>
            </a:prstGeom>
            <a:noFill/>
          </p:spPr>
          <p:txBody>
            <a:bodyPr wrap="none" rtlCol="0">
              <a:spAutoFit/>
            </a:bodyPr>
            <a:lstStyle/>
            <a:p>
              <a:endParaRPr lang="en-US" sz="1050" b="1" dirty="0">
                <a:solidFill>
                  <a:srgbClr val="000000"/>
                </a:solidFill>
              </a:endParaRPr>
            </a:p>
          </p:txBody>
        </p:sp>
      </p:grpSp>
      <p:grpSp>
        <p:nvGrpSpPr>
          <p:cNvPr id="225" name="Group 224"/>
          <p:cNvGrpSpPr/>
          <p:nvPr/>
        </p:nvGrpSpPr>
        <p:grpSpPr>
          <a:xfrm>
            <a:off x="7015003" y="3614753"/>
            <a:ext cx="1736349" cy="764675"/>
            <a:chOff x="7365746" y="3358140"/>
            <a:chExt cx="1736349" cy="764675"/>
          </a:xfrm>
        </p:grpSpPr>
        <p:sp>
          <p:nvSpPr>
            <p:cNvPr id="169" name="TextBox 168"/>
            <p:cNvSpPr txBox="1"/>
            <p:nvPr/>
          </p:nvSpPr>
          <p:spPr>
            <a:xfrm>
              <a:off x="7365746" y="3358140"/>
              <a:ext cx="1736349" cy="577081"/>
            </a:xfrm>
            <a:prstGeom prst="rect">
              <a:avLst/>
            </a:prstGeom>
            <a:noFill/>
          </p:spPr>
          <p:txBody>
            <a:bodyPr wrap="square" rtlCol="0">
              <a:spAutoFit/>
            </a:bodyPr>
            <a:lstStyle/>
            <a:p>
              <a:pPr algn="ctr"/>
              <a:r>
                <a:rPr lang="en-US" sz="1050" b="1" dirty="0">
                  <a:solidFill>
                    <a:prstClr val="black"/>
                  </a:solidFill>
                  <a:cs typeface="Arial" panose="020B0604020202020204" pitchFamily="34" charset="0"/>
                </a:rPr>
                <a:t>ARL - Adelphi Laboratory Center </a:t>
              </a:r>
              <a:r>
                <a:rPr lang="en-US" sz="1050" b="1" i="1" dirty="0">
                  <a:solidFill>
                    <a:prstClr val="black"/>
                  </a:solidFill>
                  <a:cs typeface="Arial" panose="020B0604020202020204" pitchFamily="34" charset="0"/>
                </a:rPr>
                <a:t>(Headquarters)</a:t>
              </a:r>
            </a:p>
          </p:txBody>
        </p:sp>
        <p:sp>
          <p:nvSpPr>
            <p:cNvPr id="157" name="TextBox 156"/>
            <p:cNvSpPr txBox="1"/>
            <p:nvPr/>
          </p:nvSpPr>
          <p:spPr>
            <a:xfrm>
              <a:off x="7720246" y="3861205"/>
              <a:ext cx="1037463" cy="261610"/>
            </a:xfrm>
            <a:prstGeom prst="rect">
              <a:avLst/>
            </a:prstGeom>
            <a:noFill/>
          </p:spPr>
          <p:txBody>
            <a:bodyPr wrap="none" rtlCol="0">
              <a:spAutoFit/>
            </a:bodyPr>
            <a:lstStyle/>
            <a:p>
              <a:r>
                <a:rPr lang="en-US" sz="1050" b="1" dirty="0" smtClean="0">
                  <a:solidFill>
                    <a:srgbClr val="000000"/>
                  </a:solidFill>
                </a:rPr>
                <a:t>632 Civilians</a:t>
              </a:r>
              <a:endParaRPr lang="en-US" sz="1050" b="1" dirty="0">
                <a:solidFill>
                  <a:srgbClr val="000000"/>
                </a:solidFill>
              </a:endParaRPr>
            </a:p>
          </p:txBody>
        </p:sp>
      </p:grpSp>
    </p:spTree>
    <p:extLst>
      <p:ext uri="{BB962C8B-B14F-4D97-AF65-F5344CB8AC3E}">
        <p14:creationId xmlns:p14="http://schemas.microsoft.com/office/powerpoint/2010/main" val="205140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Mechanisms for Collaboration</a:t>
            </a:r>
          </a:p>
        </p:txBody>
      </p:sp>
      <p:grpSp>
        <p:nvGrpSpPr>
          <p:cNvPr id="4" name="Group 3"/>
          <p:cNvGrpSpPr/>
          <p:nvPr/>
        </p:nvGrpSpPr>
        <p:grpSpPr>
          <a:xfrm>
            <a:off x="240323" y="1033682"/>
            <a:ext cx="5005753" cy="5140355"/>
            <a:chOff x="240323" y="1121234"/>
            <a:chExt cx="5005753" cy="5140355"/>
          </a:xfrm>
        </p:grpSpPr>
        <p:sp>
          <p:nvSpPr>
            <p:cNvPr id="6" name="Rectangle 5"/>
            <p:cNvSpPr/>
            <p:nvPr/>
          </p:nvSpPr>
          <p:spPr>
            <a:xfrm>
              <a:off x="381000" y="5164924"/>
              <a:ext cx="4724400" cy="1096665"/>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dirty="0">
                <a:solidFill>
                  <a:prstClr val="white"/>
                </a:solidFill>
              </a:endParaRPr>
            </a:p>
          </p:txBody>
        </p:sp>
        <p:sp>
          <p:nvSpPr>
            <p:cNvPr id="7" name="Rectangle 6"/>
            <p:cNvSpPr/>
            <p:nvPr/>
          </p:nvSpPr>
          <p:spPr>
            <a:xfrm>
              <a:off x="381000" y="3564724"/>
              <a:ext cx="4724400" cy="1442710"/>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dirty="0">
                <a:solidFill>
                  <a:prstClr val="white"/>
                </a:solidFill>
              </a:endParaRPr>
            </a:p>
          </p:txBody>
        </p:sp>
        <p:sp>
          <p:nvSpPr>
            <p:cNvPr id="8" name="Rectangle 7"/>
            <p:cNvSpPr/>
            <p:nvPr/>
          </p:nvSpPr>
          <p:spPr>
            <a:xfrm>
              <a:off x="381000" y="1121234"/>
              <a:ext cx="4724400" cy="2324706"/>
            </a:xfrm>
            <a:prstGeom prst="rect">
              <a:avLst/>
            </a:prstGeom>
            <a:solidFill>
              <a:schemeClr val="tx2">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aseline="0" dirty="0">
                <a:solidFill>
                  <a:prstClr val="white"/>
                </a:solidFill>
              </a:endParaRPr>
            </a:p>
          </p:txBody>
        </p:sp>
        <p:sp>
          <p:nvSpPr>
            <p:cNvPr id="9" name="Vertical Text Placeholder 2"/>
            <p:cNvSpPr txBox="1">
              <a:spLocks/>
            </p:cNvSpPr>
            <p:nvPr/>
          </p:nvSpPr>
          <p:spPr bwMode="auto">
            <a:xfrm>
              <a:off x="240323" y="1168788"/>
              <a:ext cx="4882662" cy="2324706"/>
            </a:xfrm>
            <a:prstGeom prst="rect">
              <a:avLst/>
            </a:prstGeom>
            <a:noFill/>
            <a:ln w="9525">
              <a:noFill/>
              <a:miter lim="800000"/>
              <a:headEnd/>
              <a:tailEnd/>
            </a:ln>
            <a:scene3d>
              <a:camera prst="orthographicFront"/>
              <a:lightRig rig="threePt" dir="t"/>
            </a:scene3d>
            <a:sp3d>
              <a:bevelT prst="convex"/>
            </a:sp3d>
          </p:spPr>
          <p:txBody>
            <a:bodyPr vert="horz">
              <a:noAutofit/>
            </a:bodyPr>
            <a:lstStyle>
              <a:lvl1pPr marL="230188" indent="-230188" algn="l" rtl="0" eaLnBrk="1" fontAlgn="base" hangingPunct="1">
                <a:spcBef>
                  <a:spcPts val="0"/>
                </a:spcBef>
                <a:spcAft>
                  <a:spcPct val="0"/>
                </a:spcAft>
                <a:buFont typeface="Arial" panose="020B0604020202020204" pitchFamily="34" charset="0"/>
                <a:buChar char="•"/>
                <a:defRPr sz="1800" b="1" kern="1200">
                  <a:solidFill>
                    <a:schemeClr val="tx1"/>
                  </a:solidFill>
                  <a:latin typeface="Arial" pitchFamily="34" charset="0"/>
                  <a:ea typeface="ＭＳ Ｐゴシック" charset="0"/>
                  <a:cs typeface="Arial" pitchFamily="34" charset="0"/>
                </a:defRPr>
              </a:lvl1pPr>
              <a:lvl2pPr marL="461963" indent="-233363" algn="l" rtl="0" eaLnBrk="1" fontAlgn="base" hangingPunct="1">
                <a:spcBef>
                  <a:spcPts val="0"/>
                </a:spcBef>
                <a:spcAft>
                  <a:spcPct val="0"/>
                </a:spcAft>
                <a:buFont typeface="Arial" charset="0"/>
                <a:buChar char="–"/>
                <a:defRPr sz="1600" kern="1200">
                  <a:solidFill>
                    <a:schemeClr val="tx1"/>
                  </a:solidFill>
                  <a:latin typeface="Arial" pitchFamily="34" charset="0"/>
                  <a:ea typeface="Arial" charset="0"/>
                  <a:cs typeface="Arial" pitchFamily="34" charset="0"/>
                </a:defRPr>
              </a:lvl2pPr>
              <a:lvl3pPr marL="684213" indent="-222250" algn="l" rtl="0" eaLnBrk="1" fontAlgn="base" hangingPunct="1">
                <a:spcBef>
                  <a:spcPts val="0"/>
                </a:spcBef>
                <a:spcAft>
                  <a:spcPts val="1800"/>
                </a:spcAft>
                <a:buFont typeface="Arial" charset="0"/>
                <a:buChar char="•"/>
                <a:defRPr sz="1400" kern="1200">
                  <a:solidFill>
                    <a:schemeClr val="tx1"/>
                  </a:solidFill>
                  <a:latin typeface="Arial" pitchFamily="34" charset="0"/>
                  <a:ea typeface="Arial" charset="0"/>
                  <a:cs typeface="Arial" pitchFamily="34" charset="0"/>
                </a:defRPr>
              </a:lvl3pPr>
              <a:lvl4pPr marL="13716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8288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7813" indent="0">
                <a:buNone/>
              </a:pPr>
              <a:r>
                <a:rPr lang="en-US" sz="1400" u="sng" dirty="0" smtClean="0"/>
                <a:t>ARL with Academia, Small Business and Industry:</a:t>
              </a:r>
            </a:p>
            <a:p>
              <a:pPr marL="457200" indent="-171450">
                <a:spcBef>
                  <a:spcPts val="336"/>
                </a:spcBef>
              </a:pPr>
              <a:r>
                <a:rPr lang="en-US" sz="1400" dirty="0" smtClean="0"/>
                <a:t>Cooperative Research and Development Agreement (CRADA)</a:t>
              </a:r>
            </a:p>
            <a:p>
              <a:pPr marL="457200" indent="-171450">
                <a:spcBef>
                  <a:spcPts val="336"/>
                </a:spcBef>
              </a:pPr>
              <a:r>
                <a:rPr lang="en-US" sz="1400" dirty="0" smtClean="0"/>
                <a:t>Patent License Agreement (PLA)</a:t>
              </a:r>
            </a:p>
            <a:p>
              <a:pPr marL="457200" lvl="1" indent="-171450"/>
              <a:r>
                <a:rPr lang="en-US" sz="1200" dirty="0" smtClean="0"/>
                <a:t>Joint Ownership Agreement (JOA)</a:t>
              </a:r>
            </a:p>
            <a:p>
              <a:pPr marL="457200" indent="-171450">
                <a:spcBef>
                  <a:spcPts val="336"/>
                </a:spcBef>
              </a:pPr>
              <a:r>
                <a:rPr lang="en-US" sz="1400" dirty="0" smtClean="0"/>
                <a:t>Educational Partnership </a:t>
              </a:r>
              <a:r>
                <a:rPr lang="en-US" sz="1400" dirty="0"/>
                <a:t>Agreements</a:t>
              </a:r>
              <a:r>
                <a:rPr lang="en-US" sz="1400" dirty="0" smtClean="0"/>
                <a:t> (EPA)</a:t>
              </a:r>
            </a:p>
            <a:p>
              <a:pPr marL="457200" indent="-171450">
                <a:spcBef>
                  <a:spcPts val="336"/>
                </a:spcBef>
              </a:pPr>
              <a:r>
                <a:rPr lang="en-US" sz="1400" dirty="0">
                  <a:solidFill>
                    <a:srgbClr val="00863D"/>
                  </a:solidFill>
                </a:rPr>
                <a:t>Small Business Innovation Research (SBIR)</a:t>
              </a:r>
              <a:endParaRPr lang="en-US" sz="1100" dirty="0">
                <a:solidFill>
                  <a:srgbClr val="00863D"/>
                </a:solidFill>
              </a:endParaRPr>
            </a:p>
            <a:p>
              <a:pPr marL="457200" indent="-171450">
                <a:spcBef>
                  <a:spcPts val="336"/>
                </a:spcBef>
              </a:pPr>
              <a:r>
                <a:rPr lang="en-US" sz="1400" dirty="0" smtClean="0">
                  <a:solidFill>
                    <a:srgbClr val="00863D"/>
                  </a:solidFill>
                </a:rPr>
                <a:t>Cooperative </a:t>
              </a:r>
              <a:r>
                <a:rPr lang="en-US" sz="1400" dirty="0">
                  <a:solidFill>
                    <a:srgbClr val="00863D"/>
                  </a:solidFill>
                </a:rPr>
                <a:t>Agreements (CA</a:t>
              </a:r>
              <a:r>
                <a:rPr lang="en-US" sz="1400" dirty="0" smtClean="0">
                  <a:solidFill>
                    <a:srgbClr val="00863D"/>
                  </a:solidFill>
                </a:rPr>
                <a:t>)</a:t>
              </a:r>
            </a:p>
            <a:p>
              <a:pPr marL="457200" indent="-171450">
                <a:spcBef>
                  <a:spcPts val="336"/>
                </a:spcBef>
              </a:pPr>
              <a:r>
                <a:rPr lang="en-US" sz="1400" dirty="0" smtClean="0">
                  <a:solidFill>
                    <a:srgbClr val="00863D"/>
                  </a:solidFill>
                </a:rPr>
                <a:t>Grants</a:t>
              </a:r>
            </a:p>
          </p:txBody>
        </p:sp>
        <p:sp>
          <p:nvSpPr>
            <p:cNvPr id="10" name="Vertical Text Placeholder 2"/>
            <p:cNvSpPr txBox="1">
              <a:spLocks/>
            </p:cNvSpPr>
            <p:nvPr/>
          </p:nvSpPr>
          <p:spPr>
            <a:xfrm>
              <a:off x="240323" y="5253352"/>
              <a:ext cx="4788877" cy="949355"/>
            </a:xfrm>
            <a:prstGeom prst="rect">
              <a:avLst/>
            </a:prstGeom>
            <a:noFill/>
            <a:scene3d>
              <a:camera prst="orthographicFront"/>
              <a:lightRig rig="threePt" dir="t"/>
            </a:scene3d>
            <a:sp3d>
              <a:bevelT prst="convex"/>
            </a:sp3d>
          </p:spPr>
          <p:txBody>
            <a:bodyPr vert="horz">
              <a:noAutofit/>
            </a:bodyPr>
            <a:lstStyle>
              <a:lvl1pPr marL="342900" indent="-342900" algn="l" defTabSz="914400" rtl="0" eaLnBrk="1" latinLnBrk="0" hangingPunct="1">
                <a:spcBef>
                  <a:spcPct val="20000"/>
                </a:spcBef>
                <a:buClr>
                  <a:srgbClr val="00B0F0"/>
                </a:buClr>
                <a:buFontTx/>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B0F0"/>
                </a:buClr>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B0F0"/>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B0F0"/>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7813" indent="0" fontAlgn="auto">
                <a:spcAft>
                  <a:spcPts val="0"/>
                </a:spcAft>
              </a:pPr>
              <a:r>
                <a:rPr lang="en-US" sz="1400" b="1" u="sng" baseline="0" dirty="0" smtClean="0">
                  <a:solidFill>
                    <a:prstClr val="black"/>
                  </a:solidFill>
                </a:rPr>
                <a:t>ARL with US Military / US Government:</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Memorandum of  Agreement (MOA)</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Memorandum of Understanding (MOU)</a:t>
              </a:r>
            </a:p>
            <a:p>
              <a:pPr marL="277813" indent="0" fontAlgn="auto">
                <a:spcAft>
                  <a:spcPts val="0"/>
                </a:spcAft>
              </a:pPr>
              <a:endParaRPr lang="en-US" sz="1400" b="1" u="sng" baseline="0" dirty="0" smtClean="0">
                <a:solidFill>
                  <a:prstClr val="black"/>
                </a:solidFill>
              </a:endParaRPr>
            </a:p>
          </p:txBody>
        </p:sp>
        <p:sp>
          <p:nvSpPr>
            <p:cNvPr id="11" name="Vertical Text Placeholder 2"/>
            <p:cNvSpPr txBox="1">
              <a:spLocks/>
            </p:cNvSpPr>
            <p:nvPr/>
          </p:nvSpPr>
          <p:spPr>
            <a:xfrm>
              <a:off x="240323" y="3579984"/>
              <a:ext cx="5005753" cy="1619250"/>
            </a:xfrm>
            <a:prstGeom prst="rect">
              <a:avLst/>
            </a:prstGeom>
            <a:noFill/>
            <a:scene3d>
              <a:camera prst="orthographicFront"/>
              <a:lightRig rig="threePt" dir="t"/>
            </a:scene3d>
            <a:sp3d>
              <a:bevelT prst="convex"/>
            </a:sp3d>
          </p:spPr>
          <p:txBody>
            <a:bodyPr vert="horz">
              <a:noAutofit/>
            </a:bodyPr>
            <a:lstStyle>
              <a:lvl1pPr marL="342900" indent="-342900" algn="l" defTabSz="914400" rtl="0" eaLnBrk="1" latinLnBrk="0" hangingPunct="1">
                <a:spcBef>
                  <a:spcPct val="20000"/>
                </a:spcBef>
                <a:buClr>
                  <a:srgbClr val="00B0F0"/>
                </a:buClr>
                <a:buFontTx/>
                <a:buNone/>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B0F0"/>
                </a:buClr>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00B0F0"/>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00B0F0"/>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7813" indent="0" fontAlgn="auto">
                <a:spcAft>
                  <a:spcPts val="0"/>
                </a:spcAft>
              </a:pPr>
              <a:r>
                <a:rPr lang="en-US" sz="1400" b="1" u="sng" baseline="0" dirty="0" smtClean="0">
                  <a:solidFill>
                    <a:prstClr val="black"/>
                  </a:solidFill>
                </a:rPr>
                <a:t>ARL with Foreign Military / Foreign Government:</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MOA, MOU </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Data Exchange Annex (DEA)</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Project Agreements (PA)</a:t>
              </a:r>
            </a:p>
            <a:p>
              <a:pPr marL="457200" indent="-179388" fontAlgn="auto">
                <a:spcAft>
                  <a:spcPts val="0"/>
                </a:spcAft>
                <a:buClrTx/>
                <a:buFont typeface="Arial" panose="020B0604020202020204" pitchFamily="34" charset="0"/>
                <a:buChar char="•"/>
              </a:pPr>
              <a:r>
                <a:rPr lang="en-US" sz="1400" b="1" baseline="0" dirty="0" smtClean="0">
                  <a:solidFill>
                    <a:prstClr val="black"/>
                  </a:solidFill>
                </a:rPr>
                <a:t>Engineer and Scientist Exchange Program (ESEP) </a:t>
              </a:r>
            </a:p>
            <a:p>
              <a:pPr marL="0" indent="0" fontAlgn="auto">
                <a:spcAft>
                  <a:spcPts val="0"/>
                </a:spcAft>
              </a:pPr>
              <a:endParaRPr lang="en-US" sz="1400" b="1" baseline="0" dirty="0">
                <a:solidFill>
                  <a:prstClr val="black"/>
                </a:solidFill>
              </a:endParaRPr>
            </a:p>
          </p:txBody>
        </p:sp>
      </p:grpSp>
      <p:sp>
        <p:nvSpPr>
          <p:cNvPr id="12" name="Vertical Scroll 11"/>
          <p:cNvSpPr/>
          <p:nvPr/>
        </p:nvSpPr>
        <p:spPr>
          <a:xfrm>
            <a:off x="5535038" y="772297"/>
            <a:ext cx="3168132" cy="3609776"/>
          </a:xfrm>
          <a:prstGeom prst="verticalScroll">
            <a:avLst>
              <a:gd name="adj" fmla="val 11964"/>
            </a:avLst>
          </a:prstGeom>
          <a:gradFill>
            <a:gsLst>
              <a:gs pos="0">
                <a:schemeClr val="bg2">
                  <a:lumMod val="75000"/>
                </a:schemeClr>
              </a:gs>
              <a:gs pos="35000">
                <a:schemeClr val="bg2">
                  <a:lumMod val="90000"/>
                </a:schemeClr>
              </a:gs>
              <a:gs pos="100000">
                <a:schemeClr val="bg2"/>
              </a:gs>
            </a:gsLst>
          </a:gradFill>
          <a:ln>
            <a:solidFill>
              <a:schemeClr val="bg2">
                <a:lumMod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endParaRPr lang="en-US" sz="1800" u="sng" baseline="0" dirty="0" smtClean="0">
              <a:solidFill>
                <a:prstClr val="black"/>
              </a:solidFill>
            </a:endParaRPr>
          </a:p>
          <a:p>
            <a:pPr algn="ctr" fontAlgn="auto">
              <a:spcBef>
                <a:spcPts val="0"/>
              </a:spcBef>
              <a:spcAft>
                <a:spcPts val="0"/>
              </a:spcAft>
            </a:pPr>
            <a:r>
              <a:rPr lang="en-US" sz="1800" u="sng" baseline="0" dirty="0" smtClean="0">
                <a:solidFill>
                  <a:prstClr val="black"/>
                </a:solidFill>
              </a:rPr>
              <a:t> </a:t>
            </a:r>
            <a:endParaRPr lang="en-US" sz="1800" baseline="0" dirty="0" smtClean="0">
              <a:solidFill>
                <a:prstClr val="black"/>
              </a:solidFill>
            </a:endParaRPr>
          </a:p>
          <a:p>
            <a:pPr marL="285750" indent="-285750" fontAlgn="auto">
              <a:spcBef>
                <a:spcPts val="0"/>
              </a:spcBef>
              <a:spcAft>
                <a:spcPts val="0"/>
              </a:spcAft>
              <a:buFont typeface="Arial" panose="020B0604020202020204" pitchFamily="34" charset="0"/>
              <a:buChar char="•"/>
            </a:pPr>
            <a:endParaRPr lang="en-US" sz="1800" baseline="0" dirty="0" smtClean="0">
              <a:solidFill>
                <a:prstClr val="black"/>
              </a:solidFill>
            </a:endParaRPr>
          </a:p>
        </p:txBody>
      </p:sp>
      <p:sp>
        <p:nvSpPr>
          <p:cNvPr id="14" name="TextBox 13"/>
          <p:cNvSpPr txBox="1"/>
          <p:nvPr/>
        </p:nvSpPr>
        <p:spPr>
          <a:xfrm>
            <a:off x="6415474" y="1150418"/>
            <a:ext cx="2514600" cy="3231654"/>
          </a:xfrm>
          <a:prstGeom prst="rect">
            <a:avLst/>
          </a:prstGeom>
          <a:noFill/>
        </p:spPr>
        <p:txBody>
          <a:bodyPr wrap="square" rtlCol="0">
            <a:spAutoFit/>
          </a:bodyPr>
          <a:lstStyle/>
          <a:p>
            <a:pPr fontAlgn="auto">
              <a:spcBef>
                <a:spcPts val="0"/>
              </a:spcBef>
              <a:spcAft>
                <a:spcPts val="0"/>
              </a:spcAft>
            </a:pPr>
            <a:r>
              <a:rPr lang="en-US" sz="1200" b="1" baseline="0" dirty="0" smtClean="0">
                <a:solidFill>
                  <a:prstClr val="black"/>
                </a:solidFill>
                <a:latin typeface="Arial"/>
                <a:ea typeface="+mn-ea"/>
              </a:rPr>
              <a:t>Exchange </a:t>
            </a:r>
            <a:r>
              <a:rPr lang="en-US" sz="1200" b="1" baseline="0" dirty="0" smtClean="0">
                <a:solidFill>
                  <a:prstClr val="black"/>
                </a:solidFill>
                <a:latin typeface="Arial"/>
                <a:ea typeface="+mn-ea"/>
              </a:rPr>
              <a:t>Staff</a:t>
            </a:r>
            <a:endParaRPr lang="en-US" sz="1200" baseline="0" dirty="0">
              <a:solidFill>
                <a:prstClr val="black"/>
              </a:solidFill>
              <a:latin typeface="Arial"/>
              <a:ea typeface="+mn-ea"/>
            </a:endParaRPr>
          </a:p>
          <a:p>
            <a:pPr fontAlgn="auto">
              <a:spcBef>
                <a:spcPts val="0"/>
              </a:spcBef>
              <a:spcAft>
                <a:spcPts val="0"/>
              </a:spcAft>
            </a:pPr>
            <a:r>
              <a:rPr lang="en-US" sz="1200" baseline="0" dirty="0" err="1" smtClean="0">
                <a:solidFill>
                  <a:prstClr val="black"/>
                </a:solidFill>
                <a:latin typeface="Arial"/>
                <a:ea typeface="+mn-ea"/>
              </a:rPr>
              <a:t>Govt</a:t>
            </a:r>
            <a:endParaRPr lang="en-US" sz="1200" baseline="0" dirty="0" smtClean="0">
              <a:solidFill>
                <a:prstClr val="black"/>
              </a:solidFill>
              <a:latin typeface="Arial"/>
              <a:ea typeface="+mn-ea"/>
            </a:endParaRPr>
          </a:p>
          <a:p>
            <a:pPr fontAlgn="auto">
              <a:spcBef>
                <a:spcPts val="0"/>
              </a:spcBef>
              <a:spcAft>
                <a:spcPts val="0"/>
              </a:spcAft>
            </a:pPr>
            <a:r>
              <a:rPr lang="en-US" sz="1200" baseline="0" dirty="0" smtClean="0">
                <a:solidFill>
                  <a:prstClr val="black"/>
                </a:solidFill>
                <a:latin typeface="Arial"/>
                <a:ea typeface="+mn-ea"/>
              </a:rPr>
              <a:t>Industry</a:t>
            </a:r>
          </a:p>
          <a:p>
            <a:pPr fontAlgn="auto">
              <a:spcBef>
                <a:spcPts val="0"/>
              </a:spcBef>
              <a:spcAft>
                <a:spcPts val="0"/>
              </a:spcAft>
            </a:pPr>
            <a:r>
              <a:rPr lang="en-US" sz="1200" baseline="0" dirty="0" smtClean="0">
                <a:solidFill>
                  <a:prstClr val="black"/>
                </a:solidFill>
                <a:latin typeface="Arial"/>
                <a:ea typeface="+mn-ea"/>
              </a:rPr>
              <a:t>Faculty</a:t>
            </a:r>
          </a:p>
          <a:p>
            <a:pPr fontAlgn="auto">
              <a:spcBef>
                <a:spcPts val="0"/>
              </a:spcBef>
              <a:spcAft>
                <a:spcPts val="0"/>
              </a:spcAft>
            </a:pPr>
            <a:r>
              <a:rPr lang="en-US" sz="1200" baseline="0" dirty="0" smtClean="0">
                <a:solidFill>
                  <a:prstClr val="black"/>
                </a:solidFill>
                <a:latin typeface="Arial"/>
                <a:ea typeface="+mn-ea"/>
              </a:rPr>
              <a:t>Post Docs</a:t>
            </a:r>
          </a:p>
          <a:p>
            <a:pPr fontAlgn="auto">
              <a:spcBef>
                <a:spcPts val="0"/>
              </a:spcBef>
              <a:spcAft>
                <a:spcPts val="0"/>
              </a:spcAft>
            </a:pPr>
            <a:endParaRPr lang="en-US" sz="800" baseline="0" dirty="0">
              <a:solidFill>
                <a:prstClr val="black"/>
              </a:solidFill>
              <a:latin typeface="Arial"/>
              <a:ea typeface="+mn-ea"/>
            </a:endParaRPr>
          </a:p>
          <a:p>
            <a:pPr fontAlgn="auto">
              <a:spcBef>
                <a:spcPts val="0"/>
              </a:spcBef>
              <a:spcAft>
                <a:spcPts val="0"/>
              </a:spcAft>
            </a:pPr>
            <a:r>
              <a:rPr lang="en-US" sz="1200" b="1" baseline="0" dirty="0" smtClean="0">
                <a:solidFill>
                  <a:prstClr val="black"/>
                </a:solidFill>
                <a:latin typeface="Arial"/>
                <a:ea typeface="+mn-ea"/>
              </a:rPr>
              <a:t>Leverage </a:t>
            </a:r>
            <a:r>
              <a:rPr lang="en-US" sz="1200" b="1" baseline="0" dirty="0" smtClean="0">
                <a:solidFill>
                  <a:prstClr val="black"/>
                </a:solidFill>
                <a:latin typeface="Arial"/>
                <a:ea typeface="+mn-ea"/>
              </a:rPr>
              <a:t>Facilities</a:t>
            </a:r>
            <a:endParaRPr lang="en-US" sz="1200" baseline="0" dirty="0">
              <a:solidFill>
                <a:prstClr val="black"/>
              </a:solidFill>
              <a:latin typeface="Arial"/>
              <a:ea typeface="+mn-ea"/>
            </a:endParaRPr>
          </a:p>
          <a:p>
            <a:pPr fontAlgn="auto">
              <a:spcBef>
                <a:spcPts val="0"/>
              </a:spcBef>
              <a:spcAft>
                <a:spcPts val="0"/>
              </a:spcAft>
            </a:pPr>
            <a:r>
              <a:rPr lang="en-US" sz="1200" baseline="0" dirty="0" smtClean="0">
                <a:solidFill>
                  <a:prstClr val="black"/>
                </a:solidFill>
                <a:latin typeface="Arial"/>
                <a:ea typeface="+mn-ea"/>
              </a:rPr>
              <a:t>In House Labs</a:t>
            </a:r>
          </a:p>
          <a:p>
            <a:pPr fontAlgn="auto">
              <a:spcBef>
                <a:spcPts val="0"/>
              </a:spcBef>
              <a:spcAft>
                <a:spcPts val="0"/>
              </a:spcAft>
            </a:pPr>
            <a:r>
              <a:rPr lang="en-US" sz="1200" baseline="0" dirty="0" smtClean="0">
                <a:solidFill>
                  <a:prstClr val="black"/>
                </a:solidFill>
                <a:latin typeface="Arial"/>
                <a:ea typeface="+mn-ea"/>
              </a:rPr>
              <a:t>Enhanced Use Lease</a:t>
            </a:r>
          </a:p>
          <a:p>
            <a:pPr fontAlgn="auto">
              <a:spcBef>
                <a:spcPts val="0"/>
              </a:spcBef>
              <a:spcAft>
                <a:spcPts val="0"/>
              </a:spcAft>
            </a:pPr>
            <a:r>
              <a:rPr lang="en-US" sz="1200" baseline="0" dirty="0" smtClean="0">
                <a:solidFill>
                  <a:prstClr val="black"/>
                </a:solidFill>
                <a:latin typeface="Arial"/>
                <a:ea typeface="+mn-ea"/>
              </a:rPr>
              <a:t>Equipment</a:t>
            </a:r>
          </a:p>
          <a:p>
            <a:pPr fontAlgn="auto">
              <a:spcBef>
                <a:spcPts val="0"/>
              </a:spcBef>
              <a:spcAft>
                <a:spcPts val="0"/>
              </a:spcAft>
            </a:pPr>
            <a:endParaRPr lang="en-US" sz="800" baseline="0" dirty="0">
              <a:solidFill>
                <a:prstClr val="black"/>
              </a:solidFill>
              <a:latin typeface="Arial"/>
              <a:ea typeface="+mn-ea"/>
            </a:endParaRPr>
          </a:p>
          <a:p>
            <a:pPr fontAlgn="auto">
              <a:spcBef>
                <a:spcPts val="0"/>
              </a:spcBef>
              <a:spcAft>
                <a:spcPts val="0"/>
              </a:spcAft>
            </a:pPr>
            <a:r>
              <a:rPr lang="en-US" sz="1200" b="1" baseline="0" dirty="0" smtClean="0">
                <a:solidFill>
                  <a:prstClr val="black"/>
                </a:solidFill>
                <a:latin typeface="Arial"/>
                <a:ea typeface="+mn-ea"/>
              </a:rPr>
              <a:t>Share </a:t>
            </a:r>
            <a:r>
              <a:rPr lang="en-US" sz="1200" b="1" baseline="0" dirty="0" smtClean="0">
                <a:solidFill>
                  <a:prstClr val="black"/>
                </a:solidFill>
                <a:latin typeface="Arial"/>
                <a:ea typeface="+mn-ea"/>
              </a:rPr>
              <a:t>Data</a:t>
            </a:r>
            <a:endParaRPr lang="en-US" sz="1200" baseline="0" dirty="0">
              <a:solidFill>
                <a:prstClr val="black"/>
              </a:solidFill>
              <a:latin typeface="Arial"/>
              <a:ea typeface="+mn-ea"/>
            </a:endParaRPr>
          </a:p>
          <a:p>
            <a:pPr fontAlgn="auto">
              <a:spcBef>
                <a:spcPts val="0"/>
              </a:spcBef>
              <a:spcAft>
                <a:spcPts val="0"/>
              </a:spcAft>
            </a:pPr>
            <a:r>
              <a:rPr lang="en-US" sz="1200" baseline="0" dirty="0" smtClean="0">
                <a:solidFill>
                  <a:prstClr val="black"/>
                </a:solidFill>
                <a:latin typeface="Arial"/>
                <a:ea typeface="+mn-ea"/>
              </a:rPr>
              <a:t>Reports</a:t>
            </a:r>
          </a:p>
          <a:p>
            <a:pPr fontAlgn="auto">
              <a:spcBef>
                <a:spcPts val="0"/>
              </a:spcBef>
              <a:spcAft>
                <a:spcPts val="0"/>
              </a:spcAft>
            </a:pPr>
            <a:r>
              <a:rPr lang="en-US" sz="1200" baseline="0" dirty="0" smtClean="0">
                <a:solidFill>
                  <a:prstClr val="black"/>
                </a:solidFill>
                <a:latin typeface="Arial"/>
                <a:ea typeface="+mn-ea"/>
              </a:rPr>
              <a:t>Joint Pubs</a:t>
            </a:r>
          </a:p>
          <a:p>
            <a:pPr fontAlgn="auto">
              <a:spcBef>
                <a:spcPts val="0"/>
              </a:spcBef>
              <a:spcAft>
                <a:spcPts val="0"/>
              </a:spcAft>
            </a:pPr>
            <a:endParaRPr lang="en-US" sz="800" baseline="0" dirty="0">
              <a:solidFill>
                <a:prstClr val="black"/>
              </a:solidFill>
              <a:latin typeface="Arial"/>
              <a:ea typeface="+mn-ea"/>
            </a:endParaRPr>
          </a:p>
          <a:p>
            <a:pPr fontAlgn="auto">
              <a:spcBef>
                <a:spcPts val="0"/>
              </a:spcBef>
              <a:spcAft>
                <a:spcPts val="0"/>
              </a:spcAft>
            </a:pPr>
            <a:r>
              <a:rPr lang="en-US" sz="1200" b="1" baseline="0" dirty="0" smtClean="0">
                <a:solidFill>
                  <a:prstClr val="black"/>
                </a:solidFill>
                <a:latin typeface="Arial"/>
                <a:ea typeface="+mn-ea"/>
              </a:rPr>
              <a:t>Intellectual </a:t>
            </a:r>
            <a:r>
              <a:rPr lang="en-US" sz="1200" b="1" baseline="0" dirty="0" smtClean="0">
                <a:solidFill>
                  <a:prstClr val="black"/>
                </a:solidFill>
                <a:latin typeface="Arial"/>
                <a:ea typeface="+mn-ea"/>
              </a:rPr>
              <a:t>Property</a:t>
            </a:r>
            <a:endParaRPr lang="en-US" sz="1200" baseline="0" dirty="0">
              <a:solidFill>
                <a:prstClr val="black"/>
              </a:solidFill>
              <a:latin typeface="Arial"/>
              <a:ea typeface="+mn-ea"/>
            </a:endParaRPr>
          </a:p>
          <a:p>
            <a:pPr fontAlgn="auto">
              <a:spcBef>
                <a:spcPts val="0"/>
              </a:spcBef>
              <a:spcAft>
                <a:spcPts val="0"/>
              </a:spcAft>
            </a:pPr>
            <a:r>
              <a:rPr lang="en-US" sz="1200" baseline="0" dirty="0" smtClean="0">
                <a:solidFill>
                  <a:prstClr val="black"/>
                </a:solidFill>
                <a:latin typeface="Arial"/>
                <a:ea typeface="+mn-ea"/>
              </a:rPr>
              <a:t>Protect IP</a:t>
            </a:r>
          </a:p>
          <a:p>
            <a:pPr fontAlgn="auto">
              <a:spcBef>
                <a:spcPts val="0"/>
              </a:spcBef>
              <a:spcAft>
                <a:spcPts val="0"/>
              </a:spcAft>
            </a:pPr>
            <a:r>
              <a:rPr lang="en-US" sz="1200" baseline="0" dirty="0" smtClean="0">
                <a:solidFill>
                  <a:prstClr val="black"/>
                </a:solidFill>
                <a:latin typeface="Arial"/>
                <a:ea typeface="+mn-ea"/>
              </a:rPr>
              <a:t>License IP</a:t>
            </a:r>
            <a:endParaRPr lang="en-US" sz="1200" baseline="0" dirty="0">
              <a:solidFill>
                <a:prstClr val="black"/>
              </a:solidFill>
              <a:latin typeface="Arial"/>
              <a:ea typeface="+mn-ea"/>
            </a:endParaRPr>
          </a:p>
        </p:txBody>
      </p:sp>
      <p:sp>
        <p:nvSpPr>
          <p:cNvPr id="2" name="TextBox 1"/>
          <p:cNvSpPr txBox="1"/>
          <p:nvPr/>
        </p:nvSpPr>
        <p:spPr>
          <a:xfrm>
            <a:off x="484846" y="6384789"/>
            <a:ext cx="4449103" cy="276999"/>
          </a:xfrm>
          <a:prstGeom prst="rect">
            <a:avLst/>
          </a:prstGeom>
          <a:noFill/>
        </p:spPr>
        <p:txBody>
          <a:bodyPr wrap="none" rtlCol="0">
            <a:spAutoFit/>
          </a:bodyPr>
          <a:lstStyle/>
          <a:p>
            <a:r>
              <a:rPr lang="en-US" sz="1200" b="1" dirty="0">
                <a:solidFill>
                  <a:schemeClr val="tx1">
                    <a:lumMod val="75000"/>
                    <a:lumOff val="25000"/>
                  </a:schemeClr>
                </a:solidFill>
              </a:rPr>
              <a:t>(Government funding provided to Collaborator :  </a:t>
            </a:r>
            <a:r>
              <a:rPr lang="en-US" sz="1200" b="1" dirty="0"/>
              <a:t>NO  </a:t>
            </a:r>
            <a:r>
              <a:rPr lang="en-US" sz="1200" b="1" dirty="0">
                <a:solidFill>
                  <a:srgbClr val="00863D"/>
                </a:solidFill>
              </a:rPr>
              <a:t>YES</a:t>
            </a:r>
            <a:r>
              <a:rPr lang="en-US" sz="1200" b="1" dirty="0" smtClean="0">
                <a:solidFill>
                  <a:schemeClr val="tx1">
                    <a:lumMod val="75000"/>
                    <a:lumOff val="25000"/>
                  </a:schemeClr>
                </a:solidFill>
              </a:rPr>
              <a:t>)</a:t>
            </a:r>
            <a:endParaRPr lang="en-US" sz="1200" b="1" dirty="0">
              <a:solidFill>
                <a:schemeClr val="tx1">
                  <a:lumMod val="75000"/>
                  <a:lumOff val="25000"/>
                </a:schemeClr>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6662" y="4601775"/>
            <a:ext cx="1513090" cy="1475409"/>
          </a:xfrm>
          <a:prstGeom prst="rect">
            <a:avLst/>
          </a:prstGeom>
        </p:spPr>
      </p:pic>
      <p:sp>
        <p:nvSpPr>
          <p:cNvPr id="20" name="TextBox 19"/>
          <p:cNvSpPr txBox="1"/>
          <p:nvPr/>
        </p:nvSpPr>
        <p:spPr>
          <a:xfrm>
            <a:off x="5250570" y="4601776"/>
            <a:ext cx="2765022" cy="2131353"/>
          </a:xfrm>
          <a:prstGeom prst="rect">
            <a:avLst/>
          </a:prstGeom>
          <a:noFill/>
        </p:spPr>
        <p:txBody>
          <a:bodyPr wrap="square" lIns="45720" rIns="45720" rtlCol="0">
            <a:spAutoFit/>
          </a:bodyPr>
          <a:lstStyle/>
          <a:p>
            <a:pPr fontAlgn="auto">
              <a:spcBef>
                <a:spcPts val="300"/>
              </a:spcBef>
              <a:spcAft>
                <a:spcPts val="0"/>
              </a:spcAft>
            </a:pPr>
            <a:r>
              <a:rPr lang="en-US" sz="1200" b="1" u="sng" dirty="0" smtClean="0">
                <a:solidFill>
                  <a:srgbClr val="000000"/>
                </a:solidFill>
                <a:latin typeface="Arial" panose="020B0604020202020204" pitchFamily="34" charset="0"/>
                <a:cs typeface="Arial" panose="020B0604020202020204" pitchFamily="34" charset="0"/>
              </a:rPr>
              <a:t>Master CRADA:</a:t>
            </a:r>
          </a:p>
          <a:p>
            <a:pPr marL="171450" indent="-171450" fontAlgn="auto">
              <a:spcBef>
                <a:spcPts val="30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Defines </a:t>
            </a:r>
            <a:r>
              <a:rPr lang="en-US" sz="1200" dirty="0">
                <a:solidFill>
                  <a:srgbClr val="000000"/>
                </a:solidFill>
                <a:latin typeface="Arial" panose="020B0604020202020204" pitchFamily="34" charset="0"/>
                <a:cs typeface="Arial" panose="020B0604020202020204" pitchFamily="34" charset="0"/>
              </a:rPr>
              <a:t>legal parameters of joint technical </a:t>
            </a:r>
            <a:r>
              <a:rPr lang="en-US" sz="1200" dirty="0" smtClean="0">
                <a:solidFill>
                  <a:srgbClr val="000000"/>
                </a:solidFill>
                <a:latin typeface="Arial" panose="020B0604020202020204" pitchFamily="34" charset="0"/>
                <a:cs typeface="Arial" panose="020B0604020202020204" pitchFamily="34" charset="0"/>
              </a:rPr>
              <a:t>efforts</a:t>
            </a:r>
          </a:p>
          <a:p>
            <a:pPr marL="171450" indent="-171450" fontAlgn="auto">
              <a:spcBef>
                <a:spcPts val="30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Addresses </a:t>
            </a:r>
            <a:r>
              <a:rPr lang="en-US" sz="1200" dirty="0" smtClean="0">
                <a:solidFill>
                  <a:srgbClr val="000000"/>
                </a:solidFill>
                <a:latin typeface="Arial" panose="020B0604020202020204" pitchFamily="34" charset="0"/>
                <a:cs typeface="Arial" panose="020B0604020202020204" pitchFamily="34" charset="0"/>
              </a:rPr>
              <a:t>protected information, publications, patents, </a:t>
            </a:r>
            <a:r>
              <a:rPr lang="en-US" sz="1200" dirty="0">
                <a:solidFill>
                  <a:srgbClr val="000000"/>
                </a:solidFill>
                <a:latin typeface="Arial" panose="020B0604020202020204" pitchFamily="34" charset="0"/>
                <a:cs typeface="Arial" panose="020B0604020202020204" pitchFamily="34" charset="0"/>
              </a:rPr>
              <a:t>and </a:t>
            </a:r>
            <a:r>
              <a:rPr lang="en-US" sz="1200" dirty="0" smtClean="0">
                <a:solidFill>
                  <a:srgbClr val="000000"/>
                </a:solidFill>
                <a:latin typeface="Arial" panose="020B0604020202020204" pitchFamily="34" charset="0"/>
                <a:cs typeface="Arial" panose="020B0604020202020204" pitchFamily="34" charset="0"/>
              </a:rPr>
              <a:t>license rights</a:t>
            </a:r>
            <a:endParaRPr lang="en-US" sz="1200" dirty="0">
              <a:solidFill>
                <a:srgbClr val="000000"/>
              </a:solidFill>
              <a:latin typeface="Arial" panose="020B0604020202020204" pitchFamily="34" charset="0"/>
              <a:cs typeface="Arial" panose="020B0604020202020204" pitchFamily="34" charset="0"/>
            </a:endParaRPr>
          </a:p>
          <a:p>
            <a:pPr fontAlgn="auto">
              <a:spcBef>
                <a:spcPts val="300"/>
              </a:spcBef>
              <a:spcAft>
                <a:spcPts val="0"/>
              </a:spcAft>
            </a:pPr>
            <a:r>
              <a:rPr lang="en-US" sz="1200" b="1" u="sng" dirty="0" smtClean="0">
                <a:solidFill>
                  <a:srgbClr val="000000"/>
                </a:solidFill>
                <a:latin typeface="Arial" panose="020B0604020202020204" pitchFamily="34" charset="0"/>
                <a:cs typeface="Arial" panose="020B0604020202020204" pitchFamily="34" charset="0"/>
              </a:rPr>
              <a:t>Joint Work Statement(s):</a:t>
            </a:r>
            <a:endParaRPr lang="en-US" sz="1200" b="1" u="sng" dirty="0">
              <a:solidFill>
                <a:srgbClr val="000000"/>
              </a:solidFill>
              <a:latin typeface="Arial" panose="020B0604020202020204" pitchFamily="34" charset="0"/>
              <a:cs typeface="Arial" panose="020B0604020202020204" pitchFamily="34" charset="0"/>
            </a:endParaRPr>
          </a:p>
          <a:p>
            <a:pPr marL="171450" indent="-171450" fontAlgn="auto">
              <a:spcBef>
                <a:spcPts val="30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Creates the individual technical </a:t>
            </a:r>
            <a:r>
              <a:rPr lang="en-US" sz="1200" dirty="0" smtClean="0">
                <a:solidFill>
                  <a:srgbClr val="000000"/>
                </a:solidFill>
                <a:latin typeface="Arial" panose="020B0604020202020204" pitchFamily="34" charset="0"/>
                <a:cs typeface="Arial" panose="020B0604020202020204" pitchFamily="34" charset="0"/>
              </a:rPr>
              <a:t>effort</a:t>
            </a:r>
          </a:p>
          <a:p>
            <a:pPr marL="171450" indent="-171450" fontAlgn="auto">
              <a:spcBef>
                <a:spcPts val="300"/>
              </a:spcBef>
              <a:spcAft>
                <a:spcPts val="0"/>
              </a:spcAft>
              <a:buFont typeface="Arial" panose="020B0604020202020204" pitchFamily="34" charset="0"/>
              <a:buChar char="•"/>
            </a:pPr>
            <a:r>
              <a:rPr lang="en-US" sz="1200" dirty="0" smtClean="0">
                <a:solidFill>
                  <a:srgbClr val="000000"/>
                </a:solidFill>
                <a:latin typeface="Arial" panose="020B0604020202020204" pitchFamily="34" charset="0"/>
                <a:cs typeface="Arial" panose="020B0604020202020204" pitchFamily="34" charset="0"/>
              </a:rPr>
              <a:t>Multi </a:t>
            </a:r>
            <a:r>
              <a:rPr lang="en-US" sz="1200" dirty="0" smtClean="0">
                <a:solidFill>
                  <a:srgbClr val="000000"/>
                </a:solidFill>
                <a:latin typeface="Arial" panose="020B0604020202020204" pitchFamily="34" charset="0"/>
                <a:cs typeface="Arial" panose="020B0604020202020204" pitchFamily="34" charset="0"/>
              </a:rPr>
              <a:t>JWS can be initiated over the </a:t>
            </a:r>
            <a:r>
              <a:rPr lang="en-US" sz="1200" dirty="0">
                <a:solidFill>
                  <a:srgbClr val="000000"/>
                </a:solidFill>
                <a:latin typeface="Arial" panose="020B0604020202020204" pitchFamily="34" charset="0"/>
                <a:cs typeface="Arial" panose="020B0604020202020204" pitchFamily="34" charset="0"/>
              </a:rPr>
              <a:t>l</a:t>
            </a:r>
            <a:r>
              <a:rPr lang="en-US" sz="1200" dirty="0" smtClean="0">
                <a:solidFill>
                  <a:srgbClr val="000000"/>
                </a:solidFill>
                <a:latin typeface="Arial" panose="020B0604020202020204" pitchFamily="34" charset="0"/>
                <a:cs typeface="Arial" panose="020B0604020202020204" pitchFamily="34" charset="0"/>
              </a:rPr>
              <a:t>ife of the CRADA</a:t>
            </a:r>
            <a:endParaRPr lang="en-US" sz="1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109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00827"/>
            <a:ext cx="6989736" cy="731520"/>
          </a:xfrm>
          <a:prstGeom prst="rect">
            <a:avLst/>
          </a:prstGeom>
          <a:solidFill>
            <a:schemeClr val="tx1"/>
          </a:solidFill>
        </p:spPr>
        <p:txBody>
          <a:bodyPr wrap="square">
            <a:spAutoFit/>
          </a:bodyPr>
          <a:lstStyle/>
          <a:p>
            <a:pPr marL="0" marR="0" lvl="0" indent="0" algn="ctr" defTabSz="914400" rtl="0" eaLnBrk="1" fontAlgn="auto" latinLnBrk="0" hangingPunct="1">
              <a:lnSpc>
                <a:spcPct val="100000"/>
              </a:lnSpc>
              <a:spcBef>
                <a:spcPts val="300"/>
              </a:spcBef>
              <a:spcAft>
                <a:spcPts val="0"/>
              </a:spcAft>
              <a:buClrTx/>
              <a:buSzPct val="98000"/>
              <a:buFontTx/>
              <a:buNone/>
              <a:tabLst/>
              <a:defRPr/>
            </a:pPr>
            <a:r>
              <a:rPr kumimoji="0" lang="en-US" sz="1600" b="1" i="0" u="none" strike="noStrike" kern="1200" cap="none" spc="0" normalizeH="0" baseline="0" noProof="0" dirty="0">
                <a:ln>
                  <a:noFill/>
                </a:ln>
                <a:solidFill>
                  <a:prstClr val="white"/>
                </a:solidFill>
                <a:effectLst/>
                <a:uLnTx/>
                <a:uFillTx/>
                <a:latin typeface="Arial"/>
                <a:ea typeface="ＭＳ Ｐゴシック" charset="-128"/>
                <a:cs typeface="Arial" panose="020B0604020202020204" pitchFamily="34" charset="0"/>
              </a:rPr>
              <a:t>Started in FY14 to </a:t>
            </a:r>
            <a:r>
              <a:rPr kumimoji="0" lang="en-US" sz="1600" b="1" i="1" u="none" strike="noStrike" kern="1200" cap="none" spc="0" normalizeH="0" baseline="0" noProof="0" dirty="0">
                <a:ln>
                  <a:noFill/>
                </a:ln>
                <a:solidFill>
                  <a:prstClr val="white"/>
                </a:solidFill>
                <a:effectLst/>
                <a:uLnTx/>
                <a:uFillTx/>
                <a:latin typeface="Arial"/>
                <a:ea typeface="ＭＳ Ｐゴシック" charset="-128"/>
                <a:cs typeface="Arial" panose="020B0604020202020204" pitchFamily="34" charset="0"/>
              </a:rPr>
              <a:t>link ARL with the global research community;</a:t>
            </a:r>
            <a:r>
              <a:rPr kumimoji="0" lang="en-US" sz="1600" b="1" i="0" u="none" strike="noStrike" kern="1200" cap="none" spc="0" normalizeH="0" baseline="0" noProof="0" dirty="0">
                <a:ln>
                  <a:noFill/>
                </a:ln>
                <a:solidFill>
                  <a:prstClr val="white"/>
                </a:solidFill>
                <a:effectLst/>
                <a:uLnTx/>
                <a:uFillTx/>
                <a:latin typeface="Arial"/>
                <a:ea typeface="ＭＳ Ｐゴシック" charset="-128"/>
                <a:cs typeface="Arial" panose="020B0604020202020204" pitchFamily="34" charset="0"/>
              </a:rPr>
              <a:t>  partners and ARL S&amp;Es working side-by-side in research facilities.</a:t>
            </a:r>
          </a:p>
        </p:txBody>
      </p:sp>
      <p:sp>
        <p:nvSpPr>
          <p:cNvPr id="24" name="Rectangle 23"/>
          <p:cNvSpPr/>
          <p:nvPr/>
        </p:nvSpPr>
        <p:spPr>
          <a:xfrm>
            <a:off x="3588809" y="1896669"/>
            <a:ext cx="3079186" cy="1077218"/>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Pct val="98000"/>
              <a:buFontTx/>
              <a:buNone/>
              <a:tabLst/>
              <a:defRPr/>
            </a:pPr>
            <a:r>
              <a:rPr kumimoji="0" lang="en-US" sz="1600" b="1" i="1"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rPr>
              <a:t>Collaborations focused on Army-specific challenges of mutual importance to all partners </a:t>
            </a:r>
          </a:p>
        </p:txBody>
      </p:sp>
      <p:sp>
        <p:nvSpPr>
          <p:cNvPr id="29" name="Rectangle 28"/>
          <p:cNvSpPr/>
          <p:nvPr/>
        </p:nvSpPr>
        <p:spPr>
          <a:xfrm>
            <a:off x="3571295" y="3021644"/>
            <a:ext cx="3189043" cy="1323439"/>
          </a:xfrm>
          <a:prstGeom prst="rect">
            <a:avLst/>
          </a:prstGeom>
        </p:spPr>
        <p:txBody>
          <a:bodyPr wrap="square">
            <a:spAutoFit/>
          </a:bodyPr>
          <a:lstStyle/>
          <a:p>
            <a:pPr marL="0" marR="0" lvl="0" indent="0" algn="l" defTabSz="914400" rtl="0" eaLnBrk="1" fontAlgn="auto" latinLnBrk="0" hangingPunct="1">
              <a:lnSpc>
                <a:spcPct val="100000"/>
              </a:lnSpc>
              <a:spcBef>
                <a:spcPts val="300"/>
              </a:spcBef>
              <a:spcAft>
                <a:spcPts val="0"/>
              </a:spcAft>
              <a:buClrTx/>
              <a:buSzPct val="98000"/>
              <a:buFontTx/>
              <a:buNone/>
              <a:tabLst/>
              <a:defRPr/>
            </a:pPr>
            <a:r>
              <a:rPr kumimoji="0" lang="en-US" sz="1600" b="1" i="1"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rPr>
              <a:t>Partners from Army, Industry and Academia engage in research with shared access to people, infrastructure and resources</a:t>
            </a:r>
          </a:p>
        </p:txBody>
      </p:sp>
      <p:sp>
        <p:nvSpPr>
          <p:cNvPr id="33" name="Rectangle 32"/>
          <p:cNvSpPr/>
          <p:nvPr/>
        </p:nvSpPr>
        <p:spPr>
          <a:xfrm>
            <a:off x="719102" y="4797577"/>
            <a:ext cx="2055313"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rPr>
              <a:t>Expanded S&amp;T Research Ecosystem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endParaRPr>
          </a:p>
        </p:txBody>
      </p:sp>
      <p:grpSp>
        <p:nvGrpSpPr>
          <p:cNvPr id="3" name="Group 2"/>
          <p:cNvGrpSpPr/>
          <p:nvPr/>
        </p:nvGrpSpPr>
        <p:grpSpPr>
          <a:xfrm>
            <a:off x="410348" y="1969101"/>
            <a:ext cx="2831587" cy="2720327"/>
            <a:chOff x="410348" y="1860813"/>
            <a:chExt cx="2831587" cy="2720327"/>
          </a:xfrm>
        </p:grpSpPr>
        <p:cxnSp>
          <p:nvCxnSpPr>
            <p:cNvPr id="64" name="Straight Connector 63"/>
            <p:cNvCxnSpPr/>
            <p:nvPr/>
          </p:nvCxnSpPr>
          <p:spPr>
            <a:xfrm flipH="1">
              <a:off x="1220627" y="2562372"/>
              <a:ext cx="231958" cy="228934"/>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57492" y="2535008"/>
              <a:ext cx="235875" cy="232799"/>
            </a:xfrm>
            <a:prstGeom prst="line">
              <a:avLst/>
            </a:prstGeom>
            <a:ln w="2222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64006" y="3499379"/>
              <a:ext cx="109468" cy="146882"/>
            </a:xfrm>
            <a:prstGeom prst="line">
              <a:avLst/>
            </a:prstGeom>
            <a:ln w="22225">
              <a:solidFill>
                <a:srgbClr val="B895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970714" y="3494954"/>
              <a:ext cx="181428" cy="228610"/>
            </a:xfrm>
            <a:prstGeom prst="line">
              <a:avLst/>
            </a:prstGeom>
            <a:ln w="22225">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316206" y="2733295"/>
              <a:ext cx="409361" cy="1048825"/>
            </a:xfrm>
            <a:prstGeom prst="line">
              <a:avLst/>
            </a:prstGeom>
            <a:ln w="22225">
              <a:solidFill>
                <a:srgbClr val="B895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8" idx="0"/>
            </p:cNvCxnSpPr>
            <p:nvPr/>
          </p:nvCxnSpPr>
          <p:spPr>
            <a:xfrm flipH="1">
              <a:off x="1313093" y="2709127"/>
              <a:ext cx="353958" cy="925805"/>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18" idx="7"/>
            </p:cNvCxnSpPr>
            <p:nvPr/>
          </p:nvCxnSpPr>
          <p:spPr>
            <a:xfrm flipH="1">
              <a:off x="1663703" y="3123335"/>
              <a:ext cx="702726" cy="650166"/>
            </a:xfrm>
            <a:prstGeom prst="line">
              <a:avLst/>
            </a:prstGeom>
            <a:ln w="22225">
              <a:solidFill>
                <a:srgbClr val="B895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603687" y="4051736"/>
              <a:ext cx="586115" cy="14995"/>
            </a:xfrm>
            <a:prstGeom prst="line">
              <a:avLst/>
            </a:prstGeom>
            <a:ln w="22225">
              <a:solidFill>
                <a:srgbClr val="B895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586821" y="3394109"/>
              <a:ext cx="98820" cy="413469"/>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101679" y="3319082"/>
              <a:ext cx="1195388" cy="376239"/>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0" idx="4"/>
            </p:cNvCxnSpPr>
            <p:nvPr/>
          </p:nvCxnSpPr>
          <p:spPr>
            <a:xfrm flipH="1" flipV="1">
              <a:off x="1839731" y="2807021"/>
              <a:ext cx="608763" cy="84980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1746759" y="3988601"/>
              <a:ext cx="473639" cy="6416"/>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527722" y="3327301"/>
              <a:ext cx="126226" cy="539785"/>
            </a:xfrm>
            <a:prstGeom prst="line">
              <a:avLst/>
            </a:prstGeom>
            <a:ln w="22225">
              <a:solidFill>
                <a:srgbClr val="00539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584134" y="3181484"/>
              <a:ext cx="791891" cy="744496"/>
            </a:xfrm>
            <a:prstGeom prst="line">
              <a:avLst/>
            </a:prstGeom>
            <a:ln w="22225">
              <a:solidFill>
                <a:srgbClr val="00539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41522" y="2569053"/>
              <a:ext cx="494212" cy="177965"/>
            </a:xfrm>
            <a:prstGeom prst="line">
              <a:avLst/>
            </a:pr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22" idx="1"/>
            </p:cNvCxnSpPr>
            <p:nvPr/>
          </p:nvCxnSpPr>
          <p:spPr>
            <a:xfrm flipV="1">
              <a:off x="1210179" y="3057508"/>
              <a:ext cx="1125389" cy="1484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25596" y="2622818"/>
              <a:ext cx="376980" cy="134746"/>
            </a:xfrm>
            <a:prstGeom prst="line">
              <a:avLst/>
            </a:prstGeom>
            <a:ln w="22225">
              <a:solidFill>
                <a:srgbClr val="00539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93380" y="2781241"/>
              <a:ext cx="641812" cy="914079"/>
            </a:xfrm>
            <a:prstGeom prst="line">
              <a:avLst/>
            </a:pr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272580" y="2999995"/>
              <a:ext cx="1000674" cy="15562"/>
            </a:xfrm>
            <a:prstGeom prst="line">
              <a:avLst/>
            </a:prstGeom>
            <a:ln w="22225">
              <a:solidFill>
                <a:srgbClr val="00539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1232313" y="3427469"/>
              <a:ext cx="1108411" cy="334264"/>
            </a:xfrm>
            <a:prstGeom prst="line">
              <a:avLst/>
            </a:prstGeom>
            <a:ln w="22225">
              <a:solidFill>
                <a:srgbClr val="009242"/>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250261" y="2584403"/>
              <a:ext cx="991674" cy="946208"/>
            </a:xfrm>
            <a:prstGeom prst="ellipse">
              <a:avLst/>
            </a:prstGeom>
            <a:solidFill>
              <a:srgbClr val="00539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p:cNvSpPr txBox="1"/>
            <p:nvPr/>
          </p:nvSpPr>
          <p:spPr>
            <a:xfrm>
              <a:off x="2335568" y="2903619"/>
              <a:ext cx="8210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ＭＳ Ｐゴシック" charset="-128"/>
                  <a:cs typeface="+mn-cs"/>
                </a:rPr>
                <a:t>Industry</a:t>
              </a:r>
            </a:p>
          </p:txBody>
        </p:sp>
        <p:sp>
          <p:nvSpPr>
            <p:cNvPr id="17" name="Oval 16"/>
            <p:cNvSpPr/>
            <p:nvPr/>
          </p:nvSpPr>
          <p:spPr>
            <a:xfrm>
              <a:off x="1965943" y="3634932"/>
              <a:ext cx="991674" cy="946208"/>
            </a:xfrm>
            <a:prstGeom prst="ellipse">
              <a:avLst/>
            </a:prstGeom>
            <a:solidFill>
              <a:schemeClr val="bg2">
                <a:lumMod val="5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1963305" y="3969537"/>
              <a:ext cx="101341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charset="-128"/>
                  <a:cs typeface="+mn-cs"/>
                </a:rPr>
                <a:t>DASA(R&amp;T)</a:t>
              </a:r>
            </a:p>
          </p:txBody>
        </p:sp>
        <p:sp>
          <p:nvSpPr>
            <p:cNvPr id="20" name="Oval 19"/>
            <p:cNvSpPr/>
            <p:nvPr/>
          </p:nvSpPr>
          <p:spPr>
            <a:xfrm>
              <a:off x="1343894" y="1860813"/>
              <a:ext cx="991674" cy="946208"/>
            </a:xfrm>
            <a:prstGeom prst="ellipse">
              <a:avLst/>
            </a:prstGeom>
            <a:solidFill>
              <a:schemeClr val="bg1">
                <a:lumMod val="50000"/>
              </a:schemeClr>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extBox 4"/>
            <p:cNvSpPr txBox="1"/>
            <p:nvPr/>
          </p:nvSpPr>
          <p:spPr>
            <a:xfrm>
              <a:off x="1526184" y="2004837"/>
              <a:ext cx="6270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rial"/>
                  <a:ea typeface="ＭＳ Ｐゴシック" charset="-128"/>
                  <a:cs typeface="+mn-cs"/>
                </a:rPr>
                <a:t>AFC</a:t>
              </a:r>
              <a:endParaRPr kumimoji="0" lang="en-US" sz="1200" b="0" i="0" u="none" strike="noStrike" kern="1200" cap="none" spc="0" normalizeH="0" baseline="0" noProof="0" dirty="0">
                <a:ln>
                  <a:noFill/>
                </a:ln>
                <a:solidFill>
                  <a:prstClr val="white"/>
                </a:solidFill>
                <a:effectLst/>
                <a:uLnTx/>
                <a:uFillTx/>
                <a:latin typeface="Arial"/>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Arial"/>
                  <a:ea typeface="ＭＳ Ｐゴシック" charset="-128"/>
                  <a:cs typeface="+mn-cs"/>
                </a:rPr>
                <a:t>CCDC</a:t>
              </a:r>
              <a:endParaRPr kumimoji="0" lang="en-US" sz="1200" b="0" i="0" u="none" strike="noStrike" kern="1200" cap="none" spc="0" normalizeH="0" baseline="0" noProof="0" dirty="0">
                <a:ln>
                  <a:noFill/>
                </a:ln>
                <a:solidFill>
                  <a:prstClr val="white"/>
                </a:solidFill>
                <a:effectLst/>
                <a:uLnTx/>
                <a:uFillTx/>
                <a:latin typeface="Arial"/>
                <a:ea typeface="ＭＳ Ｐゴシック"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charset="-128"/>
                  <a:cs typeface="+mn-cs"/>
                </a:rPr>
                <a:t>ARL</a:t>
              </a:r>
            </a:p>
          </p:txBody>
        </p:sp>
        <p:sp>
          <p:nvSpPr>
            <p:cNvPr id="19" name="Oval 18"/>
            <p:cNvSpPr/>
            <p:nvPr/>
          </p:nvSpPr>
          <p:spPr>
            <a:xfrm>
              <a:off x="423466" y="2593929"/>
              <a:ext cx="991674" cy="946208"/>
            </a:xfrm>
            <a:prstGeom prst="ellipse">
              <a:avLst/>
            </a:prstGeom>
            <a:solidFill>
              <a:srgbClr val="009242"/>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TextBox 25"/>
            <p:cNvSpPr txBox="1"/>
            <p:nvPr/>
          </p:nvSpPr>
          <p:spPr>
            <a:xfrm>
              <a:off x="410348" y="2913145"/>
              <a:ext cx="9813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ＭＳ Ｐゴシック" charset="-128"/>
                  <a:cs typeface="+mn-cs"/>
                </a:rPr>
                <a:t>Academia</a:t>
              </a:r>
            </a:p>
          </p:txBody>
        </p:sp>
        <p:sp>
          <p:nvSpPr>
            <p:cNvPr id="18" name="Oval 17"/>
            <p:cNvSpPr/>
            <p:nvPr/>
          </p:nvSpPr>
          <p:spPr>
            <a:xfrm>
              <a:off x="817256" y="3634932"/>
              <a:ext cx="991674" cy="946208"/>
            </a:xfrm>
            <a:prstGeom prst="ellipse">
              <a:avLst/>
            </a:prstGeom>
            <a:solidFill>
              <a:srgbClr val="B895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TextBox 24"/>
            <p:cNvSpPr txBox="1"/>
            <p:nvPr/>
          </p:nvSpPr>
          <p:spPr>
            <a:xfrm>
              <a:off x="783372" y="3877204"/>
              <a:ext cx="10594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ＭＳ Ｐゴシック" charset="-128"/>
                  <a:cs typeface="+mn-cs"/>
                </a:rPr>
                <a:t>Soldier (TRADOC)</a:t>
              </a:r>
            </a:p>
          </p:txBody>
        </p:sp>
      </p:grpSp>
      <p:grpSp>
        <p:nvGrpSpPr>
          <p:cNvPr id="2" name="Group 1"/>
          <p:cNvGrpSpPr/>
          <p:nvPr/>
        </p:nvGrpSpPr>
        <p:grpSpPr>
          <a:xfrm>
            <a:off x="0" y="5753023"/>
            <a:ext cx="7356703" cy="909995"/>
            <a:chOff x="0" y="5368007"/>
            <a:chExt cx="7356703" cy="909995"/>
          </a:xfrm>
        </p:grpSpPr>
        <p:sp>
          <p:nvSpPr>
            <p:cNvPr id="63" name="Rectangle 62"/>
            <p:cNvSpPr/>
            <p:nvPr/>
          </p:nvSpPr>
          <p:spPr>
            <a:xfrm>
              <a:off x="0" y="5368008"/>
              <a:ext cx="6977412" cy="90999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5" name="Rectangle 64"/>
            <p:cNvSpPr/>
            <p:nvPr/>
          </p:nvSpPr>
          <p:spPr>
            <a:xfrm>
              <a:off x="306385" y="5390749"/>
              <a:ext cx="573393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ＭＳ Ｐゴシック" charset="-128"/>
                  <a:cs typeface="+mn-cs"/>
                </a:rPr>
                <a:t>ARL Open Campus is “a role model to the broader defense research enterprise”</a:t>
              </a:r>
            </a:p>
          </p:txBody>
        </p:sp>
        <p:sp>
          <p:nvSpPr>
            <p:cNvPr id="34" name="TextBox 33"/>
            <p:cNvSpPr txBox="1"/>
            <p:nvPr/>
          </p:nvSpPr>
          <p:spPr>
            <a:xfrm>
              <a:off x="2479699" y="5889498"/>
              <a:ext cx="4877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Arial"/>
                  <a:ea typeface="ＭＳ Ｐゴシック" charset="-128"/>
                  <a:cs typeface="+mn-cs"/>
                </a:rPr>
                <a:t>- Defense Science Board (DSB) Task Force </a:t>
              </a:r>
            </a:p>
            <a:p>
              <a:pPr marL="0" marR="0" lvl="0" indent="0" algn="l" defTabSz="914400" rtl="0" eaLnBrk="1" fontAlgn="auto" latinLnBrk="0" hangingPunct="1">
                <a:lnSpc>
                  <a:spcPct val="100000"/>
                </a:lnSpc>
                <a:spcBef>
                  <a:spcPts val="0"/>
                </a:spcBef>
                <a:spcAft>
                  <a:spcPts val="0"/>
                </a:spcAft>
                <a:buClrTx/>
                <a:buSzTx/>
                <a:buFontTx/>
                <a:buNone/>
                <a:tabLst>
                  <a:tab pos="60325" algn="l"/>
                </a:tabLst>
                <a:defRPr/>
              </a:pPr>
              <a:r>
                <a:rPr kumimoji="0" lang="en-US" sz="900" b="1" i="0" u="none" strike="noStrike" kern="1200" cap="none" spc="0" normalizeH="0" baseline="0" noProof="0" dirty="0">
                  <a:ln>
                    <a:noFill/>
                  </a:ln>
                  <a:solidFill>
                    <a:prstClr val="white"/>
                  </a:solidFill>
                  <a:effectLst/>
                  <a:uLnTx/>
                  <a:uFillTx/>
                  <a:latin typeface="Arial"/>
                  <a:ea typeface="ＭＳ Ｐゴシック" charset="-128"/>
                  <a:cs typeface="+mn-cs"/>
                </a:rPr>
                <a:t>	 on Defense Research Enterprise Assessment, January 2017</a:t>
              </a:r>
            </a:p>
          </p:txBody>
        </p:sp>
        <p:cxnSp>
          <p:nvCxnSpPr>
            <p:cNvPr id="72" name="Straight Connector 71"/>
            <p:cNvCxnSpPr/>
            <p:nvPr/>
          </p:nvCxnSpPr>
          <p:spPr>
            <a:xfrm>
              <a:off x="0" y="5368007"/>
              <a:ext cx="697741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flipV="1">
            <a:off x="-10048" y="1739043"/>
            <a:ext cx="7011273" cy="213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976328" y="1000827"/>
            <a:ext cx="2154264" cy="565626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TextBox 54"/>
          <p:cNvSpPr txBox="1"/>
          <p:nvPr/>
        </p:nvSpPr>
        <p:spPr>
          <a:xfrm>
            <a:off x="7128104" y="1634394"/>
            <a:ext cx="1864120" cy="493468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$43.5M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aseline="-25000" dirty="0" smtClean="0">
                <a:solidFill>
                  <a:prstClr val="black"/>
                </a:solidFill>
                <a:latin typeface="Arial"/>
                <a:ea typeface="ＭＳ Ｐゴシック" pitchFamily="34" charset="-128"/>
                <a:cs typeface="Arial" panose="020B0604020202020204" pitchFamily="34" charset="0"/>
              </a:rPr>
              <a:t>In-kind research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baseline="-25000" dirty="0" smtClean="0">
                <a:solidFill>
                  <a:prstClr val="black"/>
                </a:solidFill>
                <a:latin typeface="Arial"/>
                <a:ea typeface="ＭＳ Ｐゴシック" pitchFamily="34" charset="-128"/>
                <a:cs typeface="Arial" panose="020B0604020202020204" pitchFamily="34" charset="0"/>
              </a:rPr>
              <a:t>$118.5M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aseline="-25000" dirty="0">
                <a:solidFill>
                  <a:prstClr val="black"/>
                </a:solidFill>
                <a:latin typeface="Arial"/>
                <a:ea typeface="ＭＳ Ｐゴシック" pitchFamily="34" charset="-128"/>
                <a:cs typeface="Arial" panose="020B0604020202020204" pitchFamily="34" charset="0"/>
              </a:rPr>
              <a:t>i</a:t>
            </a:r>
            <a:r>
              <a:rPr kumimoji="0" lang="en-US" sz="2000"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n-kind research since Open Campus start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181</a:t>
            </a:r>
            <a:endParaRPr kumimoji="0" lang="en-US" sz="20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Active CRADAs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82</a:t>
            </a:r>
            <a:endParaRPr kumimoji="0" lang="en-US" sz="20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CRADAs with Academia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99</a:t>
            </a:r>
            <a:endParaRPr kumimoji="0" lang="en-US" sz="24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CRADAs with Industry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250+</a:t>
            </a:r>
            <a:endParaRPr kumimoji="0" lang="en-US" sz="20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CRADA projects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112</a:t>
            </a:r>
            <a:endParaRPr kumimoji="0" lang="en-US" sz="20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CRADA projects in Negotiation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&gt;800 </a:t>
            </a:r>
            <a:endParaRPr kumimoji="0" lang="en-US" sz="20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visiting </a:t>
            </a:r>
            <a:r>
              <a:rPr kumimoji="0" lang="en-US" sz="1800" b="0"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researchers</a:t>
            </a:r>
            <a:endParaRPr kumimoji="0" lang="en-US" sz="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25000" noProof="0" dirty="0" smtClean="0">
                <a:ln>
                  <a:noFill/>
                </a:ln>
                <a:solidFill>
                  <a:prstClr val="black"/>
                </a:solidFill>
                <a:effectLst/>
                <a:uLnTx/>
                <a:uFillTx/>
                <a:latin typeface="Arial"/>
                <a:ea typeface="ＭＳ Ｐゴシック" pitchFamily="34" charset="-128"/>
                <a:cs typeface="Arial" panose="020B0604020202020204" pitchFamily="34" charset="0"/>
              </a:rPr>
              <a:t> </a:t>
            </a:r>
            <a:endParaRPr kumimoji="0" lang="en-US" sz="12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22 </a:t>
            </a:r>
            <a:endParaRPr kumimoji="0" lang="en-US" sz="2400" b="1"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25000" noProof="0" dirty="0">
                <a:ln>
                  <a:noFill/>
                </a:ln>
                <a:solidFill>
                  <a:prstClr val="black"/>
                </a:solidFill>
                <a:effectLst/>
                <a:uLnTx/>
                <a:uFillTx/>
                <a:latin typeface="Arial"/>
                <a:ea typeface="ＭＳ Ｐゴシック" pitchFamily="34" charset="-128"/>
                <a:cs typeface="Arial" panose="020B0604020202020204" pitchFamily="34" charset="0"/>
              </a:rPr>
              <a:t>different nations</a:t>
            </a:r>
          </a:p>
        </p:txBody>
      </p:sp>
      <p:sp>
        <p:nvSpPr>
          <p:cNvPr id="57" name="TextBox 56"/>
          <p:cNvSpPr txBox="1"/>
          <p:nvPr/>
        </p:nvSpPr>
        <p:spPr>
          <a:xfrm>
            <a:off x="6951412" y="1003696"/>
            <a:ext cx="21791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rPr>
              <a:t>Army Benefits as of </a:t>
            </a:r>
            <a:r>
              <a:rPr lang="en-US" sz="1400" b="1" dirty="0" smtClean="0">
                <a:solidFill>
                  <a:prstClr val="black"/>
                </a:solidFill>
                <a:latin typeface="Arial"/>
                <a:cs typeface="Arial" panose="020B0604020202020204" pitchFamily="34" charset="0"/>
              </a:rPr>
              <a:t>Sep 30</a:t>
            </a:r>
            <a:r>
              <a:rPr kumimoji="0" lang="en-US" sz="1400" b="1" i="0" u="none" strike="noStrike" kern="1200" cap="none" spc="0" normalizeH="0" baseline="0" noProof="0" dirty="0" smtClean="0">
                <a:ln>
                  <a:noFill/>
                </a:ln>
                <a:solidFill>
                  <a:prstClr val="black"/>
                </a:solidFill>
                <a:effectLst/>
                <a:uLnTx/>
                <a:uFillTx/>
                <a:latin typeface="Arial"/>
                <a:ea typeface="ＭＳ Ｐゴシック" charset="-128"/>
                <a:cs typeface="Arial" panose="020B0604020202020204" pitchFamily="34" charset="0"/>
              </a:rPr>
              <a:t> 2019:</a:t>
            </a:r>
            <a:endParaRPr kumimoji="0" lang="en-US" sz="1400" b="1" i="0" u="none" strike="noStrike" kern="1200" cap="none" spc="0" normalizeH="0" baseline="0" noProof="0" dirty="0">
              <a:ln>
                <a:noFill/>
              </a:ln>
              <a:solidFill>
                <a:prstClr val="black"/>
              </a:solidFill>
              <a:effectLst/>
              <a:uLnTx/>
              <a:uFillTx/>
              <a:latin typeface="Arial"/>
              <a:ea typeface="ＭＳ Ｐゴシック" charset="-128"/>
              <a:cs typeface="Arial" panose="020B0604020202020204" pitchFamily="34" charset="0"/>
            </a:endParaRPr>
          </a:p>
        </p:txBody>
      </p:sp>
      <p:pic>
        <p:nvPicPr>
          <p:cNvPr id="59" name="Picture 58"/>
          <p:cNvPicPr>
            <a:picLocks noChangeAspect="1"/>
          </p:cNvPicPr>
          <p:nvPr/>
        </p:nvPicPr>
        <p:blipFill>
          <a:blip r:embed="rId3"/>
          <a:stretch>
            <a:fillRect/>
          </a:stretch>
        </p:blipFill>
        <p:spPr>
          <a:xfrm>
            <a:off x="2774415" y="4295877"/>
            <a:ext cx="4403281" cy="1583832"/>
          </a:xfrm>
          <a:prstGeom prst="rect">
            <a:avLst/>
          </a:prstGeom>
        </p:spPr>
      </p:pic>
      <p:sp>
        <p:nvSpPr>
          <p:cNvPr id="49" name="Title 8"/>
          <p:cNvSpPr txBox="1">
            <a:spLocks/>
          </p:cNvSpPr>
          <p:nvPr/>
        </p:nvSpPr>
        <p:spPr>
          <a:xfrm>
            <a:off x="1452585" y="287174"/>
            <a:ext cx="6080824" cy="533400"/>
          </a:xfrm>
          <a:prstGeom prst="rect">
            <a:avLst/>
          </a:prstGeom>
        </p:spPr>
        <p:txBody>
          <a:bodyPr>
            <a:normAutofit/>
          </a:bodyPr>
          <a:lstStyle>
            <a:lvl1pPr algn="l" rtl="0" eaLnBrk="1" fontAlgn="base" hangingPunct="1">
              <a:spcBef>
                <a:spcPct val="0"/>
              </a:spcBef>
              <a:spcAft>
                <a:spcPct val="0"/>
              </a:spcAft>
              <a:defRPr sz="2400" b="0" kern="1200" cap="all">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0000"/>
                </a:solidFill>
                <a:effectLst/>
                <a:uLnTx/>
                <a:uFillTx/>
                <a:latin typeface="Arial"/>
                <a:ea typeface="ＭＳ Ｐゴシック" charset="0"/>
                <a:cs typeface="Arial" pitchFamily="34" charset="0"/>
              </a:rPr>
              <a:t>OPEN CAMPUS INITIATIVE</a:t>
            </a:r>
            <a:endParaRPr kumimoji="0" lang="en-US" sz="2400" b="1" i="0" u="none" strike="noStrike" kern="1200" cap="none" spc="0" normalizeH="0" baseline="0" noProof="0" dirty="0">
              <a:ln>
                <a:noFill/>
              </a:ln>
              <a:solidFill>
                <a:srgbClr val="000000"/>
              </a:solidFill>
              <a:effectLst/>
              <a:uLnTx/>
              <a:uFillTx/>
              <a:latin typeface="Arial"/>
              <a:ea typeface="ＭＳ Ｐゴシック" charset="0"/>
              <a:cs typeface="Arial" pitchFamily="34" charset="0"/>
            </a:endParaRPr>
          </a:p>
        </p:txBody>
      </p:sp>
    </p:spTree>
    <p:extLst>
      <p:ext uri="{BB962C8B-B14F-4D97-AF65-F5344CB8AC3E}">
        <p14:creationId xmlns:p14="http://schemas.microsoft.com/office/powerpoint/2010/main" val="1570133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646" y="890505"/>
            <a:ext cx="9929637" cy="5427569"/>
          </a:xfrm>
        </p:spPr>
        <p:txBody>
          <a:bodyPr/>
          <a:lstStyle/>
          <a:p>
            <a:pPr marL="0" marR="939800" lvl="1" indent="0">
              <a:buNone/>
              <a:tabLst>
                <a:tab pos="241300" algn="l"/>
              </a:tabLst>
            </a:pPr>
            <a:r>
              <a:rPr lang="en-US" sz="1400" b="1" dirty="0" smtClean="0"/>
              <a:t>10 USC Chapter </a:t>
            </a:r>
            <a:r>
              <a:rPr lang="en-US" sz="1400" b="1" dirty="0"/>
              <a:t>81 </a:t>
            </a:r>
            <a:r>
              <a:rPr lang="en-US" sz="1400" b="1" dirty="0" smtClean="0"/>
              <a:t>Note </a:t>
            </a:r>
            <a:r>
              <a:rPr lang="en-US" sz="1400" dirty="0" smtClean="0"/>
              <a:t>- </a:t>
            </a:r>
            <a:r>
              <a:rPr lang="en-US" sz="1400" dirty="0"/>
              <a:t>E</a:t>
            </a:r>
            <a:r>
              <a:rPr lang="en-US" sz="1400" dirty="0" smtClean="0"/>
              <a:t>liminated </a:t>
            </a:r>
            <a:r>
              <a:rPr lang="en-US" sz="1400" dirty="0"/>
              <a:t>the sunset clause for direct hire of candidates possessing an advanced degree authorized in the FY09 NDAA (2% cap) &amp;</a:t>
            </a:r>
            <a:r>
              <a:rPr lang="en-US" sz="1400" dirty="0" smtClean="0"/>
              <a:t> </a:t>
            </a:r>
            <a:r>
              <a:rPr lang="en-US" sz="1400" dirty="0"/>
              <a:t>amended by FY11 NDAA (5% </a:t>
            </a:r>
            <a:r>
              <a:rPr lang="en-US" sz="1400" dirty="0" smtClean="0"/>
              <a:t>CAP) &amp; scheduled </a:t>
            </a:r>
            <a:r>
              <a:rPr lang="en-US" sz="1400" dirty="0"/>
              <a:t>to expire on </a:t>
            </a:r>
            <a:r>
              <a:rPr lang="en-US" sz="1400" dirty="0" smtClean="0"/>
              <a:t>Dec 31</a:t>
            </a:r>
            <a:r>
              <a:rPr lang="en-US" sz="1400" dirty="0"/>
              <a:t>, 2013</a:t>
            </a:r>
            <a:r>
              <a:rPr lang="en-US" sz="1400" dirty="0" smtClean="0"/>
              <a:t>.</a:t>
            </a:r>
          </a:p>
          <a:p>
            <a:pPr marL="0" marR="939800" lvl="1" indent="0">
              <a:buNone/>
              <a:tabLst>
                <a:tab pos="241300" algn="l"/>
              </a:tabLst>
            </a:pPr>
            <a:endParaRPr lang="en-US" sz="1000" dirty="0"/>
          </a:p>
          <a:p>
            <a:pPr marL="0" marR="939800" lvl="1" indent="0">
              <a:buNone/>
              <a:tabLst>
                <a:tab pos="241300" algn="l"/>
              </a:tabLst>
            </a:pPr>
            <a:r>
              <a:rPr lang="en-US" sz="1400" b="1" spc="-10" dirty="0" smtClean="0">
                <a:latin typeface="Arial"/>
                <a:cs typeface="Arial"/>
              </a:rPr>
              <a:t>FY16 </a:t>
            </a:r>
            <a:r>
              <a:rPr lang="en-US" sz="1400" b="1" spc="-10" dirty="0">
                <a:latin typeface="Arial"/>
                <a:cs typeface="Arial"/>
              </a:rPr>
              <a:t>NDAA, Section </a:t>
            </a:r>
            <a:r>
              <a:rPr lang="en-US" sz="1400" b="1" spc="-10" dirty="0" smtClean="0">
                <a:latin typeface="Arial"/>
                <a:cs typeface="Arial"/>
              </a:rPr>
              <a:t>1109 –</a:t>
            </a:r>
            <a:r>
              <a:rPr lang="en-US" sz="1400" dirty="0"/>
              <a:t>I</a:t>
            </a:r>
            <a:r>
              <a:rPr lang="en-US" sz="1400" dirty="0" smtClean="0"/>
              <a:t>ntended </a:t>
            </a:r>
            <a:r>
              <a:rPr lang="en-US" sz="1400" dirty="0"/>
              <a:t>to shape the workforce in the most cost effective and efficient manner, enhance the scientific quality, and reduce the average unit cost of the workforce. The pilot authorizes the STRLs to (a) use a renewable </a:t>
            </a:r>
            <a:r>
              <a:rPr lang="en-US" sz="1400" dirty="0" smtClean="0"/>
              <a:t>6yr </a:t>
            </a:r>
            <a:r>
              <a:rPr lang="en-US" sz="1400" dirty="0"/>
              <a:t>term </a:t>
            </a:r>
            <a:r>
              <a:rPr lang="en-US" sz="1400" dirty="0" err="1" smtClean="0"/>
              <a:t>appt</a:t>
            </a:r>
            <a:r>
              <a:rPr lang="en-US" sz="1400" dirty="0" smtClean="0"/>
              <a:t> </a:t>
            </a:r>
            <a:r>
              <a:rPr lang="en-US" sz="1400" dirty="0"/>
              <a:t>authority for S&amp;E hires and changes the way these appointees are counted against full time equivalents (FTEs); </a:t>
            </a:r>
            <a:r>
              <a:rPr lang="en-US" sz="1400" dirty="0" smtClean="0"/>
              <a:t>(b) gives </a:t>
            </a:r>
            <a:r>
              <a:rPr lang="en-US" sz="1400" dirty="0"/>
              <a:t>the STRL director the ability to determine a reduction in pay of reemployed annuitants; </a:t>
            </a:r>
            <a:r>
              <a:rPr lang="en-US" sz="1400" dirty="0" smtClean="0"/>
              <a:t>and (c) </a:t>
            </a:r>
            <a:r>
              <a:rPr lang="en-US" sz="1400" dirty="0"/>
              <a:t>authorizes VERA/VSIP authority to the STRL director. These authorities expire 12/31/23</a:t>
            </a:r>
            <a:r>
              <a:rPr lang="en-US" sz="1400" dirty="0" smtClean="0"/>
              <a:t>.</a:t>
            </a:r>
          </a:p>
          <a:p>
            <a:pPr marL="0" marR="939800" lvl="1" indent="0">
              <a:buNone/>
              <a:tabLst>
                <a:tab pos="241300" algn="l"/>
              </a:tabLst>
            </a:pPr>
            <a:endParaRPr lang="en-US" sz="1000" dirty="0"/>
          </a:p>
          <a:p>
            <a:pPr marL="0" marR="939800" lvl="1" indent="0">
              <a:buNone/>
              <a:tabLst>
                <a:tab pos="241300" algn="l"/>
              </a:tabLst>
            </a:pPr>
            <a:r>
              <a:rPr lang="en-US" sz="1400" b="1" spc="-10" dirty="0" smtClean="0">
                <a:latin typeface="Arial"/>
                <a:cs typeface="Arial"/>
              </a:rPr>
              <a:t>FY17 </a:t>
            </a:r>
            <a:r>
              <a:rPr lang="en-US" sz="1400" b="1" spc="-10" dirty="0">
                <a:latin typeface="Arial"/>
                <a:cs typeface="Arial"/>
              </a:rPr>
              <a:t>NDAA, Section </a:t>
            </a:r>
            <a:r>
              <a:rPr lang="en-US" sz="1400" b="1" spc="-10" dirty="0" smtClean="0">
                <a:latin typeface="Arial"/>
                <a:cs typeface="Arial"/>
              </a:rPr>
              <a:t>211 –</a:t>
            </a:r>
            <a:r>
              <a:rPr lang="en-US" sz="1400" dirty="0" smtClean="0"/>
              <a:t>Established </a:t>
            </a:r>
            <a:r>
              <a:rPr lang="en-US" sz="1400" dirty="0"/>
              <a:t>the Laboratory Quality Enhancement Program (</a:t>
            </a:r>
            <a:r>
              <a:rPr lang="en-US" sz="1400" dirty="0" smtClean="0"/>
              <a:t>LQEP)</a:t>
            </a:r>
          </a:p>
          <a:p>
            <a:pPr marL="0" marR="939800" lvl="1" indent="0">
              <a:buNone/>
              <a:tabLst>
                <a:tab pos="241300" algn="l"/>
              </a:tabLst>
            </a:pPr>
            <a:endParaRPr lang="en-US" sz="1000" b="1" spc="-10" dirty="0" smtClean="0">
              <a:latin typeface="Arial"/>
              <a:cs typeface="Arial"/>
            </a:endParaRPr>
          </a:p>
          <a:p>
            <a:pPr marL="0" marR="939800" lvl="1" indent="0">
              <a:buNone/>
              <a:tabLst>
                <a:tab pos="241300" algn="l"/>
              </a:tabLst>
            </a:pPr>
            <a:r>
              <a:rPr lang="en-US" sz="1400" b="1" spc="-10" dirty="0" smtClean="0">
                <a:latin typeface="Arial"/>
                <a:cs typeface="Arial"/>
              </a:rPr>
              <a:t>FY17 </a:t>
            </a:r>
            <a:r>
              <a:rPr lang="en-US" sz="1400" b="1" spc="-10" dirty="0">
                <a:latin typeface="Arial"/>
                <a:cs typeface="Arial"/>
              </a:rPr>
              <a:t>NDAA, Section 233 </a:t>
            </a:r>
            <a:r>
              <a:rPr lang="en-US" sz="1400" spc="-10" dirty="0">
                <a:latin typeface="Arial"/>
                <a:cs typeface="Arial"/>
              </a:rPr>
              <a:t>- Pilot Program for Enhancement of Research Development Test  and Evaluation Centers instills paradigm shifting management opportunities at DoD </a:t>
            </a:r>
            <a:r>
              <a:rPr lang="en-US" sz="1400" spc="-10" dirty="0" smtClean="0">
                <a:latin typeface="Arial"/>
                <a:cs typeface="Arial"/>
              </a:rPr>
              <a:t>STRLs</a:t>
            </a:r>
          </a:p>
          <a:p>
            <a:pPr marL="0" marR="939800" lvl="1" indent="0">
              <a:buNone/>
              <a:tabLst>
                <a:tab pos="241300" algn="l"/>
              </a:tabLst>
            </a:pPr>
            <a:endParaRPr lang="en-US" sz="1000" spc="-10" dirty="0">
              <a:latin typeface="Arial"/>
              <a:cs typeface="Arial"/>
            </a:endParaRPr>
          </a:p>
          <a:p>
            <a:pPr marL="0" marR="939800" lvl="1" indent="0">
              <a:buNone/>
              <a:tabLst>
                <a:tab pos="241300" algn="l"/>
              </a:tabLst>
            </a:pPr>
            <a:r>
              <a:rPr lang="en-US" sz="1400" b="1" spc="-5" dirty="0" smtClean="0">
                <a:latin typeface="Arial"/>
                <a:cs typeface="Arial"/>
              </a:rPr>
              <a:t>10 USC §2358a - </a:t>
            </a:r>
            <a:r>
              <a:rPr lang="en-US" sz="1400" spc="-5" dirty="0" smtClean="0">
                <a:latin typeface="Arial"/>
                <a:cs typeface="Arial"/>
              </a:rPr>
              <a:t>R</a:t>
            </a:r>
            <a:r>
              <a:rPr lang="en-US" sz="1400" dirty="0" smtClean="0"/>
              <a:t>eplaces Sec. 1107 of the FY14 NDAA and has several provisions:  (a) direct hire authority for bachelor degree candidates up to 6%; (b) direct hiring authority for veteran candidates up to 3%; (c) direct hire for students up to 10%; (d) Senior Scientific Technical Managers up to 2%; and (e) excluded STRLs from personnel limitations.</a:t>
            </a:r>
          </a:p>
          <a:p>
            <a:pPr marL="0" marR="939800" lvl="1" indent="0">
              <a:buNone/>
              <a:tabLst>
                <a:tab pos="241300" algn="l"/>
              </a:tabLst>
            </a:pPr>
            <a:endParaRPr lang="en-US" sz="1000" b="1" i="1" spc="-10" dirty="0">
              <a:latin typeface="Arial"/>
              <a:cs typeface="Arial"/>
            </a:endParaRPr>
          </a:p>
          <a:p>
            <a:pPr marL="0" marR="939800" lvl="1" indent="0">
              <a:buNone/>
              <a:tabLst>
                <a:tab pos="241300" algn="l"/>
              </a:tabLst>
            </a:pPr>
            <a:r>
              <a:rPr lang="en-US" sz="1400" b="1" i="1" spc="-10" dirty="0">
                <a:latin typeface="Arial"/>
                <a:cs typeface="Arial"/>
              </a:rPr>
              <a:t>10 </a:t>
            </a:r>
            <a:r>
              <a:rPr lang="en-US" sz="1400" b="1" i="1" spc="-5" dirty="0">
                <a:latin typeface="Arial"/>
                <a:cs typeface="Arial"/>
              </a:rPr>
              <a:t>USC</a:t>
            </a:r>
            <a:r>
              <a:rPr lang="en-US" sz="1400" b="1" i="1" spc="5" dirty="0">
                <a:latin typeface="Arial"/>
                <a:cs typeface="Arial"/>
              </a:rPr>
              <a:t> </a:t>
            </a:r>
            <a:r>
              <a:rPr lang="en-US" sz="1400" b="1" i="1" spc="-15" dirty="0">
                <a:latin typeface="Arial"/>
                <a:cs typeface="Arial"/>
              </a:rPr>
              <a:t>§2363 </a:t>
            </a:r>
            <a:r>
              <a:rPr lang="en-US" sz="1400" i="1" spc="-15" dirty="0">
                <a:latin typeface="Arial"/>
                <a:cs typeface="Arial"/>
              </a:rPr>
              <a:t>-</a:t>
            </a:r>
            <a:r>
              <a:rPr lang="en-US" sz="1400" b="1" i="1" spc="-15" dirty="0">
                <a:latin typeface="Arial"/>
                <a:cs typeface="Arial"/>
              </a:rPr>
              <a:t> </a:t>
            </a:r>
            <a:r>
              <a:rPr lang="en-US" sz="1400" spc="-10" dirty="0">
                <a:latin typeface="Arial"/>
                <a:cs typeface="Arial"/>
              </a:rPr>
              <a:t>Mechanism </a:t>
            </a:r>
            <a:r>
              <a:rPr lang="en-US" sz="1400" dirty="0">
                <a:latin typeface="Arial"/>
                <a:cs typeface="Arial"/>
              </a:rPr>
              <a:t>to </a:t>
            </a:r>
            <a:r>
              <a:rPr lang="en-US" sz="1400" spc="-5" dirty="0">
                <a:latin typeface="Arial"/>
                <a:cs typeface="Arial"/>
              </a:rPr>
              <a:t>Provide </a:t>
            </a:r>
            <a:r>
              <a:rPr lang="en-US" sz="1400" spc="-10" dirty="0">
                <a:latin typeface="Arial"/>
                <a:cs typeface="Arial"/>
              </a:rPr>
              <a:t>Funds</a:t>
            </a:r>
            <a:r>
              <a:rPr lang="en-US" sz="1400" spc="40" dirty="0">
                <a:latin typeface="Arial"/>
                <a:cs typeface="Arial"/>
              </a:rPr>
              <a:t> t</a:t>
            </a:r>
            <a:r>
              <a:rPr lang="en-US" sz="1400" spc="-95" dirty="0">
                <a:latin typeface="Arial"/>
                <a:cs typeface="Arial"/>
              </a:rPr>
              <a:t>o </a:t>
            </a:r>
            <a:r>
              <a:rPr lang="en-US" sz="1400" spc="-10" dirty="0">
                <a:latin typeface="Arial"/>
                <a:cs typeface="Arial"/>
              </a:rPr>
              <a:t>fund </a:t>
            </a:r>
            <a:r>
              <a:rPr lang="en-US" sz="1400" spc="-5" dirty="0">
                <a:latin typeface="Arial"/>
                <a:cs typeface="Arial"/>
              </a:rPr>
              <a:t>the </a:t>
            </a:r>
            <a:r>
              <a:rPr lang="en-US" sz="1400" spc="-10" dirty="0">
                <a:latin typeface="Arial"/>
                <a:cs typeface="Arial"/>
              </a:rPr>
              <a:t>repair or minor </a:t>
            </a:r>
            <a:r>
              <a:rPr lang="en-US" sz="1400" spc="-5" dirty="0">
                <a:latin typeface="Arial"/>
                <a:cs typeface="Arial"/>
              </a:rPr>
              <a:t>military construction of the </a:t>
            </a:r>
            <a:r>
              <a:rPr lang="en-US" sz="1400" spc="-10" dirty="0">
                <a:latin typeface="Arial"/>
                <a:cs typeface="Arial"/>
              </a:rPr>
              <a:t>laboratory </a:t>
            </a:r>
            <a:r>
              <a:rPr lang="en-US" sz="1400" spc="-5" dirty="0">
                <a:latin typeface="Arial"/>
                <a:cs typeface="Arial"/>
              </a:rPr>
              <a:t>infrastructure </a:t>
            </a:r>
            <a:r>
              <a:rPr lang="en-US" sz="1400" spc="-10" dirty="0">
                <a:uFill>
                  <a:solidFill>
                    <a:srgbClr val="000000"/>
                  </a:solidFill>
                </a:uFill>
                <a:latin typeface="Arial"/>
                <a:cs typeface="Arial"/>
              </a:rPr>
              <a:t>and</a:t>
            </a:r>
            <a:r>
              <a:rPr lang="en-US" sz="1400" dirty="0">
                <a:uFill>
                  <a:solidFill>
                    <a:srgbClr val="000000"/>
                  </a:solidFill>
                </a:uFill>
                <a:latin typeface="Arial"/>
                <a:cs typeface="Arial"/>
              </a:rPr>
              <a:t> e</a:t>
            </a:r>
            <a:r>
              <a:rPr lang="en-US" sz="1400" spc="-10" dirty="0">
                <a:uFill>
                  <a:solidFill>
                    <a:srgbClr val="000000"/>
                  </a:solidFill>
                </a:uFill>
                <a:latin typeface="Arial"/>
                <a:cs typeface="Arial"/>
              </a:rPr>
              <a:t>quipment</a:t>
            </a:r>
          </a:p>
          <a:p>
            <a:pPr marL="0" marR="939800" lvl="1" indent="0">
              <a:buNone/>
              <a:tabLst>
                <a:tab pos="241300" algn="l"/>
              </a:tabLst>
            </a:pPr>
            <a:endParaRPr lang="en-US" sz="1000" spc="-10" dirty="0">
              <a:uFill>
                <a:solidFill>
                  <a:srgbClr val="000000"/>
                </a:solidFill>
              </a:uFill>
              <a:latin typeface="Arial"/>
              <a:cs typeface="Arial"/>
            </a:endParaRPr>
          </a:p>
          <a:p>
            <a:pPr marL="0" marR="939800" lvl="1" indent="0">
              <a:buNone/>
              <a:tabLst>
                <a:tab pos="241300" algn="l"/>
              </a:tabLst>
            </a:pPr>
            <a:r>
              <a:rPr lang="en-US" sz="1400" b="1" spc="-5" dirty="0">
                <a:latin typeface="Arial"/>
                <a:cs typeface="Arial"/>
              </a:rPr>
              <a:t>10</a:t>
            </a:r>
            <a:r>
              <a:rPr lang="en-US" sz="1400" b="1" spc="-15" dirty="0">
                <a:latin typeface="Arial"/>
                <a:cs typeface="Arial"/>
              </a:rPr>
              <a:t> </a:t>
            </a:r>
            <a:r>
              <a:rPr lang="en-US" sz="1400" b="1" spc="-5" dirty="0">
                <a:latin typeface="Arial"/>
                <a:cs typeface="Arial"/>
              </a:rPr>
              <a:t>USC§2358 </a:t>
            </a:r>
            <a:r>
              <a:rPr lang="en-US" sz="1400" spc="-5" dirty="0">
                <a:latin typeface="Arial"/>
                <a:cs typeface="Arial"/>
              </a:rPr>
              <a:t>-  $150 </a:t>
            </a:r>
            <a:r>
              <a:rPr lang="en-US" sz="1400" dirty="0">
                <a:latin typeface="Arial"/>
                <a:cs typeface="Arial"/>
              </a:rPr>
              <a:t>M </a:t>
            </a:r>
            <a:r>
              <a:rPr lang="en-US" sz="1400" spc="-5" dirty="0">
                <a:latin typeface="Arial"/>
                <a:cs typeface="Arial"/>
              </a:rPr>
              <a:t>per year of RDTE dollars can </a:t>
            </a:r>
            <a:r>
              <a:rPr lang="en-US" sz="1400" spc="-10" dirty="0">
                <a:latin typeface="Arial"/>
                <a:cs typeface="Arial"/>
              </a:rPr>
              <a:t>be </a:t>
            </a:r>
            <a:r>
              <a:rPr lang="en-US" sz="1400" spc="-5" dirty="0">
                <a:latin typeface="Arial"/>
                <a:cs typeface="Arial"/>
              </a:rPr>
              <a:t>utilized </a:t>
            </a:r>
            <a:r>
              <a:rPr lang="en-US" sz="1400" dirty="0">
                <a:latin typeface="Arial"/>
                <a:cs typeface="Arial"/>
              </a:rPr>
              <a:t>to </a:t>
            </a:r>
            <a:r>
              <a:rPr lang="en-US" sz="1400" spc="-5" dirty="0">
                <a:latin typeface="Arial"/>
                <a:cs typeface="Arial"/>
              </a:rPr>
              <a:t>fund a MILCON project at a DoD STRL</a:t>
            </a:r>
          </a:p>
          <a:p>
            <a:pPr marL="0" marR="939800" lvl="1" indent="0">
              <a:buNone/>
              <a:tabLst>
                <a:tab pos="241300" algn="l"/>
              </a:tabLst>
            </a:pPr>
            <a:endParaRPr lang="en-US" sz="1000" b="1" spc="-5" dirty="0" smtClean="0">
              <a:latin typeface="Arial"/>
              <a:cs typeface="Arial"/>
            </a:endParaRPr>
          </a:p>
          <a:p>
            <a:pPr marL="0" marR="939800" lvl="1" indent="0">
              <a:buNone/>
              <a:tabLst>
                <a:tab pos="241300" algn="l"/>
              </a:tabLst>
            </a:pPr>
            <a:r>
              <a:rPr lang="en-US" sz="1400" b="1" spc="-5" dirty="0" smtClean="0">
                <a:latin typeface="Arial"/>
                <a:cs typeface="Arial"/>
              </a:rPr>
              <a:t>10 </a:t>
            </a:r>
            <a:r>
              <a:rPr lang="en-US" sz="1400" b="1" spc="-5" dirty="0">
                <a:latin typeface="Arial"/>
                <a:cs typeface="Arial"/>
              </a:rPr>
              <a:t>USC</a:t>
            </a:r>
            <a:r>
              <a:rPr lang="en-US" sz="1400" b="1" dirty="0">
                <a:latin typeface="Arial"/>
                <a:cs typeface="Arial"/>
              </a:rPr>
              <a:t> </a:t>
            </a:r>
            <a:r>
              <a:rPr lang="en-US" sz="1400" b="1" spc="-10" dirty="0">
                <a:latin typeface="Arial"/>
                <a:cs typeface="Arial"/>
              </a:rPr>
              <a:t>§2805(d) </a:t>
            </a:r>
            <a:r>
              <a:rPr lang="en-US" sz="1400" spc="-10" dirty="0">
                <a:latin typeface="Arial"/>
                <a:cs typeface="Arial"/>
              </a:rPr>
              <a:t>– UMMCA </a:t>
            </a:r>
            <a:r>
              <a:rPr lang="en-US" sz="1400" spc="-5" dirty="0">
                <a:latin typeface="Arial"/>
                <a:cs typeface="Arial"/>
              </a:rPr>
              <a:t>Up </a:t>
            </a:r>
            <a:r>
              <a:rPr lang="en-US" sz="1400" dirty="0">
                <a:latin typeface="Arial"/>
                <a:cs typeface="Arial"/>
              </a:rPr>
              <a:t>to </a:t>
            </a:r>
            <a:r>
              <a:rPr lang="en-US" sz="1400" spc="-10" dirty="0">
                <a:latin typeface="Arial"/>
                <a:cs typeface="Arial"/>
              </a:rPr>
              <a:t>$6</a:t>
            </a:r>
            <a:r>
              <a:rPr lang="en-US" sz="1400" spc="-20" dirty="0">
                <a:latin typeface="Arial"/>
                <a:cs typeface="Arial"/>
              </a:rPr>
              <a:t> </a:t>
            </a:r>
            <a:r>
              <a:rPr lang="en-US" sz="1400" dirty="0">
                <a:latin typeface="Arial"/>
                <a:cs typeface="Arial"/>
              </a:rPr>
              <a:t>M (Laboratory Revitalization</a:t>
            </a:r>
            <a:r>
              <a:rPr lang="en-US" sz="1400" dirty="0" smtClean="0">
                <a:latin typeface="Arial"/>
                <a:cs typeface="Arial"/>
              </a:rPr>
              <a:t>) vs $4M</a:t>
            </a:r>
            <a:endParaRPr lang="en-US" sz="1400" spc="-5" dirty="0">
              <a:latin typeface="Arial"/>
              <a:cs typeface="Arial"/>
            </a:endParaRPr>
          </a:p>
          <a:p>
            <a:pPr marL="0" marR="939800" lvl="1" indent="0">
              <a:buNone/>
              <a:tabLst>
                <a:tab pos="241300" algn="l"/>
              </a:tabLst>
            </a:pPr>
            <a:endParaRPr lang="en-US" sz="1000" dirty="0" smtClean="0">
              <a:latin typeface="Arial"/>
              <a:cs typeface="Arial"/>
            </a:endParaRPr>
          </a:p>
          <a:p>
            <a:pPr marL="0" marR="939800" lvl="1" indent="0">
              <a:buNone/>
              <a:tabLst>
                <a:tab pos="241300" algn="l"/>
              </a:tabLst>
            </a:pPr>
            <a:r>
              <a:rPr lang="en-US" sz="1400" b="1" spc="-10" dirty="0" smtClean="0">
                <a:latin typeface="Arial"/>
                <a:cs typeface="Arial"/>
              </a:rPr>
              <a:t>10 </a:t>
            </a:r>
            <a:r>
              <a:rPr lang="en-US" sz="1400" b="1" spc="-5" dirty="0">
                <a:latin typeface="Arial"/>
                <a:cs typeface="Arial"/>
              </a:rPr>
              <a:t>USC</a:t>
            </a:r>
            <a:r>
              <a:rPr lang="en-US" sz="1400" b="1" spc="30" dirty="0">
                <a:latin typeface="Arial"/>
                <a:cs typeface="Arial"/>
              </a:rPr>
              <a:t> </a:t>
            </a:r>
            <a:r>
              <a:rPr lang="en-US" sz="1400" b="1" spc="-35" dirty="0">
                <a:latin typeface="Arial"/>
                <a:cs typeface="Arial"/>
              </a:rPr>
              <a:t>§</a:t>
            </a:r>
            <a:r>
              <a:rPr lang="en-US" sz="1400" b="1" spc="-35" dirty="0" smtClean="0">
                <a:latin typeface="Arial"/>
                <a:cs typeface="Arial"/>
              </a:rPr>
              <a:t>2811 </a:t>
            </a:r>
            <a:r>
              <a:rPr lang="en-US" sz="1400" spc="-35" dirty="0" smtClean="0">
                <a:latin typeface="Arial"/>
                <a:cs typeface="Arial"/>
              </a:rPr>
              <a:t>– Repair </a:t>
            </a:r>
            <a:r>
              <a:rPr lang="en-US" sz="1400" spc="-5" dirty="0" smtClean="0">
                <a:latin typeface="Arial"/>
                <a:cs typeface="Arial"/>
              </a:rPr>
              <a:t>Up </a:t>
            </a:r>
            <a:r>
              <a:rPr lang="en-US" sz="1400" dirty="0">
                <a:latin typeface="Arial"/>
                <a:cs typeface="Arial"/>
              </a:rPr>
              <a:t>to </a:t>
            </a:r>
            <a:r>
              <a:rPr lang="en-US" sz="1400" spc="-10" dirty="0">
                <a:latin typeface="Arial"/>
                <a:cs typeface="Arial"/>
              </a:rPr>
              <a:t>$7.5</a:t>
            </a:r>
            <a:r>
              <a:rPr lang="en-US" sz="1400" spc="-15" dirty="0">
                <a:latin typeface="Arial"/>
                <a:cs typeface="Arial"/>
              </a:rPr>
              <a:t> </a:t>
            </a:r>
            <a:r>
              <a:rPr lang="en-US" sz="1400" spc="-15" dirty="0" smtClean="0">
                <a:latin typeface="Arial"/>
                <a:cs typeface="Arial"/>
              </a:rPr>
              <a:t>M</a:t>
            </a:r>
            <a:endParaRPr lang="en-US" sz="1400" spc="-15" dirty="0">
              <a:latin typeface="Arial"/>
              <a:cs typeface="Arial"/>
            </a:endParaRPr>
          </a:p>
          <a:p>
            <a:pPr marL="0" marR="939800" lvl="1" indent="0">
              <a:buNone/>
              <a:tabLst>
                <a:tab pos="241300" algn="l"/>
              </a:tabLst>
            </a:pPr>
            <a:endParaRPr lang="en-US" sz="1400" dirty="0" smtClean="0">
              <a:latin typeface="Arial"/>
              <a:cs typeface="Arial"/>
            </a:endParaRPr>
          </a:p>
        </p:txBody>
      </p:sp>
      <p:sp>
        <p:nvSpPr>
          <p:cNvPr id="3" name="Title 2"/>
          <p:cNvSpPr>
            <a:spLocks noGrp="1"/>
          </p:cNvSpPr>
          <p:nvPr>
            <p:ph type="title"/>
          </p:nvPr>
        </p:nvSpPr>
        <p:spPr/>
        <p:txBody>
          <a:bodyPr/>
          <a:lstStyle/>
          <a:p>
            <a:r>
              <a:rPr lang="en-US" dirty="0" smtClean="0"/>
              <a:t>Leveraging Authorities</a:t>
            </a:r>
            <a:endParaRPr lang="en-US" dirty="0"/>
          </a:p>
        </p:txBody>
      </p:sp>
    </p:spTree>
    <p:extLst>
      <p:ext uri="{BB962C8B-B14F-4D97-AF65-F5344CB8AC3E}">
        <p14:creationId xmlns:p14="http://schemas.microsoft.com/office/powerpoint/2010/main" val="3518150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93312" y="339432"/>
            <a:ext cx="5247562" cy="414596"/>
          </a:xfrm>
        </p:spPr>
        <p:txBody>
          <a:bodyPr/>
          <a:lstStyle/>
          <a:p>
            <a:r>
              <a:rPr lang="en-US" dirty="0" smtClean="0"/>
              <a:t>Metrics – The Value Proposition</a:t>
            </a:r>
            <a:endParaRPr lang="en-US" dirty="0"/>
          </a:p>
        </p:txBody>
      </p:sp>
      <p:graphicFrame>
        <p:nvGraphicFramePr>
          <p:cNvPr id="7" name="Content Placeholder 6"/>
          <p:cNvGraphicFramePr>
            <a:graphicFrameLocks noGrp="1"/>
          </p:cNvGraphicFramePr>
          <p:nvPr>
            <p:ph sz="quarter" idx="10"/>
            <p:extLst/>
          </p:nvPr>
        </p:nvGraphicFramePr>
        <p:xfrm>
          <a:off x="209322" y="2224610"/>
          <a:ext cx="8667109" cy="4114235"/>
        </p:xfrm>
        <a:graphic>
          <a:graphicData uri="http://schemas.openxmlformats.org/drawingml/2006/table">
            <a:tbl>
              <a:tblPr firstRow="1" bandRow="1">
                <a:tableStyleId>{5C22544A-7EE6-4342-B048-85BDC9FD1C3A}</a:tableStyleId>
              </a:tblPr>
              <a:tblGrid>
                <a:gridCol w="1244724">
                  <a:extLst>
                    <a:ext uri="{9D8B030D-6E8A-4147-A177-3AD203B41FA5}">
                      <a16:colId xmlns:a16="http://schemas.microsoft.com/office/drawing/2014/main" val="20000"/>
                    </a:ext>
                  </a:extLst>
                </a:gridCol>
                <a:gridCol w="3624983">
                  <a:extLst>
                    <a:ext uri="{9D8B030D-6E8A-4147-A177-3AD203B41FA5}">
                      <a16:colId xmlns:a16="http://schemas.microsoft.com/office/drawing/2014/main" val="20001"/>
                    </a:ext>
                  </a:extLst>
                </a:gridCol>
                <a:gridCol w="3797402">
                  <a:extLst>
                    <a:ext uri="{9D8B030D-6E8A-4147-A177-3AD203B41FA5}">
                      <a16:colId xmlns:a16="http://schemas.microsoft.com/office/drawing/2014/main" val="20002"/>
                    </a:ext>
                  </a:extLst>
                </a:gridCol>
              </a:tblGrid>
              <a:tr h="560610">
                <a:tc>
                  <a:txBody>
                    <a:bodyPr/>
                    <a:lstStyle/>
                    <a:p>
                      <a:pPr algn="ctr">
                        <a:lnSpc>
                          <a:spcPct val="90000"/>
                        </a:lnSpc>
                      </a:pPr>
                      <a:r>
                        <a:rPr lang="en-US" sz="1800" b="1" dirty="0" smtClean="0">
                          <a:effectLst>
                            <a:outerShdw blurRad="38100" dist="38100" dir="2700000" algn="tl">
                              <a:srgbClr val="000000">
                                <a:alpha val="43137"/>
                              </a:srgbClr>
                            </a:outerShdw>
                          </a:effectLst>
                          <a:latin typeface="Arial Narrow" panose="020B0606020202030204" pitchFamily="34" charset="0"/>
                        </a:rPr>
                        <a:t>Type of Payoff</a:t>
                      </a:r>
                      <a:endParaRPr lang="en-US" sz="1800" b="1" dirty="0">
                        <a:effectLst>
                          <a:outerShdw blurRad="38100" dist="38100" dir="2700000" algn="tl">
                            <a:srgbClr val="000000">
                              <a:alpha val="43137"/>
                            </a:srgbClr>
                          </a:outerShdw>
                        </a:effectLs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400" b="1" dirty="0" smtClean="0">
                          <a:effectLst>
                            <a:outerShdw blurRad="38100" dist="38100" dir="2700000" algn="tl">
                              <a:srgbClr val="000000">
                                <a:alpha val="43137"/>
                              </a:srgbClr>
                            </a:outerShdw>
                          </a:effectLst>
                          <a:latin typeface="Arial Narrow" panose="020B0606020202030204" pitchFamily="34" charset="0"/>
                        </a:rPr>
                        <a:t>ARL</a:t>
                      </a:r>
                      <a:endParaRPr lang="en-US" sz="2400" b="1" dirty="0">
                        <a:effectLst>
                          <a:outerShdw blurRad="38100" dist="38100" dir="2700000" algn="tl">
                            <a:srgbClr val="000000">
                              <a:alpha val="43137"/>
                            </a:srgbClr>
                          </a:outerShdw>
                        </a:effectLst>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p>
                      <a:pPr algn="ctr"/>
                      <a:r>
                        <a:rPr lang="en-US" sz="2400" b="1" dirty="0" smtClean="0">
                          <a:effectLst>
                            <a:outerShdw blurRad="38100" dist="38100" dir="2700000" algn="tl">
                              <a:srgbClr val="000000">
                                <a:alpha val="43137"/>
                              </a:srgbClr>
                            </a:outerShdw>
                          </a:effectLst>
                          <a:latin typeface="Arial Narrow" panose="020B0606020202030204" pitchFamily="34" charset="0"/>
                        </a:rPr>
                        <a:t>Partner</a:t>
                      </a:r>
                      <a:endParaRPr lang="en-US" sz="2400" b="1" dirty="0">
                        <a:effectLst>
                          <a:outerShdw blurRad="38100" dist="38100" dir="2700000" algn="tl">
                            <a:srgbClr val="000000">
                              <a:alpha val="43137"/>
                            </a:srgbClr>
                          </a:outerShdw>
                        </a:effectLst>
                        <a:latin typeface="Arial Narrow" panose="020B0606020202030204" pitchFamily="34" charset="0"/>
                      </a:endParaRPr>
                    </a:p>
                  </a:txBody>
                  <a:tcPr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10000"/>
                  </a:ext>
                </a:extLst>
              </a:tr>
              <a:tr h="742840">
                <a:tc rowSpan="2">
                  <a:txBody>
                    <a:bodyPr/>
                    <a:lstStyle/>
                    <a:p>
                      <a:pPr algn="ctr">
                        <a:lnSpc>
                          <a:spcPct val="90000"/>
                        </a:lnSpc>
                        <a:spcBef>
                          <a:spcPts val="600"/>
                        </a:spcBef>
                        <a:spcAft>
                          <a:spcPts val="0"/>
                        </a:spcAft>
                      </a:pPr>
                      <a:r>
                        <a:rPr lang="en-US" sz="1800" b="1" dirty="0" smtClean="0">
                          <a:latin typeface="Arial Narrow" panose="020B0606020202030204" pitchFamily="34" charset="0"/>
                        </a:rPr>
                        <a:t>Tangible</a:t>
                      </a:r>
                    </a:p>
                    <a:p>
                      <a:pPr algn="ctr">
                        <a:lnSpc>
                          <a:spcPct val="90000"/>
                        </a:lnSpc>
                        <a:spcBef>
                          <a:spcPts val="600"/>
                        </a:spcBef>
                        <a:spcAft>
                          <a:spcPts val="0"/>
                        </a:spcAft>
                      </a:pPr>
                      <a:r>
                        <a:rPr lang="en-US" sz="1600" b="1" i="1" dirty="0" smtClean="0">
                          <a:solidFill>
                            <a:srgbClr val="0000CC"/>
                          </a:solidFill>
                          <a:latin typeface="Arial Narrow" panose="020B0606020202030204" pitchFamily="34" charset="0"/>
                        </a:rPr>
                        <a:t>(definable</a:t>
                      </a:r>
                      <a:r>
                        <a:rPr lang="en-US" sz="1600" b="1" i="1" baseline="0" dirty="0" smtClean="0">
                          <a:solidFill>
                            <a:srgbClr val="0000CC"/>
                          </a:solidFill>
                          <a:latin typeface="Arial Narrow" panose="020B0606020202030204" pitchFamily="34" charset="0"/>
                        </a:rPr>
                        <a:t> monetary value)</a:t>
                      </a:r>
                      <a:endParaRPr lang="en-US" sz="1600" b="1" i="1" dirty="0">
                        <a:solidFill>
                          <a:srgbClr val="0000CC"/>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2225675" indent="-174625">
                        <a:lnSpc>
                          <a:spcPct val="90000"/>
                        </a:lnSpc>
                        <a:spcBef>
                          <a:spcPts val="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New funded programs</a:t>
                      </a:r>
                    </a:p>
                    <a:p>
                      <a:pPr marL="2225675" indent="-174625">
                        <a:lnSpc>
                          <a:spcPct val="90000"/>
                        </a:lnSpc>
                        <a:spcBef>
                          <a:spcPts val="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Access to unique partner facilities</a:t>
                      </a:r>
                    </a:p>
                    <a:p>
                      <a:pPr marL="2225675" indent="-174625">
                        <a:lnSpc>
                          <a:spcPct val="90000"/>
                        </a:lnSpc>
                        <a:spcBef>
                          <a:spcPts val="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Leveraged partner research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marL="228600" indent="-174625">
                        <a:lnSpc>
                          <a:spcPct val="90000"/>
                        </a:lnSpc>
                        <a:spcBef>
                          <a:spcPts val="500"/>
                        </a:spcBef>
                        <a:spcAft>
                          <a:spcPts val="0"/>
                        </a:spcAft>
                        <a:buFont typeface="Arial" panose="020B0604020202020204" pitchFamily="34" charset="0"/>
                        <a:buChar char="•"/>
                      </a:pPr>
                      <a:endParaRPr lang="en-US" sz="1300" b="1" dirty="0" smtClean="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1"/>
                  </a:ext>
                </a:extLst>
              </a:tr>
              <a:tr h="637162">
                <a:tc vMerge="1">
                  <a:txBody>
                    <a:bodyPr/>
                    <a:lstStyle/>
                    <a:p>
                      <a:pPr algn="ctr">
                        <a:lnSpc>
                          <a:spcPct val="90000"/>
                        </a:lnSpc>
                        <a:spcBef>
                          <a:spcPts val="600"/>
                        </a:spcBef>
                        <a:spcAft>
                          <a:spcPts val="0"/>
                        </a:spcAft>
                      </a:pPr>
                      <a:endParaRPr lang="en-US" sz="1300" b="1" i="1" dirty="0">
                        <a:solidFill>
                          <a:srgbClr val="0000CC"/>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Ability to attract private capital</a:t>
                      </a:r>
                    </a:p>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Access</a:t>
                      </a:r>
                      <a:r>
                        <a:rPr lang="en-US" sz="1600" b="1" baseline="0" dirty="0" smtClean="0">
                          <a:solidFill>
                            <a:schemeClr val="tx1"/>
                          </a:solidFill>
                          <a:latin typeface="Arial Narrow" panose="020B0606020202030204" pitchFamily="34" charset="0"/>
                        </a:rPr>
                        <a:t> to senior Government leaders</a:t>
                      </a:r>
                      <a:endParaRPr lang="en-US" sz="1600" b="1" dirty="0" smtClean="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Funding students, postdocs, staff</a:t>
                      </a:r>
                    </a:p>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New equipment, supplies</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2"/>
                  </a:ext>
                </a:extLst>
              </a:tr>
              <a:tr h="1184970">
                <a:tc rowSpan="2">
                  <a:txBody>
                    <a:bodyPr/>
                    <a:lstStyle/>
                    <a:p>
                      <a:pPr algn="ctr">
                        <a:lnSpc>
                          <a:spcPct val="90000"/>
                        </a:lnSpc>
                        <a:spcBef>
                          <a:spcPts val="600"/>
                        </a:spcBef>
                        <a:spcAft>
                          <a:spcPts val="0"/>
                        </a:spcAft>
                      </a:pPr>
                      <a:r>
                        <a:rPr lang="en-US" sz="1800" b="1" dirty="0" smtClean="0">
                          <a:latin typeface="Arial Narrow" panose="020B0606020202030204" pitchFamily="34" charset="0"/>
                        </a:rPr>
                        <a:t>Intangible</a:t>
                      </a:r>
                    </a:p>
                    <a:p>
                      <a:pPr algn="ctr">
                        <a:lnSpc>
                          <a:spcPct val="90000"/>
                        </a:lnSpc>
                        <a:spcBef>
                          <a:spcPts val="600"/>
                        </a:spcBef>
                        <a:spcAft>
                          <a:spcPts val="0"/>
                        </a:spcAft>
                      </a:pPr>
                      <a:r>
                        <a:rPr lang="en-US" sz="1600" b="1" i="1" dirty="0" smtClean="0">
                          <a:solidFill>
                            <a:srgbClr val="0000CC"/>
                          </a:solidFill>
                          <a:latin typeface="Arial Narrow" panose="020B0606020202030204" pitchFamily="34" charset="0"/>
                        </a:rPr>
                        <a:t>(no definable</a:t>
                      </a:r>
                      <a:r>
                        <a:rPr lang="en-US" sz="1600" b="1" i="1" baseline="0" dirty="0" smtClean="0">
                          <a:solidFill>
                            <a:srgbClr val="0000CC"/>
                          </a:solidFill>
                          <a:latin typeface="Arial Narrow" panose="020B0606020202030204" pitchFamily="34" charset="0"/>
                        </a:rPr>
                        <a:t> monetary value)</a:t>
                      </a:r>
                      <a:endParaRPr lang="en-US" sz="1600" b="1" i="1" dirty="0" smtClean="0">
                        <a:solidFill>
                          <a:srgbClr val="0000CC"/>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2225675" indent="-174625">
                        <a:lnSpc>
                          <a:spcPct val="90000"/>
                        </a:lnSpc>
                        <a:spcBef>
                          <a:spcPts val="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Improved </a:t>
                      </a:r>
                      <a:r>
                        <a:rPr lang="en-US" sz="1600" b="1" baseline="0" dirty="0" smtClean="0">
                          <a:solidFill>
                            <a:schemeClr val="tx1"/>
                          </a:solidFill>
                          <a:latin typeface="Arial Narrow" panose="020B0606020202030204" pitchFamily="34" charset="0"/>
                        </a:rPr>
                        <a:t>agility to move into new research areas</a:t>
                      </a:r>
                    </a:p>
                    <a:p>
                      <a:pPr marL="2225675" marR="0" lvl="0" indent="-1746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New connections</a:t>
                      </a:r>
                    </a:p>
                    <a:p>
                      <a:pPr marL="2225675" marR="0" lvl="0" indent="-1746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Joint publications</a:t>
                      </a:r>
                    </a:p>
                    <a:p>
                      <a:pPr marL="2225675" marR="0" lvl="0" indent="-1746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Access</a:t>
                      </a:r>
                      <a:r>
                        <a:rPr lang="en-US" sz="1600" b="1" baseline="0" dirty="0" smtClean="0">
                          <a:solidFill>
                            <a:schemeClr val="tx1"/>
                          </a:solidFill>
                          <a:latin typeface="Arial Narrow" panose="020B0606020202030204" pitchFamily="34" charset="0"/>
                        </a:rPr>
                        <a:t> to broader intellectual base</a:t>
                      </a:r>
                      <a:endParaRPr lang="en-US" sz="1600" b="1" dirty="0" smtClean="0">
                        <a:solidFill>
                          <a:schemeClr val="tx1"/>
                        </a:solidFill>
                        <a:latin typeface="Arial Narrow" panose="020B0606020202030204" pitchFamily="34" charset="0"/>
                      </a:endParaRPr>
                    </a:p>
                    <a:p>
                      <a:pPr marL="2225675" marR="0" lvl="0" indent="-1746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Early access to new partner discoveries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pPr marL="228600" marR="0" lvl="0" indent="-1746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1300" b="1" dirty="0" smtClean="0">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953329">
                <a:tc vMerge="1">
                  <a:txBody>
                    <a:bodyPr/>
                    <a:lstStyle/>
                    <a:p>
                      <a:pPr algn="ctr">
                        <a:lnSpc>
                          <a:spcPct val="90000"/>
                        </a:lnSpc>
                        <a:spcBef>
                          <a:spcPts val="600"/>
                        </a:spcBef>
                        <a:spcAft>
                          <a:spcPts val="0"/>
                        </a:spcAft>
                      </a:pPr>
                      <a:endParaRPr lang="en-US" sz="1300" b="1"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indent="-174625">
                        <a:lnSpc>
                          <a:spcPct val="90000"/>
                        </a:lnSpc>
                        <a:spcBef>
                          <a:spcPts val="30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New employees</a:t>
                      </a:r>
                    </a:p>
                    <a:p>
                      <a:pPr marL="228600" indent="-174625">
                        <a:lnSpc>
                          <a:spcPct val="90000"/>
                        </a:lnSpc>
                        <a:spcBef>
                          <a:spcPts val="30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Hire</a:t>
                      </a:r>
                      <a:r>
                        <a:rPr lang="en-US" sz="1600" b="1" baseline="0" dirty="0" smtClean="0">
                          <a:solidFill>
                            <a:schemeClr val="tx1"/>
                          </a:solidFill>
                          <a:latin typeface="Arial Narrow" panose="020B0606020202030204" pitchFamily="34" charset="0"/>
                        </a:rPr>
                        <a:t> more effectively into difficult areas </a:t>
                      </a:r>
                    </a:p>
                    <a:p>
                      <a:pPr marL="228600" indent="-174625">
                        <a:lnSpc>
                          <a:spcPct val="90000"/>
                        </a:lnSpc>
                        <a:spcBef>
                          <a:spcPts val="30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Teaching opportunities for ARL staff</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Access to Army problems &amp; priorities</a:t>
                      </a:r>
                    </a:p>
                    <a:p>
                      <a:pPr marL="228600" marR="0" lvl="0" indent="-174625"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sz="1600" b="1" dirty="0" smtClean="0">
                          <a:solidFill>
                            <a:schemeClr val="tx1"/>
                          </a:solidFill>
                          <a:latin typeface="Arial Narrow" panose="020B0606020202030204" pitchFamily="34" charset="0"/>
                        </a:rPr>
                        <a:t>ARL Staff as teachers</a:t>
                      </a:r>
                    </a:p>
                    <a:p>
                      <a:pPr marL="228600" indent="-174625">
                        <a:lnSpc>
                          <a:spcPct val="90000"/>
                        </a:lnSpc>
                        <a:spcBef>
                          <a:spcPts val="300"/>
                        </a:spcBef>
                        <a:spcAft>
                          <a:spcPts val="0"/>
                        </a:spcAft>
                        <a:buFont typeface="Arial" panose="020B0604020202020204" pitchFamily="34" charset="0"/>
                        <a:buChar char="•"/>
                      </a:pPr>
                      <a:r>
                        <a:rPr lang="en-US" sz="1600" b="1" dirty="0" smtClean="0">
                          <a:solidFill>
                            <a:schemeClr val="tx1"/>
                          </a:solidFill>
                          <a:latin typeface="Arial Narrow" panose="020B0606020202030204" pitchFamily="34" charset="0"/>
                        </a:rPr>
                        <a:t>Paths for student</a:t>
                      </a:r>
                      <a:r>
                        <a:rPr lang="en-US" sz="1600" b="1" baseline="0" dirty="0" smtClean="0">
                          <a:solidFill>
                            <a:schemeClr val="tx1"/>
                          </a:solidFill>
                          <a:latin typeface="Arial Narrow" panose="020B0606020202030204" pitchFamily="34" charset="0"/>
                        </a:rPr>
                        <a:t> employment</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3865271" y="1229015"/>
            <a:ext cx="4100803" cy="523220"/>
          </a:xfrm>
          <a:prstGeom prst="rect">
            <a:avLst/>
          </a:prstGeom>
          <a:noFill/>
        </p:spPr>
        <p:txBody>
          <a:bodyPr wrap="none" rtlCol="0">
            <a:spAutoFit/>
          </a:bodyPr>
          <a:lstStyle/>
          <a:p>
            <a:r>
              <a:rPr lang="en-US" sz="2800" b="1" i="1" dirty="0" smtClean="0">
                <a:solidFill>
                  <a:srgbClr val="0000CC"/>
                </a:solidFill>
              </a:rPr>
              <a:t>Beneficial to all parties</a:t>
            </a:r>
            <a:endParaRPr lang="en-US" sz="2800" b="1" i="1" dirty="0">
              <a:solidFill>
                <a:srgbClr val="0000CC"/>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758" y="990215"/>
            <a:ext cx="2403999" cy="1127478"/>
          </a:xfrm>
          <a:prstGeom prst="rect">
            <a:avLst/>
          </a:prstGeom>
        </p:spPr>
      </p:pic>
    </p:spTree>
    <p:extLst>
      <p:ext uri="{BB962C8B-B14F-4D97-AF65-F5344CB8AC3E}">
        <p14:creationId xmlns:p14="http://schemas.microsoft.com/office/powerpoint/2010/main" val="1925092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ef8d52c5-e7e6-4bfe-9dd1-2d6e91394ebc" local="false">
  <p:Name>Official Use Label</p:Name>
  <p:Description>Provides FOUO label option to be applied to documents</p:Description>
  <p:Statement/>
  <p:PolicyItems>
    <p:PolicyItem featureId="Microsoft.Office.RecordsManagement.PolicyFeatures.PolicyLabel" staticId="0x0101009A0D0AE5B054854B847AD8B58E3528BA|1661721092" UniqueId="2a5e1c6d-99ea-4cef-8a80-d8a84eb3a335">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width>6</width>
            <height>0.25</height>
            <lock>True</lock>
          </properties>
          <event type="save"/>
          <event type="print"/>
          <segment type="literal">UNCLASSIFIED//FOR OFFICIAL USE ONLY</segment>
        </label>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FOUO Document" ma:contentTypeID="0x0101009A0D0AE5B054854B847AD8B58E3528BA0800959402E7A9553B4797FAA0A02EE35EC5" ma:contentTypeVersion="15" ma:contentTypeDescription="For Official Use Only Document" ma:contentTypeScope="" ma:versionID="cc2788b6524f59cca53196f50220124b">
  <xsd:schema xmlns:xsd="http://www.w3.org/2001/XMLSchema" xmlns:xs="http://www.w3.org/2001/XMLSchema" xmlns:p="http://schemas.microsoft.com/office/2006/metadata/properties" xmlns:ns1="http://schemas.microsoft.com/sharepoint/v3" xmlns:ns2="134fde19-086f-497d-89b2-bbab565e48f6" targetNamespace="http://schemas.microsoft.com/office/2006/metadata/properties" ma:root="true" ma:fieldsID="9a4cf08c61d569d07026818eb0ece218" ns1:_="" ns2:_="">
    <xsd:import namespace="http://schemas.microsoft.com/sharepoint/v3"/>
    <xsd:import namespace="134fde19-086f-497d-89b2-bbab565e48f6"/>
    <xsd:element name="properties">
      <xsd:complexType>
        <xsd:sequence>
          <xsd:element name="documentManagement">
            <xsd:complexType>
              <xsd:all>
                <xsd:element ref="ns2:_dlc_DocId" minOccurs="0"/>
                <xsd:element ref="ns2:_dlc_DocIdUrl" minOccurs="0"/>
                <xsd:element ref="ns2:_dlc_DocIdPersistId" minOccurs="0"/>
                <xsd:element ref="ns2:DLCPolicyLabelValue" minOccurs="0"/>
                <xsd:element ref="ns2:DLCPolicyLabelClientValue" minOccurs="0"/>
                <xsd:element ref="ns2:DLCPolicyLabelLock" minOccurs="0"/>
                <xsd:element ref="ns1:_dlc_Exempt"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4fde19-086f-497d-89b2-bbab565e48f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LCPolicyLabelValue" ma:index="11"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2"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3" nillable="true" ma:displayName="Label Locked" ma:description="Indicates whether the label should be updated when item properties are modified." ma:hidden="true" ma:internalName="DLCPolicyLabelLock" ma:readOnly="false">
      <xsd:simpleType>
        <xsd:restriction base="dms:Text"/>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Policy Label Generator</Name>
    <Synchronization>Synchronous</Synchronization>
    <Type>10001</Type>
    <SequenceNumber>1000</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10002</Type>
    <SequenceNumber>1001</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10004</Type>
    <SequenceNumber>1002</SequenceNumber>
    <Assembly>Microsoft.Office.Policy, Version=14.0.0.0, Culture=neutral, PublicKeyToken=71e9bce111e9429c</Assembly>
    <Class>Microsoft.Office.RecordsManagement.Internal.LabelHandler</Class>
    <Data/>
    <Filter/>
  </Receiver>
  <Receiver>
    <Name>Policy Label Generator</Name>
    <Synchronization>Synchronous</Synchronization>
    <Type>10006</Type>
    <SequenceNumber>1003</SequenceNumber>
    <Assembly>Microsoft.Office.Policy, Version=14.0.0.0, Culture=neutral, PublicKeyToken=71e9bce111e9429c</Assembly>
    <Class>Microsoft.Office.RecordsManagement.Internal.LabelHandler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Lock xmlns="134fde19-086f-497d-89b2-bbab565e48f6" xsi:nil="true"/>
    <DLCPolicyLabelClientValue xmlns="134fde19-086f-497d-89b2-bbab565e48f6" xsi:nil="true"/>
    <DLCPolicyLabelValue xmlns="134fde19-086f-497d-89b2-bbab565e48f6">UNCLASSIFIED//FOR OFFICIAL USE ONLY</DLCPolicyLabelValue>
    <_dlc_DocId xmlns="134fde19-086f-497d-89b2-bbab565e48f6">S37QZM3HQXSZ-2-5</_dlc_DocId>
    <_dlc_DocIdUrl xmlns="134fde19-086f-497d-89b2-bbab565e48f6">
      <Url>https://arl.apgea.army.mil/_layouts/15/DocIdRedir.aspx?ID=S37QZM3HQXSZ-2-5</Url>
      <Description>S37QZM3HQXSZ-2-5</Description>
    </_dlc_DocIdUrl>
  </documentManagement>
</p:properties>
</file>

<file path=customXml/itemProps1.xml><?xml version="1.0" encoding="utf-8"?>
<ds:datastoreItem xmlns:ds="http://schemas.openxmlformats.org/officeDocument/2006/customXml" ds:itemID="{A45F7B5B-E61E-43CE-A206-4C1E9B1A5099}">
  <ds:schemaRefs>
    <ds:schemaRef ds:uri="office.server.policy"/>
  </ds:schemaRefs>
</ds:datastoreItem>
</file>

<file path=customXml/itemProps2.xml><?xml version="1.0" encoding="utf-8"?>
<ds:datastoreItem xmlns:ds="http://schemas.openxmlformats.org/officeDocument/2006/customXml" ds:itemID="{B13FFECD-09A2-4D47-A9D1-6FF99D996A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4fde19-086f-497d-89b2-bbab565e4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1F8467-3491-44AA-8FDA-37F9564D41E2}">
  <ds:schemaRefs>
    <ds:schemaRef ds:uri="http://schemas.microsoft.com/sharepoint/events"/>
  </ds:schemaRefs>
</ds:datastoreItem>
</file>

<file path=customXml/itemProps4.xml><?xml version="1.0" encoding="utf-8"?>
<ds:datastoreItem xmlns:ds="http://schemas.openxmlformats.org/officeDocument/2006/customXml" ds:itemID="{613FA5FF-2111-4E01-9BF6-3626FF06C57A}">
  <ds:schemaRefs>
    <ds:schemaRef ds:uri="http://schemas.microsoft.com/sharepoint/v3/contenttype/forms"/>
  </ds:schemaRefs>
</ds:datastoreItem>
</file>

<file path=customXml/itemProps5.xml><?xml version="1.0" encoding="utf-8"?>
<ds:datastoreItem xmlns:ds="http://schemas.openxmlformats.org/officeDocument/2006/customXml" ds:itemID="{18FEFD74-9FBC-4157-8802-AFD8EC757C9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34fde19-086f-497d-89b2-bbab565e48f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5229</TotalTime>
  <Words>5463</Words>
  <Application>Microsoft Office PowerPoint</Application>
  <PresentationFormat>On-screen Show (4:3)</PresentationFormat>
  <Paragraphs>377</Paragraphs>
  <Slides>11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ＭＳ Ｐゴシック</vt:lpstr>
      <vt:lpstr> Arial</vt:lpstr>
      <vt:lpstr>Arial</vt:lpstr>
      <vt:lpstr>Arial Black</vt:lpstr>
      <vt:lpstr>Arial Bold</vt:lpstr>
      <vt:lpstr>Arial Narrow</vt:lpstr>
      <vt:lpstr>3_UNCLASSIFIED//FOUO//DRAFT//PRE-DECISIONAL</vt:lpstr>
      <vt:lpstr>4_UNCLASSIFIED//FOUO//DRAFT//PRE-DECISIONAL</vt:lpstr>
      <vt:lpstr>5_UNCLASSIFIED//FOUO//DRAFT//PRE-DECISIONAL</vt:lpstr>
      <vt:lpstr>PowerPoint Presentation</vt:lpstr>
      <vt:lpstr>The Army’s Corporate Research Lab</vt:lpstr>
      <vt:lpstr>PowerPoint Presentation</vt:lpstr>
      <vt:lpstr>Open campus Security measures</vt:lpstr>
      <vt:lpstr>PowerPoint Presentation</vt:lpstr>
      <vt:lpstr>Mechanisms for Collaboration</vt:lpstr>
      <vt:lpstr>PowerPoint Presentation</vt:lpstr>
      <vt:lpstr>Leveraging Authorities</vt:lpstr>
      <vt:lpstr>Metrics – The Value Proposition</vt:lpstr>
      <vt:lpstr>Key Takeaways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Army</dc:title>
  <dc:subject>Active Army</dc:subject>
  <dc:creator>MWG</dc:creator>
  <cp:keywords/>
  <dc:description/>
  <cp:lastModifiedBy>Leonard, Wendy A (CIV)</cp:lastModifiedBy>
  <cp:revision>242</cp:revision>
  <cp:lastPrinted>2019-08-28T16:32:15Z</cp:lastPrinted>
  <dcterms:created xsi:type="dcterms:W3CDTF">2016-09-22T11:21:33Z</dcterms:created>
  <dcterms:modified xsi:type="dcterms:W3CDTF">2020-11-10T15:54:26Z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0x0101009A0D0AE5B054854B847AD8B58E3528BA0800959402E7A9553B4797FAA0A02EE35EC5</vt:lpwstr>
  </property>
  <property fmtid="{D5CDD505-2E9C-101B-9397-08002B2CF9AE}" pid="4" name="WorkflowChangePath">
    <vt:lpwstr>fa62ed53-5d34-4242-83f6-2fedcb8fc24a,5;fa62ed53-5d34-4242-83f6-2fedcb8fc24a,7;</vt:lpwstr>
  </property>
  <property fmtid="{D5CDD505-2E9C-101B-9397-08002B2CF9AE}" pid="5" name="_dlc_DocIdItemGuid">
    <vt:lpwstr>745b03a6-a17b-40f0-a523-2579e49f2306</vt:lpwstr>
  </property>
</Properties>
</file>